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72" r:id="rId2"/>
    <p:sldId id="961" r:id="rId3"/>
    <p:sldId id="962" r:id="rId4"/>
    <p:sldId id="965" r:id="rId5"/>
    <p:sldId id="966" r:id="rId6"/>
    <p:sldId id="968" r:id="rId7"/>
    <p:sldId id="970" r:id="rId8"/>
    <p:sldId id="972" r:id="rId9"/>
    <p:sldId id="974" r:id="rId10"/>
    <p:sldId id="975" r:id="rId11"/>
    <p:sldId id="977" r:id="rId12"/>
    <p:sldId id="979" r:id="rId13"/>
    <p:sldId id="981" r:id="rId14"/>
    <p:sldId id="983" r:id="rId15"/>
    <p:sldId id="985" r:id="rId16"/>
    <p:sldId id="986" r:id="rId17"/>
    <p:sldId id="987" r:id="rId18"/>
    <p:sldId id="988" r:id="rId19"/>
    <p:sldId id="1038" r:id="rId20"/>
    <p:sldId id="1039" r:id="rId21"/>
    <p:sldId id="1041" r:id="rId22"/>
    <p:sldId id="1053" r:id="rId23"/>
    <p:sldId id="1066" r:id="rId24"/>
    <p:sldId id="1067" r:id="rId25"/>
    <p:sldId id="1082" r:id="rId26"/>
    <p:sldId id="1069" r:id="rId27"/>
    <p:sldId id="1070" r:id="rId28"/>
    <p:sldId id="1071" r:id="rId29"/>
    <p:sldId id="1072" r:id="rId30"/>
    <p:sldId id="1074" r:id="rId31"/>
    <p:sldId id="1075" r:id="rId32"/>
    <p:sldId id="1076" r:id="rId33"/>
    <p:sldId id="1077" r:id="rId34"/>
    <p:sldId id="1078" r:id="rId35"/>
    <p:sldId id="1079" r:id="rId36"/>
    <p:sldId id="1080" r:id="rId37"/>
    <p:sldId id="1081" r:id="rId38"/>
    <p:sldId id="1042" r:id="rId39"/>
    <p:sldId id="1043" r:id="rId40"/>
    <p:sldId id="1044" r:id="rId41"/>
    <p:sldId id="1045" r:id="rId42"/>
    <p:sldId id="1046" r:id="rId43"/>
    <p:sldId id="1047" r:id="rId44"/>
    <p:sldId id="1091" r:id="rId45"/>
    <p:sldId id="1105" r:id="rId46"/>
    <p:sldId id="1083" r:id="rId47"/>
    <p:sldId id="1088" r:id="rId48"/>
    <p:sldId id="1089" r:id="rId49"/>
    <p:sldId id="1090" r:id="rId50"/>
    <p:sldId id="1087" r:id="rId51"/>
    <p:sldId id="1095" r:id="rId52"/>
    <p:sldId id="1098" r:id="rId53"/>
    <p:sldId id="1094" r:id="rId54"/>
    <p:sldId id="1099" r:id="rId55"/>
    <p:sldId id="1097" r:id="rId56"/>
    <p:sldId id="1100" r:id="rId57"/>
    <p:sldId id="1101" r:id="rId58"/>
    <p:sldId id="1104" r:id="rId5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9933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77E50B8E-F93F-41F9-A655-DFB0C3C76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46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05FC705-5F52-4357-8602-6AAE5B6DA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8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02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0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7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4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1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8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4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8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3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30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54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1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02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2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49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8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84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65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5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15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8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294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6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5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04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4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013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544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24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2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78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345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07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57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45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3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82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49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293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650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26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58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517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55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36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85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360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20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54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3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9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5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18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DA2C5-2BB8-4522-9A47-076A7DD0C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BCE2-90CC-4814-B65E-DCF8DBC50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A8E0B-6A8F-4DCF-AEF1-3E21DF7AC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960E8-E978-4BEA-9D97-7036CF6E6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0D6B6-BFB5-4194-836E-CD650205B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5BD93-F1CB-4E8F-80E9-0A43E107C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45889-D3CE-4D62-91D5-BEA0F8918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CD2AD-4955-400B-8C57-3ABE06FC1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1CD6F-4286-4527-A08C-4D3E10FE5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E226B-D5DB-4065-B5DE-97FD057F8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77C91-4FF9-4713-9602-F1BC26582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59FF940-99A9-44A3-9649-F974F07A9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C00000"/>
              </a:solidFill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54050" y="2392363"/>
            <a:ext cx="7772400" cy="1136650"/>
          </a:xfrm>
        </p:spPr>
        <p:txBody>
          <a:bodyPr/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SECURITY [3 0 0 3]</a:t>
            </a:r>
            <a:b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ICT 3172: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D10D-FA5D-2126-2985-6DA54807D3C2}"/>
              </a:ext>
            </a:extLst>
          </p:cNvPr>
          <p:cNvSpPr txBox="1"/>
          <p:nvPr/>
        </p:nvSpPr>
        <p:spPr>
          <a:xfrm>
            <a:off x="453063" y="587030"/>
            <a:ext cx="82378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C00000"/>
                </a:solidFill>
                <a:latin typeface="+mn-lt"/>
              </a:rPr>
              <a:t>States, like blocks, are made of 16 bytes, but normally are treated as matrices of 4 × 4 bytes.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 this case, each element of a state is referred to as </a:t>
            </a:r>
            <a:r>
              <a:rPr lang="en-US" sz="1800" b="0" i="0" u="none" strike="noStrike" baseline="0" dirty="0" err="1">
                <a:latin typeface="+mn-lt"/>
              </a:rPr>
              <a:t>s</a:t>
            </a:r>
            <a:r>
              <a:rPr lang="en-US" sz="1800" b="0" i="0" u="none" strike="noStrike" baseline="-25000" dirty="0" err="1">
                <a:latin typeface="+mn-lt"/>
              </a:rPr>
              <a:t>r,c</a:t>
            </a:r>
            <a:r>
              <a:rPr lang="en-US" sz="1800" b="0" i="0" u="none" strike="noStrike" baseline="0" dirty="0">
                <a:latin typeface="+mn-lt"/>
              </a:rPr>
              <a:t>, where r (0 to 3) defines the row and the c (0 to 3) defines the column.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2F1471-320E-AE75-35BA-98E75ECB0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40" y="2623586"/>
            <a:ext cx="6605660" cy="362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4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26E94-851B-9E4F-96E2-5582DD1B0CF1}"/>
              </a:ext>
            </a:extLst>
          </p:cNvPr>
          <p:cNvSpPr txBox="1"/>
          <p:nvPr/>
        </p:nvSpPr>
        <p:spPr>
          <a:xfrm>
            <a:off x="385855" y="702245"/>
            <a:ext cx="83722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u="none" strike="noStrike" baseline="0" dirty="0">
                <a:solidFill>
                  <a:srgbClr val="C00000"/>
                </a:solidFill>
                <a:latin typeface="+mn-lt"/>
              </a:rPr>
              <a:t>Example 7.1</a:t>
            </a:r>
          </a:p>
          <a:p>
            <a:pPr algn="just"/>
            <a:r>
              <a:rPr lang="en-US" b="0" i="0" u="none" strike="noStrike" baseline="0" dirty="0">
                <a:latin typeface="+mn-lt"/>
              </a:rPr>
              <a:t>Example: The text block is “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AES uses a matrix</a:t>
            </a:r>
            <a:r>
              <a:rPr lang="en-US" b="0" i="0" u="none" strike="noStrike" baseline="0" dirty="0">
                <a:latin typeface="+mn-lt"/>
              </a:rPr>
              <a:t>”. We add two bogus characters at the end to get “AESUSESAMATRIXZZ”.</a:t>
            </a:r>
          </a:p>
          <a:p>
            <a:pPr algn="just"/>
            <a:endParaRPr lang="en-US" b="0" i="0" u="none" strike="noStrike" baseline="0" dirty="0"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R</a:t>
            </a:r>
            <a:r>
              <a:rPr lang="en-US" b="0" i="0" u="none" strike="noStrike" baseline="0" dirty="0">
                <a:latin typeface="+mn-lt"/>
              </a:rPr>
              <a:t>eplace each character with an integer between 00 and 25. Then show each byte as an integer with two hexadecimal digits.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A7B11-B850-733E-995A-799112A55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0" y="2685468"/>
            <a:ext cx="7412730" cy="25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7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A1F79-F282-376C-72E8-BFE07BBD3655}"/>
              </a:ext>
            </a:extLst>
          </p:cNvPr>
          <p:cNvSpPr txBox="1"/>
          <p:nvPr/>
        </p:nvSpPr>
        <p:spPr>
          <a:xfrm>
            <a:off x="347450" y="894269"/>
            <a:ext cx="83722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Structure of Each 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213D7-B64F-5F86-5176-0AE824DC05E2}"/>
              </a:ext>
            </a:extLst>
          </p:cNvPr>
          <p:cNvSpPr txBox="1"/>
          <p:nvPr/>
        </p:nvSpPr>
        <p:spPr>
          <a:xfrm>
            <a:off x="155426" y="1723187"/>
            <a:ext cx="447346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baseline="0" dirty="0">
                <a:latin typeface="+mn-lt"/>
              </a:rPr>
              <a:t>Figure:  structure of each round at the encryption side. </a:t>
            </a: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Each round, except the last, uses </a:t>
            </a:r>
            <a:r>
              <a:rPr lang="en-US" sz="1400" b="0" i="0" u="none" strike="noStrike" baseline="0" dirty="0">
                <a:solidFill>
                  <a:srgbClr val="C00000"/>
                </a:solidFill>
                <a:latin typeface="+mn-lt"/>
              </a:rPr>
              <a:t>four transformations </a:t>
            </a:r>
            <a:r>
              <a:rPr lang="en-US" sz="1400" b="0" i="0" u="none" strike="noStrike" baseline="0" dirty="0">
                <a:latin typeface="+mn-lt"/>
              </a:rPr>
              <a:t>that are invertible.  The last round has only </a:t>
            </a:r>
            <a:r>
              <a:rPr lang="en-US" sz="1400" b="0" i="0" u="none" strike="noStrike" baseline="0" dirty="0">
                <a:solidFill>
                  <a:srgbClr val="C00000"/>
                </a:solidFill>
                <a:latin typeface="+mn-lt"/>
              </a:rPr>
              <a:t>3 </a:t>
            </a:r>
            <a:r>
              <a:rPr lang="en-IN" sz="1400" b="0" i="0" u="none" strike="noStrike" baseline="0" dirty="0">
                <a:solidFill>
                  <a:srgbClr val="C00000"/>
                </a:solidFill>
                <a:latin typeface="+mn-lt"/>
              </a:rPr>
              <a:t>transformations</a:t>
            </a:r>
            <a:r>
              <a:rPr lang="en-IN" sz="1400" b="0" i="0" u="none" strike="noStrike" baseline="0" dirty="0">
                <a:latin typeface="+mn-lt"/>
              </a:rPr>
              <a:t>.</a:t>
            </a:r>
          </a:p>
          <a:p>
            <a:pPr algn="just"/>
            <a:endParaRPr lang="en-IN" sz="1400" b="0" i="0" u="none" strike="noStrike" baseline="0" dirty="0">
              <a:latin typeface="+mn-lt"/>
            </a:endParaRPr>
          </a:p>
          <a:p>
            <a:pPr algn="just"/>
            <a:r>
              <a:rPr lang="en-US" sz="1400" dirty="0">
                <a:latin typeface="+mn-lt"/>
              </a:rPr>
              <a:t>E</a:t>
            </a:r>
            <a:r>
              <a:rPr lang="en-US" sz="1400" b="0" i="0" u="none" strike="noStrike" baseline="0" dirty="0">
                <a:latin typeface="+mn-lt"/>
              </a:rPr>
              <a:t>ach transformation takes a state and creates another state to be used for the next transformation or the next round. </a:t>
            </a: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Pre-round section uses only one transformation (</a:t>
            </a:r>
            <a:r>
              <a:rPr lang="en-US" sz="1400" b="0" i="0" u="none" strike="noStrike" baseline="0" dirty="0" err="1">
                <a:latin typeface="+mn-lt"/>
              </a:rPr>
              <a:t>AddRoundKey</a:t>
            </a:r>
            <a:r>
              <a:rPr lang="en-US" sz="1400" b="0" i="0" u="none" strike="noStrike" baseline="0" dirty="0">
                <a:latin typeface="+mn-lt"/>
              </a:rPr>
              <a:t>); last round uses only three transformations </a:t>
            </a:r>
            <a:r>
              <a:rPr lang="en-IN" sz="1400" b="0" i="0" u="none" strike="noStrike" baseline="0" dirty="0">
                <a:latin typeface="+mn-lt"/>
              </a:rPr>
              <a:t>(</a:t>
            </a:r>
            <a:r>
              <a:rPr lang="en-IN" sz="1400" b="0" i="0" u="none" strike="noStrike" baseline="0" dirty="0" err="1">
                <a:latin typeface="+mn-lt"/>
              </a:rPr>
              <a:t>MixColumns</a:t>
            </a:r>
            <a:r>
              <a:rPr lang="en-IN" sz="1400" b="0" i="0" u="none" strike="noStrike" baseline="0" dirty="0">
                <a:latin typeface="+mn-lt"/>
              </a:rPr>
              <a:t> is missing).</a:t>
            </a:r>
          </a:p>
          <a:p>
            <a:pPr algn="just"/>
            <a:endParaRPr lang="en-IN" sz="140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At the decryption site, the inverse transformations are used: </a:t>
            </a:r>
            <a:r>
              <a:rPr lang="en-US" sz="1400" b="0" i="0" u="none" strike="noStrike" baseline="0" dirty="0" err="1">
                <a:latin typeface="+mn-lt"/>
              </a:rPr>
              <a:t>InvSubByte</a:t>
            </a:r>
            <a:r>
              <a:rPr lang="en-US" sz="1400" b="0" i="0" u="none" strike="noStrike" baseline="0" dirty="0">
                <a:latin typeface="+mn-lt"/>
              </a:rPr>
              <a:t>, </a:t>
            </a:r>
            <a:r>
              <a:rPr lang="en-US" sz="1400" b="0" i="0" u="none" strike="noStrike" baseline="0" dirty="0" err="1">
                <a:latin typeface="+mn-lt"/>
              </a:rPr>
              <a:t>InvShiftRows</a:t>
            </a:r>
            <a:r>
              <a:rPr lang="en-US" sz="1400" b="0" i="0" u="none" strike="noStrike" baseline="0" dirty="0">
                <a:latin typeface="+mn-lt"/>
              </a:rPr>
              <a:t>, </a:t>
            </a:r>
            <a:r>
              <a:rPr lang="en-US" sz="1400" b="0" i="0" u="none" strike="noStrike" baseline="0" dirty="0" err="1">
                <a:latin typeface="+mn-lt"/>
              </a:rPr>
              <a:t>InvMixColumns</a:t>
            </a:r>
            <a:r>
              <a:rPr lang="en-US" sz="1400" b="0" i="0" u="none" strike="noStrike" baseline="0" dirty="0">
                <a:latin typeface="+mn-lt"/>
              </a:rPr>
              <a:t>, and </a:t>
            </a:r>
            <a:r>
              <a:rPr lang="en-US" sz="1400" b="0" i="0" u="none" strike="noStrike" baseline="0" dirty="0" err="1">
                <a:latin typeface="+mn-lt"/>
              </a:rPr>
              <a:t>AddRoundKey</a:t>
            </a:r>
            <a:r>
              <a:rPr lang="en-US" sz="1400" b="0" i="0" u="none" strike="noStrike" baseline="0" dirty="0">
                <a:latin typeface="+mn-lt"/>
              </a:rPr>
              <a:t> (this one is self-invertible).</a:t>
            </a:r>
            <a:endParaRPr lang="en-IN" sz="14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BA5FE-4BFA-8E79-49C2-D64A59FFA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25" y="1547155"/>
            <a:ext cx="4088947" cy="37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1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4EFBC-8B25-65A8-19A8-2509FD5FE6BC}"/>
              </a:ext>
            </a:extLst>
          </p:cNvPr>
          <p:cNvSpPr txBox="1"/>
          <p:nvPr/>
        </p:nvSpPr>
        <p:spPr>
          <a:xfrm>
            <a:off x="424259" y="855865"/>
            <a:ext cx="79498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C00000"/>
                </a:solidFill>
                <a:latin typeface="+mn-lt"/>
              </a:rPr>
              <a:t>7.2 TRANSFORMATIONS</a:t>
            </a:r>
          </a:p>
          <a:p>
            <a:pPr algn="l"/>
            <a:endParaRPr lang="en-IN" sz="2800" b="0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To provide security, AES uses four types of transformations: substitution, permutation, mixing, and key-adding. </a:t>
            </a:r>
            <a:endParaRPr lang="en-IN" sz="20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CE58A7-7262-9B9F-94F7-382E37BBBE44}"/>
              </a:ext>
            </a:extLst>
          </p:cNvPr>
          <p:cNvSpPr txBox="1"/>
          <p:nvPr/>
        </p:nvSpPr>
        <p:spPr>
          <a:xfrm>
            <a:off x="417549" y="3049755"/>
            <a:ext cx="81034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i="0" u="none" strike="noStrike" baseline="0" dirty="0">
                <a:solidFill>
                  <a:srgbClr val="C00000"/>
                </a:solidFill>
                <a:latin typeface="+mn-lt"/>
              </a:rPr>
              <a:t>Substitution</a:t>
            </a:r>
          </a:p>
          <a:p>
            <a:pPr algn="just"/>
            <a:endParaRPr lang="en-IN" sz="1800" b="0" i="0" u="none" strike="noStrike" baseline="0" dirty="0">
              <a:latin typeface="+mn-lt"/>
            </a:endParaRPr>
          </a:p>
          <a:p>
            <a:pPr algn="just"/>
            <a:r>
              <a:rPr lang="en-US" sz="1800" dirty="0">
                <a:latin typeface="+mn-lt"/>
              </a:rPr>
              <a:t>T</a:t>
            </a:r>
            <a:r>
              <a:rPr lang="en-US" sz="1800" b="0" i="0" u="none" strike="noStrike" baseline="0" dirty="0">
                <a:latin typeface="+mn-lt"/>
              </a:rPr>
              <a:t>he substitution is done for each byte.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dirty="0">
                <a:latin typeface="+mn-lt"/>
              </a:rPr>
              <a:t>O</a:t>
            </a:r>
            <a:r>
              <a:rPr lang="en-US" sz="1800" b="0" i="0" u="none" strike="noStrike" baseline="0" dirty="0">
                <a:latin typeface="+mn-lt"/>
              </a:rPr>
              <a:t>nly one table is used for transformation of every byte</a:t>
            </a:r>
            <a:r>
              <a:rPr lang="en-US" sz="1800" dirty="0">
                <a:latin typeface="+mn-lt"/>
              </a:rPr>
              <a:t>.</a:t>
            </a:r>
            <a:endParaRPr lang="en-US" sz="1800" b="0" i="0" u="none" strike="noStrike" baseline="0" dirty="0">
              <a:latin typeface="+mn-lt"/>
            </a:endParaRP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Transformation is defined by either a table lookup process or mathematical calculation in the GF(2</a:t>
            </a:r>
            <a:r>
              <a:rPr lang="en-US" sz="1800" b="0" i="0" u="none" strike="noStrike" baseline="30000" dirty="0">
                <a:latin typeface="+mn-lt"/>
              </a:rPr>
              <a:t>8</a:t>
            </a:r>
            <a:r>
              <a:rPr lang="en-US" sz="1800" b="0" i="0" u="none" strike="noStrike" baseline="0" dirty="0">
                <a:latin typeface="+mn-lt"/>
              </a:rPr>
              <a:t>) field.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AES uses two invertible transformations.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2301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4EFBC-8B25-65A8-19A8-2509FD5FE6BC}"/>
              </a:ext>
            </a:extLst>
          </p:cNvPr>
          <p:cNvSpPr txBox="1"/>
          <p:nvPr/>
        </p:nvSpPr>
        <p:spPr>
          <a:xfrm>
            <a:off x="424257" y="497246"/>
            <a:ext cx="848750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 err="1">
                <a:solidFill>
                  <a:srgbClr val="C00000"/>
                </a:solidFill>
                <a:latin typeface="+mn-lt"/>
              </a:rPr>
              <a:t>SubBytes</a:t>
            </a:r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first transformation</a:t>
            </a:r>
            <a:r>
              <a:rPr lang="en-US" sz="1800" dirty="0">
                <a:latin typeface="+mn-lt"/>
              </a:rPr>
              <a:t> is </a:t>
            </a:r>
            <a:r>
              <a:rPr lang="en-US" sz="1800" b="0" i="0" u="none" strike="noStrike" baseline="0" dirty="0" err="1">
                <a:solidFill>
                  <a:srgbClr val="C00000"/>
                </a:solidFill>
                <a:latin typeface="+mn-lt"/>
              </a:rPr>
              <a:t>SubBytes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+mn-lt"/>
              </a:rPr>
              <a:t>.</a:t>
            </a:r>
            <a:r>
              <a:rPr lang="en-US" sz="1800" b="0" i="0" u="none" strike="noStrike" baseline="0" dirty="0">
                <a:latin typeface="+mn-lt"/>
              </a:rPr>
              <a:t>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Here interpret the byte as two hexadecimal digits.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Left digit defines the row and right digit defines the column of substitution table. </a:t>
            </a:r>
          </a:p>
          <a:p>
            <a:pPr algn="just"/>
            <a:r>
              <a:rPr lang="en-US" b="0" i="0" u="none" strike="noStrike" baseline="0" dirty="0">
                <a:latin typeface="+mn-lt"/>
              </a:rPr>
              <a:t>Two hexadecimal digits at the junction of the row and the column are the new byte. </a:t>
            </a:r>
            <a:endParaRPr lang="en-IN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F7AA7-47E6-4B33-DB71-297BC2C2A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94" y="3302587"/>
            <a:ext cx="5550185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5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4EFBC-8B25-65A8-19A8-2509FD5FE6BC}"/>
              </a:ext>
            </a:extLst>
          </p:cNvPr>
          <p:cNvSpPr txBox="1"/>
          <p:nvPr/>
        </p:nvSpPr>
        <p:spPr>
          <a:xfrm>
            <a:off x="385855" y="471815"/>
            <a:ext cx="81034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Table shows the substitution table (S-box) for </a:t>
            </a:r>
            <a:r>
              <a:rPr lang="en-US" sz="1800" b="0" i="0" u="none" strike="noStrike" baseline="0" dirty="0" err="1">
                <a:latin typeface="+mn-lt"/>
              </a:rPr>
              <a:t>SubBytes</a:t>
            </a:r>
            <a:r>
              <a:rPr lang="en-US" sz="1800" b="0" i="0" u="none" strike="noStrike" baseline="0" dirty="0">
                <a:latin typeface="+mn-lt"/>
              </a:rPr>
              <a:t> transformation. The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transformation definitely provides confusion effect</a:t>
            </a:r>
            <a:r>
              <a:rPr lang="en-US" sz="1800" b="0" i="0" u="none" strike="noStrike" baseline="0" dirty="0">
                <a:latin typeface="+mn-lt"/>
              </a:rPr>
              <a:t>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For example, two bytes, 5A</a:t>
            </a:r>
            <a:r>
              <a:rPr lang="en-US" sz="1800" b="0" i="0" u="none" strike="noStrike" baseline="-25000" dirty="0">
                <a:latin typeface="+mn-lt"/>
              </a:rPr>
              <a:t>16</a:t>
            </a:r>
            <a:r>
              <a:rPr lang="en-US" sz="1800" b="0" i="0" u="none" strike="noStrike" baseline="0" dirty="0">
                <a:latin typeface="+mn-lt"/>
              </a:rPr>
              <a:t> and 5B</a:t>
            </a:r>
            <a:r>
              <a:rPr lang="en-US" sz="1800" b="0" i="0" u="none" strike="noStrike" baseline="-25000" dirty="0">
                <a:latin typeface="+mn-lt"/>
              </a:rPr>
              <a:t>16</a:t>
            </a:r>
            <a:r>
              <a:rPr lang="en-US" sz="1800" b="0" i="0" u="none" strike="noStrike" baseline="0" dirty="0">
                <a:latin typeface="+mn-lt"/>
              </a:rPr>
              <a:t>, which differ only in one bit (the rightmost bit) are transformed to BE</a:t>
            </a:r>
            <a:r>
              <a:rPr lang="en-US" sz="1800" b="0" i="0" u="none" strike="noStrike" baseline="-25000" dirty="0">
                <a:latin typeface="+mn-lt"/>
              </a:rPr>
              <a:t>16</a:t>
            </a:r>
            <a:r>
              <a:rPr lang="en-US" sz="1800" b="0" i="0" u="none" strike="noStrike" baseline="0" dirty="0">
                <a:latin typeface="+mn-lt"/>
              </a:rPr>
              <a:t> and 39</a:t>
            </a:r>
            <a:r>
              <a:rPr lang="en-US" sz="1800" b="0" i="0" u="none" strike="noStrike" baseline="-25000" dirty="0">
                <a:latin typeface="+mn-lt"/>
              </a:rPr>
              <a:t>16</a:t>
            </a:r>
            <a:r>
              <a:rPr lang="en-US" sz="1800" b="0" i="0" u="none" strike="noStrike" baseline="0" dirty="0">
                <a:latin typeface="+mn-lt"/>
              </a:rPr>
              <a:t>, which differ in four bits.</a:t>
            </a:r>
            <a:endParaRPr lang="en-IN" sz="1800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8C109B-335B-C146-6AEA-FEF069E8B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25" y="4129779"/>
            <a:ext cx="5330053" cy="2314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13074-C7F3-E979-B4DB-036D4FF3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26" y="2401855"/>
            <a:ext cx="5319056" cy="20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4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96D6E-4211-5935-5FE5-C10836E6F70D}"/>
              </a:ext>
            </a:extLst>
          </p:cNvPr>
          <p:cNvSpPr txBox="1"/>
          <p:nvPr/>
        </p:nvSpPr>
        <p:spPr>
          <a:xfrm>
            <a:off x="424259" y="740650"/>
            <a:ext cx="8333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0" i="0" u="none" strike="noStrike" baseline="0" dirty="0" err="1">
                <a:solidFill>
                  <a:srgbClr val="C00000"/>
                </a:solidFill>
                <a:latin typeface="+mn-lt"/>
              </a:rPr>
              <a:t>InvSubBytes</a:t>
            </a:r>
            <a:endParaRPr lang="en-IN" sz="1800" b="0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1800" b="0" i="0" u="none" strike="noStrike" baseline="0" dirty="0" err="1">
                <a:latin typeface="+mn-lt"/>
              </a:rPr>
              <a:t>InvSubBytes</a:t>
            </a:r>
            <a:r>
              <a:rPr lang="en-US" sz="1800" b="0" i="0" u="none" strike="noStrike" baseline="0" dirty="0">
                <a:latin typeface="+mn-lt"/>
              </a:rPr>
              <a:t> is the inverse of </a:t>
            </a:r>
            <a:r>
              <a:rPr lang="en-US" sz="1800" b="0" i="0" u="none" strike="noStrike" baseline="0" dirty="0" err="1">
                <a:latin typeface="+mn-lt"/>
              </a:rPr>
              <a:t>SubBytes</a:t>
            </a:r>
            <a:r>
              <a:rPr lang="en-US" sz="1800" b="0" i="0" u="none" strike="noStrike" baseline="0" dirty="0">
                <a:latin typeface="+mn-lt"/>
              </a:rPr>
              <a:t>.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transformation is done using Table 7.2. </a:t>
            </a:r>
            <a:endParaRPr lang="en-IN" sz="18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EBAA34-04ED-6CAD-311D-2792A922F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35" y="1815990"/>
            <a:ext cx="5790518" cy="449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3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17F46-8F07-677B-708B-AC1CE581F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59" y="2046420"/>
            <a:ext cx="7953902" cy="27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7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232235" y="395005"/>
            <a:ext cx="8257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0" u="none" strike="noStrike" baseline="0" dirty="0">
                <a:solidFill>
                  <a:srgbClr val="C00000"/>
                </a:solidFill>
                <a:latin typeface="+mn-lt"/>
              </a:rPr>
              <a:t>Transformation Using the GF(2</a:t>
            </a:r>
            <a:r>
              <a:rPr lang="en-US" sz="1800" b="1" i="0" u="none" strike="noStrike" baseline="30000" dirty="0">
                <a:solidFill>
                  <a:srgbClr val="C00000"/>
                </a:solidFill>
                <a:latin typeface="+mn-lt"/>
              </a:rPr>
              <a:t>8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+mn-lt"/>
              </a:rPr>
              <a:t>) Field</a:t>
            </a:r>
          </a:p>
          <a:p>
            <a:pPr algn="just"/>
            <a:endParaRPr lang="en-US" sz="1800" b="1" i="0" u="none" strike="noStrike" baseline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CC0CF-6289-79DE-1374-6D177C5DD2FB}"/>
              </a:ext>
            </a:extLst>
          </p:cNvPr>
          <p:cNvSpPr txBox="1"/>
          <p:nvPr/>
        </p:nvSpPr>
        <p:spPr>
          <a:xfrm>
            <a:off x="347450" y="1047342"/>
            <a:ext cx="27651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baseline="0" dirty="0">
                <a:latin typeface="+mn-lt"/>
              </a:rPr>
              <a:t>Although we can use Table 7.1 or Table 7.2 to find the substitution for each byte, </a:t>
            </a:r>
          </a:p>
          <a:p>
            <a:pPr algn="just"/>
            <a:endParaRPr lang="en-US" sz="1400" dirty="0">
              <a:latin typeface="+mn-lt"/>
            </a:endParaRP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AES also defines the transformation algebraically using the GF(2</a:t>
            </a:r>
            <a:r>
              <a:rPr lang="en-US" sz="1400" b="0" i="0" u="none" strike="noStrike" baseline="30000" dirty="0">
                <a:latin typeface="+mn-lt"/>
              </a:rPr>
              <a:t>8</a:t>
            </a:r>
            <a:r>
              <a:rPr lang="en-US" sz="1400" b="0" i="0" u="none" strike="noStrike" baseline="0" dirty="0">
                <a:latin typeface="+mn-lt"/>
              </a:rPr>
              <a:t>) field with the irreducible polynomials (x</a:t>
            </a:r>
            <a:r>
              <a:rPr lang="en-US" sz="1400" b="0" i="0" u="none" strike="noStrike" baseline="30000" dirty="0">
                <a:latin typeface="+mn-lt"/>
              </a:rPr>
              <a:t>8</a:t>
            </a:r>
            <a:r>
              <a:rPr lang="en-US" sz="1400" b="0" i="0" u="none" strike="noStrike" baseline="0" dirty="0">
                <a:latin typeface="+mn-lt"/>
              </a:rPr>
              <a:t> + x</a:t>
            </a:r>
            <a:r>
              <a:rPr lang="en-US" sz="1400" b="0" i="0" u="none" strike="noStrike" baseline="30000" dirty="0">
                <a:latin typeface="+mn-lt"/>
              </a:rPr>
              <a:t>4</a:t>
            </a:r>
            <a:r>
              <a:rPr lang="en-US" sz="1400" b="0" i="0" u="none" strike="noStrike" baseline="0" dirty="0">
                <a:latin typeface="+mn-lt"/>
              </a:rPr>
              <a:t> + x</a:t>
            </a:r>
            <a:r>
              <a:rPr lang="en-US" sz="1400" b="0" i="0" u="none" strike="noStrike" baseline="30000" dirty="0">
                <a:latin typeface="+mn-lt"/>
              </a:rPr>
              <a:t>3</a:t>
            </a:r>
            <a:r>
              <a:rPr lang="en-US" sz="1400" b="0" i="0" u="none" strike="noStrike" baseline="0" dirty="0">
                <a:latin typeface="+mn-lt"/>
              </a:rPr>
              <a:t>+ x + 1), as shown in Figure 7.8.</a:t>
            </a:r>
            <a:endParaRPr lang="en-IN" sz="1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D96BA-4781-749F-D75A-80FD933E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15" y="890163"/>
            <a:ext cx="4463270" cy="522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C3DBF-6CD4-369F-90A0-86DE77ABC979}"/>
              </a:ext>
            </a:extLst>
          </p:cNvPr>
          <p:cNvSpPr txBox="1"/>
          <p:nvPr/>
        </p:nvSpPr>
        <p:spPr>
          <a:xfrm>
            <a:off x="333068" y="4167950"/>
            <a:ext cx="2765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baseline="0" dirty="0" err="1">
                <a:latin typeface="+mn-lt"/>
              </a:rPr>
              <a:t>SubBytes</a:t>
            </a:r>
            <a:r>
              <a:rPr lang="en-US" sz="1400" b="0" i="0" u="none" strike="noStrike" baseline="0" dirty="0">
                <a:latin typeface="+mn-lt"/>
              </a:rPr>
              <a:t> transformation repeats a routine, called </a:t>
            </a:r>
            <a:r>
              <a:rPr lang="en-US" sz="1400" b="0" i="0" u="none" strike="noStrike" baseline="0" dirty="0" err="1">
                <a:latin typeface="+mn-lt"/>
              </a:rPr>
              <a:t>subbyte</a:t>
            </a:r>
            <a:r>
              <a:rPr lang="en-US" sz="1400" b="0" i="0" u="none" strike="noStrike" baseline="0" dirty="0">
                <a:latin typeface="+mn-lt"/>
              </a:rPr>
              <a:t>, 16 times.</a:t>
            </a: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The </a:t>
            </a:r>
            <a:r>
              <a:rPr lang="en-US" sz="1400" b="0" i="0" u="none" strike="noStrike" baseline="0" dirty="0" err="1">
                <a:latin typeface="+mn-lt"/>
              </a:rPr>
              <a:t>InvSubBytes</a:t>
            </a:r>
            <a:r>
              <a:rPr lang="en-US" sz="1400" b="0" i="0" u="none" strike="noStrike" baseline="0" dirty="0">
                <a:latin typeface="+mn-lt"/>
              </a:rPr>
              <a:t> repeats a routine called </a:t>
            </a:r>
            <a:r>
              <a:rPr lang="en-US" sz="1400" b="0" i="0" u="none" strike="noStrike" baseline="0" dirty="0" err="1">
                <a:latin typeface="+mn-lt"/>
              </a:rPr>
              <a:t>invsubbyte</a:t>
            </a:r>
            <a:r>
              <a:rPr lang="en-US" sz="1400" b="0" i="0" u="none" strike="noStrike" baseline="0" dirty="0">
                <a:latin typeface="+mn-lt"/>
              </a:rPr>
              <a:t>. </a:t>
            </a: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Each iteration transforms one </a:t>
            </a:r>
            <a:r>
              <a:rPr lang="en-IN" sz="1400" b="0" i="0" u="none" strike="noStrike" baseline="0" dirty="0">
                <a:latin typeface="+mn-lt"/>
              </a:rPr>
              <a:t>byte.</a:t>
            </a:r>
            <a:endParaRPr lang="en-I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261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462664" y="1009485"/>
            <a:ext cx="8257075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+mn-lt"/>
              </a:rPr>
              <a:t>In the </a:t>
            </a:r>
            <a:r>
              <a:rPr lang="en-US" b="0" i="0" u="none" strike="noStrike" baseline="0" dirty="0" err="1">
                <a:latin typeface="+mn-lt"/>
              </a:rPr>
              <a:t>subbyte</a:t>
            </a:r>
            <a:r>
              <a:rPr lang="en-US" b="0" i="0" u="none" strike="noStrike" baseline="0" dirty="0">
                <a:latin typeface="+mn-lt"/>
              </a:rPr>
              <a:t> routine, the multiplicative inverse of the byte  is found in GF(2</a:t>
            </a:r>
            <a:r>
              <a:rPr lang="en-US" b="0" i="0" u="none" strike="noStrike" baseline="30000" dirty="0">
                <a:latin typeface="+mn-lt"/>
              </a:rPr>
              <a:t>8</a:t>
            </a:r>
            <a:r>
              <a:rPr lang="en-US" b="0" i="0" u="none" strike="noStrike" baseline="0" dirty="0">
                <a:latin typeface="+mn-lt"/>
              </a:rPr>
              <a:t>) with the irreducible polynomial (x</a:t>
            </a:r>
            <a:r>
              <a:rPr lang="en-US" b="0" i="0" u="none" strike="noStrike" baseline="30000" dirty="0">
                <a:latin typeface="+mn-lt"/>
              </a:rPr>
              <a:t>8</a:t>
            </a:r>
            <a:r>
              <a:rPr lang="en-US" b="0" i="0" u="none" strike="noStrike" baseline="0" dirty="0">
                <a:latin typeface="+mn-lt"/>
              </a:rPr>
              <a:t> + x</a:t>
            </a:r>
            <a:r>
              <a:rPr lang="en-US" b="0" i="0" u="none" strike="noStrike" baseline="30000" dirty="0">
                <a:latin typeface="+mn-lt"/>
              </a:rPr>
              <a:t>4</a:t>
            </a:r>
            <a:r>
              <a:rPr lang="en-US" b="0" i="0" u="none" strike="noStrike" baseline="0" dirty="0">
                <a:latin typeface="+mn-lt"/>
              </a:rPr>
              <a:t> + x</a:t>
            </a:r>
            <a:r>
              <a:rPr lang="en-US" b="0" i="0" u="none" strike="noStrike" baseline="30000" dirty="0">
                <a:latin typeface="+mn-lt"/>
              </a:rPr>
              <a:t>3</a:t>
            </a:r>
            <a:r>
              <a:rPr lang="en-US" b="0" i="0" u="none" strike="noStrike" baseline="0" dirty="0">
                <a:latin typeface="+mn-lt"/>
              </a:rPr>
              <a:t>+ x + 1) as the modulus.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if the byte is 00</a:t>
            </a:r>
            <a:r>
              <a:rPr lang="en-US" b="0" i="0" u="none" strike="noStrike" baseline="-25000" dirty="0">
                <a:latin typeface="+mn-lt"/>
              </a:rPr>
              <a:t>16</a:t>
            </a:r>
            <a:r>
              <a:rPr lang="en-US" b="0" i="0" u="none" strike="noStrike" baseline="0" dirty="0">
                <a:latin typeface="+mn-lt"/>
              </a:rPr>
              <a:t>, its inverse is itself. 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inverted byte is then interpreted as a column matrix. 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This column matrix is multiplied by a constant square matrix, 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+mn-lt"/>
              </a:rPr>
              <a:t>X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b="0" i="0" u="none" strike="noStrike" baseline="0" dirty="0">
                <a:latin typeface="+mn-lt"/>
              </a:rPr>
              <a:t>and the result</a:t>
            </a:r>
            <a:r>
              <a:rPr lang="en-US" dirty="0">
                <a:latin typeface="+mn-lt"/>
              </a:rPr>
              <a:t> </a:t>
            </a:r>
            <a:r>
              <a:rPr lang="en-US" b="0" i="0" u="none" strike="noStrike" baseline="0" dirty="0">
                <a:latin typeface="+mn-lt"/>
              </a:rPr>
              <a:t>is added with a constant column matrix, 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+mn-lt"/>
              </a:rPr>
              <a:t>y, </a:t>
            </a:r>
            <a:r>
              <a:rPr lang="en-US" b="0" i="0" u="none" strike="noStrike" baseline="0" dirty="0">
                <a:latin typeface="+mn-lt"/>
              </a:rPr>
              <a:t>to give the new byte. </a:t>
            </a:r>
          </a:p>
          <a:p>
            <a:pPr algn="just"/>
            <a:endParaRPr lang="en-US" sz="1800" b="0" i="0" u="none" strike="noStrike" baseline="0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multiplication and addition of bits are done in GF(2).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596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795D5-6A36-0B41-54D9-619859C1AAFB}"/>
              </a:ext>
            </a:extLst>
          </p:cNvPr>
          <p:cNvSpPr txBox="1"/>
          <p:nvPr/>
        </p:nvSpPr>
        <p:spPr>
          <a:xfrm>
            <a:off x="731500" y="932675"/>
            <a:ext cx="6759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IN" sz="2800" b="1" dirty="0" err="1">
                <a:solidFill>
                  <a:srgbClr val="C00000"/>
                </a:solidFill>
                <a:latin typeface="+mn-lt"/>
              </a:rPr>
              <a:t>dvanced</a:t>
            </a:r>
            <a:r>
              <a:rPr lang="en-IN" sz="2800" b="1" dirty="0">
                <a:solidFill>
                  <a:srgbClr val="C00000"/>
                </a:solidFill>
                <a:latin typeface="+mn-lt"/>
              </a:rPr>
              <a:t> Encryption Standards (AES)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FA4FB-24F8-D29B-8499-6259A8B0040E}"/>
              </a:ext>
            </a:extLst>
          </p:cNvPr>
          <p:cNvSpPr txBox="1"/>
          <p:nvPr/>
        </p:nvSpPr>
        <p:spPr>
          <a:xfrm>
            <a:off x="424260" y="2105560"/>
            <a:ext cx="79882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+mn-lt"/>
              </a:rPr>
              <a:t>AES is a symmetric-key block cipher.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Published by the National Institute of Standards and Technology (NIST) in December 2001.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908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462664" y="1009485"/>
            <a:ext cx="8257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The </a:t>
            </a:r>
            <a:r>
              <a:rPr lang="en-US" sz="1800" b="0" i="0" u="none" strike="noStrike" baseline="0" dirty="0" err="1">
                <a:latin typeface="+mn-lt"/>
              </a:rPr>
              <a:t>invsubbyte</a:t>
            </a:r>
            <a:r>
              <a:rPr lang="en-US" sz="1800" b="0" i="0" u="none" strike="noStrike" baseline="0" dirty="0">
                <a:latin typeface="+mn-lt"/>
              </a:rPr>
              <a:t> is doing the same thing in reverse order.</a:t>
            </a:r>
            <a:endParaRPr lang="en-IN" sz="1800" dirty="0">
              <a:latin typeface="+mn-lt"/>
            </a:endParaRPr>
          </a:p>
          <a:p>
            <a:pPr algn="just"/>
            <a:endParaRPr lang="en-US" sz="1800" u="sng" dirty="0">
              <a:latin typeface="+mn-lt"/>
            </a:endParaRPr>
          </a:p>
          <a:p>
            <a:pPr algn="just"/>
            <a:endParaRPr lang="en-US" sz="1800" u="sng" dirty="0">
              <a:latin typeface="+mn-lt"/>
            </a:endParaRPr>
          </a:p>
          <a:p>
            <a:pPr algn="just"/>
            <a:r>
              <a:rPr lang="en-US" sz="1800" b="0" i="0" strike="noStrike" baseline="0" dirty="0">
                <a:latin typeface="+mn-lt"/>
              </a:rPr>
              <a:t>In the encryption, multiplication is first and addition is second; in the decryption, subtraction  is first and division  is second. </a:t>
            </a:r>
          </a:p>
          <a:p>
            <a:pPr algn="just"/>
            <a:endParaRPr lang="en-US" sz="1800" u="sng" dirty="0">
              <a:latin typeface="+mn-lt"/>
            </a:endParaRPr>
          </a:p>
          <a:p>
            <a:pPr algn="just"/>
            <a:r>
              <a:rPr lang="en-US" sz="1800" b="0" i="0" strike="noStrike" baseline="0" dirty="0">
                <a:latin typeface="+mn-lt"/>
              </a:rPr>
              <a:t>Two transformations are inverses of each other because addition or subtraction in GF(2) is actually the</a:t>
            </a:r>
            <a:r>
              <a:rPr lang="en-US" sz="1800" dirty="0">
                <a:latin typeface="+mn-lt"/>
              </a:rPr>
              <a:t> </a:t>
            </a:r>
            <a:r>
              <a:rPr lang="en-IN" sz="1800" b="0" i="0" strike="noStrike" baseline="0" dirty="0">
                <a:latin typeface="+mn-lt"/>
              </a:rPr>
              <a:t>XOR operation.</a:t>
            </a:r>
            <a:endParaRPr lang="en-IN" sz="1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77C98-4351-9C79-95FE-FB417B71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15" y="4158695"/>
            <a:ext cx="5645440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68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501070" y="625435"/>
            <a:ext cx="8257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i="0" strike="noStrike" baseline="0" dirty="0">
                <a:latin typeface="+mn-lt"/>
              </a:rPr>
              <a:t>Example 7.3 :</a:t>
            </a:r>
            <a:r>
              <a:rPr lang="en-IN" sz="180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H</a:t>
            </a:r>
            <a:r>
              <a:rPr lang="en-US" sz="1800" i="0" strike="noStrike" baseline="0" dirty="0">
                <a:latin typeface="+mn-lt"/>
              </a:rPr>
              <a:t>ow the byte 0C is transformed to FE by </a:t>
            </a:r>
            <a:r>
              <a:rPr lang="en-US" sz="1800" i="0" strike="noStrike" baseline="0" dirty="0" err="1">
                <a:latin typeface="+mn-lt"/>
              </a:rPr>
              <a:t>subbyte</a:t>
            </a:r>
            <a:r>
              <a:rPr lang="en-US" sz="1800" i="0" strike="noStrike" baseline="0" dirty="0">
                <a:latin typeface="+mn-lt"/>
              </a:rPr>
              <a:t> routine and transformed back to 0C </a:t>
            </a:r>
            <a:r>
              <a:rPr lang="en-IN" sz="1800" i="0" strike="noStrike" baseline="0" dirty="0">
                <a:latin typeface="+mn-lt"/>
              </a:rPr>
              <a:t>by the </a:t>
            </a:r>
            <a:r>
              <a:rPr lang="en-IN" sz="1800" i="0" strike="noStrike" baseline="0" dirty="0" err="1">
                <a:latin typeface="+mn-lt"/>
              </a:rPr>
              <a:t>invsubbyte</a:t>
            </a:r>
            <a:r>
              <a:rPr lang="en-IN" sz="1800" i="0" strike="noStrike" baseline="0" dirty="0">
                <a:latin typeface="+mn-lt"/>
              </a:rPr>
              <a:t> routine.</a:t>
            </a:r>
          </a:p>
          <a:p>
            <a:pPr algn="just"/>
            <a:endParaRPr lang="en-IN" sz="1800" b="0" i="0" u="sng" strike="noStrike" baseline="0" dirty="0">
              <a:latin typeface="+mn-lt"/>
            </a:endParaRPr>
          </a:p>
          <a:p>
            <a:pPr algn="just"/>
            <a:r>
              <a:rPr lang="en-IN" sz="1800" b="0" i="0" strike="noStrike" baseline="0" dirty="0">
                <a:solidFill>
                  <a:srgbClr val="FF0000"/>
                </a:solidFill>
                <a:latin typeface="+mn-lt"/>
              </a:rPr>
              <a:t>1. </a:t>
            </a:r>
            <a:r>
              <a:rPr lang="en-IN" sz="1800" b="0" i="0" strike="noStrike" baseline="0" dirty="0" err="1">
                <a:solidFill>
                  <a:srgbClr val="FF0000"/>
                </a:solidFill>
                <a:latin typeface="+mn-lt"/>
              </a:rPr>
              <a:t>subbyte</a:t>
            </a:r>
            <a:r>
              <a:rPr lang="en-IN" sz="1800" b="0" i="0" strike="noStrike" baseline="0" dirty="0">
                <a:solidFill>
                  <a:srgbClr val="FF0000"/>
                </a:solidFill>
                <a:latin typeface="+mn-lt"/>
              </a:rPr>
              <a:t>: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a. Multiplicative inverse of 0C in GF(2</a:t>
            </a:r>
            <a:r>
              <a:rPr lang="en-US" sz="1800" b="0" i="0" strike="noStrike" baseline="30000" dirty="0">
                <a:latin typeface="+mn-lt"/>
              </a:rPr>
              <a:t>8</a:t>
            </a:r>
            <a:r>
              <a:rPr lang="en-US" sz="1800" b="0" i="0" strike="noStrike" baseline="0" dirty="0">
                <a:latin typeface="+mn-lt"/>
              </a:rPr>
              <a:t>) field is B0, which means b is (10110000).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b. Multiplying matrix X by this matrix results in c = (10011101)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c. The result of XOR operation is d = (11111110), which is FE in hexadecimal.</a:t>
            </a:r>
          </a:p>
          <a:p>
            <a:pPr algn="just"/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algn="just"/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IN" sz="1800" b="0" i="0" strike="noStrike" baseline="0" dirty="0">
                <a:solidFill>
                  <a:srgbClr val="FF0000"/>
                </a:solidFill>
                <a:latin typeface="+mn-lt"/>
              </a:rPr>
              <a:t>2. </a:t>
            </a:r>
            <a:r>
              <a:rPr lang="en-IN" sz="1800" b="0" i="0" strike="noStrike" baseline="0" dirty="0" err="1">
                <a:solidFill>
                  <a:srgbClr val="FF0000"/>
                </a:solidFill>
                <a:latin typeface="+mn-lt"/>
              </a:rPr>
              <a:t>invsubbyte</a:t>
            </a:r>
            <a:r>
              <a:rPr lang="en-IN" sz="1800" b="0" i="0" strike="noStrike" baseline="0" dirty="0">
                <a:solidFill>
                  <a:srgbClr val="FF0000"/>
                </a:solidFill>
                <a:latin typeface="+mn-lt"/>
              </a:rPr>
              <a:t>: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a. The result of XOR operation is c = (10011101)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b. The result of multiplying by matrix X</a:t>
            </a:r>
            <a:r>
              <a:rPr lang="en-US" sz="1800" b="0" i="0" strike="noStrike" baseline="30000" dirty="0">
                <a:latin typeface="+mn-lt"/>
              </a:rPr>
              <a:t>−1 </a:t>
            </a:r>
            <a:r>
              <a:rPr lang="en-US" sz="1800" b="0" i="0" strike="noStrike" baseline="0" dirty="0">
                <a:latin typeface="+mn-lt"/>
              </a:rPr>
              <a:t>is (11010000) or B0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c. The multiplicative inverse of B0 is 0C.</a:t>
            </a:r>
          </a:p>
        </p:txBody>
      </p:sp>
    </p:spTree>
    <p:extLst>
      <p:ext uri="{BB962C8B-B14F-4D97-AF65-F5344CB8AC3E}">
        <p14:creationId xmlns:p14="http://schemas.microsoft.com/office/powerpoint/2010/main" val="2403702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385855" y="587030"/>
            <a:ext cx="3264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FF0000"/>
                </a:solidFill>
                <a:latin typeface="Generic220-Regular"/>
              </a:rPr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C5B56-F33D-4018-8298-29410D007E60}"/>
              </a:ext>
            </a:extLst>
          </p:cNvPr>
          <p:cNvSpPr txBox="1"/>
          <p:nvPr/>
        </p:nvSpPr>
        <p:spPr>
          <a:xfrm>
            <a:off x="289842" y="1001310"/>
            <a:ext cx="8564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Generic221-Regular"/>
              </a:rPr>
              <a:t>The algorithm does not necessarily use multiplication and addition of matrices because most of the elements in the constant square matrix are only 0 or 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Generic221-Regular"/>
              </a:rPr>
              <a:t>The value of the constant column matrix is 0x63. </a:t>
            </a:r>
            <a:endParaRPr lang="en-US" sz="1800" dirty="0">
              <a:latin typeface="Generic221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Generic221-Regular"/>
              </a:rPr>
              <a:t>Algorithm 7.1 calls the </a:t>
            </a:r>
            <a:r>
              <a:rPr lang="en-US" sz="1800" b="0" i="0" u="none" strike="noStrike" baseline="0" dirty="0" err="1">
                <a:latin typeface="Generic221-Regular"/>
              </a:rPr>
              <a:t>subbyte</a:t>
            </a:r>
            <a:r>
              <a:rPr lang="en-US" sz="1800" b="0" i="0" u="none" strike="noStrike" baseline="0" dirty="0">
                <a:latin typeface="Generic221-Regular"/>
              </a:rPr>
              <a:t> routine 16 time, one for each byte </a:t>
            </a:r>
            <a:r>
              <a:rPr lang="en-IN" sz="1800" b="0" i="0" u="none" strike="noStrike" baseline="0" dirty="0">
                <a:latin typeface="Generic221-Regular"/>
              </a:rPr>
              <a:t>in the state.</a:t>
            </a:r>
            <a:endParaRPr lang="en-I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737530-9E29-7CC1-4691-19AD972B8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0" y="2303494"/>
            <a:ext cx="4723815" cy="3343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95BBD5-CA18-38C0-D546-C26944FD12DC}"/>
              </a:ext>
            </a:extLst>
          </p:cNvPr>
          <p:cNvSpPr txBox="1"/>
          <p:nvPr/>
        </p:nvSpPr>
        <p:spPr>
          <a:xfrm>
            <a:off x="212224" y="5749325"/>
            <a:ext cx="85259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Generic221-Regular"/>
              </a:rPr>
              <a:t>The </a:t>
            </a:r>
            <a:r>
              <a:rPr lang="en-US" b="0" i="0" u="none" strike="noStrike" baseline="0" dirty="0" err="1">
                <a:latin typeface="Generic221-Regular"/>
              </a:rPr>
              <a:t>ByteToMatrix</a:t>
            </a:r>
            <a:r>
              <a:rPr lang="en-US" b="0" i="0" u="none" strike="noStrike" baseline="0" dirty="0">
                <a:latin typeface="Generic221-Regular"/>
              </a:rPr>
              <a:t> routine transforms a byte to an 8 </a:t>
            </a:r>
            <a:r>
              <a:rPr lang="en-US" b="0" i="0" u="none" strike="noStrike" baseline="0" dirty="0">
                <a:latin typeface="Generic223-Regular"/>
              </a:rPr>
              <a:t>× </a:t>
            </a:r>
            <a:r>
              <a:rPr lang="en-US" b="0" i="0" u="none" strike="noStrike" baseline="0" dirty="0">
                <a:latin typeface="Generic221-Regular"/>
              </a:rPr>
              <a:t>1 column matrix.  The</a:t>
            </a:r>
            <a:r>
              <a:rPr lang="en-US" dirty="0">
                <a:latin typeface="Generic221-Regular"/>
              </a:rPr>
              <a:t> </a:t>
            </a:r>
            <a:r>
              <a:rPr lang="en-US" b="0" i="0" u="none" strike="noStrike" baseline="0" dirty="0" err="1">
                <a:latin typeface="Generic221-Regular"/>
              </a:rPr>
              <a:t>MatrixToByte</a:t>
            </a:r>
            <a:r>
              <a:rPr lang="en-US" b="0" i="0" u="none" strike="noStrike" baseline="0" dirty="0">
                <a:latin typeface="Generic221-Regular"/>
              </a:rPr>
              <a:t> routine transforms an 8 </a:t>
            </a:r>
            <a:r>
              <a:rPr lang="en-US" b="0" i="0" u="none" strike="noStrike" baseline="0" dirty="0">
                <a:latin typeface="Generic223-Regular"/>
              </a:rPr>
              <a:t>× </a:t>
            </a:r>
            <a:r>
              <a:rPr lang="en-US" b="0" i="0" u="none" strike="noStrike" baseline="0" dirty="0">
                <a:latin typeface="Generic221-Regular"/>
              </a:rPr>
              <a:t>1 column matrix to a byte.  The expansion of these routines and the algorithm for </a:t>
            </a:r>
            <a:r>
              <a:rPr lang="en-US" b="0" i="0" u="none" strike="noStrike" baseline="0" dirty="0" err="1">
                <a:latin typeface="Generic221-Regular"/>
              </a:rPr>
              <a:t>InvSubBytes</a:t>
            </a:r>
            <a:r>
              <a:rPr lang="en-US" b="0" i="0" u="none" strike="noStrike" baseline="0" dirty="0">
                <a:latin typeface="Generic221-Regular"/>
              </a:rPr>
              <a:t> are left as exercises.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2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385855" y="563476"/>
            <a:ext cx="3264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18-Regular"/>
              </a:rPr>
              <a:t>Permutation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1FF09-A622-73E8-3841-D2D75611C32E}"/>
              </a:ext>
            </a:extLst>
          </p:cNvPr>
          <p:cNvSpPr txBox="1"/>
          <p:nvPr/>
        </p:nvSpPr>
        <p:spPr>
          <a:xfrm>
            <a:off x="399860" y="1122142"/>
            <a:ext cx="8319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Another transformation found in a round is shifting, which permutes the bytes. 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Shifting transformation in AES is done at the byte level</a:t>
            </a:r>
            <a:r>
              <a:rPr lang="en-US" sz="1800" dirty="0">
                <a:latin typeface="+mn-lt"/>
              </a:rPr>
              <a:t>.</a:t>
            </a:r>
            <a:endParaRPr lang="en-IN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349BE-4204-5875-E3DB-3E4ADB144AC7}"/>
              </a:ext>
            </a:extLst>
          </p:cNvPr>
          <p:cNvSpPr txBox="1"/>
          <p:nvPr/>
        </p:nvSpPr>
        <p:spPr>
          <a:xfrm>
            <a:off x="501070" y="2616946"/>
            <a:ext cx="83198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 err="1">
                <a:solidFill>
                  <a:srgbClr val="C00000"/>
                </a:solidFill>
                <a:latin typeface="Generic220-Regular"/>
              </a:rPr>
              <a:t>ShiftRows</a:t>
            </a:r>
            <a:endParaRPr lang="en-IN" sz="2000" b="1" i="0" u="none" strike="noStrike" baseline="0" dirty="0">
              <a:solidFill>
                <a:srgbClr val="C00000"/>
              </a:solidFill>
              <a:latin typeface="Generic220-Regular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800" b="0" i="0" u="none" strike="noStrike" baseline="0" dirty="0">
                <a:latin typeface="+mn-lt"/>
              </a:rPr>
              <a:t>In the encryption, the transformation is called </a:t>
            </a:r>
            <a:r>
              <a:rPr lang="en-US" sz="1800" b="0" i="0" u="none" strike="noStrike" baseline="0" dirty="0" err="1">
                <a:latin typeface="+mn-lt"/>
              </a:rPr>
              <a:t>ShiftRows</a:t>
            </a:r>
            <a:r>
              <a:rPr lang="en-US" sz="1800" b="0" i="0" u="none" strike="noStrike" baseline="0" dirty="0">
                <a:latin typeface="+mn-lt"/>
              </a:rPr>
              <a:t> and the shifting is to the left. </a:t>
            </a: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800" b="0" i="0" u="none" strike="noStrike" baseline="0" dirty="0">
                <a:latin typeface="+mn-lt"/>
              </a:rPr>
              <a:t>The number of shifts depends on the row number (0, 1, 2, or 3) of the state matrix. </a:t>
            </a:r>
          </a:p>
        </p:txBody>
      </p:sp>
    </p:spTree>
    <p:extLst>
      <p:ext uri="{BB962C8B-B14F-4D97-AF65-F5344CB8AC3E}">
        <p14:creationId xmlns:p14="http://schemas.microsoft.com/office/powerpoint/2010/main" val="1870141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B08F8-9CEB-D3D6-B735-5B045F426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7" y="2123230"/>
            <a:ext cx="6927269" cy="3103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E686CF-DE09-0BF5-1CDD-0589AD53B8B1}"/>
              </a:ext>
            </a:extLst>
          </p:cNvPr>
          <p:cNvSpPr txBox="1"/>
          <p:nvPr/>
        </p:nvSpPr>
        <p:spPr>
          <a:xfrm>
            <a:off x="1002140" y="5702232"/>
            <a:ext cx="6258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Generic221-Regular"/>
              </a:rPr>
              <a:t>T</a:t>
            </a:r>
            <a:r>
              <a:rPr lang="en-US" sz="1600" b="0" i="0" u="none" strike="noStrike" baseline="0" dirty="0">
                <a:latin typeface="Generic221-Regular"/>
              </a:rPr>
              <a:t>he </a:t>
            </a:r>
            <a:r>
              <a:rPr lang="en-US" sz="1600" b="0" i="0" u="none" strike="noStrike" baseline="0" dirty="0" err="1">
                <a:latin typeface="Generic221-Regular"/>
              </a:rPr>
              <a:t>ShiftRows</a:t>
            </a:r>
            <a:r>
              <a:rPr lang="en-US" sz="1600" b="0" i="0" u="none" strike="noStrike" baseline="0" dirty="0">
                <a:latin typeface="Generic221-Regular"/>
              </a:rPr>
              <a:t> transformation operates one row at a 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C909F-DF00-C4D7-531C-10EA925078C7}"/>
              </a:ext>
            </a:extLst>
          </p:cNvPr>
          <p:cNvSpPr txBox="1"/>
          <p:nvPr/>
        </p:nvSpPr>
        <p:spPr>
          <a:xfrm>
            <a:off x="424260" y="607563"/>
            <a:ext cx="81418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 err="1">
                <a:solidFill>
                  <a:srgbClr val="C00000"/>
                </a:solidFill>
                <a:latin typeface="Generic220-Regular"/>
              </a:rPr>
              <a:t>ShiftRows</a:t>
            </a:r>
            <a:endParaRPr lang="en-IN" sz="1800" b="1" i="0" u="none" strike="noStrike" baseline="0" dirty="0">
              <a:solidFill>
                <a:srgbClr val="C00000"/>
              </a:solidFill>
              <a:latin typeface="Generic220-Regular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600" b="0" i="0" u="none" strike="noStrike" baseline="0" dirty="0">
                <a:latin typeface="+mn-lt"/>
              </a:rPr>
              <a:t>In the encryption, the transformation is called </a:t>
            </a:r>
            <a:r>
              <a:rPr lang="en-US" sz="1600" b="0" i="0" u="none" strike="noStrike" baseline="0" dirty="0" err="1">
                <a:latin typeface="+mn-lt"/>
              </a:rPr>
              <a:t>ShiftRows</a:t>
            </a:r>
            <a:r>
              <a:rPr lang="en-US" sz="1600" b="0" i="0" u="none" strike="noStrike" baseline="0" dirty="0">
                <a:latin typeface="+mn-lt"/>
              </a:rPr>
              <a:t> and the shifting is to the left. </a:t>
            </a: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600" b="0" i="0" u="none" strike="noStrike" baseline="0" dirty="0">
                <a:latin typeface="+mn-lt"/>
              </a:rPr>
              <a:t>The number of shifts depends on the row number (0, 1, 2, or 3) of the state matrix. </a:t>
            </a: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600" b="0" i="0" u="none" strike="noStrike" baseline="0" dirty="0">
                <a:latin typeface="+mn-lt"/>
              </a:rPr>
              <a:t>This means the row 0 is not shifted at all and the last row is shifted three bytes. </a:t>
            </a:r>
          </a:p>
        </p:txBody>
      </p:sp>
    </p:spTree>
    <p:extLst>
      <p:ext uri="{BB962C8B-B14F-4D97-AF65-F5344CB8AC3E}">
        <p14:creationId xmlns:p14="http://schemas.microsoft.com/office/powerpoint/2010/main" val="2283152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686CF-DE09-0BF5-1CDD-0589AD53B8B1}"/>
              </a:ext>
            </a:extLst>
          </p:cNvPr>
          <p:cNvSpPr txBox="1"/>
          <p:nvPr/>
        </p:nvSpPr>
        <p:spPr>
          <a:xfrm>
            <a:off x="501070" y="932675"/>
            <a:ext cx="814186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 err="1">
                <a:solidFill>
                  <a:srgbClr val="C00000"/>
                </a:solidFill>
                <a:latin typeface="Generic220-Regular"/>
              </a:rPr>
              <a:t>InvShiftRows</a:t>
            </a:r>
            <a:endParaRPr lang="en-IN" sz="2000" b="1" i="0" u="none" strike="noStrike" baseline="0" dirty="0">
              <a:solidFill>
                <a:srgbClr val="C00000"/>
              </a:solidFill>
              <a:latin typeface="Generic220-Regular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 the decryption, the transformation is called </a:t>
            </a:r>
            <a:r>
              <a:rPr lang="en-US" sz="1800" b="0" i="0" u="none" strike="noStrike" baseline="0" dirty="0" err="1">
                <a:latin typeface="+mn-lt"/>
              </a:rPr>
              <a:t>InvShiftRows</a:t>
            </a:r>
            <a:r>
              <a:rPr lang="en-US" sz="1800" b="0" i="0" u="none" strike="noStrike" baseline="0" dirty="0">
                <a:latin typeface="+mn-lt"/>
              </a:rPr>
              <a:t> and the shifting is to the right.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number of shifts is the same as the row number (0, 1, 2, and 3) of the state </a:t>
            </a:r>
            <a:r>
              <a:rPr lang="en-IN" sz="1800" b="0" i="0" u="none" strike="noStrike" baseline="0" dirty="0">
                <a:latin typeface="+mn-lt"/>
              </a:rPr>
              <a:t>matrix.</a:t>
            </a:r>
            <a:endParaRPr lang="en-IN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7BC190-A2E2-5ACC-F47D-A5CFE80ABC79}"/>
              </a:ext>
            </a:extLst>
          </p:cNvPr>
          <p:cNvSpPr txBox="1"/>
          <p:nvPr/>
        </p:nvSpPr>
        <p:spPr>
          <a:xfrm>
            <a:off x="808310" y="3659430"/>
            <a:ext cx="7527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0" u="none" strike="noStrike" baseline="0" dirty="0">
                <a:solidFill>
                  <a:srgbClr val="C00000"/>
                </a:solidFill>
                <a:latin typeface="Generic218-Regular"/>
              </a:rPr>
              <a:t>The 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Generic218-Regular"/>
              </a:rPr>
              <a:t>ShiftRows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eneric218-Regular"/>
              </a:rPr>
              <a:t> and 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Generic218-Regular"/>
              </a:rPr>
              <a:t>InvShiftRows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eneric218-Regular"/>
              </a:rPr>
              <a:t> transformations are inverses of each other</a:t>
            </a:r>
            <a:endParaRPr lang="en-IN" sz="20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7039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14C17-F6FB-9D26-EC2D-D9105CE22152}"/>
              </a:ext>
            </a:extLst>
          </p:cNvPr>
          <p:cNvSpPr txBox="1"/>
          <p:nvPr/>
        </p:nvSpPr>
        <p:spPr>
          <a:xfrm>
            <a:off x="616284" y="702245"/>
            <a:ext cx="833388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C00000"/>
                </a:solidFill>
                <a:latin typeface="Generic220-Regular"/>
              </a:rPr>
              <a:t>Algorithm</a:t>
            </a:r>
          </a:p>
          <a:p>
            <a:pPr algn="just"/>
            <a:r>
              <a:rPr lang="en-US" sz="1600" b="0" i="0" u="none" strike="noStrike" baseline="0" dirty="0">
                <a:latin typeface="Generic221-Regular"/>
              </a:rPr>
              <a:t>Transformation is one row at a time,  routine called </a:t>
            </a:r>
            <a:r>
              <a:rPr lang="en-US" sz="1600" b="0" i="0" u="none" strike="noStrike" baseline="0" dirty="0" err="1">
                <a:latin typeface="Generic219-Regular"/>
              </a:rPr>
              <a:t>shiftrow</a:t>
            </a:r>
            <a:r>
              <a:rPr lang="en-US" sz="1600" b="0" i="0" u="none" strike="noStrike" baseline="0" dirty="0">
                <a:latin typeface="Generic219-Regular"/>
              </a:rPr>
              <a:t> </a:t>
            </a:r>
            <a:r>
              <a:rPr lang="en-US" sz="1600" b="0" i="0" u="none" strike="noStrike" baseline="0" dirty="0">
                <a:latin typeface="Generic221-Regular"/>
              </a:rPr>
              <a:t>that shifts the byte in a single row. </a:t>
            </a:r>
            <a:r>
              <a:rPr lang="en-US" dirty="0">
                <a:latin typeface="Generic221-Regular"/>
              </a:rPr>
              <a:t>C</a:t>
            </a:r>
            <a:r>
              <a:rPr lang="en-US" sz="1600" b="0" i="0" u="none" strike="noStrike" baseline="0" dirty="0">
                <a:latin typeface="Generic221-Regular"/>
              </a:rPr>
              <a:t>all this routine three times. </a:t>
            </a:r>
          </a:p>
          <a:p>
            <a:pPr algn="just"/>
            <a:r>
              <a:rPr lang="en-US" sz="1600" b="0" i="0" u="none" strike="noStrike" baseline="0" dirty="0">
                <a:latin typeface="Generic221-Regular"/>
              </a:rPr>
              <a:t>The </a:t>
            </a:r>
            <a:r>
              <a:rPr lang="en-US" sz="1600" b="0" i="0" u="none" strike="noStrike" baseline="0" dirty="0" err="1">
                <a:latin typeface="Generic221-Regular"/>
              </a:rPr>
              <a:t>shiftrow</a:t>
            </a:r>
            <a:r>
              <a:rPr lang="en-US" sz="1600" b="0" i="0" u="none" strike="noStrike" baseline="0" dirty="0">
                <a:latin typeface="Generic221-Regular"/>
              </a:rPr>
              <a:t> routine first copies the row into a temporary row matrix, </a:t>
            </a:r>
            <a:r>
              <a:rPr lang="en-US" sz="1600" b="0" i="0" u="none" strike="noStrike" baseline="0" dirty="0">
                <a:latin typeface="Generic218-Regular"/>
              </a:rPr>
              <a:t>t. </a:t>
            </a:r>
            <a:r>
              <a:rPr lang="en-US" sz="1600" b="0" i="0" u="none" strike="noStrike" baseline="0" dirty="0">
                <a:latin typeface="Generic221-Regular"/>
              </a:rPr>
              <a:t>It then shifts the row.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A5B71-AA73-5731-E186-4F3A8400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45" y="2545685"/>
            <a:ext cx="6731346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F270A1-1177-B12D-FE4D-D38E4FEF1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0" y="1623965"/>
            <a:ext cx="7720615" cy="30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87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501070" y="624906"/>
            <a:ext cx="3264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none" strike="noStrike" baseline="0" dirty="0">
                <a:solidFill>
                  <a:srgbClr val="C00000"/>
                </a:solidFill>
                <a:latin typeface="Generic218-Regular"/>
              </a:rPr>
              <a:t>Mixing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E8D40-BA81-506B-7E20-C450E5B4A467}"/>
              </a:ext>
            </a:extLst>
          </p:cNvPr>
          <p:cNvSpPr txBox="1"/>
          <p:nvPr/>
        </p:nvSpPr>
        <p:spPr>
          <a:xfrm>
            <a:off x="385855" y="1470345"/>
            <a:ext cx="83338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 err="1">
                <a:latin typeface="+mn-lt"/>
              </a:rPr>
              <a:t>SubBytes</a:t>
            </a:r>
            <a:r>
              <a:rPr lang="en-US" sz="2000" b="0" i="0" u="none" strike="noStrike" baseline="0" dirty="0">
                <a:latin typeface="+mn-lt"/>
              </a:rPr>
              <a:t> is an </a:t>
            </a:r>
            <a:r>
              <a:rPr lang="en-US" sz="2000" b="0" i="0" u="none" strike="noStrike" baseline="0" dirty="0" err="1">
                <a:latin typeface="+mn-lt"/>
              </a:rPr>
              <a:t>intrabyte</a:t>
            </a:r>
            <a:r>
              <a:rPr lang="en-US" sz="2000" b="0" i="0" u="none" strike="noStrike" baseline="0" dirty="0">
                <a:latin typeface="+mn-lt"/>
              </a:rPr>
              <a:t> transformation.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 err="1">
                <a:latin typeface="+mn-lt"/>
              </a:rPr>
              <a:t>ShiftRows</a:t>
            </a:r>
            <a:r>
              <a:rPr lang="en-US" sz="2000" b="0" i="0" u="none" strike="noStrike" baseline="0" dirty="0">
                <a:latin typeface="+mn-lt"/>
              </a:rPr>
              <a:t> is a byte-exchange transformation.</a:t>
            </a:r>
          </a:p>
          <a:p>
            <a:pPr algn="just"/>
            <a:endParaRPr lang="en-US" sz="2000" b="0" i="0" u="none" strike="noStrike" baseline="0" dirty="0">
              <a:latin typeface="+mn-lt"/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+mn-lt"/>
              </a:rPr>
              <a:t>eed an interbyte transformation that changes the bits inside a byte, based on the bits inside the neighboring bytes. </a:t>
            </a:r>
          </a:p>
          <a:p>
            <a:pPr algn="just"/>
            <a:endParaRPr lang="en-US" sz="200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+mn-lt"/>
              </a:rPr>
              <a:t>eed to mix bytes to provide diffusion at the </a:t>
            </a:r>
            <a:r>
              <a:rPr lang="en-IN" sz="2000" b="0" i="0" u="none" strike="noStrike" baseline="0" dirty="0">
                <a:solidFill>
                  <a:srgbClr val="C00000"/>
                </a:solidFill>
                <a:latin typeface="+mn-lt"/>
              </a:rPr>
              <a:t>bit level.</a:t>
            </a:r>
            <a:endParaRPr lang="en-IN" sz="2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680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209BB-ABD7-5A1F-8F0D-9EB4007FB132}"/>
              </a:ext>
            </a:extLst>
          </p:cNvPr>
          <p:cNvSpPr txBox="1"/>
          <p:nvPr/>
        </p:nvSpPr>
        <p:spPr>
          <a:xfrm>
            <a:off x="501070" y="1182231"/>
            <a:ext cx="7988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+mn-lt"/>
              </a:rPr>
              <a:t>Mixing transformation changes the contents of each byte by taking four bytes at a time and combining them to recreate four new bytes.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To guarantee that each new byte is different (even if all four bytes are the same), the combination process first multiplies each byte with a different constant and then mixes them.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6B73E-49A1-CD9C-31AC-8D52FACEEDFA}"/>
              </a:ext>
            </a:extLst>
          </p:cNvPr>
          <p:cNvSpPr txBox="1"/>
          <p:nvPr/>
        </p:nvSpPr>
        <p:spPr>
          <a:xfrm>
            <a:off x="501070" y="624906"/>
            <a:ext cx="1497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none" strike="noStrike" baseline="0" dirty="0">
                <a:solidFill>
                  <a:srgbClr val="C00000"/>
                </a:solidFill>
                <a:latin typeface="Generic218-Regular"/>
              </a:rPr>
              <a:t>Mixing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E4797-07D0-BD5A-1EB4-94D039F4C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30" y="3677090"/>
            <a:ext cx="6720875" cy="233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3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FA4FB-24F8-D29B-8499-6259A8B0040E}"/>
              </a:ext>
            </a:extLst>
          </p:cNvPr>
          <p:cNvSpPr txBox="1"/>
          <p:nvPr/>
        </p:nvSpPr>
        <p:spPr>
          <a:xfrm>
            <a:off x="501070" y="1047890"/>
            <a:ext cx="80650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History</a:t>
            </a:r>
          </a:p>
          <a:p>
            <a:pPr algn="just"/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In 1997, NIST started looking for a replacement for DES</a:t>
            </a:r>
            <a:r>
              <a:rPr lang="en-US" sz="2000" dirty="0">
                <a:latin typeface="+mn-lt"/>
              </a:rPr>
              <a:t>.</a:t>
            </a:r>
            <a:endParaRPr lang="en-US" sz="2000" b="0" i="0" u="none" strike="noStrike" baseline="0" dirty="0">
              <a:latin typeface="+mn-lt"/>
            </a:endParaRP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The NIST specifications required a block size of 128 bits and 3 different key sizes of 128, 192, and 256 bits.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The specifications also required that AES be an open algorithm, available to the public worldwide.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The</a:t>
            </a:r>
            <a:r>
              <a:rPr lang="en-US" sz="2000" dirty="0">
                <a:latin typeface="+mn-lt"/>
              </a:rPr>
              <a:t> </a:t>
            </a:r>
            <a:r>
              <a:rPr lang="en-US" sz="2000" b="0" i="0" u="none" strike="noStrike" baseline="0" dirty="0">
                <a:latin typeface="+mn-lt"/>
              </a:rPr>
              <a:t>announcement was made internationally to solicit responses from all over the world</a:t>
            </a:r>
            <a:r>
              <a:rPr lang="en-US" sz="2000" b="0" i="0" u="none" strike="noStrike" baseline="0" dirty="0">
                <a:latin typeface="Generic221-Regular"/>
              </a:rPr>
              <a:t>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004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0108E-C5EC-3CDF-A422-782B5CD0B80C}"/>
              </a:ext>
            </a:extLst>
          </p:cNvPr>
          <p:cNvSpPr txBox="1"/>
          <p:nvPr/>
        </p:nvSpPr>
        <p:spPr>
          <a:xfrm>
            <a:off x="501069" y="817460"/>
            <a:ext cx="82570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AES defines a transformation, called </a:t>
            </a:r>
            <a:r>
              <a:rPr lang="en-US" b="0" i="0" u="none" strike="noStrike" baseline="0" dirty="0" err="1">
                <a:solidFill>
                  <a:srgbClr val="C00000"/>
                </a:solidFill>
                <a:latin typeface="+mn-lt"/>
              </a:rPr>
              <a:t>MixColumns</a:t>
            </a:r>
            <a:r>
              <a:rPr lang="en-US" b="0" i="0" u="none" strike="noStrike" baseline="0" dirty="0">
                <a:latin typeface="+mn-lt"/>
              </a:rPr>
              <a:t>, to achieve this goal.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There is also an inverse transformation, called </a:t>
            </a:r>
            <a:r>
              <a:rPr lang="en-US" b="0" i="0" u="none" strike="noStrike" baseline="0" dirty="0" err="1">
                <a:solidFill>
                  <a:srgbClr val="C00000"/>
                </a:solidFill>
                <a:latin typeface="+mn-lt"/>
              </a:rPr>
              <a:t>InvMixColumns</a:t>
            </a:r>
            <a:r>
              <a:rPr lang="en-US" b="0" i="0" u="none" strike="noStrike" baseline="0" dirty="0">
                <a:latin typeface="+mn-lt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Figure shows the 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constant matrices </a:t>
            </a:r>
            <a:r>
              <a:rPr lang="en-US" b="0" i="0" u="none" strike="noStrike" baseline="0" dirty="0">
                <a:latin typeface="+mn-lt"/>
              </a:rPr>
              <a:t>used for these transformations.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These two matrices are inverses of each other when the elements are interpreted as 8-bit words (or polynomials) with coefficients in GF(2</a:t>
            </a:r>
            <a:r>
              <a:rPr lang="en-US" b="0" i="0" u="none" strike="noStrike" baseline="30000" dirty="0">
                <a:latin typeface="+mn-lt"/>
              </a:rPr>
              <a:t>8</a:t>
            </a:r>
            <a:r>
              <a:rPr lang="en-US" b="0" i="0" u="none" strike="noStrike" baseline="0" dirty="0">
                <a:latin typeface="+mn-lt"/>
              </a:rPr>
              <a:t>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925B0-E2BA-6891-E9FB-E5175653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5" y="3275380"/>
            <a:ext cx="7841490" cy="25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07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B3CC0-C8FE-D3EA-B59F-405C364F6E20}"/>
              </a:ext>
            </a:extLst>
          </p:cNvPr>
          <p:cNvSpPr txBox="1"/>
          <p:nvPr/>
        </p:nvSpPr>
        <p:spPr>
          <a:xfrm>
            <a:off x="405866" y="1039968"/>
            <a:ext cx="83447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Transformation is actually the matrix multiplication of a state column by a constant square matrix.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bytes in the state column and constants matrix are interpreted as 8-bit words (or polynomials) with coefficients in GF(2).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Multiplication</a:t>
            </a:r>
            <a:r>
              <a:rPr lang="en-US" sz="1800" dirty="0">
                <a:latin typeface="+mn-lt"/>
              </a:rPr>
              <a:t> </a:t>
            </a:r>
            <a:r>
              <a:rPr lang="en-US" sz="1800" b="0" i="0" u="none" strike="noStrike" baseline="0" dirty="0">
                <a:latin typeface="+mn-lt"/>
              </a:rPr>
              <a:t>of bytes is done in GF(2</a:t>
            </a:r>
            <a:r>
              <a:rPr lang="en-US" sz="1800" b="0" i="0" u="none" strike="noStrike" baseline="30000" dirty="0">
                <a:latin typeface="+mn-lt"/>
              </a:rPr>
              <a:t> </a:t>
            </a:r>
            <a:r>
              <a:rPr lang="en-US" sz="1800" baseline="30000" dirty="0">
                <a:latin typeface="+mn-lt"/>
              </a:rPr>
              <a:t>8</a:t>
            </a:r>
            <a:r>
              <a:rPr lang="en-US" sz="1800" dirty="0">
                <a:latin typeface="+mn-lt"/>
              </a:rPr>
              <a:t>)</a:t>
            </a:r>
            <a:r>
              <a:rPr lang="en-US" sz="1800" b="0" i="0" u="none" strike="noStrike" baseline="0" dirty="0">
                <a:latin typeface="+mn-lt"/>
              </a:rPr>
              <a:t> with modulus (10001101) or (x</a:t>
            </a:r>
            <a:r>
              <a:rPr lang="en-US" sz="1800" b="0" i="0" u="none" strike="noStrike" baseline="30000" dirty="0">
                <a:latin typeface="+mn-lt"/>
              </a:rPr>
              <a:t>8 </a:t>
            </a:r>
            <a:r>
              <a:rPr lang="en-US" sz="1800" b="0" i="0" u="none" strike="noStrike" baseline="0" dirty="0">
                <a:latin typeface="+mn-lt"/>
              </a:rPr>
              <a:t>+ x</a:t>
            </a:r>
            <a:r>
              <a:rPr lang="en-US" sz="1800" b="0" i="0" u="none" strike="noStrike" baseline="30000" dirty="0">
                <a:latin typeface="+mn-lt"/>
              </a:rPr>
              <a:t>4</a:t>
            </a:r>
            <a:r>
              <a:rPr lang="en-US" sz="1800" b="0" i="0" u="none" strike="noStrike" baseline="0" dirty="0">
                <a:latin typeface="+mn-lt"/>
              </a:rPr>
              <a:t> + x</a:t>
            </a:r>
            <a:r>
              <a:rPr lang="en-US" sz="1800" b="0" i="0" u="none" strike="noStrike" baseline="30000" dirty="0">
                <a:latin typeface="+mn-lt"/>
              </a:rPr>
              <a:t>3</a:t>
            </a:r>
            <a:r>
              <a:rPr lang="en-US" sz="1800" b="0" i="0" u="none" strike="noStrike" baseline="0" dirty="0">
                <a:latin typeface="+mn-lt"/>
              </a:rPr>
              <a:t> + x + 1).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Addition is the same as XORing of 8-bit words. </a:t>
            </a:r>
            <a:endParaRPr lang="en-IN" sz="18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BD509-1E86-3D1F-5AC0-19BAA9CB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30" y="4252783"/>
            <a:ext cx="5146270" cy="2139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DFA75-03F9-102E-BA5E-7A31CE1EF0C0}"/>
              </a:ext>
            </a:extLst>
          </p:cNvPr>
          <p:cNvSpPr txBox="1"/>
          <p:nvPr/>
        </p:nvSpPr>
        <p:spPr>
          <a:xfrm>
            <a:off x="424260" y="47232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 err="1">
                <a:solidFill>
                  <a:srgbClr val="C00000"/>
                </a:solidFill>
                <a:latin typeface="+mn-lt"/>
              </a:rPr>
              <a:t>MixColumns</a:t>
            </a:r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0701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3098C-24CE-440D-9475-1B50A70CB581}"/>
              </a:ext>
            </a:extLst>
          </p:cNvPr>
          <p:cNvSpPr txBox="1"/>
          <p:nvPr/>
        </p:nvSpPr>
        <p:spPr>
          <a:xfrm>
            <a:off x="347450" y="932675"/>
            <a:ext cx="83722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0" i="0" u="none" strike="noStrike" baseline="0" dirty="0" err="1">
                <a:solidFill>
                  <a:srgbClr val="C00000"/>
                </a:solidFill>
                <a:latin typeface="+mn-lt"/>
              </a:rPr>
              <a:t>InvMixColumns</a:t>
            </a:r>
            <a:endParaRPr lang="en-IN" sz="1800" b="0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</a:t>
            </a:r>
            <a:r>
              <a:rPr lang="en-US" sz="1800" b="0" i="0" u="none" strike="noStrike" baseline="0" dirty="0" err="1">
                <a:latin typeface="+mn-lt"/>
              </a:rPr>
              <a:t>InvMixColumns</a:t>
            </a:r>
            <a:r>
              <a:rPr lang="en-US" sz="1800" b="0" i="0" u="none" strike="noStrike" baseline="0" dirty="0">
                <a:latin typeface="+mn-lt"/>
              </a:rPr>
              <a:t> transformation is basically the same as the </a:t>
            </a:r>
            <a:r>
              <a:rPr lang="en-US" sz="1800" b="0" i="0" u="none" strike="noStrike" baseline="0" dirty="0" err="1">
                <a:latin typeface="+mn-lt"/>
              </a:rPr>
              <a:t>MixColumns</a:t>
            </a:r>
            <a:r>
              <a:rPr lang="en-US" sz="1800" dirty="0">
                <a:latin typeface="+mn-lt"/>
              </a:rPr>
              <a:t> </a:t>
            </a:r>
            <a:r>
              <a:rPr lang="en-US" sz="1800" b="0" i="0" u="none" strike="noStrike" baseline="0" dirty="0">
                <a:latin typeface="+mn-lt"/>
              </a:rPr>
              <a:t>transformation.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If the two constant matrices are inverses of each other, it is easy to prove that the two transformations are inverses of each other.</a:t>
            </a:r>
            <a:endParaRPr lang="en-IN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F5F7B-D0D9-8DF3-9361-D05DF5C0B3CA}"/>
              </a:ext>
            </a:extLst>
          </p:cNvPr>
          <p:cNvSpPr txBox="1"/>
          <p:nvPr/>
        </p:nvSpPr>
        <p:spPr>
          <a:xfrm>
            <a:off x="501070" y="4309498"/>
            <a:ext cx="7873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u="none" strike="noStrike" baseline="0" dirty="0">
                <a:solidFill>
                  <a:srgbClr val="C00000"/>
                </a:solidFill>
                <a:latin typeface="+mn-lt"/>
              </a:rPr>
              <a:t>The </a:t>
            </a:r>
            <a:r>
              <a:rPr lang="en-US" sz="2000" b="1" i="0" u="none" strike="noStrike" baseline="0" dirty="0" err="1">
                <a:solidFill>
                  <a:srgbClr val="C00000"/>
                </a:solidFill>
                <a:latin typeface="+mn-lt"/>
              </a:rPr>
              <a:t>MixColumns</a:t>
            </a:r>
            <a:r>
              <a:rPr lang="en-US" sz="2000" b="1" i="0" u="none" strike="noStrike" baseline="0" dirty="0">
                <a:solidFill>
                  <a:srgbClr val="C00000"/>
                </a:solidFill>
                <a:latin typeface="+mn-lt"/>
              </a:rPr>
              <a:t> and </a:t>
            </a:r>
            <a:r>
              <a:rPr lang="en-US" sz="2000" b="1" i="0" u="none" strike="noStrike" baseline="0" dirty="0" err="1">
                <a:solidFill>
                  <a:srgbClr val="C00000"/>
                </a:solidFill>
                <a:latin typeface="+mn-lt"/>
              </a:rPr>
              <a:t>InvMixColumns</a:t>
            </a:r>
            <a:r>
              <a:rPr lang="en-US" sz="2000" b="1" i="0" u="none" strike="noStrike" baseline="0" dirty="0">
                <a:solidFill>
                  <a:srgbClr val="C00000"/>
                </a:solidFill>
                <a:latin typeface="+mn-lt"/>
              </a:rPr>
              <a:t> transformations are inverses of each other.</a:t>
            </a:r>
            <a:endParaRPr lang="en-IN" sz="20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8525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914D8-190F-BE78-E716-E78CC98FD8E1}"/>
              </a:ext>
            </a:extLst>
          </p:cNvPr>
          <p:cNvSpPr txBox="1"/>
          <p:nvPr/>
        </p:nvSpPr>
        <p:spPr>
          <a:xfrm>
            <a:off x="443661" y="514963"/>
            <a:ext cx="8295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Generic221-Regular"/>
              </a:rPr>
              <a:t>Algorithm 7.3 shows the code for </a:t>
            </a:r>
            <a:r>
              <a:rPr lang="en-US" sz="1600" b="0" i="0" u="none" strike="noStrike" baseline="0" dirty="0" err="1">
                <a:latin typeface="Generic221-Regular"/>
              </a:rPr>
              <a:t>MixColumns</a:t>
            </a:r>
            <a:r>
              <a:rPr lang="en-US" sz="1600" b="0" i="0" u="none" strike="noStrike" baseline="0" dirty="0">
                <a:latin typeface="Generic221-Regular"/>
              </a:rPr>
              <a:t> transformation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41979A-E796-BEE6-F9DB-CAA4A9FA5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30" y="1159428"/>
            <a:ext cx="5299890" cy="3307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F40B41-D857-F2DC-624D-EAC6E8872D43}"/>
              </a:ext>
            </a:extLst>
          </p:cNvPr>
          <p:cNvSpPr txBox="1"/>
          <p:nvPr/>
        </p:nvSpPr>
        <p:spPr>
          <a:xfrm>
            <a:off x="155425" y="4639675"/>
            <a:ext cx="84491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+mn-lt"/>
              </a:rPr>
              <a:t>Algorithms for </a:t>
            </a:r>
            <a:r>
              <a:rPr lang="en-US" b="0" i="0" u="none" strike="noStrike" baseline="0" dirty="0" err="1">
                <a:latin typeface="+mn-lt"/>
              </a:rPr>
              <a:t>MixColumns</a:t>
            </a:r>
            <a:r>
              <a:rPr lang="en-US" b="0" i="0" u="none" strike="noStrike" baseline="0" dirty="0">
                <a:latin typeface="+mn-lt"/>
              </a:rPr>
              <a:t> and </a:t>
            </a:r>
            <a:r>
              <a:rPr lang="en-US" b="0" i="0" u="none" strike="noStrike" baseline="0" dirty="0" err="1">
                <a:latin typeface="+mn-lt"/>
              </a:rPr>
              <a:t>InvMixColumns</a:t>
            </a:r>
            <a:r>
              <a:rPr lang="en-US" b="0" i="0" u="none" strike="noStrike" baseline="0" dirty="0">
                <a:latin typeface="+mn-lt"/>
              </a:rPr>
              <a:t> involve multiplication and addition in the GF(2</a:t>
            </a:r>
            <a:r>
              <a:rPr lang="en-US" b="0" i="0" u="none" strike="noStrike" baseline="30000" dirty="0">
                <a:latin typeface="+mn-lt"/>
              </a:rPr>
              <a:t>8</a:t>
            </a:r>
            <a:r>
              <a:rPr lang="en-US" b="0" i="0" u="none" strike="noStrike" baseline="0" dirty="0">
                <a:latin typeface="+mn-lt"/>
              </a:rPr>
              <a:t>) field. </a:t>
            </a:r>
            <a:endParaRPr lang="en-US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The routine </a:t>
            </a:r>
            <a:r>
              <a:rPr lang="en-US" b="0" i="0" u="none" strike="noStrike" baseline="0" dirty="0" err="1">
                <a:latin typeface="+mn-lt"/>
              </a:rPr>
              <a:t>mixcolumn</a:t>
            </a:r>
            <a:r>
              <a:rPr lang="en-US" b="0" i="0" u="none" strike="noStrike" baseline="0" dirty="0">
                <a:latin typeface="+mn-lt"/>
              </a:rPr>
              <a:t> simply multiplies the rows of the constant matrix by a column in the state.</a:t>
            </a:r>
            <a:endParaRPr lang="en-US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The operator (•) used in the </a:t>
            </a:r>
            <a:r>
              <a:rPr lang="en-US" b="0" i="0" u="none" strike="noStrike" baseline="0" dirty="0" err="1">
                <a:latin typeface="+mn-lt"/>
              </a:rPr>
              <a:t>mixcolumn</a:t>
            </a:r>
            <a:r>
              <a:rPr lang="en-US" b="0" i="0" u="none" strike="noStrike" baseline="0" dirty="0">
                <a:latin typeface="+mn-lt"/>
              </a:rPr>
              <a:t> routine is multiplication in the GF(2</a:t>
            </a:r>
            <a:r>
              <a:rPr lang="en-US" b="0" i="0" u="none" strike="noStrike" baseline="30000" dirty="0">
                <a:latin typeface="+mn-lt"/>
              </a:rPr>
              <a:t>8</a:t>
            </a:r>
            <a:r>
              <a:rPr lang="en-US" b="0" i="0" u="none" strike="noStrike" baseline="0" dirty="0">
                <a:latin typeface="+mn-lt"/>
              </a:rPr>
              <a:t>) field</a:t>
            </a:r>
            <a:r>
              <a:rPr lang="en-US" sz="1800" b="0" i="0" u="none" strike="noStrike" baseline="0" dirty="0">
                <a:latin typeface="+mn-lt"/>
              </a:rPr>
              <a:t>. </a:t>
            </a:r>
          </a:p>
          <a:p>
            <a:pPr algn="just"/>
            <a:endParaRPr lang="en-US" sz="140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It can be replaced with a simple routine as discussed in Chapter 4. </a:t>
            </a:r>
            <a:endParaRPr lang="en-IN" sz="1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87E3B-22C7-9277-C502-BACEF24CA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615" y="433410"/>
            <a:ext cx="1149409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30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D2E09-60A4-139D-B491-D1978C7DB402}"/>
              </a:ext>
            </a:extLst>
          </p:cNvPr>
          <p:cNvSpPr txBox="1"/>
          <p:nvPr/>
        </p:nvSpPr>
        <p:spPr>
          <a:xfrm>
            <a:off x="539474" y="702245"/>
            <a:ext cx="82570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Generic252-Regular"/>
              </a:rPr>
              <a:t>Example 7.5</a:t>
            </a:r>
          </a:p>
          <a:p>
            <a:pPr algn="l"/>
            <a:r>
              <a:rPr lang="en-US" sz="1600" b="0" i="0" u="none" strike="noStrike" baseline="0" dirty="0">
                <a:latin typeface="Generic253-Regular"/>
              </a:rPr>
              <a:t>Figure 7.14 shows how a state is transformed using the </a:t>
            </a:r>
            <a:r>
              <a:rPr lang="en-US" sz="1600" b="0" i="0" u="none" strike="noStrike" baseline="0" dirty="0" err="1">
                <a:latin typeface="Generic253-Regular"/>
              </a:rPr>
              <a:t>MixColumns</a:t>
            </a:r>
            <a:r>
              <a:rPr lang="en-US" sz="1600" b="0" i="0" u="none" strike="noStrike" baseline="0" dirty="0">
                <a:latin typeface="Generic253-Regular"/>
              </a:rPr>
              <a:t> transformation. The figure</a:t>
            </a:r>
          </a:p>
          <a:p>
            <a:pPr algn="l"/>
            <a:r>
              <a:rPr lang="en-US" sz="1600" b="0" i="0" u="none" strike="noStrike" baseline="0" dirty="0">
                <a:latin typeface="Generic253-Regular"/>
              </a:rPr>
              <a:t>also shows that the </a:t>
            </a:r>
            <a:r>
              <a:rPr lang="en-US" sz="1600" b="0" i="0" u="none" strike="noStrike" baseline="0" dirty="0" err="1">
                <a:latin typeface="Generic253-Regular"/>
              </a:rPr>
              <a:t>InvMixColumns</a:t>
            </a:r>
            <a:r>
              <a:rPr lang="en-US" sz="1600" b="0" i="0" u="none" strike="noStrike" baseline="0" dirty="0">
                <a:latin typeface="Generic253-Regular"/>
              </a:rPr>
              <a:t> transformation creates the original one.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31337-8870-D428-0623-2B1C2B12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05" y="2314201"/>
            <a:ext cx="7156546" cy="2599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448520-285D-80DE-3DA1-CF71BBE2C34F}"/>
              </a:ext>
            </a:extLst>
          </p:cNvPr>
          <p:cNvSpPr txBox="1"/>
          <p:nvPr/>
        </p:nvSpPr>
        <p:spPr>
          <a:xfrm>
            <a:off x="536940" y="5464465"/>
            <a:ext cx="7873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Generic253-Regular"/>
              </a:rPr>
              <a:t>Note that equal bytes in the old state are not equal any more in the new state. For example, the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Generic253-Regular"/>
              </a:rPr>
              <a:t>two bytes F2 </a:t>
            </a:r>
            <a:r>
              <a:rPr lang="en-US" sz="1600" b="0" i="0" u="none" strike="noStrike" baseline="0" dirty="0">
                <a:latin typeface="Generic253-Regular"/>
              </a:rPr>
              <a:t>in the second row are changed to CF and 0D.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353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57481-74FF-0FC7-A012-212242982AB7}"/>
              </a:ext>
            </a:extLst>
          </p:cNvPr>
          <p:cNvSpPr txBox="1"/>
          <p:nvPr/>
        </p:nvSpPr>
        <p:spPr>
          <a:xfrm>
            <a:off x="385855" y="779055"/>
            <a:ext cx="82954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FF0000"/>
                </a:solidFill>
                <a:latin typeface="Generic250-Regular"/>
              </a:rPr>
              <a:t>Key Adding</a:t>
            </a:r>
          </a:p>
          <a:p>
            <a:pPr algn="just"/>
            <a:r>
              <a:rPr lang="en-US" sz="1800" dirty="0">
                <a:latin typeface="+mn-lt"/>
              </a:rPr>
              <a:t>M</a:t>
            </a:r>
            <a:r>
              <a:rPr lang="en-US" sz="1800" b="0" i="0" u="none" strike="noStrike" baseline="0" dirty="0">
                <a:latin typeface="+mn-lt"/>
              </a:rPr>
              <a:t>ost important transformation is the one that includes the cipher key.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If the cipher key is not added to the state at each round, it is very easy for the adversary to find the plaintext, given the ciphertext.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Each round key is 128 bits long. It is treated as four 32-bit words.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Each word is </a:t>
            </a:r>
            <a:r>
              <a:rPr lang="en-IN" sz="1800" b="0" i="0" u="none" strike="noStrike" baseline="0" dirty="0">
                <a:latin typeface="+mn-lt"/>
              </a:rPr>
              <a:t>considered as a column matrix.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133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FB3EE-2020-4455-756B-5259C555EF38}"/>
              </a:ext>
            </a:extLst>
          </p:cNvPr>
          <p:cNvSpPr txBox="1"/>
          <p:nvPr/>
        </p:nvSpPr>
        <p:spPr>
          <a:xfrm>
            <a:off x="385855" y="532590"/>
            <a:ext cx="837229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 err="1">
                <a:solidFill>
                  <a:srgbClr val="FF0000"/>
                </a:solidFill>
                <a:latin typeface="Generic252-Regular"/>
              </a:rPr>
              <a:t>AddRoundKey</a:t>
            </a:r>
            <a:endParaRPr lang="en-IN" sz="2000" b="0" i="0" u="none" strike="noStrike" baseline="0" dirty="0">
              <a:solidFill>
                <a:srgbClr val="FF0000"/>
              </a:solidFill>
              <a:latin typeface="Generic252-Regular"/>
            </a:endParaRPr>
          </a:p>
          <a:p>
            <a:pPr algn="just"/>
            <a:endParaRPr lang="en-US" b="0" i="0" u="none" strike="noStrike" baseline="0" dirty="0">
              <a:latin typeface="+mn-lt"/>
            </a:endParaRPr>
          </a:p>
          <a:p>
            <a:pPr algn="just"/>
            <a:r>
              <a:rPr lang="en-US" b="0" i="0" u="none" strike="noStrike" baseline="0" dirty="0" err="1">
                <a:latin typeface="+mn-lt"/>
              </a:rPr>
              <a:t>AddRoundKey</a:t>
            </a:r>
            <a:r>
              <a:rPr lang="en-US" b="0" i="0" u="none" strike="noStrike" baseline="0" dirty="0">
                <a:latin typeface="+mn-lt"/>
              </a:rPr>
              <a:t> adds a round key word with each state column matrix. </a:t>
            </a:r>
          </a:p>
          <a:p>
            <a:pPr algn="just"/>
            <a:endParaRPr lang="en-US" b="0" i="0" u="none" strike="noStrike" baseline="0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The operation in </a:t>
            </a:r>
            <a:r>
              <a:rPr lang="en-US" b="0" i="0" u="none" strike="noStrike" baseline="0" dirty="0" err="1">
                <a:latin typeface="+mn-lt"/>
              </a:rPr>
              <a:t>AddRoundKey</a:t>
            </a:r>
            <a:r>
              <a:rPr lang="en-US" b="0" i="0" u="none" strike="noStrike" baseline="0" dirty="0">
                <a:latin typeface="+mn-lt"/>
              </a:rPr>
              <a:t> is matrix addition.</a:t>
            </a:r>
          </a:p>
          <a:p>
            <a:pPr algn="just"/>
            <a:endParaRPr lang="en-US" b="0" i="0" u="none" strike="noStrike" baseline="0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Since addition and subtraction in this field are the same, the </a:t>
            </a:r>
            <a:r>
              <a:rPr lang="en-US" b="0" i="0" u="none" strike="noStrike" baseline="0" dirty="0" err="1">
                <a:latin typeface="+mn-lt"/>
              </a:rPr>
              <a:t>AddRoundKey</a:t>
            </a:r>
            <a:r>
              <a:rPr lang="en-US" b="0" i="0" u="none" strike="noStrike" baseline="0" dirty="0">
                <a:latin typeface="+mn-lt"/>
              </a:rPr>
              <a:t> transformation</a:t>
            </a:r>
          </a:p>
          <a:p>
            <a:pPr algn="just"/>
            <a:r>
              <a:rPr lang="en-US" b="0" i="0" u="none" strike="noStrike" baseline="0" dirty="0">
                <a:latin typeface="+mn-lt"/>
              </a:rPr>
              <a:t>is the inverse of itself. </a:t>
            </a:r>
            <a:endParaRPr lang="en-IN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5D9FB-0E17-FF27-FD30-EEB73EF8E64D}"/>
              </a:ext>
            </a:extLst>
          </p:cNvPr>
          <p:cNvSpPr txBox="1"/>
          <p:nvPr/>
        </p:nvSpPr>
        <p:spPr>
          <a:xfrm>
            <a:off x="1730030" y="6156133"/>
            <a:ext cx="5415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C00000"/>
                </a:solidFill>
                <a:latin typeface="Generic250-Regular"/>
              </a:rPr>
              <a:t>The </a:t>
            </a:r>
            <a:r>
              <a:rPr lang="en-US" sz="1600" b="0" i="0" u="none" strike="noStrike" baseline="0" dirty="0" err="1">
                <a:solidFill>
                  <a:srgbClr val="C00000"/>
                </a:solidFill>
                <a:latin typeface="Generic250-Regular"/>
              </a:rPr>
              <a:t>AddRoundKey</a:t>
            </a:r>
            <a:r>
              <a:rPr lang="en-US" sz="1600" b="0" i="0" u="none" strike="noStrike" baseline="0" dirty="0">
                <a:solidFill>
                  <a:srgbClr val="C00000"/>
                </a:solidFill>
                <a:latin typeface="Generic250-Regular"/>
              </a:rPr>
              <a:t> transformation is the inverse of itself.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26169-2C02-38CB-4D0B-21BF28C96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20" y="3463088"/>
            <a:ext cx="6035839" cy="269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97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4171C-8B6D-4B25-4004-A9D57BB6A6FF}"/>
              </a:ext>
            </a:extLst>
          </p:cNvPr>
          <p:cNvSpPr txBox="1"/>
          <p:nvPr/>
        </p:nvSpPr>
        <p:spPr>
          <a:xfrm>
            <a:off x="424261" y="817460"/>
            <a:ext cx="818026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FF0000"/>
                </a:solidFill>
                <a:latin typeface="Generic252-Regular"/>
              </a:rPr>
              <a:t>Algorithm</a:t>
            </a:r>
          </a:p>
          <a:p>
            <a:pPr algn="just"/>
            <a:r>
              <a:rPr lang="en-US" sz="1600" b="0" i="0" u="none" strike="noStrike" baseline="0" dirty="0">
                <a:latin typeface="+mn-lt"/>
              </a:rPr>
              <a:t>The </a:t>
            </a:r>
            <a:r>
              <a:rPr lang="en-US" sz="1600" b="0" i="0" u="none" strike="noStrike" baseline="0" dirty="0" err="1">
                <a:latin typeface="+mn-lt"/>
              </a:rPr>
              <a:t>AddRoundKey</a:t>
            </a:r>
            <a:r>
              <a:rPr lang="en-US" sz="1600" b="0" i="0" u="none" strike="noStrike" baseline="0" dirty="0">
                <a:latin typeface="+mn-lt"/>
              </a:rPr>
              <a:t> transformation can be thought as XORing of each column of the</a:t>
            </a:r>
          </a:p>
          <a:p>
            <a:pPr algn="just"/>
            <a:r>
              <a:rPr lang="en-US" sz="1600" b="0" i="0" u="none" strike="noStrike" baseline="0" dirty="0">
                <a:latin typeface="+mn-lt"/>
              </a:rPr>
              <a:t>state, with the corresponding key word.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Note that </a:t>
            </a:r>
            <a:r>
              <a:rPr lang="en-US" sz="1800" b="0" i="0" u="none" strike="noStrike" baseline="0" dirty="0" err="1">
                <a:latin typeface="+mn-lt"/>
              </a:rPr>
              <a:t>sc</a:t>
            </a:r>
            <a:r>
              <a:rPr lang="en-US" sz="1800" b="0" i="0" u="none" strike="noStrike" baseline="0" dirty="0">
                <a:latin typeface="+mn-lt"/>
              </a:rPr>
              <a:t> and w</a:t>
            </a:r>
            <a:r>
              <a:rPr lang="en-US" sz="1800" b="0" i="0" u="none" strike="noStrike" baseline="-25000" dirty="0">
                <a:latin typeface="+mn-lt"/>
              </a:rPr>
              <a:t>round+4c </a:t>
            </a:r>
            <a:r>
              <a:rPr lang="en-US" sz="1800" b="0" i="0" u="none" strike="noStrike" baseline="0" dirty="0">
                <a:latin typeface="+mn-lt"/>
              </a:rPr>
              <a:t>are 4 × 1 column matrices</a:t>
            </a:r>
            <a:r>
              <a:rPr lang="en-US" sz="1800" b="0" i="0" u="none" strike="noStrike" baseline="0" dirty="0">
                <a:latin typeface="Generic257-Regular"/>
              </a:rPr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DF60A-3D08-6A32-F4CF-E4432243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89" y="2562446"/>
            <a:ext cx="8360451" cy="2781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194E99-2E92-E75B-75CD-75DE10449AE7}"/>
              </a:ext>
            </a:extLst>
          </p:cNvPr>
          <p:cNvSpPr txBox="1"/>
          <p:nvPr/>
        </p:nvSpPr>
        <p:spPr>
          <a:xfrm>
            <a:off x="309046" y="5855874"/>
            <a:ext cx="8410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The ⊕ operator here means XORing two column matrices, each of 4 bytes. 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74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419020" y="468260"/>
            <a:ext cx="3264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FF0000"/>
                </a:solidFill>
                <a:latin typeface="+mn-lt"/>
              </a:rPr>
              <a:t>7.3 KEY EXPANSION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3327F-9E14-B732-C754-83EC38CA23DD}"/>
              </a:ext>
            </a:extLst>
          </p:cNvPr>
          <p:cNvSpPr txBox="1"/>
          <p:nvPr/>
        </p:nvSpPr>
        <p:spPr>
          <a:xfrm>
            <a:off x="117020" y="1000146"/>
            <a:ext cx="87947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+mn-lt"/>
              </a:rPr>
              <a:t>K</a:t>
            </a:r>
            <a:r>
              <a:rPr lang="en-US" sz="1800" b="0" i="0" u="none" strike="noStrike" baseline="0" dirty="0">
                <a:latin typeface="+mn-lt"/>
              </a:rPr>
              <a:t>ey-expansion process to create round key for each round,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If the number of rounds is Nr, key-expansion routine creates Nr+1 128-bit round keys.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First round key is used for pre-round transformation (</a:t>
            </a:r>
            <a:r>
              <a:rPr lang="en-US" sz="1800" b="0" i="0" u="none" strike="noStrike" baseline="0" dirty="0" err="1">
                <a:latin typeface="+mn-lt"/>
              </a:rPr>
              <a:t>AddRoundKey</a:t>
            </a:r>
            <a:r>
              <a:rPr lang="en-US" sz="1800" b="0" i="0" u="none" strike="noStrike" baseline="0" dirty="0">
                <a:latin typeface="+mn-lt"/>
              </a:rPr>
              <a:t>);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 Remaining round keys are used for the last transformation (</a:t>
            </a:r>
            <a:r>
              <a:rPr lang="en-US" sz="1800" b="0" i="0" u="none" strike="noStrike" baseline="0" dirty="0" err="1">
                <a:latin typeface="+mn-lt"/>
              </a:rPr>
              <a:t>AddRoundKey</a:t>
            </a:r>
            <a:r>
              <a:rPr lang="en-US" sz="1800" b="0" i="0" u="none" strike="noStrike" baseline="0" dirty="0">
                <a:latin typeface="+mn-lt"/>
              </a:rPr>
              <a:t>) at the end of each round.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5301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385855" y="579346"/>
            <a:ext cx="3264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FF0000"/>
                </a:solidFill>
                <a:latin typeface="+mn-lt"/>
              </a:rPr>
              <a:t>7.3 KEY EXPANSION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3327F-9E14-B732-C754-83EC38CA23DD}"/>
              </a:ext>
            </a:extLst>
          </p:cNvPr>
          <p:cNvSpPr txBox="1"/>
          <p:nvPr/>
        </p:nvSpPr>
        <p:spPr>
          <a:xfrm>
            <a:off x="155425" y="1210577"/>
            <a:ext cx="86027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+mn-lt"/>
              </a:rPr>
              <a:t>key-expansion routine creates round keys word by word, where a word is an array of 4 bytes. </a:t>
            </a:r>
          </a:p>
          <a:p>
            <a:pPr algn="just"/>
            <a:endParaRPr lang="en-US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The routine creates 4 × (Nr +1) words.</a:t>
            </a:r>
            <a:endParaRPr lang="en-IN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E1799-7EBA-F046-B4CE-86618DECC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5" y="2871894"/>
            <a:ext cx="6989527" cy="889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64D64D-9E88-9F1E-6ABE-ED37F5E8B4F9}"/>
              </a:ext>
            </a:extLst>
          </p:cNvPr>
          <p:cNvSpPr txBox="1"/>
          <p:nvPr/>
        </p:nvSpPr>
        <p:spPr>
          <a:xfrm>
            <a:off x="232235" y="4811580"/>
            <a:ext cx="8353087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b="0" i="0" u="none" strike="noStrike" baseline="0" dirty="0">
                <a:latin typeface="+mn-lt"/>
              </a:rPr>
              <a:t>n AES-128 version (10 rounds), there are 44 words;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b="0" i="0" u="none" strike="noStrike" baseline="0" dirty="0">
                <a:latin typeface="+mn-lt"/>
              </a:rPr>
              <a:t>n AES- 192 version (12 rounds), there are 52 words;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In AES-256 version (with 14 rounds), there are 60 words.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 Each round key is made of four words. 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29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FA4FB-24F8-D29B-8499-6259A8B0040E}"/>
              </a:ext>
            </a:extLst>
          </p:cNvPr>
          <p:cNvSpPr txBox="1"/>
          <p:nvPr/>
        </p:nvSpPr>
        <p:spPr>
          <a:xfrm>
            <a:off x="347450" y="548625"/>
            <a:ext cx="84491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Rounds</a:t>
            </a:r>
          </a:p>
          <a:p>
            <a:pPr algn="just"/>
            <a:endParaRPr lang="en-IN" sz="2000" b="0" i="0" u="none" strike="noStrike" baseline="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n-lt"/>
              </a:rPr>
              <a:t>AES is a non-Feistel cipher.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n-lt"/>
              </a:rPr>
              <a:t>Encrypts and decrypts a data block of 128 bits.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n-lt"/>
              </a:rPr>
              <a:t>It uses 10, 12, or 14 rounds.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n-lt"/>
              </a:rPr>
              <a:t>The key size, which can be 128, 192, or 256 bits, depends on the number of rounds. </a:t>
            </a:r>
          </a:p>
        </p:txBody>
      </p:sp>
    </p:spTree>
    <p:extLst>
      <p:ext uri="{BB962C8B-B14F-4D97-AF65-F5344CB8AC3E}">
        <p14:creationId xmlns:p14="http://schemas.microsoft.com/office/powerpoint/2010/main" val="859423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577880" y="779055"/>
            <a:ext cx="3264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FF0000"/>
                </a:solidFill>
                <a:latin typeface="+mn-lt"/>
              </a:rPr>
              <a:t>7.3 KEY EXPANSION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462C7E-2BEF-DB92-C921-1C46E513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57" y="2626110"/>
            <a:ext cx="6029585" cy="3046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BA96B2-E005-55CC-663F-5C467829BF89}"/>
              </a:ext>
            </a:extLst>
          </p:cNvPr>
          <p:cNvSpPr txBox="1"/>
          <p:nvPr/>
        </p:nvSpPr>
        <p:spPr>
          <a:xfrm>
            <a:off x="731500" y="1783720"/>
            <a:ext cx="6912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+mn-lt"/>
              </a:rPr>
              <a:t>Relationship between rounds and words.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41241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7C721-1465-A476-42D7-8546EF1A7805}"/>
              </a:ext>
            </a:extLst>
          </p:cNvPr>
          <p:cNvSpPr txBox="1"/>
          <p:nvPr/>
        </p:nvSpPr>
        <p:spPr>
          <a:xfrm>
            <a:off x="518006" y="55136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Key Expansion in AES-128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616285" y="5398525"/>
            <a:ext cx="8218670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+mn-lt"/>
              </a:rPr>
              <a:t>C</a:t>
            </a:r>
            <a:r>
              <a:rPr lang="en-US" b="0" i="0" u="none" strike="noStrike" baseline="0" dirty="0">
                <a:latin typeface="+mn-lt"/>
              </a:rPr>
              <a:t>reation of words for the AES-128 version; </a:t>
            </a:r>
          </a:p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latin typeface="+mn-lt"/>
              </a:rPr>
              <a:t>Processes for the other two versions are the same with some slight changes. </a:t>
            </a:r>
          </a:p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latin typeface="+mn-lt"/>
              </a:rPr>
              <a:t>Figure  shows how 44 words are made from the original key.</a:t>
            </a:r>
            <a:endParaRPr lang="en-IN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251394-EF5C-7F32-7B0D-2FA21267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65" y="1034227"/>
            <a:ext cx="5453510" cy="411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21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462665" y="1201510"/>
            <a:ext cx="82186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The process is as follows: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1. The first four words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(w</a:t>
            </a:r>
            <a:r>
              <a:rPr lang="en-US" sz="1800" b="0" i="0" u="none" strike="noStrike" baseline="-25000" dirty="0">
                <a:solidFill>
                  <a:srgbClr val="FF0000"/>
                </a:solidFill>
                <a:latin typeface="+mn-lt"/>
              </a:rPr>
              <a:t>0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, w</a:t>
            </a:r>
            <a:r>
              <a:rPr lang="en-US" sz="1800" b="0" i="0" u="none" strike="noStrike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, w</a:t>
            </a:r>
            <a:r>
              <a:rPr lang="en-US" sz="1800" b="0" i="0" u="none" strike="noStrike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, w</a:t>
            </a:r>
            <a:r>
              <a:rPr lang="en-US" sz="1800" b="0" i="0" u="none" strike="noStrike" baseline="-25000" dirty="0">
                <a:solidFill>
                  <a:srgbClr val="FF0000"/>
                </a:solidFill>
                <a:latin typeface="+mn-lt"/>
              </a:rPr>
              <a:t>3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) </a:t>
            </a:r>
            <a:r>
              <a:rPr lang="en-US" sz="1800" b="0" i="0" u="none" strike="noStrike" baseline="0" dirty="0">
                <a:latin typeface="+mn-lt"/>
              </a:rPr>
              <a:t>are made from the cipher key. The cipher key is thought of as an array of 16 bytes (k</a:t>
            </a:r>
            <a:r>
              <a:rPr lang="en-US" sz="1800" b="0" i="0" u="none" strike="noStrike" baseline="-25000" dirty="0">
                <a:latin typeface="+mn-lt"/>
              </a:rPr>
              <a:t>0</a:t>
            </a:r>
            <a:r>
              <a:rPr lang="en-US" sz="1800" b="0" i="0" u="none" strike="noStrike" baseline="0" dirty="0">
                <a:latin typeface="+mn-lt"/>
              </a:rPr>
              <a:t> to k</a:t>
            </a:r>
            <a:r>
              <a:rPr lang="en-US" sz="1800" b="0" i="0" u="none" strike="noStrike" baseline="-25000" dirty="0">
                <a:latin typeface="+mn-lt"/>
              </a:rPr>
              <a:t>15</a:t>
            </a:r>
            <a:r>
              <a:rPr lang="en-US" sz="1800" b="0" i="0" u="none" strike="noStrike" baseline="0" dirty="0">
                <a:latin typeface="+mn-lt"/>
              </a:rPr>
              <a:t>). </a:t>
            </a:r>
            <a:endParaRPr lang="en-US" sz="1800" dirty="0">
              <a:latin typeface="+mn-lt"/>
            </a:endParaRP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2. The rest of the words (</a:t>
            </a:r>
            <a:r>
              <a:rPr lang="en-US" sz="1800" b="0" i="0" u="none" strike="noStrike" baseline="0" dirty="0" err="1">
                <a:latin typeface="+mn-lt"/>
              </a:rPr>
              <a:t>wi</a:t>
            </a:r>
            <a:r>
              <a:rPr lang="en-US" sz="1800" b="0" i="0" u="none" strike="noStrike" baseline="0" dirty="0">
                <a:latin typeface="+mn-lt"/>
              </a:rPr>
              <a:t> for </a:t>
            </a:r>
            <a:r>
              <a:rPr lang="en-US" sz="1800" b="0" i="0" u="none" strike="noStrike" baseline="0" dirty="0" err="1">
                <a:latin typeface="+mn-lt"/>
              </a:rPr>
              <a:t>i</a:t>
            </a:r>
            <a:r>
              <a:rPr lang="en-US" sz="1800" b="0" i="0" u="none" strike="noStrike" baseline="0" dirty="0">
                <a:latin typeface="+mn-lt"/>
              </a:rPr>
              <a:t> = 4 to 43) are made as follows: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marL="800100" lvl="1" indent="-342900" algn="just">
              <a:buAutoNum type="alphaLcPeriod"/>
            </a:pPr>
            <a:r>
              <a:rPr lang="en-US" sz="1800" b="0" i="0" u="none" strike="noStrike" baseline="0" dirty="0">
                <a:latin typeface="+mn-lt"/>
              </a:rPr>
              <a:t>If (</a:t>
            </a:r>
            <a:r>
              <a:rPr lang="en-US" sz="1800" b="0" i="0" u="none" strike="noStrike" baseline="0" dirty="0" err="1">
                <a:latin typeface="+mn-lt"/>
              </a:rPr>
              <a:t>i</a:t>
            </a:r>
            <a:r>
              <a:rPr lang="en-US" sz="1800" b="0" i="0" u="none" strike="noStrike" baseline="0" dirty="0">
                <a:latin typeface="+mn-lt"/>
              </a:rPr>
              <a:t> mod 4) ≠ 0, </a:t>
            </a:r>
            <a:r>
              <a:rPr lang="en-US" sz="1800" b="0" i="0" u="none" strike="noStrike" baseline="0" dirty="0" err="1">
                <a:latin typeface="+mn-lt"/>
              </a:rPr>
              <a:t>wi</a:t>
            </a:r>
            <a:r>
              <a:rPr lang="en-US" sz="1800" b="0" i="0" u="none" strike="noStrike" baseline="0" dirty="0">
                <a:latin typeface="+mn-lt"/>
              </a:rPr>
              <a:t> = w</a:t>
            </a:r>
            <a:r>
              <a:rPr lang="en-US" sz="1800" b="0" i="0" u="none" strike="noStrike" baseline="-25000" dirty="0">
                <a:latin typeface="+mn-lt"/>
              </a:rPr>
              <a:t>i−1 </a:t>
            </a:r>
            <a:r>
              <a:rPr lang="en-US" sz="1800" b="0" i="0" u="none" strike="noStrike" baseline="0" dirty="0">
                <a:latin typeface="+mn-lt"/>
              </a:rPr>
              <a:t>⊕ w</a:t>
            </a:r>
            <a:r>
              <a:rPr lang="en-US" sz="1800" b="0" i="0" u="none" strike="noStrike" baseline="-25000" dirty="0">
                <a:latin typeface="+mn-lt"/>
              </a:rPr>
              <a:t>i−4</a:t>
            </a:r>
            <a:r>
              <a:rPr lang="en-US" sz="1800" b="0" i="0" u="none" strike="noStrike" baseline="0" dirty="0">
                <a:latin typeface="+mn-lt"/>
              </a:rPr>
              <a:t>. This means each word is made from the one at the left and the one at the top.</a:t>
            </a:r>
          </a:p>
          <a:p>
            <a:pPr marL="800100" lvl="1" indent="-342900" algn="just">
              <a:buAutoNum type="alphaLcPeriod"/>
            </a:pPr>
            <a:endParaRPr lang="en-US" sz="1800" b="0" i="0" u="none" strike="noStrike" baseline="0" dirty="0">
              <a:latin typeface="+mn-lt"/>
            </a:endParaRPr>
          </a:p>
          <a:p>
            <a:pPr lvl="1" algn="just"/>
            <a:r>
              <a:rPr lang="en-US" sz="1800" b="0" i="0" u="none" strike="noStrike" baseline="0" dirty="0">
                <a:latin typeface="+mn-lt"/>
              </a:rPr>
              <a:t>b. If (</a:t>
            </a:r>
            <a:r>
              <a:rPr lang="en-US" sz="1800" b="0" i="0" u="none" strike="noStrike" baseline="0" dirty="0" err="1">
                <a:latin typeface="+mn-lt"/>
              </a:rPr>
              <a:t>i</a:t>
            </a:r>
            <a:r>
              <a:rPr lang="en-US" sz="1800" b="0" i="0" u="none" strike="noStrike" baseline="0" dirty="0">
                <a:latin typeface="+mn-lt"/>
              </a:rPr>
              <a:t> mod 4) = 0, </a:t>
            </a:r>
            <a:r>
              <a:rPr lang="en-US" sz="1800" b="0" i="0" u="none" strike="noStrike" baseline="0" dirty="0" err="1">
                <a:latin typeface="+mn-lt"/>
              </a:rPr>
              <a:t>wi</a:t>
            </a:r>
            <a:r>
              <a:rPr lang="en-US" sz="1800" b="0" i="0" u="none" strike="noStrike" baseline="0" dirty="0">
                <a:latin typeface="+mn-lt"/>
              </a:rPr>
              <a:t> = t ⊕ w</a:t>
            </a:r>
            <a:r>
              <a:rPr lang="en-US" sz="1800" b="0" i="0" u="none" strike="noStrike" baseline="-25000" dirty="0">
                <a:latin typeface="+mn-lt"/>
              </a:rPr>
              <a:t>i−4</a:t>
            </a:r>
            <a:r>
              <a:rPr lang="en-US" sz="1800" b="0" i="0" u="none" strike="noStrike" baseline="0" dirty="0">
                <a:latin typeface="+mn-lt"/>
              </a:rPr>
              <a:t>. </a:t>
            </a:r>
          </a:p>
          <a:p>
            <a:pPr lvl="1" algn="just"/>
            <a:r>
              <a:rPr lang="en-US" sz="1800" b="0" i="0" u="none" strike="noStrike" baseline="0" dirty="0">
                <a:latin typeface="+mn-lt"/>
              </a:rPr>
              <a:t>Here t, a temporary word, is the result of applying two routines,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+mn-lt"/>
              </a:rPr>
              <a:t>SubWord</a:t>
            </a:r>
            <a:r>
              <a:rPr lang="en-US" sz="1800" b="0" i="0" u="none" strike="noStrike" baseline="0" dirty="0">
                <a:latin typeface="+mn-lt"/>
              </a:rPr>
              <a:t> and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+mn-lt"/>
              </a:rPr>
              <a:t>RotWord</a:t>
            </a:r>
            <a:r>
              <a:rPr lang="en-US" sz="1800" b="0" i="0" u="none" strike="noStrike" baseline="0" dirty="0">
                <a:latin typeface="+mn-lt"/>
              </a:rPr>
              <a:t>, on w</a:t>
            </a:r>
            <a:r>
              <a:rPr lang="en-US" sz="1800" b="0" i="0" u="none" strike="noStrike" baseline="-25000" dirty="0">
                <a:latin typeface="+mn-lt"/>
              </a:rPr>
              <a:t>i−1 </a:t>
            </a:r>
            <a:r>
              <a:rPr lang="en-US" sz="1800" b="0" i="0" u="none" strike="noStrike" baseline="0" dirty="0">
                <a:latin typeface="+mn-lt"/>
              </a:rPr>
              <a:t>and XORing the result with a round constants,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+mn-lt"/>
              </a:rPr>
              <a:t>RCon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. </a:t>
            </a:r>
            <a:r>
              <a:rPr lang="en-US" sz="1800" b="0" i="0" u="none" strike="noStrike" baseline="0" dirty="0">
                <a:latin typeface="+mn-lt"/>
              </a:rPr>
              <a:t>In other words, we have,</a:t>
            </a:r>
            <a:endParaRPr lang="en-IN" sz="1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0D520-C33A-E776-45B6-9B7A4D9B1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05" y="5174335"/>
            <a:ext cx="6450762" cy="6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63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460151"/>
            <a:ext cx="82186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 err="1">
                <a:solidFill>
                  <a:srgbClr val="FF0000"/>
                </a:solidFill>
                <a:latin typeface="+mn-lt"/>
              </a:rPr>
              <a:t>RotWord</a:t>
            </a:r>
            <a:endParaRPr lang="en-IN" sz="2000" b="1" i="0" u="none" strike="noStrike" baseline="0" dirty="0">
              <a:solidFill>
                <a:srgbClr val="FF0000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The routine takes a word as an array of four bytes and shifts each byte to the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left</a:t>
            </a:r>
            <a:r>
              <a:rPr lang="en-US" sz="1800" b="0" i="0" u="none" strike="noStrike" baseline="0" dirty="0">
                <a:latin typeface="+mn-lt"/>
              </a:rPr>
              <a:t> with wrapping.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Ex: input word [b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,b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,b</a:t>
            </a:r>
            <a:r>
              <a:rPr lang="en-US" sz="1800" baseline="-25000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,b</a:t>
            </a:r>
            <a:r>
              <a:rPr lang="en-US" sz="1800" baseline="-25000" dirty="0">
                <a:latin typeface="+mn-lt"/>
              </a:rPr>
              <a:t>3</a:t>
            </a:r>
            <a:r>
              <a:rPr lang="en-US" sz="1800" dirty="0">
                <a:latin typeface="+mn-lt"/>
              </a:rPr>
              <a:t>] is transformed into [b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, b</a:t>
            </a:r>
            <a:r>
              <a:rPr lang="en-US" sz="1800" baseline="-25000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,b</a:t>
            </a:r>
            <a:r>
              <a:rPr lang="en-US" sz="1800" baseline="-25000" dirty="0">
                <a:latin typeface="+mn-lt"/>
              </a:rPr>
              <a:t>3</a:t>
            </a:r>
            <a:r>
              <a:rPr lang="en-US" sz="1800" dirty="0">
                <a:latin typeface="+mn-lt"/>
              </a:rPr>
              <a:t>,b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]</a:t>
            </a:r>
            <a:endParaRPr lang="en-US" sz="1800" b="0" i="0" u="none" strike="noStrike" baseline="0" dirty="0">
              <a:latin typeface="+mn-lt"/>
            </a:endParaRPr>
          </a:p>
          <a:p>
            <a:pPr algn="just"/>
            <a:endParaRPr lang="en-US" sz="2000" b="0" i="0" u="none" strike="noStrike" baseline="0" dirty="0">
              <a:latin typeface="+mn-lt"/>
            </a:endParaRPr>
          </a:p>
          <a:p>
            <a:pPr algn="just"/>
            <a:r>
              <a:rPr lang="en-IN" sz="2000" b="1" i="0" u="none" strike="noStrike" baseline="0" dirty="0" err="1">
                <a:solidFill>
                  <a:srgbClr val="FF0000"/>
                </a:solidFill>
                <a:latin typeface="+mn-lt"/>
              </a:rPr>
              <a:t>SubWord</a:t>
            </a:r>
            <a:endParaRPr lang="en-IN" sz="2000" b="1" i="0" u="none" strike="noStrike" baseline="0" dirty="0">
              <a:solidFill>
                <a:srgbClr val="FF0000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The </a:t>
            </a:r>
            <a:r>
              <a:rPr lang="en-US" sz="1800" b="0" i="0" u="none" strike="noStrike" baseline="0" dirty="0" err="1">
                <a:latin typeface="+mn-lt"/>
              </a:rPr>
              <a:t>SubWord</a:t>
            </a:r>
            <a:r>
              <a:rPr lang="en-US" sz="1800" b="0" i="0" u="none" strike="noStrike" baseline="0" dirty="0">
                <a:latin typeface="+mn-lt"/>
              </a:rPr>
              <a:t> (substitute word) routine is similar to the </a:t>
            </a:r>
            <a:r>
              <a:rPr lang="en-US" sz="1800" b="0" i="0" u="none" strike="noStrike" baseline="0" dirty="0" err="1">
                <a:latin typeface="+mn-lt"/>
              </a:rPr>
              <a:t>SubBytes</a:t>
            </a:r>
            <a:r>
              <a:rPr lang="en-US" sz="1800" b="0" i="0" u="none" strike="noStrike" baseline="0" dirty="0">
                <a:latin typeface="+mn-lt"/>
              </a:rPr>
              <a:t> transformation, but it is applied only to four bytes.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The routine takes each byte in the word and substitutes </a:t>
            </a:r>
            <a:r>
              <a:rPr lang="en-IN" sz="1800" b="0" i="0" u="none" strike="noStrike" baseline="0" dirty="0">
                <a:latin typeface="+mn-lt"/>
              </a:rPr>
              <a:t>another byte for it.</a:t>
            </a:r>
            <a:endParaRPr lang="en-IN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B634C-521F-3F6A-6B3B-859D9C066807}"/>
              </a:ext>
            </a:extLst>
          </p:cNvPr>
          <p:cNvSpPr txBox="1"/>
          <p:nvPr/>
        </p:nvSpPr>
        <p:spPr>
          <a:xfrm>
            <a:off x="232235" y="3552750"/>
            <a:ext cx="856431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Round Constants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Each round constant, </a:t>
            </a:r>
            <a:r>
              <a:rPr lang="en-US" sz="1800" b="0" i="0" u="none" strike="noStrike" baseline="0" dirty="0" err="1">
                <a:latin typeface="+mn-lt"/>
              </a:rPr>
              <a:t>RCon</a:t>
            </a:r>
            <a:r>
              <a:rPr lang="en-US" sz="1800" b="0" i="0" u="none" strike="noStrike" baseline="0" dirty="0">
                <a:latin typeface="+mn-lt"/>
              </a:rPr>
              <a:t>, is a 4-byte value in which the rightmost 3 bytes are always zero.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Table 7.4 shows the values for AES-128 version (with 10 rounds).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1256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779055"/>
            <a:ext cx="821867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Round Constants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Each round constant, </a:t>
            </a:r>
            <a:r>
              <a:rPr lang="en-US" sz="1800" b="0" i="0" u="none" strike="noStrike" baseline="0" dirty="0" err="1">
                <a:latin typeface="+mn-lt"/>
              </a:rPr>
              <a:t>RCon</a:t>
            </a:r>
            <a:r>
              <a:rPr lang="en-US" sz="1800" b="0" i="0" u="none" strike="noStrike" baseline="0" dirty="0">
                <a:latin typeface="+mn-lt"/>
              </a:rPr>
              <a:t>, is a 4-byte value in which the rightmost three bytes are always zero.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Table 7.4 shows the values for AES-128 version (with 10 rounds).</a:t>
            </a:r>
            <a:endParaRPr lang="en-IN" sz="20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71CE0-33BA-0C40-FC89-D220B0AD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05" y="2484416"/>
            <a:ext cx="5513349" cy="29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70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B5F36-A514-50C2-FE1B-790571BDA05E}"/>
              </a:ext>
            </a:extLst>
          </p:cNvPr>
          <p:cNvSpPr txBox="1"/>
          <p:nvPr/>
        </p:nvSpPr>
        <p:spPr>
          <a:xfrm>
            <a:off x="616284" y="855865"/>
            <a:ext cx="7335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Key expansion in AES-192 and AES 256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E8E01-544E-891A-974F-FE848A799F25}"/>
              </a:ext>
            </a:extLst>
          </p:cNvPr>
          <p:cNvSpPr txBox="1"/>
          <p:nvPr/>
        </p:nvSpPr>
        <p:spPr>
          <a:xfrm>
            <a:off x="309045" y="2046420"/>
            <a:ext cx="8372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AES-192  words are generated in groups of 6 instead of 4 (w</a:t>
            </a:r>
            <a:r>
              <a:rPr lang="en-US" sz="2000" baseline="-25000" dirty="0"/>
              <a:t>o</a:t>
            </a:r>
            <a:r>
              <a:rPr lang="en-US" sz="2000" dirty="0"/>
              <a:t> to w</a:t>
            </a:r>
            <a:r>
              <a:rPr lang="en-US" sz="2000" baseline="-25000" dirty="0"/>
              <a:t>5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In AES-256  words are generated in groups of 8 instead of 4 (w</a:t>
            </a:r>
            <a:r>
              <a:rPr lang="en-US" sz="2000" baseline="-25000" dirty="0"/>
              <a:t>o</a:t>
            </a:r>
            <a:r>
              <a:rPr lang="en-US" sz="2000" dirty="0"/>
              <a:t> to w</a:t>
            </a:r>
            <a:r>
              <a:rPr lang="en-US" sz="2000" baseline="-25000" dirty="0"/>
              <a:t>7</a:t>
            </a:r>
            <a:r>
              <a:rPr lang="en-US" sz="2000" dirty="0"/>
              <a:t>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2955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779055"/>
            <a:ext cx="821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C00000"/>
                </a:solidFill>
                <a:latin typeface="+mn-lt"/>
              </a:rPr>
              <a:t>8.1 USE OF MODERN BLOCK CIPHERS</a:t>
            </a: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B5BFF-9E96-5F59-6444-20EB21B91851}"/>
              </a:ext>
            </a:extLst>
          </p:cNvPr>
          <p:cNvSpPr txBox="1"/>
          <p:nvPr/>
        </p:nvSpPr>
        <p:spPr>
          <a:xfrm>
            <a:off x="577879" y="1536174"/>
            <a:ext cx="82186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The two modern block ciphers namely DES and AES, are designed to encipher and decipher a block of text of fixed size.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DES encrypts and decrypts a block of 64 bits; AES encrypts and decrypts a block of 128 bits.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 </a:t>
            </a:r>
            <a:r>
              <a:rPr lang="en-US" sz="1800" b="0" i="0" u="none" strike="noStrike" baseline="0" dirty="0" err="1">
                <a:latin typeface="+mn-lt"/>
              </a:rPr>
              <a:t>reallife</a:t>
            </a:r>
            <a:r>
              <a:rPr lang="en-US" sz="1800" dirty="0">
                <a:latin typeface="+mn-lt"/>
              </a:rPr>
              <a:t> </a:t>
            </a:r>
            <a:r>
              <a:rPr lang="en-US" sz="1800" b="0" i="0" u="none" strike="noStrike" baseline="0" dirty="0">
                <a:latin typeface="+mn-lt"/>
              </a:rPr>
              <a:t>applications, the text to be enciphered is of variable size and normally much larger than 64 or 128 bits.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273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B5BFF-9E96-5F59-6444-20EB21B91851}"/>
              </a:ext>
            </a:extLst>
          </p:cNvPr>
          <p:cNvSpPr txBox="1"/>
          <p:nvPr/>
        </p:nvSpPr>
        <p:spPr>
          <a:xfrm>
            <a:off x="577880" y="2261461"/>
            <a:ext cx="8218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Figure shows the 5 modes of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9DDD0-76D7-EC74-73A0-E24EE65C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5" y="3021058"/>
            <a:ext cx="7642595" cy="2299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981C0C-A57C-846A-6F67-CB612F8CF312}"/>
              </a:ext>
            </a:extLst>
          </p:cNvPr>
          <p:cNvSpPr txBox="1"/>
          <p:nvPr/>
        </p:nvSpPr>
        <p:spPr>
          <a:xfrm>
            <a:off x="577880" y="1009485"/>
            <a:ext cx="7757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FF0000"/>
                </a:solidFill>
                <a:latin typeface="+mn-lt"/>
              </a:rPr>
              <a:t>Modes of operation have been devised to encipher text of any size employing either DES or AES</a:t>
            </a:r>
            <a:r>
              <a:rPr lang="en-US" sz="2000" b="0" i="0" u="none" strike="noStrike" baseline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3281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B5BFF-9E96-5F59-6444-20EB21B91851}"/>
              </a:ext>
            </a:extLst>
          </p:cNvPr>
          <p:cNvSpPr txBox="1"/>
          <p:nvPr/>
        </p:nvSpPr>
        <p:spPr>
          <a:xfrm>
            <a:off x="424260" y="740650"/>
            <a:ext cx="4416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C00000"/>
                </a:solidFill>
                <a:latin typeface="+mn-lt"/>
              </a:rPr>
              <a:t>Electronic Codebook (ECB) Mode</a:t>
            </a:r>
            <a:endParaRPr lang="en-US" sz="2000" b="0" i="0" u="none" strike="noStrike" baseline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B5997-3FA9-10D7-B3D8-2CBE1EC8DE03}"/>
              </a:ext>
            </a:extLst>
          </p:cNvPr>
          <p:cNvSpPr txBox="1"/>
          <p:nvPr/>
        </p:nvSpPr>
        <p:spPr>
          <a:xfrm>
            <a:off x="418418" y="1393535"/>
            <a:ext cx="7911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The simplest mode of operation.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</a:t>
            </a:r>
            <a:r>
              <a:rPr lang="en-US" sz="1800" dirty="0">
                <a:latin typeface="+mn-lt"/>
              </a:rPr>
              <a:t> </a:t>
            </a:r>
            <a:r>
              <a:rPr lang="en-US" sz="1800" b="0" i="0" u="none" strike="noStrike" baseline="0" dirty="0">
                <a:latin typeface="+mn-lt"/>
              </a:rPr>
              <a:t>plaintext is divided into N blocks. The block size is n bits.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 If the plaintext size is not a multiple of the block size, the text is padded to make the last block the same size as the other blocks.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same key is used to encrypt and decrypt each block.</a:t>
            </a:r>
          </a:p>
        </p:txBody>
      </p:sp>
    </p:spTree>
    <p:extLst>
      <p:ext uri="{BB962C8B-B14F-4D97-AF65-F5344CB8AC3E}">
        <p14:creationId xmlns:p14="http://schemas.microsoft.com/office/powerpoint/2010/main" val="1950092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B5BFF-9E96-5F59-6444-20EB21B91851}"/>
              </a:ext>
            </a:extLst>
          </p:cNvPr>
          <p:cNvSpPr txBox="1"/>
          <p:nvPr/>
        </p:nvSpPr>
        <p:spPr>
          <a:xfrm>
            <a:off x="424260" y="740650"/>
            <a:ext cx="4416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C00000"/>
                </a:solidFill>
                <a:latin typeface="+mn-lt"/>
              </a:rPr>
              <a:t>Electronic Codebook (ECB) Mode</a:t>
            </a:r>
            <a:endParaRPr lang="en-US" sz="2000" b="0" i="0" u="none" strike="noStrike" baseline="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EFB64-9B24-A6C7-F096-F791172AE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80" y="1355130"/>
            <a:ext cx="7066520" cy="3233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A8B2AF-812E-35FA-AFE9-564808AE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45" y="5125786"/>
            <a:ext cx="6519325" cy="8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2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FA4FB-24F8-D29B-8499-6259A8B0040E}"/>
              </a:ext>
            </a:extLst>
          </p:cNvPr>
          <p:cNvSpPr txBox="1"/>
          <p:nvPr/>
        </p:nvSpPr>
        <p:spPr>
          <a:xfrm>
            <a:off x="347450" y="548625"/>
            <a:ext cx="8449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Rounds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1F388-1253-5D2F-0417-FE0E4575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54" y="748680"/>
            <a:ext cx="6260015" cy="41949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69D491-79CF-880F-B041-61DB03968B03}"/>
              </a:ext>
            </a:extLst>
          </p:cNvPr>
          <p:cNvSpPr txBox="1"/>
          <p:nvPr/>
        </p:nvSpPr>
        <p:spPr>
          <a:xfrm>
            <a:off x="193830" y="5157225"/>
            <a:ext cx="7181735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FF0000"/>
                </a:solidFill>
                <a:latin typeface="+mn-lt"/>
              </a:rPr>
              <a:t>Nr</a:t>
            </a:r>
            <a:r>
              <a:rPr lang="en-US" b="0" i="0" u="none" strike="noStrike" baseline="0" dirty="0">
                <a:latin typeface="+mn-lt"/>
              </a:rPr>
              <a:t> defines the number of rounds. </a:t>
            </a:r>
            <a:endParaRPr lang="en-US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3 different AES versions</a:t>
            </a:r>
            <a:r>
              <a:rPr lang="en-US" dirty="0">
                <a:latin typeface="+mn-lt"/>
              </a:rPr>
              <a:t>: </a:t>
            </a:r>
            <a:r>
              <a:rPr lang="en-US" b="0" i="0" u="none" strike="noStrike" baseline="0" dirty="0">
                <a:latin typeface="+mn-lt"/>
              </a:rPr>
              <a:t>AES-128, AES-192, and AES-256.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</a:t>
            </a:r>
            <a:r>
              <a:rPr lang="en-US" b="0" i="0" u="none" strike="noStrike" baseline="0" dirty="0">
                <a:latin typeface="+mn-lt"/>
              </a:rPr>
              <a:t>ound keys</a:t>
            </a:r>
            <a:r>
              <a:rPr lang="en-US" dirty="0">
                <a:latin typeface="+mn-lt"/>
              </a:rPr>
              <a:t> </a:t>
            </a:r>
            <a:r>
              <a:rPr lang="en-US" b="0" i="0" u="none" strike="noStrike" baseline="0" dirty="0">
                <a:latin typeface="+mn-lt"/>
              </a:rPr>
              <a:t>created by the key-expansion algorithm are always 128 bits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0645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14A64-4485-B29E-0441-3C92D01B207A}"/>
              </a:ext>
            </a:extLst>
          </p:cNvPr>
          <p:cNvSpPr txBox="1"/>
          <p:nvPr/>
        </p:nvSpPr>
        <p:spPr>
          <a:xfrm>
            <a:off x="462665" y="1316725"/>
            <a:ext cx="8218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In CBC mode, each plaintext block is exclusive-</a:t>
            </a:r>
            <a:r>
              <a:rPr lang="en-US" sz="1800" b="0" i="0" u="none" strike="noStrike" baseline="0" dirty="0" err="1">
                <a:latin typeface="+mn-lt"/>
              </a:rPr>
              <a:t>ored</a:t>
            </a:r>
            <a:r>
              <a:rPr lang="en-US" sz="1800" b="0" i="0" u="none" strike="noStrike" baseline="0" dirty="0">
                <a:latin typeface="+mn-lt"/>
              </a:rPr>
              <a:t> with the previous ciphertext block before being encrypted.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When a block is enciphered, the block is sent, but a copy of it is kept in memory to be used in the encryption of the next block.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reader may wonder about the initial block. There is no ciphertext block before the first block.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 this case, a phony block called the initialization vector (IV) is used.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sender and receiver agree upon a specific predetermined IV.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EBB44-C07D-BE40-5565-78B9C7F9CE7A}"/>
              </a:ext>
            </a:extLst>
          </p:cNvPr>
          <p:cNvSpPr txBox="1"/>
          <p:nvPr/>
        </p:nvSpPr>
        <p:spPr>
          <a:xfrm>
            <a:off x="467709" y="5919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FF0000"/>
                </a:solidFill>
                <a:latin typeface="+mn-lt"/>
              </a:rPr>
              <a:t>Cipher Block Chaining (CBC) Mode</a:t>
            </a:r>
          </a:p>
        </p:txBody>
      </p:sp>
    </p:spTree>
    <p:extLst>
      <p:ext uri="{BB962C8B-B14F-4D97-AF65-F5344CB8AC3E}">
        <p14:creationId xmlns:p14="http://schemas.microsoft.com/office/powerpoint/2010/main" val="1632617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14A64-4485-B29E-0441-3C92D01B207A}"/>
              </a:ext>
            </a:extLst>
          </p:cNvPr>
          <p:cNvSpPr txBox="1"/>
          <p:nvPr/>
        </p:nvSpPr>
        <p:spPr>
          <a:xfrm>
            <a:off x="484764" y="943494"/>
            <a:ext cx="8218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Figure 8.3 shows CBC mode. At the sender side, exclusive-</a:t>
            </a:r>
            <a:r>
              <a:rPr lang="en-US" sz="1800" b="0" i="0" u="none" strike="noStrike" baseline="0" dirty="0" err="1">
                <a:latin typeface="+mn-lt"/>
              </a:rPr>
              <a:t>oring</a:t>
            </a:r>
            <a:r>
              <a:rPr lang="en-US" sz="1800" b="0" i="0" u="none" strike="noStrike" baseline="0" dirty="0">
                <a:latin typeface="+mn-lt"/>
              </a:rPr>
              <a:t> is done before encryption; at the receiver site, decryption is done </a:t>
            </a:r>
            <a:r>
              <a:rPr lang="en-IN" sz="1800" b="0" i="0" u="none" strike="noStrike" baseline="0" dirty="0">
                <a:latin typeface="+mn-lt"/>
              </a:rPr>
              <a:t>before exclusive-</a:t>
            </a:r>
            <a:r>
              <a:rPr lang="en-IN" sz="1800" b="0" i="0" u="none" strike="noStrike" baseline="0" dirty="0" err="1">
                <a:latin typeface="+mn-lt"/>
              </a:rPr>
              <a:t>oring</a:t>
            </a:r>
            <a:r>
              <a:rPr lang="en-IN" sz="1800" b="0" i="0" u="none" strike="noStrike" baseline="0" dirty="0">
                <a:latin typeface="+mn-lt"/>
              </a:rPr>
              <a:t>.</a:t>
            </a:r>
            <a:endParaRPr lang="en-IN" sz="1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EBB44-C07D-BE40-5565-78B9C7F9CE7A}"/>
              </a:ext>
            </a:extLst>
          </p:cNvPr>
          <p:cNvSpPr txBox="1"/>
          <p:nvPr/>
        </p:nvSpPr>
        <p:spPr>
          <a:xfrm>
            <a:off x="467709" y="5919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FF0000"/>
                </a:solidFill>
                <a:latin typeface="+mn-lt"/>
              </a:rPr>
              <a:t>Cipher Block Chaining (CBC)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96C45-321B-FB9D-D6EB-FEC23D0F6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01" y="1712943"/>
            <a:ext cx="6106395" cy="3261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F3F2CC-A57E-824F-8A5A-083701DCAB39}"/>
              </a:ext>
            </a:extLst>
          </p:cNvPr>
          <p:cNvSpPr txBox="1"/>
          <p:nvPr/>
        </p:nvSpPr>
        <p:spPr>
          <a:xfrm>
            <a:off x="484764" y="5185675"/>
            <a:ext cx="6720875" cy="375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Generic273-Regular"/>
              </a:rPr>
              <a:t>The relation between plaintext and ciphertext blocks is shown below:</a:t>
            </a:r>
            <a:endParaRPr lang="en-IN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3772C5-2326-F4FB-7661-0D1127A7C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435" y="5743828"/>
            <a:ext cx="4921503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53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A7D8C-6120-12E5-BE88-4D0DC295FEB7}"/>
              </a:ext>
            </a:extLst>
          </p:cNvPr>
          <p:cNvSpPr txBox="1"/>
          <p:nvPr/>
        </p:nvSpPr>
        <p:spPr>
          <a:xfrm>
            <a:off x="452201" y="62082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Cipher Feedback (CFB) Mode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4B7EA-3438-2F94-8581-66846D67C6E0}"/>
              </a:ext>
            </a:extLst>
          </p:cNvPr>
          <p:cNvSpPr txBox="1"/>
          <p:nvPr/>
        </p:nvSpPr>
        <p:spPr>
          <a:xfrm>
            <a:off x="462665" y="1398510"/>
            <a:ext cx="82186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In some situations, we need to use DES or AES as secure ciphers, but the plaintext or ciphertext block sizes are to be smaller.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For example, to encrypt and decrypt ASCII 8-bit characters, you would not want to use one of the traditional ciphers because they are insecure. 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solution is to use DES or AES in cipher feedback (CFB) mode.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 this mode the size of the block used in DES or AES is n, but the size of the plaintext or ciphertext block is r, where r &lt;=n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2190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A7D8C-6120-12E5-BE88-4D0DC295FEB7}"/>
              </a:ext>
            </a:extLst>
          </p:cNvPr>
          <p:cNvSpPr txBox="1"/>
          <p:nvPr/>
        </p:nvSpPr>
        <p:spPr>
          <a:xfrm>
            <a:off x="616285" y="77905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Cipher Feedback (CFB) Mode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3698F-6545-5B40-598C-86CAFDDF9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35" y="1854395"/>
            <a:ext cx="6350326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61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A7D8C-6120-12E5-BE88-4D0DC295FEB7}"/>
              </a:ext>
            </a:extLst>
          </p:cNvPr>
          <p:cNvSpPr txBox="1"/>
          <p:nvPr/>
        </p:nvSpPr>
        <p:spPr>
          <a:xfrm>
            <a:off x="616285" y="77905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Cipher Feedback (CFB) Mode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6AFB7-F040-9109-9D76-165CF0454E3C}"/>
              </a:ext>
            </a:extLst>
          </p:cNvPr>
          <p:cNvSpPr txBox="1"/>
          <p:nvPr/>
        </p:nvSpPr>
        <p:spPr>
          <a:xfrm>
            <a:off x="577880" y="2046420"/>
            <a:ext cx="798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In CFB mode, encipherment and decipherment use the encryption function of the </a:t>
            </a:r>
            <a:r>
              <a:rPr lang="en-IN" sz="2000" b="0" i="0" u="none" strike="noStrike" baseline="0" dirty="0">
                <a:latin typeface="+mn-lt"/>
              </a:rPr>
              <a:t>underlying block cipher.</a:t>
            </a:r>
            <a:endParaRPr lang="en-IN" sz="2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00163-D4CD-89CB-0FBC-69689B166E39}"/>
              </a:ext>
            </a:extLst>
          </p:cNvPr>
          <p:cNvSpPr txBox="1"/>
          <p:nvPr/>
        </p:nvSpPr>
        <p:spPr>
          <a:xfrm>
            <a:off x="424259" y="3352190"/>
            <a:ext cx="8372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+mn-lt"/>
              </a:rPr>
              <a:t>The relation between plaintext and ciphertext blocks is shown below:</a:t>
            </a:r>
            <a:endParaRPr lang="en-IN" sz="2000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79E98-247F-A309-6C31-78BA072F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00" y="4404381"/>
            <a:ext cx="7107799" cy="69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57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779055"/>
            <a:ext cx="8218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FF0000"/>
                </a:solidFill>
                <a:latin typeface="+mn-lt"/>
              </a:rPr>
              <a:t>Output Feedback (OFB) Mode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D147F-8CCA-FC0B-6798-C2E5008D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08" y="1511201"/>
            <a:ext cx="6496384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01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779055"/>
            <a:ext cx="821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Counter (CTR) Mode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37654-4880-E917-BFD9-D01B141D8E29}"/>
              </a:ext>
            </a:extLst>
          </p:cNvPr>
          <p:cNvSpPr txBox="1"/>
          <p:nvPr/>
        </p:nvSpPr>
        <p:spPr>
          <a:xfrm>
            <a:off x="501069" y="1585560"/>
            <a:ext cx="81034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+mn-lt"/>
              </a:rPr>
              <a:t>In the counter (CTR) mode, there is no feedback. </a:t>
            </a:r>
          </a:p>
          <a:p>
            <a:pPr algn="just"/>
            <a:endParaRPr lang="en-US" sz="2000" b="0" i="0" u="none" strike="noStrike" baseline="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An n-bit counter is initialized to a pre-determined value (IV) and incremented based on a predefined rule.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To provide a better randomness, the increment value can depend on the block number to be incremented</a:t>
            </a:r>
            <a:r>
              <a:rPr lang="en-US" sz="1600" b="0" i="0" u="none" strike="noStrike" baseline="0" dirty="0">
                <a:latin typeface="Generic291-Regula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8083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779055"/>
            <a:ext cx="821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Counter (CTR) Mode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A24E2-EFA7-35F5-F2D3-375CA8DB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86" y="1547155"/>
            <a:ext cx="5683940" cy="2962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2FD66-7CFC-30D7-0B82-74909F3F3EA1}"/>
              </a:ext>
            </a:extLst>
          </p:cNvPr>
          <p:cNvSpPr txBox="1"/>
          <p:nvPr/>
        </p:nvSpPr>
        <p:spPr>
          <a:xfrm>
            <a:off x="605236" y="4946586"/>
            <a:ext cx="67319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latin typeface="Generic273-Regular"/>
              </a:rPr>
              <a:t>The relation between plaintext and ciphertext blocks is shown below.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1D5A1E-59BD-F856-7668-8C6FD34EA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00" y="5748728"/>
            <a:ext cx="5905804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15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5AB55-F56B-A000-DEA6-C4EF8447BB90}"/>
              </a:ext>
            </a:extLst>
          </p:cNvPr>
          <p:cNvSpPr txBox="1"/>
          <p:nvPr/>
        </p:nvSpPr>
        <p:spPr>
          <a:xfrm>
            <a:off x="961930" y="1355130"/>
            <a:ext cx="80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83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ED2D8-B97C-F30A-0FDE-2A885C8EB321}"/>
              </a:ext>
            </a:extLst>
          </p:cNvPr>
          <p:cNvSpPr txBox="1"/>
          <p:nvPr/>
        </p:nvSpPr>
        <p:spPr>
          <a:xfrm>
            <a:off x="520272" y="1063467"/>
            <a:ext cx="81034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C00000"/>
                </a:solidFill>
                <a:latin typeface="+mn-lt"/>
              </a:rPr>
              <a:t>AES has defined three versions, with 10, 12, and 14 rounds.</a:t>
            </a:r>
          </a:p>
          <a:p>
            <a:endParaRPr lang="en-US" sz="20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r>
              <a:rPr lang="en-US" sz="2000" b="1" i="0" u="none" strike="noStrike" baseline="0" dirty="0">
                <a:solidFill>
                  <a:srgbClr val="C00000"/>
                </a:solidFill>
                <a:latin typeface="+mn-lt"/>
              </a:rPr>
              <a:t>Each version uses a different cipher key size (128, 192, or 256), but the round keys are </a:t>
            </a:r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always 128 bits.</a:t>
            </a:r>
            <a:endParaRPr lang="en-IN" sz="2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1CDA5-8F62-32F8-4E51-AFBD6870638E}"/>
              </a:ext>
            </a:extLst>
          </p:cNvPr>
          <p:cNvSpPr txBox="1"/>
          <p:nvPr/>
        </p:nvSpPr>
        <p:spPr>
          <a:xfrm>
            <a:off x="520272" y="3044950"/>
            <a:ext cx="8103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+mn-lt"/>
              </a:rPr>
              <a:t>The number of round keys generated by the key-expansion algorithm is always one more than the number of rounds.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In other words, we have Number of round keys = Nr + 1</a:t>
            </a:r>
          </a:p>
          <a:p>
            <a:pPr algn="just"/>
            <a:endParaRPr lang="en-US" sz="2000" b="0" i="0" u="none" strike="noStrike" baseline="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We refer to the round keys as K</a:t>
            </a:r>
            <a:r>
              <a:rPr lang="en-US" sz="2000" b="0" i="0" u="none" strike="noStrike" baseline="-25000" dirty="0">
                <a:latin typeface="+mn-lt"/>
              </a:rPr>
              <a:t>0</a:t>
            </a:r>
            <a:r>
              <a:rPr lang="en-US" sz="2000" b="0" i="0" u="none" strike="noStrike" baseline="0" dirty="0">
                <a:latin typeface="+mn-lt"/>
              </a:rPr>
              <a:t>, K</a:t>
            </a:r>
            <a:r>
              <a:rPr lang="en-US" sz="2000" b="0" i="0" u="none" strike="noStrike" baseline="-25000" dirty="0">
                <a:latin typeface="+mn-lt"/>
              </a:rPr>
              <a:t>1</a:t>
            </a:r>
            <a:r>
              <a:rPr lang="en-US" sz="2000" b="0" i="0" u="none" strike="noStrike" baseline="0" dirty="0">
                <a:latin typeface="+mn-lt"/>
              </a:rPr>
              <a:t>, K</a:t>
            </a:r>
            <a:r>
              <a:rPr lang="en-US" sz="2000" b="0" i="0" u="none" strike="noStrike" baseline="-25000" dirty="0">
                <a:latin typeface="+mn-lt"/>
              </a:rPr>
              <a:t>2</a:t>
            </a:r>
            <a:r>
              <a:rPr lang="en-US" sz="2000" b="0" i="0" u="none" strike="noStrike" baseline="0" dirty="0">
                <a:latin typeface="+mn-lt"/>
              </a:rPr>
              <a:t>, …, </a:t>
            </a:r>
            <a:r>
              <a:rPr lang="en-US" sz="2000" b="0" i="0" u="none" strike="noStrike" baseline="0" dirty="0" err="1">
                <a:latin typeface="+mn-lt"/>
              </a:rPr>
              <a:t>K</a:t>
            </a:r>
            <a:r>
              <a:rPr lang="en-US" sz="2000" b="0" i="0" u="none" strike="noStrike" baseline="-25000" dirty="0" err="1">
                <a:latin typeface="+mn-lt"/>
              </a:rPr>
              <a:t>Nr</a:t>
            </a:r>
            <a:endParaRPr lang="en-IN" sz="2000" b="1" baseline="-25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2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ED2D8-B97C-F30A-0FDE-2A885C8EB321}"/>
              </a:ext>
            </a:extLst>
          </p:cNvPr>
          <p:cNvSpPr txBox="1"/>
          <p:nvPr/>
        </p:nvSpPr>
        <p:spPr>
          <a:xfrm>
            <a:off x="385855" y="510220"/>
            <a:ext cx="841069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Data Units</a:t>
            </a:r>
          </a:p>
          <a:p>
            <a:pPr algn="just"/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AES uses 5 units of measurement to refer to data: bits, bytes, words, blocks, and state.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Bit is the smallest  unit; other units can be expressed in terms of smaller ones. </a:t>
            </a:r>
            <a:endParaRPr lang="en-US" sz="1800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9B33DF-502F-8F39-ED05-CC9B432F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840" y="2756374"/>
            <a:ext cx="5299890" cy="35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2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ED2D8-B97C-F30A-0FDE-2A885C8EB321}"/>
              </a:ext>
            </a:extLst>
          </p:cNvPr>
          <p:cNvSpPr txBox="1"/>
          <p:nvPr/>
        </p:nvSpPr>
        <p:spPr>
          <a:xfrm>
            <a:off x="385855" y="510220"/>
            <a:ext cx="81034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Data Units</a:t>
            </a:r>
          </a:p>
          <a:p>
            <a:pPr algn="just"/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D10D-FA5D-2126-2985-6DA54807D3C2}"/>
              </a:ext>
            </a:extLst>
          </p:cNvPr>
          <p:cNvSpPr txBox="1"/>
          <p:nvPr/>
        </p:nvSpPr>
        <p:spPr>
          <a:xfrm>
            <a:off x="501070" y="1105262"/>
            <a:ext cx="84683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u="none" strike="noStrike" baseline="0" dirty="0">
                <a:solidFill>
                  <a:srgbClr val="C00000"/>
                </a:solidFill>
                <a:latin typeface="+mn-lt"/>
              </a:rPr>
              <a:t>Bit</a:t>
            </a:r>
          </a:p>
          <a:p>
            <a:pPr algn="just"/>
            <a:r>
              <a:rPr lang="en-US" b="0" i="0" u="none" strike="noStrike" baseline="0" dirty="0">
                <a:latin typeface="+mn-lt"/>
              </a:rPr>
              <a:t>bit is a binary digit with a value of 0 or 1. 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lowercase letter to refer </a:t>
            </a:r>
            <a:r>
              <a:rPr lang="en-IN" b="0" i="0" u="none" strike="noStrike" baseline="0" dirty="0">
                <a:solidFill>
                  <a:srgbClr val="C00000"/>
                </a:solidFill>
                <a:latin typeface="+mn-lt"/>
              </a:rPr>
              <a:t>to a bit.</a:t>
            </a:r>
          </a:p>
          <a:p>
            <a:pPr algn="just"/>
            <a:endParaRPr lang="en-IN" b="0" i="0" u="none" strike="noStrike" baseline="0" dirty="0">
              <a:latin typeface="+mn-lt"/>
            </a:endParaRPr>
          </a:p>
          <a:p>
            <a:pPr algn="just"/>
            <a:r>
              <a:rPr lang="en-IN" b="0" i="0" u="none" strike="noStrike" baseline="0" dirty="0">
                <a:solidFill>
                  <a:srgbClr val="C00000"/>
                </a:solidFill>
                <a:latin typeface="+mn-lt"/>
              </a:rPr>
              <a:t>Byte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group of eight bits that can be treated as a single entity, a row matrix (1 × 8) of eight bits, or a column matrix (8 × 1) of eight bits.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When treated as a row matrix, the bits are inserted to the matrix from left to right; when treated as a column matrix, the bits are inserted into the matrix from top to bottom.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lowercase 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+mn-lt"/>
              </a:rPr>
              <a:t>bold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 letter to refer to a byte.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1BB7F-F83A-062C-5BCF-3A8258769DC5}"/>
              </a:ext>
            </a:extLst>
          </p:cNvPr>
          <p:cNvSpPr txBox="1"/>
          <p:nvPr/>
        </p:nvSpPr>
        <p:spPr>
          <a:xfrm>
            <a:off x="453063" y="3734932"/>
            <a:ext cx="823787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u="none" strike="noStrike" baseline="0" dirty="0">
                <a:solidFill>
                  <a:srgbClr val="C00000"/>
                </a:solidFill>
                <a:latin typeface="+mn-lt"/>
              </a:rPr>
              <a:t>Word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A word is a group of 32 bits that can be treated as a single entity, a row matrix of four bytes, or a column matrix of four bytes.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When it is treated as a row matrix, the bytes are inserted into the matrix from left to right; when it is considered as a column matrix, the bytes are inserted into the matrix from top to bott</a:t>
            </a:r>
            <a:r>
              <a:rPr lang="en-US" dirty="0">
                <a:latin typeface="+mn-lt"/>
              </a:rPr>
              <a:t>om</a:t>
            </a:r>
            <a:r>
              <a:rPr lang="en-US" b="0" i="0" u="none" strike="noStrike" baseline="0" dirty="0">
                <a:latin typeface="+mn-lt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We use the lowercase bold letter  to show a word.</a:t>
            </a:r>
          </a:p>
          <a:p>
            <a:pPr algn="just"/>
            <a:endParaRPr lang="en-US" b="0" i="0" u="none" strike="noStrike" baseline="0" dirty="0">
              <a:latin typeface="+mn-lt"/>
            </a:endParaRPr>
          </a:p>
          <a:p>
            <a:pPr algn="just"/>
            <a:r>
              <a:rPr lang="en-IN" b="0" i="0" u="none" strike="noStrike" baseline="0" dirty="0">
                <a:solidFill>
                  <a:srgbClr val="C00000"/>
                </a:solidFill>
                <a:latin typeface="+mn-lt"/>
              </a:rPr>
              <a:t>Block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AES encrypts and decrypts data blocks.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A block in AES is a group of 128 bits. </a:t>
            </a:r>
          </a:p>
        </p:txBody>
      </p:sp>
    </p:spTree>
    <p:extLst>
      <p:ext uri="{BB962C8B-B14F-4D97-AF65-F5344CB8AC3E}">
        <p14:creationId xmlns:p14="http://schemas.microsoft.com/office/powerpoint/2010/main" val="285349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D10D-FA5D-2126-2985-6DA54807D3C2}"/>
              </a:ext>
            </a:extLst>
          </p:cNvPr>
          <p:cNvSpPr txBox="1"/>
          <p:nvPr/>
        </p:nvSpPr>
        <p:spPr>
          <a:xfrm>
            <a:off x="453063" y="587030"/>
            <a:ext cx="8237873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C00000"/>
                </a:solidFill>
                <a:latin typeface="+mn-lt"/>
              </a:rPr>
              <a:t>State</a:t>
            </a:r>
          </a:p>
          <a:p>
            <a:pPr algn="l"/>
            <a:endParaRPr lang="en-IN" sz="18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2400" b="0" i="0" u="none" strike="noStrike" baseline="0" dirty="0">
                <a:latin typeface="+mn-lt"/>
              </a:rPr>
              <a:t>AES uses several rounds in which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+mn-lt"/>
              </a:rPr>
              <a:t>each round is made of several stages.</a:t>
            </a:r>
          </a:p>
          <a:p>
            <a:pPr algn="just"/>
            <a:endParaRPr lang="en-US" sz="1800" b="0" i="0" u="none" strike="noStrike" baseline="0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Data block is transformed from one stage to another.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At the beginning and end of the cipher, AES uses the term data block; before and after each stage, the data block is referred to as a state. 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We use an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+mn-lt"/>
              </a:rPr>
              <a:t>uppercase bold letter </a:t>
            </a:r>
            <a:r>
              <a:rPr lang="en-US" sz="1800" b="0" i="0" u="none" strike="noStrike" baseline="0" dirty="0">
                <a:latin typeface="+mn-lt"/>
              </a:rPr>
              <a:t>to refer to a state.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Although the states in different stages are normally called S,  letter T to refer to a temporary state. </a:t>
            </a:r>
          </a:p>
          <a:p>
            <a:pPr algn="just"/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9681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21810</TotalTime>
  <Words>3557</Words>
  <Application>Microsoft Office PowerPoint</Application>
  <PresentationFormat>On-screen Show (4:3)</PresentationFormat>
  <Paragraphs>449</Paragraphs>
  <Slides>58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Arial</vt:lpstr>
      <vt:lpstr>Calibri</vt:lpstr>
      <vt:lpstr>Generic218-Regular</vt:lpstr>
      <vt:lpstr>Generic219-Regular</vt:lpstr>
      <vt:lpstr>Generic220-Regular</vt:lpstr>
      <vt:lpstr>Generic221-Regular</vt:lpstr>
      <vt:lpstr>Generic223-Regular</vt:lpstr>
      <vt:lpstr>Generic250-Regular</vt:lpstr>
      <vt:lpstr>Generic252-Regular</vt:lpstr>
      <vt:lpstr>Generic253-Regular</vt:lpstr>
      <vt:lpstr>Generic257-Regular</vt:lpstr>
      <vt:lpstr>Generic273-Regular</vt:lpstr>
      <vt:lpstr>Generic291-Regular</vt:lpstr>
      <vt:lpstr>Times New Roman</vt:lpstr>
      <vt:lpstr>default</vt:lpstr>
      <vt:lpstr>INFORMATION SECURITY [3 0 0 3] ICT 3172: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SJEC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DEMIAN</dc:creator>
  <cp:lastModifiedBy>Raghavendra Achar [MAHE-MIT]</cp:lastModifiedBy>
  <cp:revision>2487</cp:revision>
  <dcterms:created xsi:type="dcterms:W3CDTF">2009-06-28T04:21:19Z</dcterms:created>
  <dcterms:modified xsi:type="dcterms:W3CDTF">2023-09-11T05:51:07Z</dcterms:modified>
</cp:coreProperties>
</file>