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72" r:id="rId2"/>
    <p:sldId id="790" r:id="rId3"/>
    <p:sldId id="792" r:id="rId4"/>
    <p:sldId id="794" r:id="rId5"/>
    <p:sldId id="797" r:id="rId6"/>
    <p:sldId id="798" r:id="rId7"/>
    <p:sldId id="802" r:id="rId8"/>
    <p:sldId id="803" r:id="rId9"/>
    <p:sldId id="804" r:id="rId10"/>
    <p:sldId id="805" r:id="rId11"/>
    <p:sldId id="806" r:id="rId12"/>
    <p:sldId id="807" r:id="rId13"/>
    <p:sldId id="808" r:id="rId14"/>
    <p:sldId id="828" r:id="rId15"/>
    <p:sldId id="810" r:id="rId16"/>
    <p:sldId id="811" r:id="rId17"/>
    <p:sldId id="812" r:id="rId18"/>
    <p:sldId id="813" r:id="rId19"/>
    <p:sldId id="814" r:id="rId20"/>
    <p:sldId id="816" r:id="rId21"/>
    <p:sldId id="817" r:id="rId22"/>
    <p:sldId id="818" r:id="rId23"/>
    <p:sldId id="819" r:id="rId24"/>
    <p:sldId id="820" r:id="rId25"/>
    <p:sldId id="821" r:id="rId26"/>
    <p:sldId id="822" r:id="rId27"/>
    <p:sldId id="823" r:id="rId28"/>
    <p:sldId id="824" r:id="rId29"/>
    <p:sldId id="825" r:id="rId30"/>
    <p:sldId id="826" r:id="rId31"/>
    <p:sldId id="827" r:id="rId32"/>
    <p:sldId id="852" r:id="rId33"/>
    <p:sldId id="831" r:id="rId34"/>
    <p:sldId id="832" r:id="rId35"/>
    <p:sldId id="833" r:id="rId36"/>
    <p:sldId id="834" r:id="rId37"/>
    <p:sldId id="835" r:id="rId38"/>
    <p:sldId id="836" r:id="rId39"/>
    <p:sldId id="843" r:id="rId40"/>
    <p:sldId id="844" r:id="rId41"/>
    <p:sldId id="845" r:id="rId42"/>
    <p:sldId id="846" r:id="rId43"/>
    <p:sldId id="847" r:id="rId44"/>
    <p:sldId id="848" r:id="rId45"/>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C00000"/>
              </a:solidFill>
            </a:endParaRPr>
          </a:p>
        </p:txBody>
      </p:sp>
      <p:sp>
        <p:nvSpPr>
          <p:cNvPr id="4099" name="Text Box 4"/>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sz="1800"/>
          </a:p>
        </p:txBody>
      </p:sp>
      <p:sp>
        <p:nvSpPr>
          <p:cNvPr id="4100"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101" name="Rectangle 2"/>
          <p:cNvSpPr>
            <a:spLocks noGrp="1" noChangeArrowheads="1"/>
          </p:cNvSpPr>
          <p:nvPr>
            <p:ph type="ctrTitle" sz="quarter"/>
          </p:nvPr>
        </p:nvSpPr>
        <p:spPr>
          <a:xfrm>
            <a:off x="654050" y="2392363"/>
            <a:ext cx="7772400" cy="1136650"/>
          </a:xfrm>
        </p:spPr>
        <p:txBody>
          <a:bodyPr/>
          <a:lstStyle/>
          <a:p>
            <a:pPr algn="ctr">
              <a:lnSpc>
                <a:spcPct val="150000"/>
              </a:lnSpc>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MODULE 3</a:t>
            </a:r>
            <a:b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SECURITY [3 0 0 3]</a:t>
            </a:r>
            <a:b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 3172:</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2031325"/>
          </a:xfrm>
          <a:prstGeom prst="rect">
            <a:avLst/>
          </a:prstGeom>
          <a:noFill/>
        </p:spPr>
        <p:txBody>
          <a:bodyPr wrap="square">
            <a:spAutoFit/>
          </a:bodyPr>
          <a:lstStyle/>
          <a:p>
            <a:pPr algn="just"/>
            <a:r>
              <a:rPr lang="en-IN" sz="1800" b="1" i="0" u="none" strike="noStrike" baseline="0" dirty="0">
                <a:solidFill>
                  <a:srgbClr val="C00000"/>
                </a:solidFill>
                <a:latin typeface="+mn-lt"/>
              </a:rPr>
              <a:t>Trapdoor One-Way Function</a:t>
            </a:r>
            <a:endParaRPr lang="en-IN" sz="1800" b="0" i="0" u="none" strike="noStrike" baseline="0" dirty="0">
              <a:latin typeface="+mn-lt"/>
            </a:endParaRPr>
          </a:p>
          <a:p>
            <a:pPr algn="just"/>
            <a:r>
              <a:rPr lang="en-US" sz="1800" b="0" i="0" u="none" strike="noStrike" baseline="0" dirty="0">
                <a:latin typeface="+mn-lt"/>
              </a:rPr>
              <a:t>Main idea behind asymmetric-key cryptography is the concept of the trapdoor </a:t>
            </a:r>
            <a:r>
              <a:rPr lang="en-US" sz="1800" b="0" i="0" u="none" strike="noStrike" baseline="0" dirty="0" err="1">
                <a:latin typeface="+mn-lt"/>
              </a:rPr>
              <a:t>oneway</a:t>
            </a:r>
            <a:r>
              <a:rPr lang="en-US" sz="1800" dirty="0">
                <a:latin typeface="+mn-lt"/>
              </a:rPr>
              <a:t> </a:t>
            </a:r>
            <a:r>
              <a:rPr lang="en-IN" sz="1800" b="0" i="0" u="none" strike="noStrike" baseline="0" dirty="0">
                <a:latin typeface="+mn-lt"/>
              </a:rPr>
              <a:t>function.</a:t>
            </a:r>
          </a:p>
          <a:p>
            <a:pPr algn="just"/>
            <a:endParaRPr lang="en-IN" sz="1800" dirty="0">
              <a:latin typeface="+mn-lt"/>
            </a:endParaRPr>
          </a:p>
          <a:p>
            <a:pPr algn="just"/>
            <a:r>
              <a:rPr lang="en-IN" sz="1800" b="1" i="0" u="none" strike="noStrike" baseline="0" dirty="0">
                <a:solidFill>
                  <a:srgbClr val="C00000"/>
                </a:solidFill>
                <a:latin typeface="+mn-lt"/>
              </a:rPr>
              <a:t>Functions</a:t>
            </a:r>
          </a:p>
          <a:p>
            <a:pPr algn="just"/>
            <a:r>
              <a:rPr lang="en-US" sz="1800" b="0" i="0" u="none" strike="noStrike" baseline="0" dirty="0">
                <a:latin typeface="+mn-lt"/>
              </a:rPr>
              <a:t>A function is a rule that associates (maps) one element in set A, called the domain, to one element in set B</a:t>
            </a:r>
            <a:r>
              <a:rPr lang="en-IN" sz="1800" b="0" i="0" u="none" strike="noStrike" baseline="0" dirty="0">
                <a:latin typeface="+mn-lt"/>
              </a:rPr>
              <a:t>.</a:t>
            </a:r>
            <a:endParaRPr lang="en-IN" sz="1800" dirty="0">
              <a:latin typeface="+mn-lt"/>
            </a:endParaRPr>
          </a:p>
        </p:txBody>
      </p:sp>
      <p:pic>
        <p:nvPicPr>
          <p:cNvPr id="4" name="Picture 3">
            <a:extLst>
              <a:ext uri="{FF2B5EF4-FFF2-40B4-BE49-F238E27FC236}">
                <a16:creationId xmlns:a16="http://schemas.microsoft.com/office/drawing/2014/main" id="{9854E7A4-CB2C-E942-E8B3-293992941478}"/>
              </a:ext>
            </a:extLst>
          </p:cNvPr>
          <p:cNvPicPr>
            <a:picLocks noChangeAspect="1"/>
          </p:cNvPicPr>
          <p:nvPr/>
        </p:nvPicPr>
        <p:blipFill>
          <a:blip r:embed="rId2"/>
          <a:stretch>
            <a:fillRect/>
          </a:stretch>
        </p:blipFill>
        <p:spPr>
          <a:xfrm>
            <a:off x="1188045" y="3010813"/>
            <a:ext cx="6767910" cy="2240727"/>
          </a:xfrm>
          <a:prstGeom prst="rect">
            <a:avLst/>
          </a:prstGeom>
        </p:spPr>
      </p:pic>
      <p:sp>
        <p:nvSpPr>
          <p:cNvPr id="7" name="TextBox 6">
            <a:extLst>
              <a:ext uri="{FF2B5EF4-FFF2-40B4-BE49-F238E27FC236}">
                <a16:creationId xmlns:a16="http://schemas.microsoft.com/office/drawing/2014/main" id="{4CE95731-A072-3A9D-C322-3A268A783C0F}"/>
              </a:ext>
            </a:extLst>
          </p:cNvPr>
          <p:cNvSpPr txBox="1"/>
          <p:nvPr/>
        </p:nvSpPr>
        <p:spPr>
          <a:xfrm>
            <a:off x="209810" y="5716647"/>
            <a:ext cx="8586740" cy="646331"/>
          </a:xfrm>
          <a:prstGeom prst="rect">
            <a:avLst/>
          </a:prstGeom>
          <a:noFill/>
        </p:spPr>
        <p:txBody>
          <a:bodyPr wrap="square">
            <a:spAutoFit/>
          </a:bodyPr>
          <a:lstStyle/>
          <a:p>
            <a:pPr algn="l"/>
            <a:r>
              <a:rPr lang="en-US" sz="1800" b="0" i="0" u="none" strike="noStrike" baseline="0" dirty="0">
                <a:latin typeface="+mn-lt"/>
              </a:rPr>
              <a:t>An </a:t>
            </a:r>
            <a:r>
              <a:rPr lang="en-US" sz="1800" b="0" i="0" u="none" strike="noStrike" baseline="0" dirty="0">
                <a:solidFill>
                  <a:srgbClr val="C00000"/>
                </a:solidFill>
                <a:latin typeface="+mn-lt"/>
              </a:rPr>
              <a:t>invertible function </a:t>
            </a:r>
            <a:r>
              <a:rPr lang="en-US" sz="1800" b="0" i="0" u="none" strike="noStrike" baseline="0" dirty="0">
                <a:latin typeface="+mn-lt"/>
              </a:rPr>
              <a:t>is a function that associates each element in the </a:t>
            </a:r>
            <a:r>
              <a:rPr lang="en-US" sz="1800" b="0" i="0" u="none" strike="noStrike" baseline="0" dirty="0">
                <a:solidFill>
                  <a:srgbClr val="C00000"/>
                </a:solidFill>
                <a:latin typeface="+mn-lt"/>
              </a:rPr>
              <a:t>range </a:t>
            </a:r>
            <a:r>
              <a:rPr lang="en-US" sz="1800" b="0" i="0" u="none" strike="noStrike" baseline="0" dirty="0">
                <a:latin typeface="+mn-lt"/>
              </a:rPr>
              <a:t>with exactly one element in the </a:t>
            </a:r>
            <a:r>
              <a:rPr lang="en-US" sz="1800" b="0" i="0" u="none" strike="noStrike" baseline="0" dirty="0">
                <a:solidFill>
                  <a:srgbClr val="C00000"/>
                </a:solidFill>
                <a:latin typeface="+mn-lt"/>
              </a:rPr>
              <a:t>domain</a:t>
            </a:r>
            <a:r>
              <a:rPr lang="en-US" sz="1800" b="0" i="0" u="none" strike="noStrike" baseline="0" dirty="0">
                <a:latin typeface="+mn-lt"/>
              </a:rPr>
              <a:t>.</a:t>
            </a:r>
            <a:endParaRPr lang="en-IN" sz="1800" dirty="0">
              <a:latin typeface="+mn-lt"/>
            </a:endParaRPr>
          </a:p>
        </p:txBody>
      </p:sp>
    </p:spTree>
    <p:extLst>
      <p:ext uri="{BB962C8B-B14F-4D97-AF65-F5344CB8AC3E}">
        <p14:creationId xmlns:p14="http://schemas.microsoft.com/office/powerpoint/2010/main" val="193681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2308324"/>
          </a:xfrm>
          <a:prstGeom prst="rect">
            <a:avLst/>
          </a:prstGeom>
          <a:noFill/>
        </p:spPr>
        <p:txBody>
          <a:bodyPr wrap="square">
            <a:spAutoFit/>
          </a:bodyPr>
          <a:lstStyle/>
          <a:p>
            <a:pPr algn="l"/>
            <a:r>
              <a:rPr lang="en-IN" sz="1800" b="1" i="0" u="none" strike="noStrike" baseline="0" dirty="0">
                <a:solidFill>
                  <a:srgbClr val="C00000"/>
                </a:solidFill>
                <a:latin typeface="+mn-lt"/>
              </a:rPr>
              <a:t>One-Way Function</a:t>
            </a:r>
          </a:p>
          <a:p>
            <a:pPr algn="l"/>
            <a:endParaRPr lang="en-IN" sz="1800" b="1" i="0" u="none" strike="noStrike" baseline="0" dirty="0">
              <a:solidFill>
                <a:srgbClr val="C00000"/>
              </a:solidFill>
              <a:latin typeface="+mn-lt"/>
            </a:endParaRPr>
          </a:p>
          <a:p>
            <a:pPr algn="l"/>
            <a:r>
              <a:rPr lang="en-US" sz="1800" b="0" i="0" u="none" strike="noStrike" baseline="0" dirty="0">
                <a:latin typeface="+mn-lt"/>
              </a:rPr>
              <a:t>A one-way function (OWF) is a function that satisfies the following two properties:</a:t>
            </a:r>
          </a:p>
          <a:p>
            <a:pPr algn="l"/>
            <a:endParaRPr lang="en-US" sz="1800" b="0" i="0" u="none" strike="noStrike" baseline="0" dirty="0">
              <a:latin typeface="+mn-lt"/>
            </a:endParaRPr>
          </a:p>
          <a:p>
            <a:pPr algn="just"/>
            <a:r>
              <a:rPr lang="en-US" sz="1800" b="0" i="0" u="none" strike="noStrike" baseline="0" dirty="0">
                <a:latin typeface="+mn-lt"/>
              </a:rPr>
              <a:t>1. f is easy to compute. In other words, given x, y = f (x) can be easily computed.</a:t>
            </a:r>
          </a:p>
          <a:p>
            <a:pPr algn="just"/>
            <a:endParaRPr lang="en-US" sz="1800" b="0" i="0" u="none" strike="noStrike" baseline="0" dirty="0">
              <a:latin typeface="+mn-lt"/>
            </a:endParaRPr>
          </a:p>
          <a:p>
            <a:pPr algn="just"/>
            <a:r>
              <a:rPr lang="en-US" sz="1800" b="0" i="0" u="none" strike="noStrike" baseline="0" dirty="0">
                <a:latin typeface="+mn-lt"/>
              </a:rPr>
              <a:t>2. f</a:t>
            </a:r>
            <a:r>
              <a:rPr lang="en-US" sz="1800" b="0" i="0" u="none" strike="noStrike" baseline="30000" dirty="0">
                <a:latin typeface="+mn-lt"/>
              </a:rPr>
              <a:t>−1 </a:t>
            </a:r>
            <a:r>
              <a:rPr lang="en-US" sz="1800" b="0" i="0" u="none" strike="noStrike" baseline="0" dirty="0">
                <a:latin typeface="+mn-lt"/>
              </a:rPr>
              <a:t>is difficult to compute. In other words, given y, it is computationally infeasible </a:t>
            </a:r>
            <a:r>
              <a:rPr lang="es-ES" sz="1800" b="0" i="0" u="none" strike="noStrike" baseline="0" dirty="0" err="1">
                <a:latin typeface="+mn-lt"/>
              </a:rPr>
              <a:t>to</a:t>
            </a:r>
            <a:r>
              <a:rPr lang="es-ES" sz="1800" b="0" i="0" u="none" strike="noStrike" baseline="0" dirty="0">
                <a:latin typeface="+mn-lt"/>
              </a:rPr>
              <a:t> </a:t>
            </a:r>
            <a:r>
              <a:rPr lang="es-ES" sz="1800" b="0" i="0" u="none" strike="noStrike" baseline="0" dirty="0" err="1">
                <a:latin typeface="+mn-lt"/>
              </a:rPr>
              <a:t>calculate</a:t>
            </a:r>
            <a:r>
              <a:rPr lang="es-ES" sz="1800" b="0" i="0" u="none" strike="noStrike" baseline="0" dirty="0">
                <a:latin typeface="+mn-lt"/>
              </a:rPr>
              <a:t> x = f</a:t>
            </a:r>
            <a:r>
              <a:rPr lang="es-ES" sz="1800" b="0" i="0" u="none" strike="noStrike" baseline="30000" dirty="0">
                <a:latin typeface="+mn-lt"/>
              </a:rPr>
              <a:t>−1</a:t>
            </a:r>
            <a:r>
              <a:rPr lang="es-ES" sz="1800" b="0" i="0" u="none" strike="noStrike" baseline="0" dirty="0">
                <a:latin typeface="+mn-lt"/>
              </a:rPr>
              <a:t>(y).</a:t>
            </a:r>
            <a:endParaRPr lang="en-IN" sz="1800" dirty="0">
              <a:latin typeface="+mn-lt"/>
            </a:endParaRPr>
          </a:p>
        </p:txBody>
      </p:sp>
    </p:spTree>
    <p:extLst>
      <p:ext uri="{BB962C8B-B14F-4D97-AF65-F5344CB8AC3E}">
        <p14:creationId xmlns:p14="http://schemas.microsoft.com/office/powerpoint/2010/main" val="228507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369332"/>
          </a:xfrm>
          <a:prstGeom prst="rect">
            <a:avLst/>
          </a:prstGeom>
          <a:noFill/>
        </p:spPr>
        <p:txBody>
          <a:bodyPr wrap="square">
            <a:spAutoFit/>
          </a:bodyPr>
          <a:lstStyle/>
          <a:p>
            <a:pPr algn="l"/>
            <a:r>
              <a:rPr lang="en-IN" sz="1800" b="1" i="0" u="none" strike="noStrike" baseline="0" dirty="0">
                <a:solidFill>
                  <a:srgbClr val="C00000"/>
                </a:solidFill>
                <a:latin typeface="+mn-lt"/>
              </a:rPr>
              <a:t>One-Way Function</a:t>
            </a:r>
          </a:p>
        </p:txBody>
      </p:sp>
      <p:sp>
        <p:nvSpPr>
          <p:cNvPr id="4" name="TextBox 3">
            <a:extLst>
              <a:ext uri="{FF2B5EF4-FFF2-40B4-BE49-F238E27FC236}">
                <a16:creationId xmlns:a16="http://schemas.microsoft.com/office/drawing/2014/main" id="{153F235F-5E2D-39F4-1A1C-4FDD98844ED7}"/>
              </a:ext>
            </a:extLst>
          </p:cNvPr>
          <p:cNvSpPr txBox="1"/>
          <p:nvPr/>
        </p:nvSpPr>
        <p:spPr>
          <a:xfrm>
            <a:off x="270640" y="1508750"/>
            <a:ext cx="8641125" cy="3139321"/>
          </a:xfrm>
          <a:prstGeom prst="rect">
            <a:avLst/>
          </a:prstGeom>
          <a:noFill/>
        </p:spPr>
        <p:txBody>
          <a:bodyPr wrap="square">
            <a:spAutoFit/>
          </a:bodyPr>
          <a:lstStyle/>
          <a:p>
            <a:pPr algn="just"/>
            <a:r>
              <a:rPr lang="en-IN" sz="1800" b="0" i="0" u="none" strike="noStrike" baseline="0" dirty="0">
                <a:latin typeface="+mn-lt"/>
              </a:rPr>
              <a:t>Example 10.1</a:t>
            </a:r>
          </a:p>
          <a:p>
            <a:pPr algn="just"/>
            <a:endParaRPr lang="en-IN" sz="1800" b="0" i="0" u="none" strike="noStrike" baseline="0" dirty="0">
              <a:latin typeface="+mn-lt"/>
            </a:endParaRPr>
          </a:p>
          <a:p>
            <a:pPr algn="just"/>
            <a:r>
              <a:rPr lang="en-US" sz="1800" b="0" i="0" u="none" strike="noStrike" baseline="0" dirty="0">
                <a:latin typeface="+mn-lt"/>
              </a:rPr>
              <a:t>When n is large, n = p × q is a one-way function. </a:t>
            </a:r>
          </a:p>
          <a:p>
            <a:pPr algn="just"/>
            <a:endParaRPr lang="en-US" sz="1800" dirty="0">
              <a:latin typeface="+mn-lt"/>
            </a:endParaRPr>
          </a:p>
          <a:p>
            <a:pPr algn="just"/>
            <a:r>
              <a:rPr lang="en-US" sz="1800" b="0" i="0" u="none" strike="noStrike" baseline="0" dirty="0">
                <a:latin typeface="+mn-lt"/>
              </a:rPr>
              <a:t>function x is a tuple (p, q) of two primes and y is n. </a:t>
            </a:r>
          </a:p>
          <a:p>
            <a:pPr algn="just"/>
            <a:endParaRPr lang="en-US" sz="1800" dirty="0">
              <a:latin typeface="+mn-lt"/>
            </a:endParaRPr>
          </a:p>
          <a:p>
            <a:pPr algn="just"/>
            <a:r>
              <a:rPr lang="en-US" sz="1800" b="0" i="0" u="none" strike="noStrike" baseline="0" dirty="0">
                <a:latin typeface="+mn-lt"/>
              </a:rPr>
              <a:t>Given p and q, it is always easy to calculate n; given n, it is very difficult to compute p and q. </a:t>
            </a:r>
          </a:p>
          <a:p>
            <a:pPr algn="just"/>
            <a:endParaRPr lang="en-US" sz="1800" dirty="0">
              <a:latin typeface="+mn-lt"/>
            </a:endParaRPr>
          </a:p>
          <a:p>
            <a:pPr algn="just"/>
            <a:r>
              <a:rPr lang="en-US" sz="1800" b="0" i="0" u="none" strike="noStrike" baseline="0" dirty="0">
                <a:latin typeface="+mn-lt"/>
              </a:rPr>
              <a:t>This is the factorization problem. There is not a polynomial time solution to the f</a:t>
            </a:r>
            <a:r>
              <a:rPr lang="en-US" sz="1800" b="0" i="0" u="none" strike="noStrike" baseline="30000" dirty="0">
                <a:latin typeface="+mn-lt"/>
              </a:rPr>
              <a:t>−1 </a:t>
            </a:r>
            <a:r>
              <a:rPr lang="en-US" sz="1800" b="0" i="0" u="none" strike="noStrike" baseline="0" dirty="0">
                <a:latin typeface="+mn-lt"/>
              </a:rPr>
              <a:t>function in this case.</a:t>
            </a:r>
            <a:endParaRPr lang="en-IN" sz="1800" dirty="0">
              <a:latin typeface="+mn-lt"/>
            </a:endParaRPr>
          </a:p>
        </p:txBody>
      </p:sp>
    </p:spTree>
    <p:extLst>
      <p:ext uri="{BB962C8B-B14F-4D97-AF65-F5344CB8AC3E}">
        <p14:creationId xmlns:p14="http://schemas.microsoft.com/office/powerpoint/2010/main" val="270869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369332"/>
          </a:xfrm>
          <a:prstGeom prst="rect">
            <a:avLst/>
          </a:prstGeom>
          <a:noFill/>
        </p:spPr>
        <p:txBody>
          <a:bodyPr wrap="square">
            <a:spAutoFit/>
          </a:bodyPr>
          <a:lstStyle/>
          <a:p>
            <a:pPr algn="l"/>
            <a:r>
              <a:rPr lang="en-IN" sz="1800" b="1" i="0" u="none" strike="noStrike" baseline="0" dirty="0">
                <a:solidFill>
                  <a:srgbClr val="C00000"/>
                </a:solidFill>
                <a:latin typeface="+mn-lt"/>
              </a:rPr>
              <a:t>One-Way Function</a:t>
            </a:r>
          </a:p>
        </p:txBody>
      </p:sp>
      <p:sp>
        <p:nvSpPr>
          <p:cNvPr id="4" name="TextBox 3">
            <a:extLst>
              <a:ext uri="{FF2B5EF4-FFF2-40B4-BE49-F238E27FC236}">
                <a16:creationId xmlns:a16="http://schemas.microsoft.com/office/drawing/2014/main" id="{153F235F-5E2D-39F4-1A1C-4FDD98844ED7}"/>
              </a:ext>
            </a:extLst>
          </p:cNvPr>
          <p:cNvSpPr txBox="1"/>
          <p:nvPr/>
        </p:nvSpPr>
        <p:spPr>
          <a:xfrm>
            <a:off x="270640" y="1508750"/>
            <a:ext cx="8641125" cy="3970318"/>
          </a:xfrm>
          <a:prstGeom prst="rect">
            <a:avLst/>
          </a:prstGeom>
          <a:noFill/>
        </p:spPr>
        <p:txBody>
          <a:bodyPr wrap="square">
            <a:spAutoFit/>
          </a:bodyPr>
          <a:lstStyle/>
          <a:p>
            <a:pPr algn="l"/>
            <a:r>
              <a:rPr lang="en-IN" sz="1800" b="0" i="0" u="none" strike="noStrike" baseline="0" dirty="0">
                <a:latin typeface="+mn-lt"/>
              </a:rPr>
              <a:t>Example 10.2</a:t>
            </a:r>
          </a:p>
          <a:p>
            <a:pPr algn="l"/>
            <a:endParaRPr lang="en-IN" sz="1800" b="0" i="0" u="none" strike="noStrike" baseline="0" dirty="0">
              <a:latin typeface="+mn-lt"/>
            </a:endParaRPr>
          </a:p>
          <a:p>
            <a:pPr algn="just"/>
            <a:r>
              <a:rPr lang="en-US" sz="1800" b="0" i="0" u="none" strike="noStrike" baseline="0" dirty="0">
                <a:latin typeface="+mn-lt"/>
              </a:rPr>
              <a:t>When n is large, the function </a:t>
            </a:r>
            <a:r>
              <a:rPr lang="en-US" sz="1800" b="0" i="0" u="none" strike="noStrike" baseline="0" dirty="0">
                <a:solidFill>
                  <a:srgbClr val="C00000"/>
                </a:solidFill>
                <a:latin typeface="+mn-lt"/>
              </a:rPr>
              <a:t>y = </a:t>
            </a:r>
            <a:r>
              <a:rPr lang="en-US" sz="1800" b="0" i="0" u="none" strike="noStrike" baseline="0" dirty="0" err="1">
                <a:solidFill>
                  <a:srgbClr val="C00000"/>
                </a:solidFill>
                <a:latin typeface="+mn-lt"/>
              </a:rPr>
              <a:t>x</a:t>
            </a:r>
            <a:r>
              <a:rPr lang="en-US" sz="1800" b="0" i="0" u="none" strike="noStrike" baseline="30000" dirty="0" err="1">
                <a:solidFill>
                  <a:srgbClr val="C00000"/>
                </a:solidFill>
                <a:latin typeface="+mn-lt"/>
              </a:rPr>
              <a:t>k</a:t>
            </a:r>
            <a:r>
              <a:rPr lang="en-US" sz="1800" b="0" i="0" u="none" strike="noStrike" baseline="0" dirty="0">
                <a:solidFill>
                  <a:srgbClr val="C00000"/>
                </a:solidFill>
                <a:latin typeface="+mn-lt"/>
              </a:rPr>
              <a:t> mod n </a:t>
            </a:r>
            <a:r>
              <a:rPr lang="en-US" sz="1800" b="0" i="0" u="none" strike="noStrike" baseline="0" dirty="0">
                <a:latin typeface="+mn-lt"/>
              </a:rPr>
              <a:t>is a </a:t>
            </a:r>
            <a:r>
              <a:rPr lang="en-US" sz="1800" b="0" i="0" u="none" strike="noStrike" baseline="0" dirty="0">
                <a:solidFill>
                  <a:srgbClr val="C00000"/>
                </a:solidFill>
                <a:latin typeface="+mn-lt"/>
              </a:rPr>
              <a:t>trapdoor one-way function</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Given x, k, and n, it is easy to calculate y using the fast exponential algorithm. </a:t>
            </a:r>
          </a:p>
          <a:p>
            <a:pPr algn="just"/>
            <a:endParaRPr lang="en-US" sz="1800" dirty="0">
              <a:latin typeface="+mn-lt"/>
            </a:endParaRPr>
          </a:p>
          <a:p>
            <a:pPr algn="just"/>
            <a:r>
              <a:rPr lang="en-US" sz="1800" b="0" i="0" u="none" strike="noStrike" baseline="0" dirty="0">
                <a:latin typeface="+mn-lt"/>
              </a:rPr>
              <a:t>Given y, k, and n, it is very difficult to calculate x. This is the discrete logarithm problem.</a:t>
            </a:r>
          </a:p>
          <a:p>
            <a:pPr algn="just"/>
            <a:endParaRPr lang="en-US" sz="1800" b="0" i="0" u="none" strike="noStrike" baseline="0" dirty="0">
              <a:latin typeface="+mn-lt"/>
            </a:endParaRPr>
          </a:p>
          <a:p>
            <a:pPr algn="just"/>
            <a:r>
              <a:rPr lang="en-US" sz="1800" b="0" i="0" u="none" strike="noStrike" baseline="0" dirty="0">
                <a:latin typeface="+mn-lt"/>
              </a:rPr>
              <a:t>There is not a polynomial time solution to the f</a:t>
            </a:r>
            <a:r>
              <a:rPr lang="en-US" sz="1800" b="0" i="0" u="none" strike="noStrike" baseline="30000" dirty="0">
                <a:latin typeface="+mn-lt"/>
              </a:rPr>
              <a:t>−1 </a:t>
            </a:r>
            <a:r>
              <a:rPr lang="en-US" sz="1800" b="0" i="0" u="none" strike="noStrike" baseline="0" dirty="0">
                <a:latin typeface="+mn-lt"/>
              </a:rPr>
              <a:t>function in this case.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However, if we know the trapdoor, k′ such that k × k′ = 1 mod φ(n), we can use x = </a:t>
            </a:r>
            <a:r>
              <a:rPr lang="en-US" sz="1800" b="0" i="0" u="none" strike="noStrike" baseline="0" dirty="0" err="1">
                <a:latin typeface="+mn-lt"/>
              </a:rPr>
              <a:t>y</a:t>
            </a:r>
            <a:r>
              <a:rPr lang="en-US" sz="1800" b="0" i="0" u="none" strike="noStrike" baseline="30000" dirty="0" err="1">
                <a:latin typeface="+mn-lt"/>
              </a:rPr>
              <a:t>k</a:t>
            </a:r>
            <a:r>
              <a:rPr lang="en-US" sz="1800" b="0" i="0" u="none" strike="noStrike" baseline="30000" dirty="0">
                <a:latin typeface="+mn-lt"/>
              </a:rPr>
              <a:t>′ </a:t>
            </a:r>
            <a:r>
              <a:rPr lang="en-US" sz="1800" b="0" i="0" u="none" strike="noStrike" baseline="0" dirty="0">
                <a:latin typeface="+mn-lt"/>
              </a:rPr>
              <a:t>mod n to find x. This is the famous RSA.</a:t>
            </a:r>
            <a:endParaRPr lang="en-IN" sz="1800" dirty="0">
              <a:latin typeface="+mn-lt"/>
            </a:endParaRPr>
          </a:p>
        </p:txBody>
      </p:sp>
    </p:spTree>
    <p:extLst>
      <p:ext uri="{BB962C8B-B14F-4D97-AF65-F5344CB8AC3E}">
        <p14:creationId xmlns:p14="http://schemas.microsoft.com/office/powerpoint/2010/main" val="1645771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1" i="0" u="none" strike="noStrike" baseline="0" dirty="0">
                <a:solidFill>
                  <a:srgbClr val="C00000"/>
                </a:solidFill>
                <a:latin typeface="+mn-lt"/>
              </a:rPr>
              <a:t>10.2 RSA CRYPTOSYSTEM</a:t>
            </a:r>
          </a:p>
        </p:txBody>
      </p:sp>
      <p:sp>
        <p:nvSpPr>
          <p:cNvPr id="4" name="TextBox 3">
            <a:extLst>
              <a:ext uri="{FF2B5EF4-FFF2-40B4-BE49-F238E27FC236}">
                <a16:creationId xmlns:a16="http://schemas.microsoft.com/office/drawing/2014/main" id="{153F235F-5E2D-39F4-1A1C-4FDD98844ED7}"/>
              </a:ext>
            </a:extLst>
          </p:cNvPr>
          <p:cNvSpPr txBox="1"/>
          <p:nvPr/>
        </p:nvSpPr>
        <p:spPr>
          <a:xfrm>
            <a:off x="347451" y="1156088"/>
            <a:ext cx="8372290" cy="3693319"/>
          </a:xfrm>
          <a:prstGeom prst="rect">
            <a:avLst/>
          </a:prstGeom>
          <a:noFill/>
        </p:spPr>
        <p:txBody>
          <a:bodyPr wrap="square">
            <a:spAutoFit/>
          </a:bodyPr>
          <a:lstStyle/>
          <a:p>
            <a:pPr algn="just"/>
            <a:r>
              <a:rPr lang="en-US" sz="1800" b="0" i="0" u="none" strike="noStrike" baseline="0" dirty="0">
                <a:latin typeface="+mn-lt"/>
              </a:rPr>
              <a:t>The most common public-key algorithm is the RSA cryptosystem, named for its inventors (Rivest, Shamir, and Adleman).</a:t>
            </a:r>
          </a:p>
          <a:p>
            <a:pPr algn="just"/>
            <a:endParaRPr lang="en-US" sz="1800" dirty="0">
              <a:latin typeface="+mn-lt"/>
            </a:endParaRPr>
          </a:p>
          <a:p>
            <a:pPr algn="just"/>
            <a:endParaRPr lang="en-US" sz="1800" dirty="0">
              <a:latin typeface="+mn-lt"/>
            </a:endParaRPr>
          </a:p>
          <a:p>
            <a:pPr algn="just"/>
            <a:r>
              <a:rPr lang="en-US" sz="1800" b="0" i="0" u="none" strike="noStrike" baseline="0" dirty="0">
                <a:latin typeface="+mn-lt"/>
              </a:rPr>
              <a:t>RSA uses two exponents, </a:t>
            </a:r>
            <a:r>
              <a:rPr lang="en-US" sz="1800" b="0" i="0" u="none" strike="noStrike" baseline="0" dirty="0">
                <a:solidFill>
                  <a:srgbClr val="C00000"/>
                </a:solidFill>
                <a:latin typeface="+mn-lt"/>
              </a:rPr>
              <a:t>e </a:t>
            </a:r>
            <a:r>
              <a:rPr lang="en-US" sz="1800" b="0" i="0" u="none" strike="noStrike" baseline="0" dirty="0">
                <a:latin typeface="+mn-lt"/>
              </a:rPr>
              <a:t>and </a:t>
            </a:r>
            <a:r>
              <a:rPr lang="en-US" sz="1800" b="0" i="0" u="none" strike="noStrike" baseline="0" dirty="0">
                <a:solidFill>
                  <a:srgbClr val="C00000"/>
                </a:solidFill>
                <a:latin typeface="+mn-lt"/>
              </a:rPr>
              <a:t>d</a:t>
            </a:r>
            <a:r>
              <a:rPr lang="en-US" sz="1800" b="0" i="0" u="none" strike="noStrike" baseline="0" dirty="0">
                <a:latin typeface="+mn-lt"/>
              </a:rPr>
              <a:t>, where </a:t>
            </a:r>
            <a:r>
              <a:rPr lang="en-US" sz="1800" b="0" i="0" u="none" strike="noStrike" baseline="0" dirty="0">
                <a:solidFill>
                  <a:srgbClr val="C00000"/>
                </a:solidFill>
                <a:latin typeface="+mn-lt"/>
              </a:rPr>
              <a:t>e</a:t>
            </a:r>
            <a:r>
              <a:rPr lang="en-US" sz="1800" b="0" i="0" u="none" strike="noStrike" baseline="0" dirty="0">
                <a:latin typeface="+mn-lt"/>
              </a:rPr>
              <a:t> is </a:t>
            </a:r>
            <a:r>
              <a:rPr lang="en-US" sz="1800" b="0" i="0" u="none" strike="noStrike" baseline="0" dirty="0">
                <a:solidFill>
                  <a:srgbClr val="C00000"/>
                </a:solidFill>
                <a:latin typeface="+mn-lt"/>
              </a:rPr>
              <a:t>public</a:t>
            </a:r>
            <a:r>
              <a:rPr lang="en-US" sz="1800" b="0" i="0" u="none" strike="noStrike" baseline="0" dirty="0">
                <a:latin typeface="+mn-lt"/>
              </a:rPr>
              <a:t> and </a:t>
            </a:r>
            <a:r>
              <a:rPr lang="en-US" sz="1800" b="0" i="0" u="none" strike="noStrike" baseline="0" dirty="0">
                <a:solidFill>
                  <a:srgbClr val="C00000"/>
                </a:solidFill>
                <a:latin typeface="+mn-lt"/>
              </a:rPr>
              <a:t>d </a:t>
            </a:r>
            <a:r>
              <a:rPr lang="en-US" sz="1800" b="0" i="0" u="none" strike="noStrike" baseline="0" dirty="0">
                <a:latin typeface="+mn-lt"/>
              </a:rPr>
              <a:t>is </a:t>
            </a:r>
            <a:r>
              <a:rPr lang="en-US" sz="1800" b="0" i="0" u="none" strike="noStrike" baseline="0" dirty="0">
                <a:solidFill>
                  <a:srgbClr val="C00000"/>
                </a:solidFill>
                <a:latin typeface="+mn-lt"/>
              </a:rPr>
              <a:t>private</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Suppose P is the plaintext and C is the ciphertext. </a:t>
            </a:r>
          </a:p>
          <a:p>
            <a:pPr algn="just"/>
            <a:endParaRPr lang="en-US" sz="1800" dirty="0">
              <a:latin typeface="+mn-lt"/>
            </a:endParaRPr>
          </a:p>
          <a:p>
            <a:pPr algn="just"/>
            <a:r>
              <a:rPr lang="en-US" sz="1800" b="0" i="0" u="none" strike="noStrike" baseline="0" dirty="0">
                <a:latin typeface="+mn-lt"/>
              </a:rPr>
              <a:t>Alice uses </a:t>
            </a:r>
            <a:r>
              <a:rPr lang="en-US" sz="1800" b="0" i="0" u="none" strike="noStrike" baseline="0" dirty="0">
                <a:solidFill>
                  <a:srgbClr val="C00000"/>
                </a:solidFill>
                <a:latin typeface="+mn-lt"/>
              </a:rPr>
              <a:t>C = P</a:t>
            </a:r>
            <a:r>
              <a:rPr lang="en-US" sz="1800" b="0" i="0" u="none" strike="noStrike" baseline="30000" dirty="0">
                <a:solidFill>
                  <a:srgbClr val="C00000"/>
                </a:solidFill>
                <a:latin typeface="+mn-lt"/>
              </a:rPr>
              <a:t>e</a:t>
            </a:r>
            <a:r>
              <a:rPr lang="en-US" sz="1800" b="0" i="0" u="none" strike="noStrike" baseline="0" dirty="0">
                <a:solidFill>
                  <a:srgbClr val="C00000"/>
                </a:solidFill>
                <a:latin typeface="+mn-lt"/>
              </a:rPr>
              <a:t> mod n </a:t>
            </a:r>
            <a:r>
              <a:rPr lang="en-US" sz="1800" b="0" i="0" u="none" strike="noStrike" baseline="0" dirty="0">
                <a:latin typeface="+mn-lt"/>
              </a:rPr>
              <a:t>to create ciphertext C from plaintext P; </a:t>
            </a:r>
          </a:p>
          <a:p>
            <a:pPr algn="just"/>
            <a:endParaRPr lang="en-US" sz="1800" dirty="0">
              <a:latin typeface="+mn-lt"/>
            </a:endParaRPr>
          </a:p>
          <a:p>
            <a:pPr algn="just"/>
            <a:r>
              <a:rPr lang="en-US" sz="1800" b="0" i="0" u="none" strike="noStrike" baseline="0" dirty="0">
                <a:latin typeface="+mn-lt"/>
              </a:rPr>
              <a:t>Bob uses </a:t>
            </a:r>
            <a:r>
              <a:rPr lang="en-US" sz="1800" b="0" i="0" u="none" strike="noStrike" baseline="0" dirty="0">
                <a:solidFill>
                  <a:srgbClr val="C00000"/>
                </a:solidFill>
                <a:latin typeface="+mn-lt"/>
              </a:rPr>
              <a:t>P = C</a:t>
            </a:r>
            <a:r>
              <a:rPr lang="en-US" sz="1800" b="0" i="0" u="none" strike="noStrike" baseline="30000" dirty="0">
                <a:solidFill>
                  <a:srgbClr val="C00000"/>
                </a:solidFill>
                <a:latin typeface="+mn-lt"/>
              </a:rPr>
              <a:t>d</a:t>
            </a:r>
            <a:r>
              <a:rPr lang="en-US" sz="1800" b="0" i="0" u="none" strike="noStrike" baseline="0" dirty="0">
                <a:solidFill>
                  <a:srgbClr val="C00000"/>
                </a:solidFill>
                <a:latin typeface="+mn-lt"/>
              </a:rPr>
              <a:t> mod n </a:t>
            </a:r>
            <a:r>
              <a:rPr lang="en-US" sz="1800" b="0" i="0" u="none" strike="noStrike" baseline="0" dirty="0">
                <a:latin typeface="+mn-lt"/>
              </a:rPr>
              <a:t>to retrieve the plaintext sent by Alice. </a:t>
            </a:r>
          </a:p>
          <a:p>
            <a:pPr algn="just"/>
            <a:endParaRPr lang="en-US" sz="1800" dirty="0">
              <a:latin typeface="+mn-lt"/>
            </a:endParaRPr>
          </a:p>
          <a:p>
            <a:pPr algn="just"/>
            <a:r>
              <a:rPr lang="en-US" sz="1800" b="0" i="0" u="none" strike="noStrike" baseline="0" dirty="0">
                <a:latin typeface="+mn-lt"/>
              </a:rPr>
              <a:t>n</a:t>
            </a:r>
            <a:r>
              <a:rPr lang="en-US" sz="1800" dirty="0">
                <a:latin typeface="+mn-lt"/>
              </a:rPr>
              <a:t> is </a:t>
            </a:r>
            <a:r>
              <a:rPr lang="en-US" sz="1800" b="0" i="0" u="none" strike="noStrike" baseline="0" dirty="0">
                <a:latin typeface="+mn-lt"/>
              </a:rPr>
              <a:t>very large number, is created during the key generation process.</a:t>
            </a:r>
            <a:endParaRPr lang="en-IN" sz="1800" dirty="0">
              <a:latin typeface="+mn-lt"/>
            </a:endParaRPr>
          </a:p>
        </p:txBody>
      </p:sp>
    </p:spTree>
    <p:extLst>
      <p:ext uri="{BB962C8B-B14F-4D97-AF65-F5344CB8AC3E}">
        <p14:creationId xmlns:p14="http://schemas.microsoft.com/office/powerpoint/2010/main" val="206955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1" i="0" u="none" strike="noStrike" baseline="0" dirty="0">
                <a:solidFill>
                  <a:srgbClr val="C00000"/>
                </a:solidFill>
                <a:latin typeface="+mn-lt"/>
              </a:rPr>
              <a:t>10.2 RSA CRYPTOSYSTEM</a:t>
            </a:r>
          </a:p>
        </p:txBody>
      </p:sp>
      <p:sp>
        <p:nvSpPr>
          <p:cNvPr id="4" name="TextBox 3">
            <a:extLst>
              <a:ext uri="{FF2B5EF4-FFF2-40B4-BE49-F238E27FC236}">
                <a16:creationId xmlns:a16="http://schemas.microsoft.com/office/drawing/2014/main" id="{153F235F-5E2D-39F4-1A1C-4FDD98844ED7}"/>
              </a:ext>
            </a:extLst>
          </p:cNvPr>
          <p:cNvSpPr txBox="1"/>
          <p:nvPr/>
        </p:nvSpPr>
        <p:spPr>
          <a:xfrm>
            <a:off x="347450" y="1386334"/>
            <a:ext cx="8372290" cy="2308324"/>
          </a:xfrm>
          <a:prstGeom prst="rect">
            <a:avLst/>
          </a:prstGeom>
          <a:noFill/>
        </p:spPr>
        <p:txBody>
          <a:bodyPr wrap="square">
            <a:spAutoFit/>
          </a:bodyPr>
          <a:lstStyle/>
          <a:p>
            <a:pPr algn="just"/>
            <a:r>
              <a:rPr lang="en-US" sz="1800" b="0" i="0" u="none" strike="noStrike" baseline="0" dirty="0">
                <a:latin typeface="+mn-lt"/>
              </a:rPr>
              <a:t>Encryption and decryption use modular exponentiation. </a:t>
            </a:r>
          </a:p>
          <a:p>
            <a:pPr algn="just"/>
            <a:endParaRPr lang="en-US" sz="1800" dirty="0">
              <a:latin typeface="+mn-lt"/>
            </a:endParaRPr>
          </a:p>
          <a:p>
            <a:pPr algn="just"/>
            <a:r>
              <a:rPr lang="en-US" sz="1800" b="0" i="0" u="none" strike="noStrike" baseline="0" dirty="0">
                <a:latin typeface="+mn-lt"/>
              </a:rPr>
              <a:t>Modular exponentiation is feasible in polynomial time using the fast exponentiation algorithm. </a:t>
            </a:r>
          </a:p>
          <a:p>
            <a:pPr algn="just"/>
            <a:endParaRPr lang="en-US" sz="1800" dirty="0">
              <a:latin typeface="+mn-lt"/>
            </a:endParaRPr>
          </a:p>
          <a:p>
            <a:pPr algn="just"/>
            <a:r>
              <a:rPr lang="en-US" sz="1800" b="0" i="0" u="none" strike="noStrike" baseline="0" dirty="0">
                <a:latin typeface="+mn-lt"/>
              </a:rPr>
              <a:t>However, modular logarithm is as hard as factoring the modulus, for which there is no polynomial algorithm yet. </a:t>
            </a:r>
          </a:p>
          <a:p>
            <a:pPr algn="just"/>
            <a:endParaRPr lang="en-US" sz="1800" dirty="0">
              <a:latin typeface="+mn-lt"/>
            </a:endParaRPr>
          </a:p>
        </p:txBody>
      </p:sp>
    </p:spTree>
    <p:extLst>
      <p:ext uri="{BB962C8B-B14F-4D97-AF65-F5344CB8AC3E}">
        <p14:creationId xmlns:p14="http://schemas.microsoft.com/office/powerpoint/2010/main" val="675943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1" i="0" u="none" strike="noStrike" baseline="0" dirty="0">
                <a:solidFill>
                  <a:srgbClr val="C00000"/>
                </a:solidFill>
                <a:latin typeface="+mn-lt"/>
              </a:rPr>
              <a:t>10.2 RSA CRYPTOSYSTEM</a:t>
            </a:r>
          </a:p>
        </p:txBody>
      </p:sp>
      <p:pic>
        <p:nvPicPr>
          <p:cNvPr id="6" name="Picture 5">
            <a:extLst>
              <a:ext uri="{FF2B5EF4-FFF2-40B4-BE49-F238E27FC236}">
                <a16:creationId xmlns:a16="http://schemas.microsoft.com/office/drawing/2014/main" id="{F3ACDD44-6BB1-AA58-BCDD-C4F345A6CFA5}"/>
              </a:ext>
            </a:extLst>
          </p:cNvPr>
          <p:cNvPicPr>
            <a:picLocks noChangeAspect="1"/>
          </p:cNvPicPr>
          <p:nvPr/>
        </p:nvPicPr>
        <p:blipFill>
          <a:blip r:embed="rId2"/>
          <a:stretch>
            <a:fillRect/>
          </a:stretch>
        </p:blipFill>
        <p:spPr>
          <a:xfrm>
            <a:off x="501069" y="1479252"/>
            <a:ext cx="8075005" cy="3178707"/>
          </a:xfrm>
          <a:prstGeom prst="rect">
            <a:avLst/>
          </a:prstGeom>
        </p:spPr>
      </p:pic>
      <p:sp>
        <p:nvSpPr>
          <p:cNvPr id="4" name="TextBox 3">
            <a:extLst>
              <a:ext uri="{FF2B5EF4-FFF2-40B4-BE49-F238E27FC236}">
                <a16:creationId xmlns:a16="http://schemas.microsoft.com/office/drawing/2014/main" id="{68BE9020-61EE-2A12-A139-C707308BAE64}"/>
              </a:ext>
            </a:extLst>
          </p:cNvPr>
          <p:cNvSpPr txBox="1"/>
          <p:nvPr/>
        </p:nvSpPr>
        <p:spPr>
          <a:xfrm>
            <a:off x="334829" y="5392520"/>
            <a:ext cx="8333885" cy="830997"/>
          </a:xfrm>
          <a:prstGeom prst="rect">
            <a:avLst/>
          </a:prstGeom>
          <a:noFill/>
        </p:spPr>
        <p:txBody>
          <a:bodyPr wrap="square">
            <a:spAutoFit/>
          </a:bodyPr>
          <a:lstStyle/>
          <a:p>
            <a:pPr algn="just"/>
            <a:r>
              <a:rPr lang="en-US" sz="1600" b="0" i="0" u="none" strike="noStrike" baseline="0" dirty="0">
                <a:latin typeface="+mn-lt"/>
              </a:rPr>
              <a:t>This means that Alice can encrypt in polynomial time (e is public), Bob also can decrypt in polynomial time (because he knows d), but Eve cannot decrypt because she would have to calculate the e</a:t>
            </a:r>
            <a:r>
              <a:rPr lang="en-US" sz="1600" b="0" i="0" u="none" strike="noStrike" baseline="30000" dirty="0">
                <a:latin typeface="+mn-lt"/>
              </a:rPr>
              <a:t>th</a:t>
            </a:r>
            <a:r>
              <a:rPr lang="en-US" sz="1600" b="0" i="0" u="none" strike="noStrike" baseline="0" dirty="0">
                <a:latin typeface="+mn-lt"/>
              </a:rPr>
              <a:t> root of C using modular arithmetic. </a:t>
            </a:r>
            <a:endParaRPr lang="en-IN" sz="1600" dirty="0">
              <a:latin typeface="+mn-lt"/>
            </a:endParaRPr>
          </a:p>
        </p:txBody>
      </p:sp>
    </p:spTree>
    <p:extLst>
      <p:ext uri="{BB962C8B-B14F-4D97-AF65-F5344CB8AC3E}">
        <p14:creationId xmlns:p14="http://schemas.microsoft.com/office/powerpoint/2010/main" val="1752609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1" i="0" u="none" strike="noStrike" baseline="0" dirty="0">
                <a:solidFill>
                  <a:srgbClr val="C00000"/>
                </a:solidFill>
                <a:latin typeface="+mn-lt"/>
              </a:rPr>
              <a:t>10.2 RSA CRYPTOSYSTEM</a:t>
            </a:r>
          </a:p>
        </p:txBody>
      </p:sp>
      <p:sp>
        <p:nvSpPr>
          <p:cNvPr id="4" name="TextBox 3">
            <a:extLst>
              <a:ext uri="{FF2B5EF4-FFF2-40B4-BE49-F238E27FC236}">
                <a16:creationId xmlns:a16="http://schemas.microsoft.com/office/drawing/2014/main" id="{615B2EEF-048A-047F-D01D-0DA53A15CC7B}"/>
              </a:ext>
            </a:extLst>
          </p:cNvPr>
          <p:cNvSpPr txBox="1"/>
          <p:nvPr/>
        </p:nvSpPr>
        <p:spPr>
          <a:xfrm>
            <a:off x="577879" y="1632555"/>
            <a:ext cx="8103455" cy="2031325"/>
          </a:xfrm>
          <a:prstGeom prst="rect">
            <a:avLst/>
          </a:prstGeom>
          <a:noFill/>
        </p:spPr>
        <p:txBody>
          <a:bodyPr wrap="square">
            <a:spAutoFit/>
          </a:bodyPr>
          <a:lstStyle/>
          <a:p>
            <a:pPr algn="just"/>
            <a:r>
              <a:rPr lang="en-US" sz="1800" b="0" i="0" u="none" strike="noStrike" baseline="0" dirty="0">
                <a:latin typeface="+mn-lt"/>
              </a:rPr>
              <a:t>In other words, Alice uses a one-way function (modular exponentiation) with a</a:t>
            </a:r>
          </a:p>
          <a:p>
            <a:pPr algn="just"/>
            <a:r>
              <a:rPr lang="en-US" sz="1800" b="0" i="0" u="none" strike="noStrike" baseline="0" dirty="0">
                <a:latin typeface="+mn-lt"/>
              </a:rPr>
              <a:t>trapdoor known only to Bob. </a:t>
            </a:r>
          </a:p>
          <a:p>
            <a:pPr algn="just"/>
            <a:endParaRPr lang="en-US" sz="1800" dirty="0">
              <a:latin typeface="+mn-lt"/>
            </a:endParaRPr>
          </a:p>
          <a:p>
            <a:pPr algn="just"/>
            <a:r>
              <a:rPr lang="en-US" sz="1800" b="0" i="0" u="none" strike="noStrike" baseline="0" dirty="0">
                <a:latin typeface="+mn-lt"/>
              </a:rPr>
              <a:t>Eve, who does not know the trapdoor, cannot decrypt the message. </a:t>
            </a:r>
          </a:p>
          <a:p>
            <a:pPr algn="just"/>
            <a:endParaRPr lang="en-US" sz="1800" dirty="0">
              <a:latin typeface="+mn-lt"/>
            </a:endParaRPr>
          </a:p>
          <a:p>
            <a:pPr algn="just"/>
            <a:r>
              <a:rPr lang="en-US" sz="1800" b="0" i="0" u="none" strike="noStrike" baseline="0" dirty="0">
                <a:latin typeface="+mn-lt"/>
              </a:rPr>
              <a:t>If some day, a polynomial algorithm for eth root modulo n calculation is found, modular exponentiation is not a one-way function any more.</a:t>
            </a:r>
            <a:endParaRPr lang="en-IN" sz="1800" dirty="0">
              <a:latin typeface="+mn-lt"/>
            </a:endParaRPr>
          </a:p>
        </p:txBody>
      </p:sp>
      <p:pic>
        <p:nvPicPr>
          <p:cNvPr id="10" name="Picture 9">
            <a:extLst>
              <a:ext uri="{FF2B5EF4-FFF2-40B4-BE49-F238E27FC236}">
                <a16:creationId xmlns:a16="http://schemas.microsoft.com/office/drawing/2014/main" id="{05663136-D8DF-1384-22EB-135CD1D885D1}"/>
              </a:ext>
            </a:extLst>
          </p:cNvPr>
          <p:cNvPicPr>
            <a:picLocks noChangeAspect="1"/>
          </p:cNvPicPr>
          <p:nvPr/>
        </p:nvPicPr>
        <p:blipFill>
          <a:blip r:embed="rId2"/>
          <a:stretch>
            <a:fillRect/>
          </a:stretch>
        </p:blipFill>
        <p:spPr>
          <a:xfrm>
            <a:off x="1000335" y="4350720"/>
            <a:ext cx="7341473" cy="1137269"/>
          </a:xfrm>
          <a:prstGeom prst="rect">
            <a:avLst/>
          </a:prstGeom>
        </p:spPr>
      </p:pic>
    </p:spTree>
    <p:extLst>
      <p:ext uri="{BB962C8B-B14F-4D97-AF65-F5344CB8AC3E}">
        <p14:creationId xmlns:p14="http://schemas.microsoft.com/office/powerpoint/2010/main" val="2655610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4" name="TextBox 3">
            <a:extLst>
              <a:ext uri="{FF2B5EF4-FFF2-40B4-BE49-F238E27FC236}">
                <a16:creationId xmlns:a16="http://schemas.microsoft.com/office/drawing/2014/main" id="{615B2EEF-048A-047F-D01D-0DA53A15CC7B}"/>
              </a:ext>
            </a:extLst>
          </p:cNvPr>
          <p:cNvSpPr txBox="1"/>
          <p:nvPr/>
        </p:nvSpPr>
        <p:spPr>
          <a:xfrm>
            <a:off x="347450" y="1233032"/>
            <a:ext cx="8449100" cy="400110"/>
          </a:xfrm>
          <a:prstGeom prst="rect">
            <a:avLst/>
          </a:prstGeom>
          <a:noFill/>
        </p:spPr>
        <p:txBody>
          <a:bodyPr wrap="square">
            <a:spAutoFit/>
          </a:bodyPr>
          <a:lstStyle/>
          <a:p>
            <a:pPr algn="just"/>
            <a:r>
              <a:rPr lang="en-US" sz="2000" b="0" i="0" u="none" strike="noStrike" baseline="0" dirty="0">
                <a:latin typeface="+mn-lt"/>
              </a:rPr>
              <a:t>general idea behind the procedure used in RSA.</a:t>
            </a:r>
            <a:endParaRPr lang="en-IN" sz="2000" dirty="0">
              <a:latin typeface="+mn-lt"/>
            </a:endParaRPr>
          </a:p>
        </p:txBody>
      </p:sp>
      <p:pic>
        <p:nvPicPr>
          <p:cNvPr id="6" name="Picture 5">
            <a:extLst>
              <a:ext uri="{FF2B5EF4-FFF2-40B4-BE49-F238E27FC236}">
                <a16:creationId xmlns:a16="http://schemas.microsoft.com/office/drawing/2014/main" id="{8D9A91F3-B0FD-3210-243C-1EB49054244E}"/>
              </a:ext>
            </a:extLst>
          </p:cNvPr>
          <p:cNvPicPr>
            <a:picLocks noChangeAspect="1"/>
          </p:cNvPicPr>
          <p:nvPr/>
        </p:nvPicPr>
        <p:blipFill>
          <a:blip r:embed="rId2"/>
          <a:stretch>
            <a:fillRect/>
          </a:stretch>
        </p:blipFill>
        <p:spPr>
          <a:xfrm>
            <a:off x="1002345" y="1898979"/>
            <a:ext cx="6255071" cy="3816546"/>
          </a:xfrm>
          <a:prstGeom prst="rect">
            <a:avLst/>
          </a:prstGeom>
        </p:spPr>
      </p:pic>
      <p:sp>
        <p:nvSpPr>
          <p:cNvPr id="7" name="Rectangle 6">
            <a:extLst>
              <a:ext uri="{FF2B5EF4-FFF2-40B4-BE49-F238E27FC236}">
                <a16:creationId xmlns:a16="http://schemas.microsoft.com/office/drawing/2014/main" id="{CA4EB290-6619-30EF-B745-96D00FC57B41}"/>
              </a:ext>
            </a:extLst>
          </p:cNvPr>
          <p:cNvSpPr/>
          <p:nvPr/>
        </p:nvSpPr>
        <p:spPr>
          <a:xfrm>
            <a:off x="5340100" y="2963578"/>
            <a:ext cx="1075340" cy="3502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183A2E22-8900-A8C8-5772-C555B2A45409}"/>
              </a:ext>
            </a:extLst>
          </p:cNvPr>
          <p:cNvSpPr/>
          <p:nvPr/>
        </p:nvSpPr>
        <p:spPr>
          <a:xfrm>
            <a:off x="5340100" y="5224858"/>
            <a:ext cx="1075340" cy="3502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275E7EB-8947-88DC-2832-C091C76FF8C8}"/>
              </a:ext>
            </a:extLst>
          </p:cNvPr>
          <p:cNvSpPr/>
          <p:nvPr/>
        </p:nvSpPr>
        <p:spPr>
          <a:xfrm>
            <a:off x="2095882" y="5224858"/>
            <a:ext cx="1191603" cy="3812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4941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4" name="TextBox 3">
            <a:extLst>
              <a:ext uri="{FF2B5EF4-FFF2-40B4-BE49-F238E27FC236}">
                <a16:creationId xmlns:a16="http://schemas.microsoft.com/office/drawing/2014/main" id="{615B2EEF-048A-047F-D01D-0DA53A15CC7B}"/>
              </a:ext>
            </a:extLst>
          </p:cNvPr>
          <p:cNvSpPr txBox="1"/>
          <p:nvPr/>
        </p:nvSpPr>
        <p:spPr>
          <a:xfrm>
            <a:off x="347450" y="1233032"/>
            <a:ext cx="8449100" cy="923330"/>
          </a:xfrm>
          <a:prstGeom prst="rect">
            <a:avLst/>
          </a:prstGeom>
          <a:noFill/>
        </p:spPr>
        <p:txBody>
          <a:bodyPr wrap="square">
            <a:spAutoFit/>
          </a:bodyPr>
          <a:lstStyle/>
          <a:p>
            <a:pPr algn="l"/>
            <a:r>
              <a:rPr lang="en-IN" sz="1800" b="1" i="0" u="none" strike="noStrike" baseline="0" dirty="0">
                <a:solidFill>
                  <a:srgbClr val="C00000"/>
                </a:solidFill>
                <a:latin typeface="+mn-lt"/>
              </a:rPr>
              <a:t>Two Algebraic Structures</a:t>
            </a:r>
          </a:p>
          <a:p>
            <a:pPr algn="l"/>
            <a:endParaRPr lang="en-IN" sz="1800" b="0" i="0" u="none" strike="noStrike" baseline="0" dirty="0">
              <a:latin typeface="+mn-lt"/>
            </a:endParaRPr>
          </a:p>
          <a:p>
            <a:pPr algn="l"/>
            <a:r>
              <a:rPr lang="en-US" sz="1800" b="0" i="0" u="none" strike="noStrike" baseline="0" dirty="0">
                <a:latin typeface="+mn-lt"/>
              </a:rPr>
              <a:t>RSA uses two algebraic structures: a ring and a group.</a:t>
            </a:r>
            <a:endParaRPr lang="en-IN" sz="2000" dirty="0">
              <a:latin typeface="+mn-lt"/>
            </a:endParaRPr>
          </a:p>
        </p:txBody>
      </p:sp>
      <p:sp>
        <p:nvSpPr>
          <p:cNvPr id="7" name="TextBox 6">
            <a:extLst>
              <a:ext uri="{FF2B5EF4-FFF2-40B4-BE49-F238E27FC236}">
                <a16:creationId xmlns:a16="http://schemas.microsoft.com/office/drawing/2014/main" id="{A225B8D5-554F-C675-2C40-E785E183BE23}"/>
              </a:ext>
            </a:extLst>
          </p:cNvPr>
          <p:cNvSpPr txBox="1"/>
          <p:nvPr/>
        </p:nvSpPr>
        <p:spPr>
          <a:xfrm>
            <a:off x="539474" y="2351781"/>
            <a:ext cx="8141861" cy="2308324"/>
          </a:xfrm>
          <a:prstGeom prst="rect">
            <a:avLst/>
          </a:prstGeom>
          <a:noFill/>
        </p:spPr>
        <p:txBody>
          <a:bodyPr wrap="square">
            <a:spAutoFit/>
          </a:bodyPr>
          <a:lstStyle/>
          <a:p>
            <a:pPr algn="just"/>
            <a:r>
              <a:rPr lang="en-US" sz="1800" b="0" i="0" u="none" strike="noStrike" baseline="0" dirty="0">
                <a:solidFill>
                  <a:srgbClr val="C00000"/>
                </a:solidFill>
                <a:latin typeface="+mn-lt"/>
              </a:rPr>
              <a:t>Encryption/Decryption Ring </a:t>
            </a:r>
            <a:r>
              <a:rPr lang="en-US" sz="1800" b="0" i="0" u="none" strike="noStrike" baseline="0" dirty="0">
                <a:latin typeface="+mn-lt"/>
              </a:rPr>
              <a:t>Encryption and decryption are done using the commutative ring R = &lt;Z</a:t>
            </a:r>
            <a:r>
              <a:rPr lang="en-US" sz="1800" b="0" i="0" u="none" strike="noStrike" baseline="-25000" dirty="0">
                <a:latin typeface="+mn-lt"/>
              </a:rPr>
              <a:t>n</a:t>
            </a:r>
            <a:r>
              <a:rPr lang="en-US" sz="1800" b="0" i="0" u="none" strike="noStrike" baseline="0" dirty="0">
                <a:latin typeface="+mn-lt"/>
              </a:rPr>
              <a:t>, +, × &gt; with two arithmetic operations: addition and multiplication.</a:t>
            </a:r>
          </a:p>
          <a:p>
            <a:pPr algn="just"/>
            <a:endParaRPr lang="en-US" sz="1800" dirty="0">
              <a:latin typeface="+mn-lt"/>
            </a:endParaRPr>
          </a:p>
          <a:p>
            <a:pPr algn="just"/>
            <a:r>
              <a:rPr lang="en-US" sz="1800" b="0" i="0" u="none" strike="noStrike" baseline="0" dirty="0">
                <a:solidFill>
                  <a:srgbClr val="C00000"/>
                </a:solidFill>
                <a:latin typeface="+mn-lt"/>
              </a:rPr>
              <a:t>Key-Generation Group </a:t>
            </a:r>
            <a:r>
              <a:rPr lang="en-US" sz="1800" b="0" i="0" u="none" strike="noStrike" baseline="0" dirty="0">
                <a:latin typeface="+mn-lt"/>
              </a:rPr>
              <a:t>RSA uses a multiplicative group G = &lt;</a:t>
            </a:r>
            <a:r>
              <a:rPr lang="en-US" sz="1800" b="0" i="0" u="none" strike="noStrike" baseline="0" dirty="0" err="1">
                <a:latin typeface="+mn-lt"/>
              </a:rPr>
              <a:t>Z</a:t>
            </a:r>
            <a:r>
              <a:rPr lang="en-US" sz="1800" b="0" i="0" u="none" strike="noStrike" baseline="-25000" dirty="0" err="1">
                <a:latin typeface="+mn-lt"/>
              </a:rPr>
              <a:t>φ</a:t>
            </a:r>
            <a:r>
              <a:rPr lang="en-US" sz="1800" b="0" i="0" u="none" strike="noStrike" baseline="-25000" dirty="0">
                <a:latin typeface="+mn-lt"/>
              </a:rPr>
              <a:t>(n)</a:t>
            </a:r>
            <a:r>
              <a:rPr lang="en-US" sz="1800" b="0" i="0" u="none" strike="noStrike" baseline="0" dirty="0">
                <a:latin typeface="+mn-lt"/>
              </a:rPr>
              <a:t>∗, × &gt; for</a:t>
            </a:r>
          </a:p>
          <a:p>
            <a:pPr algn="just"/>
            <a:r>
              <a:rPr lang="en-US" sz="1800" b="0" i="0" u="none" strike="noStrike" baseline="0" dirty="0">
                <a:latin typeface="+mn-lt"/>
              </a:rPr>
              <a:t>key generation. This group supports only multiplication and division (using multiplicative inverses), which are needed for generating public and private keys. </a:t>
            </a:r>
            <a:endParaRPr lang="en-IN" sz="1800" dirty="0">
              <a:latin typeface="+mn-lt"/>
            </a:endParaRPr>
          </a:p>
        </p:txBody>
      </p:sp>
      <p:pic>
        <p:nvPicPr>
          <p:cNvPr id="2" name="Picture 1">
            <a:extLst>
              <a:ext uri="{FF2B5EF4-FFF2-40B4-BE49-F238E27FC236}">
                <a16:creationId xmlns:a16="http://schemas.microsoft.com/office/drawing/2014/main" id="{033F894E-C161-7DE5-82BB-49ED43EED4E2}"/>
              </a:ext>
            </a:extLst>
          </p:cNvPr>
          <p:cNvPicPr>
            <a:picLocks noChangeAspect="1"/>
          </p:cNvPicPr>
          <p:nvPr/>
        </p:nvPicPr>
        <p:blipFill>
          <a:blip r:embed="rId2"/>
          <a:stretch>
            <a:fillRect/>
          </a:stretch>
        </p:blipFill>
        <p:spPr>
          <a:xfrm>
            <a:off x="846715" y="4855524"/>
            <a:ext cx="7090875" cy="1152150"/>
          </a:xfrm>
          <a:prstGeom prst="rect">
            <a:avLst/>
          </a:prstGeom>
        </p:spPr>
      </p:pic>
    </p:spTree>
    <p:extLst>
      <p:ext uri="{BB962C8B-B14F-4D97-AF65-F5344CB8AC3E}">
        <p14:creationId xmlns:p14="http://schemas.microsoft.com/office/powerpoint/2010/main" val="364908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6E4B706C-B0D8-2FEB-3D4E-A855D9798061}"/>
              </a:ext>
            </a:extLst>
          </p:cNvPr>
          <p:cNvSpPr txBox="1"/>
          <p:nvPr/>
        </p:nvSpPr>
        <p:spPr>
          <a:xfrm>
            <a:off x="424260" y="1431940"/>
            <a:ext cx="8218670" cy="3693319"/>
          </a:xfrm>
          <a:prstGeom prst="rect">
            <a:avLst/>
          </a:prstGeom>
          <a:noFill/>
        </p:spPr>
        <p:txBody>
          <a:bodyPr wrap="square">
            <a:spAutoFit/>
          </a:bodyPr>
          <a:lstStyle/>
          <a:p>
            <a:pPr algn="just"/>
            <a:r>
              <a:rPr lang="en-US" sz="1800" b="0" i="0" u="none" strike="noStrike" baseline="0" dirty="0">
                <a:latin typeface="+mn-lt"/>
              </a:rPr>
              <a:t>The conceptual differences between the two systems are based on how these systems keep a secret. </a:t>
            </a:r>
          </a:p>
          <a:p>
            <a:pPr algn="just"/>
            <a:endParaRPr lang="en-US" sz="1800" dirty="0">
              <a:latin typeface="+mn-lt"/>
            </a:endParaRPr>
          </a:p>
          <a:p>
            <a:pPr algn="just"/>
            <a:r>
              <a:rPr lang="en-US" sz="1800" b="0" i="0" u="none" strike="noStrike" baseline="0" dirty="0">
                <a:latin typeface="+mn-lt"/>
              </a:rPr>
              <a:t>In symmetric-key cryptography, the secret must be shared between two persons. </a:t>
            </a:r>
          </a:p>
          <a:p>
            <a:pPr algn="just"/>
            <a:endParaRPr lang="en-US" sz="1800" b="0" i="0" u="none" strike="noStrike" baseline="0" dirty="0">
              <a:latin typeface="+mn-lt"/>
            </a:endParaRPr>
          </a:p>
          <a:p>
            <a:pPr algn="just"/>
            <a:r>
              <a:rPr lang="en-US" sz="1800" b="0" i="0" u="none" strike="noStrike" baseline="0" dirty="0">
                <a:latin typeface="+mn-lt"/>
              </a:rPr>
              <a:t>In asymmetric-key cryptography, the secret is personal (unshared); each person creates and keeps his or her own secret.</a:t>
            </a:r>
          </a:p>
          <a:p>
            <a:pPr algn="just"/>
            <a:endParaRPr lang="en-US" sz="1800" dirty="0">
              <a:latin typeface="+mn-lt"/>
            </a:endParaRPr>
          </a:p>
          <a:p>
            <a:pPr algn="just"/>
            <a:r>
              <a:rPr lang="en-US" sz="1800" b="0" i="0" u="none" strike="noStrike" baseline="0" dirty="0">
                <a:latin typeface="+mn-lt"/>
              </a:rPr>
              <a:t>In a community of n people, n(n − 1)/2 shared secrets are needed for symmetric-key cryptography; </a:t>
            </a:r>
          </a:p>
          <a:p>
            <a:pPr algn="just"/>
            <a:endParaRPr lang="en-US" sz="1800" b="0" i="0" u="none" strike="noStrike" baseline="0" dirty="0">
              <a:latin typeface="+mn-lt"/>
            </a:endParaRPr>
          </a:p>
          <a:p>
            <a:pPr algn="just"/>
            <a:r>
              <a:rPr lang="en-US" sz="1800" dirty="0">
                <a:latin typeface="+mn-lt"/>
              </a:rPr>
              <a:t>O</a:t>
            </a:r>
            <a:r>
              <a:rPr lang="en-US" sz="1800" b="0" i="0" u="none" strike="noStrike" baseline="0" dirty="0">
                <a:latin typeface="+mn-lt"/>
              </a:rPr>
              <a:t>nly n personal secrets are needed in asymmetric-key cryptography. </a:t>
            </a:r>
          </a:p>
        </p:txBody>
      </p:sp>
    </p:spTree>
    <p:extLst>
      <p:ext uri="{BB962C8B-B14F-4D97-AF65-F5344CB8AC3E}">
        <p14:creationId xmlns:p14="http://schemas.microsoft.com/office/powerpoint/2010/main" val="191373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4" name="TextBox 3">
            <a:extLst>
              <a:ext uri="{FF2B5EF4-FFF2-40B4-BE49-F238E27FC236}">
                <a16:creationId xmlns:a16="http://schemas.microsoft.com/office/drawing/2014/main" id="{264FBFC2-0443-C6B7-46D2-BF36BAE83AF5}"/>
              </a:ext>
            </a:extLst>
          </p:cNvPr>
          <p:cNvSpPr txBox="1"/>
          <p:nvPr/>
        </p:nvSpPr>
        <p:spPr>
          <a:xfrm>
            <a:off x="347449" y="1297782"/>
            <a:ext cx="8257076" cy="3416320"/>
          </a:xfrm>
          <a:prstGeom prst="rect">
            <a:avLst/>
          </a:prstGeom>
          <a:noFill/>
        </p:spPr>
        <p:txBody>
          <a:bodyPr wrap="square">
            <a:spAutoFit/>
          </a:bodyPr>
          <a:lstStyle/>
          <a:p>
            <a:pPr algn="just"/>
            <a:r>
              <a:rPr lang="en-IN" sz="1800" b="1" i="0" u="none" strike="noStrike" baseline="0" dirty="0">
                <a:solidFill>
                  <a:srgbClr val="C00000"/>
                </a:solidFill>
                <a:latin typeface="+mn-lt"/>
              </a:rPr>
              <a:t>Key Generation</a:t>
            </a:r>
          </a:p>
          <a:p>
            <a:pPr algn="just"/>
            <a:endParaRPr lang="en-IN" sz="1800" b="0" i="0" u="none" strike="noStrike" baseline="0" dirty="0">
              <a:solidFill>
                <a:srgbClr val="C00000"/>
              </a:solidFill>
              <a:latin typeface="+mn-lt"/>
            </a:endParaRPr>
          </a:p>
          <a:p>
            <a:pPr algn="just"/>
            <a:r>
              <a:rPr lang="en-US" sz="1800" b="0" i="0" u="none" strike="noStrike" baseline="0" dirty="0">
                <a:latin typeface="+mn-lt"/>
              </a:rPr>
              <a:t>Bob uses the steps shown in Algorithm 10.2 to create his public and private key. </a:t>
            </a:r>
          </a:p>
          <a:p>
            <a:pPr algn="just"/>
            <a:endParaRPr lang="en-US" sz="1800" dirty="0">
              <a:latin typeface="+mn-lt"/>
            </a:endParaRPr>
          </a:p>
          <a:p>
            <a:pPr algn="just"/>
            <a:r>
              <a:rPr lang="en-US" sz="1800" b="0" i="0" u="none" strike="noStrike" baseline="0" dirty="0">
                <a:latin typeface="+mn-lt"/>
              </a:rPr>
              <a:t>After</a:t>
            </a:r>
            <a:r>
              <a:rPr lang="en-US" sz="1800" dirty="0">
                <a:latin typeface="+mn-lt"/>
              </a:rPr>
              <a:t> </a:t>
            </a:r>
            <a:r>
              <a:rPr lang="en-US" sz="1800" b="0" i="0" u="none" strike="noStrike" baseline="0" dirty="0">
                <a:latin typeface="+mn-lt"/>
              </a:rPr>
              <a:t>key generation, Bob announces the tuple </a:t>
            </a:r>
            <a:r>
              <a:rPr lang="en-US" sz="1800" b="0" i="0" u="none" strike="noStrike" baseline="0" dirty="0">
                <a:solidFill>
                  <a:srgbClr val="C00000"/>
                </a:solidFill>
                <a:latin typeface="+mn-lt"/>
              </a:rPr>
              <a:t>(e, n) </a:t>
            </a:r>
            <a:r>
              <a:rPr lang="en-US" sz="1800" b="0" i="0" u="none" strike="noStrike" baseline="0" dirty="0">
                <a:latin typeface="+mn-lt"/>
              </a:rPr>
              <a:t>as his public key; Bob keeps the integer </a:t>
            </a:r>
            <a:r>
              <a:rPr lang="en-US" sz="1800" b="0" i="0" u="none" strike="noStrike" baseline="0" dirty="0">
                <a:solidFill>
                  <a:srgbClr val="C00000"/>
                </a:solidFill>
                <a:latin typeface="+mn-lt"/>
              </a:rPr>
              <a:t>d</a:t>
            </a:r>
            <a:r>
              <a:rPr lang="en-US" sz="1800" b="0" i="0" u="none" strike="noStrike" baseline="0" dirty="0">
                <a:latin typeface="+mn-lt"/>
              </a:rPr>
              <a:t> as his private key. </a:t>
            </a:r>
          </a:p>
          <a:p>
            <a:pPr algn="just"/>
            <a:endParaRPr lang="en-US" sz="1800" dirty="0">
              <a:latin typeface="+mn-lt"/>
            </a:endParaRPr>
          </a:p>
          <a:p>
            <a:pPr algn="just"/>
            <a:r>
              <a:rPr lang="en-US" sz="1800" b="0" i="0" u="none" strike="noStrike" baseline="0" dirty="0">
                <a:latin typeface="+mn-lt"/>
              </a:rPr>
              <a:t>Bob can discard p, q, and φ(n); they will not be needed unless Bob needs to change his private key without changing the modulus (not recommended). </a:t>
            </a:r>
          </a:p>
          <a:p>
            <a:pPr algn="just"/>
            <a:endParaRPr lang="en-US" sz="1800" dirty="0">
              <a:latin typeface="+mn-lt"/>
            </a:endParaRPr>
          </a:p>
          <a:p>
            <a:pPr algn="just"/>
            <a:r>
              <a:rPr lang="en-US" sz="1800" b="0" i="0" u="none" strike="noStrike" baseline="0" dirty="0">
                <a:latin typeface="+mn-lt"/>
              </a:rPr>
              <a:t>Recommended size for each prime, </a:t>
            </a:r>
            <a:r>
              <a:rPr lang="en-US" sz="1800" b="0" i="0" u="none" strike="noStrike" baseline="0" dirty="0">
                <a:solidFill>
                  <a:srgbClr val="FF0000"/>
                </a:solidFill>
                <a:latin typeface="+mn-lt"/>
              </a:rPr>
              <a:t>p or q, is 512 bits </a:t>
            </a:r>
            <a:r>
              <a:rPr lang="en-US" sz="1800" b="0" i="0" u="none" strike="noStrike" baseline="0" dirty="0">
                <a:latin typeface="+mn-lt"/>
              </a:rPr>
              <a:t>(almost 154 decimal digits). This makes the size of n, the modulus, </a:t>
            </a:r>
            <a:r>
              <a:rPr lang="en-IN" sz="1800" b="0" i="0" u="none" strike="noStrike" baseline="0" dirty="0">
                <a:solidFill>
                  <a:srgbClr val="FF0000"/>
                </a:solidFill>
                <a:latin typeface="+mn-lt"/>
              </a:rPr>
              <a:t>1024 bits </a:t>
            </a:r>
            <a:r>
              <a:rPr lang="en-IN" sz="1800" b="0" i="0" u="none" strike="noStrike" baseline="0" dirty="0">
                <a:latin typeface="+mn-lt"/>
              </a:rPr>
              <a:t>(309 digits).</a:t>
            </a:r>
            <a:endParaRPr lang="en-IN" sz="1800" dirty="0">
              <a:latin typeface="+mn-lt"/>
            </a:endParaRPr>
          </a:p>
        </p:txBody>
      </p:sp>
    </p:spTree>
    <p:extLst>
      <p:ext uri="{BB962C8B-B14F-4D97-AF65-F5344CB8AC3E}">
        <p14:creationId xmlns:p14="http://schemas.microsoft.com/office/powerpoint/2010/main" val="3327263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4" name="TextBox 3">
            <a:extLst>
              <a:ext uri="{FF2B5EF4-FFF2-40B4-BE49-F238E27FC236}">
                <a16:creationId xmlns:a16="http://schemas.microsoft.com/office/drawing/2014/main" id="{264FBFC2-0443-C6B7-46D2-BF36BAE83AF5}"/>
              </a:ext>
            </a:extLst>
          </p:cNvPr>
          <p:cNvSpPr txBox="1"/>
          <p:nvPr/>
        </p:nvSpPr>
        <p:spPr>
          <a:xfrm>
            <a:off x="347449" y="1297782"/>
            <a:ext cx="8257076" cy="369332"/>
          </a:xfrm>
          <a:prstGeom prst="rect">
            <a:avLst/>
          </a:prstGeom>
          <a:noFill/>
        </p:spPr>
        <p:txBody>
          <a:bodyPr wrap="square">
            <a:spAutoFit/>
          </a:bodyPr>
          <a:lstStyle/>
          <a:p>
            <a:pPr algn="just"/>
            <a:r>
              <a:rPr lang="en-IN" sz="1800" b="1" i="0" u="none" strike="noStrike" baseline="0" dirty="0">
                <a:solidFill>
                  <a:srgbClr val="C00000"/>
                </a:solidFill>
                <a:latin typeface="+mn-lt"/>
              </a:rPr>
              <a:t>Key Generation</a:t>
            </a:r>
          </a:p>
        </p:txBody>
      </p:sp>
      <p:pic>
        <p:nvPicPr>
          <p:cNvPr id="6" name="Picture 5">
            <a:extLst>
              <a:ext uri="{FF2B5EF4-FFF2-40B4-BE49-F238E27FC236}">
                <a16:creationId xmlns:a16="http://schemas.microsoft.com/office/drawing/2014/main" id="{A84AC5D5-4B54-3C91-9070-43FC197AAD27}"/>
              </a:ext>
            </a:extLst>
          </p:cNvPr>
          <p:cNvPicPr>
            <a:picLocks noChangeAspect="1"/>
          </p:cNvPicPr>
          <p:nvPr/>
        </p:nvPicPr>
        <p:blipFill>
          <a:blip r:embed="rId2"/>
          <a:stretch>
            <a:fillRect/>
          </a:stretch>
        </p:blipFill>
        <p:spPr>
          <a:xfrm>
            <a:off x="693094" y="2039319"/>
            <a:ext cx="7565785" cy="4038382"/>
          </a:xfrm>
          <a:prstGeom prst="rect">
            <a:avLst/>
          </a:prstGeom>
        </p:spPr>
      </p:pic>
    </p:spTree>
    <p:extLst>
      <p:ext uri="{BB962C8B-B14F-4D97-AF65-F5344CB8AC3E}">
        <p14:creationId xmlns:p14="http://schemas.microsoft.com/office/powerpoint/2010/main" val="2754213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7" name="TextBox 6">
            <a:extLst>
              <a:ext uri="{FF2B5EF4-FFF2-40B4-BE49-F238E27FC236}">
                <a16:creationId xmlns:a16="http://schemas.microsoft.com/office/drawing/2014/main" id="{EF93DAAA-B9BA-814C-7FA7-43CB1C522FAA}"/>
              </a:ext>
            </a:extLst>
          </p:cNvPr>
          <p:cNvSpPr txBox="1"/>
          <p:nvPr/>
        </p:nvSpPr>
        <p:spPr>
          <a:xfrm>
            <a:off x="331848" y="1124700"/>
            <a:ext cx="8257076" cy="1508105"/>
          </a:xfrm>
          <a:prstGeom prst="rect">
            <a:avLst/>
          </a:prstGeom>
          <a:noFill/>
        </p:spPr>
        <p:txBody>
          <a:bodyPr wrap="square">
            <a:spAutoFit/>
          </a:bodyPr>
          <a:lstStyle/>
          <a:p>
            <a:pPr algn="just"/>
            <a:r>
              <a:rPr lang="en-IN" sz="2000" b="1" i="0" u="none" strike="noStrike" baseline="0" dirty="0">
                <a:solidFill>
                  <a:srgbClr val="C00000"/>
                </a:solidFill>
                <a:latin typeface="+mn-lt"/>
              </a:rPr>
              <a:t>Encryption</a:t>
            </a:r>
            <a:r>
              <a:rPr lang="en-IN" sz="1800" b="0" i="0" u="none" strike="noStrike" baseline="0" dirty="0">
                <a:latin typeface="+mn-lt"/>
              </a:rPr>
              <a:t> </a:t>
            </a:r>
          </a:p>
          <a:p>
            <a:pPr algn="just"/>
            <a:r>
              <a:rPr lang="en-US" sz="1800" b="0" i="0" u="none" strike="noStrike" baseline="0" dirty="0">
                <a:latin typeface="+mn-lt"/>
              </a:rPr>
              <a:t>Anyone can send a message to Bob using his public key. </a:t>
            </a:r>
          </a:p>
          <a:p>
            <a:pPr algn="just"/>
            <a:endParaRPr lang="en-US" sz="1800" dirty="0">
              <a:latin typeface="+mn-lt"/>
            </a:endParaRPr>
          </a:p>
          <a:p>
            <a:pPr algn="just"/>
            <a:r>
              <a:rPr lang="en-US" sz="1800" b="0" i="0" u="none" strike="noStrike" baseline="0" dirty="0">
                <a:latin typeface="+mn-lt"/>
              </a:rPr>
              <a:t>The size of the plaintext must be less than n, which means that if the size of the plaintext is larger than n, it should be divided into blocks.</a:t>
            </a:r>
            <a:endParaRPr lang="en-IN" sz="1800" dirty="0">
              <a:latin typeface="+mn-lt"/>
            </a:endParaRPr>
          </a:p>
        </p:txBody>
      </p:sp>
      <p:pic>
        <p:nvPicPr>
          <p:cNvPr id="9" name="Picture 8">
            <a:extLst>
              <a:ext uri="{FF2B5EF4-FFF2-40B4-BE49-F238E27FC236}">
                <a16:creationId xmlns:a16="http://schemas.microsoft.com/office/drawing/2014/main" id="{7E0DBE5F-ED6D-7020-D0B2-3563D5641F03}"/>
              </a:ext>
            </a:extLst>
          </p:cNvPr>
          <p:cNvPicPr>
            <a:picLocks noChangeAspect="1"/>
          </p:cNvPicPr>
          <p:nvPr/>
        </p:nvPicPr>
        <p:blipFill>
          <a:blip r:embed="rId2"/>
          <a:stretch>
            <a:fillRect/>
          </a:stretch>
        </p:blipFill>
        <p:spPr>
          <a:xfrm>
            <a:off x="888842" y="3771884"/>
            <a:ext cx="7143088" cy="2024812"/>
          </a:xfrm>
          <a:prstGeom prst="rect">
            <a:avLst/>
          </a:prstGeom>
        </p:spPr>
      </p:pic>
    </p:spTree>
    <p:extLst>
      <p:ext uri="{BB962C8B-B14F-4D97-AF65-F5344CB8AC3E}">
        <p14:creationId xmlns:p14="http://schemas.microsoft.com/office/powerpoint/2010/main" val="2621696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sp>
        <p:nvSpPr>
          <p:cNvPr id="7" name="TextBox 6">
            <a:extLst>
              <a:ext uri="{FF2B5EF4-FFF2-40B4-BE49-F238E27FC236}">
                <a16:creationId xmlns:a16="http://schemas.microsoft.com/office/drawing/2014/main" id="{EF93DAAA-B9BA-814C-7FA7-43CB1C522FAA}"/>
              </a:ext>
            </a:extLst>
          </p:cNvPr>
          <p:cNvSpPr txBox="1"/>
          <p:nvPr/>
        </p:nvSpPr>
        <p:spPr>
          <a:xfrm>
            <a:off x="331848" y="1124700"/>
            <a:ext cx="8257076" cy="677108"/>
          </a:xfrm>
          <a:prstGeom prst="rect">
            <a:avLst/>
          </a:prstGeom>
          <a:noFill/>
        </p:spPr>
        <p:txBody>
          <a:bodyPr wrap="square">
            <a:spAutoFit/>
          </a:bodyPr>
          <a:lstStyle/>
          <a:p>
            <a:pPr algn="l"/>
            <a:r>
              <a:rPr lang="en-IN" sz="2000" b="0" i="0" u="none" strike="noStrike" baseline="0" dirty="0">
                <a:solidFill>
                  <a:srgbClr val="C00000"/>
                </a:solidFill>
                <a:latin typeface="+mn-lt"/>
              </a:rPr>
              <a:t>Decryption</a:t>
            </a:r>
          </a:p>
          <a:p>
            <a:pPr algn="just"/>
            <a:r>
              <a:rPr lang="en-US" sz="1800" b="0" i="0" u="none" strike="noStrike" baseline="0" dirty="0">
                <a:latin typeface="+mn-lt"/>
              </a:rPr>
              <a:t>The size of the ciphertext is less than n.</a:t>
            </a:r>
            <a:endParaRPr lang="en-IN" sz="1800" dirty="0">
              <a:latin typeface="+mn-lt"/>
            </a:endParaRPr>
          </a:p>
        </p:txBody>
      </p:sp>
      <p:pic>
        <p:nvPicPr>
          <p:cNvPr id="8" name="Picture 7">
            <a:extLst>
              <a:ext uri="{FF2B5EF4-FFF2-40B4-BE49-F238E27FC236}">
                <a16:creationId xmlns:a16="http://schemas.microsoft.com/office/drawing/2014/main" id="{52D51608-41D1-276A-789E-EDEE0E49D5C1}"/>
              </a:ext>
            </a:extLst>
          </p:cNvPr>
          <p:cNvPicPr>
            <a:picLocks noChangeAspect="1"/>
          </p:cNvPicPr>
          <p:nvPr/>
        </p:nvPicPr>
        <p:blipFill>
          <a:blip r:embed="rId2"/>
          <a:stretch>
            <a:fillRect/>
          </a:stretch>
        </p:blipFill>
        <p:spPr>
          <a:xfrm>
            <a:off x="885120" y="2984272"/>
            <a:ext cx="6709271" cy="2066876"/>
          </a:xfrm>
          <a:prstGeom prst="rect">
            <a:avLst/>
          </a:prstGeom>
        </p:spPr>
      </p:pic>
    </p:spTree>
    <p:extLst>
      <p:ext uri="{BB962C8B-B14F-4D97-AF65-F5344CB8AC3E}">
        <p14:creationId xmlns:p14="http://schemas.microsoft.com/office/powerpoint/2010/main" val="3713463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Procedure</a:t>
            </a:r>
          </a:p>
        </p:txBody>
      </p:sp>
      <p:pic>
        <p:nvPicPr>
          <p:cNvPr id="4" name="Picture 3">
            <a:extLst>
              <a:ext uri="{FF2B5EF4-FFF2-40B4-BE49-F238E27FC236}">
                <a16:creationId xmlns:a16="http://schemas.microsoft.com/office/drawing/2014/main" id="{A4AD849E-3E3E-A4E4-D16A-7DBEA3CB5543}"/>
              </a:ext>
            </a:extLst>
          </p:cNvPr>
          <p:cNvPicPr>
            <a:picLocks noChangeAspect="1"/>
          </p:cNvPicPr>
          <p:nvPr/>
        </p:nvPicPr>
        <p:blipFill>
          <a:blip r:embed="rId2"/>
          <a:stretch>
            <a:fillRect/>
          </a:stretch>
        </p:blipFill>
        <p:spPr>
          <a:xfrm>
            <a:off x="808310" y="3010932"/>
            <a:ext cx="7178312" cy="836136"/>
          </a:xfrm>
          <a:prstGeom prst="rect">
            <a:avLst/>
          </a:prstGeom>
        </p:spPr>
      </p:pic>
    </p:spTree>
    <p:extLst>
      <p:ext uri="{BB962C8B-B14F-4D97-AF65-F5344CB8AC3E}">
        <p14:creationId xmlns:p14="http://schemas.microsoft.com/office/powerpoint/2010/main" val="2364857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61665"/>
          </a:xfrm>
          <a:prstGeom prst="rect">
            <a:avLst/>
          </a:prstGeom>
          <a:noFill/>
        </p:spPr>
        <p:txBody>
          <a:bodyPr wrap="square">
            <a:spAutoFit/>
          </a:bodyPr>
          <a:lstStyle/>
          <a:p>
            <a:pPr algn="l"/>
            <a:r>
              <a:rPr lang="en-IN" sz="2400" b="0" i="0" u="none" strike="noStrike" baseline="0" dirty="0">
                <a:solidFill>
                  <a:srgbClr val="C00000"/>
                </a:solidFill>
                <a:latin typeface="+mn-lt"/>
              </a:rPr>
              <a:t>Proof of RSA</a:t>
            </a:r>
            <a:endParaRPr lang="en-IN" sz="2400" b="1" i="0" u="none" strike="noStrike" baseline="0" dirty="0">
              <a:solidFill>
                <a:srgbClr val="C00000"/>
              </a:solidFill>
              <a:latin typeface="+mn-lt"/>
            </a:endParaRPr>
          </a:p>
        </p:txBody>
      </p:sp>
      <p:sp>
        <p:nvSpPr>
          <p:cNvPr id="6" name="TextBox 5">
            <a:extLst>
              <a:ext uri="{FF2B5EF4-FFF2-40B4-BE49-F238E27FC236}">
                <a16:creationId xmlns:a16="http://schemas.microsoft.com/office/drawing/2014/main" id="{80665A01-62CE-01AA-C079-CAFF0976A400}"/>
              </a:ext>
            </a:extLst>
          </p:cNvPr>
          <p:cNvSpPr txBox="1"/>
          <p:nvPr/>
        </p:nvSpPr>
        <p:spPr>
          <a:xfrm>
            <a:off x="501069" y="1433927"/>
            <a:ext cx="8026645" cy="646331"/>
          </a:xfrm>
          <a:prstGeom prst="rect">
            <a:avLst/>
          </a:prstGeom>
          <a:noFill/>
        </p:spPr>
        <p:txBody>
          <a:bodyPr wrap="square">
            <a:spAutoFit/>
          </a:bodyPr>
          <a:lstStyle/>
          <a:p>
            <a:pPr algn="just"/>
            <a:r>
              <a:rPr lang="en-US" sz="1800" b="0" i="0" u="none" strike="noStrike" baseline="0" dirty="0">
                <a:latin typeface="+mn-lt"/>
              </a:rPr>
              <a:t>We can prove that encryption and decryption are inverses of each other using the second version of Euler’s theorem.</a:t>
            </a:r>
            <a:endParaRPr lang="en-IN" sz="1800" dirty="0">
              <a:latin typeface="+mn-lt"/>
            </a:endParaRPr>
          </a:p>
        </p:txBody>
      </p:sp>
      <p:pic>
        <p:nvPicPr>
          <p:cNvPr id="8" name="Picture 7">
            <a:extLst>
              <a:ext uri="{FF2B5EF4-FFF2-40B4-BE49-F238E27FC236}">
                <a16:creationId xmlns:a16="http://schemas.microsoft.com/office/drawing/2014/main" id="{0820C973-98CA-9D67-A20E-18CB137A6A84}"/>
              </a:ext>
            </a:extLst>
          </p:cNvPr>
          <p:cNvPicPr>
            <a:picLocks noChangeAspect="1"/>
          </p:cNvPicPr>
          <p:nvPr/>
        </p:nvPicPr>
        <p:blipFill>
          <a:blip r:embed="rId2"/>
          <a:stretch>
            <a:fillRect/>
          </a:stretch>
        </p:blipFill>
        <p:spPr>
          <a:xfrm>
            <a:off x="1318150" y="2561308"/>
            <a:ext cx="6507700" cy="461665"/>
          </a:xfrm>
          <a:prstGeom prst="rect">
            <a:avLst/>
          </a:prstGeom>
        </p:spPr>
      </p:pic>
      <p:sp>
        <p:nvSpPr>
          <p:cNvPr id="10" name="TextBox 9">
            <a:extLst>
              <a:ext uri="{FF2B5EF4-FFF2-40B4-BE49-F238E27FC236}">
                <a16:creationId xmlns:a16="http://schemas.microsoft.com/office/drawing/2014/main" id="{D646EB27-4597-9D33-85A3-C7BD12C7D786}"/>
              </a:ext>
            </a:extLst>
          </p:cNvPr>
          <p:cNvSpPr txBox="1"/>
          <p:nvPr/>
        </p:nvSpPr>
        <p:spPr>
          <a:xfrm>
            <a:off x="501068" y="3402272"/>
            <a:ext cx="8295482" cy="369332"/>
          </a:xfrm>
          <a:prstGeom prst="rect">
            <a:avLst/>
          </a:prstGeom>
          <a:noFill/>
        </p:spPr>
        <p:txBody>
          <a:bodyPr wrap="square">
            <a:spAutoFit/>
          </a:bodyPr>
          <a:lstStyle/>
          <a:p>
            <a:r>
              <a:rPr lang="en-US" sz="1800" b="0" i="0" u="none" strike="noStrike" baseline="0" dirty="0">
                <a:latin typeface="+mn-lt"/>
              </a:rPr>
              <a:t>Assume that the plaintext retrieved by Bob is P1 and prove that it is equal to P.</a:t>
            </a:r>
            <a:endParaRPr lang="en-IN" sz="1800" dirty="0">
              <a:latin typeface="+mn-lt"/>
            </a:endParaRPr>
          </a:p>
        </p:txBody>
      </p:sp>
      <p:pic>
        <p:nvPicPr>
          <p:cNvPr id="14" name="Picture 13">
            <a:extLst>
              <a:ext uri="{FF2B5EF4-FFF2-40B4-BE49-F238E27FC236}">
                <a16:creationId xmlns:a16="http://schemas.microsoft.com/office/drawing/2014/main" id="{B83E70F2-B263-30B8-EF1C-282035796DC5}"/>
              </a:ext>
            </a:extLst>
          </p:cNvPr>
          <p:cNvPicPr>
            <a:picLocks noChangeAspect="1"/>
          </p:cNvPicPr>
          <p:nvPr/>
        </p:nvPicPr>
        <p:blipFill>
          <a:blip r:embed="rId3"/>
          <a:stretch>
            <a:fillRect/>
          </a:stretch>
        </p:blipFill>
        <p:spPr>
          <a:xfrm>
            <a:off x="702787" y="4383580"/>
            <a:ext cx="7738426" cy="1341219"/>
          </a:xfrm>
          <a:prstGeom prst="rect">
            <a:avLst/>
          </a:prstGeom>
        </p:spPr>
      </p:pic>
    </p:spTree>
    <p:extLst>
      <p:ext uri="{BB962C8B-B14F-4D97-AF65-F5344CB8AC3E}">
        <p14:creationId xmlns:p14="http://schemas.microsoft.com/office/powerpoint/2010/main" val="2383902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3693319"/>
          </a:xfrm>
          <a:prstGeom prst="rect">
            <a:avLst/>
          </a:prstGeom>
          <a:noFill/>
        </p:spPr>
        <p:txBody>
          <a:bodyPr wrap="square">
            <a:spAutoFit/>
          </a:bodyPr>
          <a:lstStyle/>
          <a:p>
            <a:pPr algn="just"/>
            <a:r>
              <a:rPr lang="en-IN" sz="1800" b="0" i="0" u="none" strike="noStrike" baseline="0" dirty="0">
                <a:solidFill>
                  <a:srgbClr val="C00000"/>
                </a:solidFill>
                <a:latin typeface="+mn-lt"/>
              </a:rPr>
              <a:t>Example 10.5</a:t>
            </a:r>
          </a:p>
          <a:p>
            <a:pPr algn="just"/>
            <a:r>
              <a:rPr lang="en-US" sz="1800" b="0" i="0" u="none" strike="noStrike" baseline="0" dirty="0">
                <a:latin typeface="+mn-lt"/>
              </a:rPr>
              <a:t>Bob chooses 7 and 11 as p and q and calculates n = 7×11 = 77. </a:t>
            </a:r>
          </a:p>
          <a:p>
            <a:pPr algn="just"/>
            <a:endParaRPr lang="en-US" sz="1800" dirty="0">
              <a:latin typeface="+mn-lt"/>
            </a:endParaRPr>
          </a:p>
          <a:p>
            <a:pPr algn="just"/>
            <a:r>
              <a:rPr lang="en-US" sz="1800" b="0" i="0" u="none" strike="noStrike" baseline="0" dirty="0">
                <a:latin typeface="+mn-lt"/>
              </a:rPr>
              <a:t>The value of φ(n) = (7 − 1)(11 − 1) or 60. </a:t>
            </a:r>
          </a:p>
          <a:p>
            <a:pPr algn="just"/>
            <a:endParaRPr lang="en-US" sz="1800" dirty="0">
              <a:latin typeface="+mn-lt"/>
            </a:endParaRPr>
          </a:p>
          <a:p>
            <a:pPr algn="just"/>
            <a:r>
              <a:rPr lang="en-US" sz="1800" b="0" i="0" u="none" strike="noStrike" baseline="0" dirty="0">
                <a:latin typeface="+mn-lt"/>
              </a:rPr>
              <a:t>Now he chooses two exponents, e and d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If he chooses e to be </a:t>
            </a:r>
            <a:r>
              <a:rPr lang="en-US" sz="1800" b="0" i="0" u="none" strike="noStrike" baseline="0" dirty="0">
                <a:solidFill>
                  <a:srgbClr val="C00000"/>
                </a:solidFill>
                <a:latin typeface="+mn-lt"/>
              </a:rPr>
              <a:t>13</a:t>
            </a:r>
            <a:r>
              <a:rPr lang="en-US" sz="1800" b="0" i="0" u="none" strike="noStrike" baseline="0" dirty="0">
                <a:latin typeface="+mn-lt"/>
              </a:rPr>
              <a:t>, then d is </a:t>
            </a:r>
            <a:r>
              <a:rPr lang="en-US" sz="1800" b="0" i="0" u="none" strike="noStrike" baseline="0" dirty="0">
                <a:solidFill>
                  <a:srgbClr val="C00000"/>
                </a:solidFill>
                <a:latin typeface="+mn-lt"/>
              </a:rPr>
              <a:t>37</a:t>
            </a:r>
            <a:r>
              <a:rPr lang="en-US" sz="1800" b="0" i="0" u="none" strike="noStrike" baseline="0" dirty="0">
                <a:latin typeface="+mn-lt"/>
              </a:rPr>
              <a:t>.</a:t>
            </a:r>
          </a:p>
          <a:p>
            <a:pPr algn="just"/>
            <a:r>
              <a:rPr lang="en-US" sz="1800" b="0" i="0" u="none" strike="noStrike" baseline="0" dirty="0">
                <a:latin typeface="+mn-lt"/>
              </a:rPr>
              <a:t>Note that e × d mod 60 = 1 (they are inverses of each other). </a:t>
            </a:r>
          </a:p>
          <a:p>
            <a:pPr algn="just"/>
            <a:endParaRPr lang="en-US" sz="1800" dirty="0">
              <a:latin typeface="+mn-lt"/>
            </a:endParaRPr>
          </a:p>
          <a:p>
            <a:pPr algn="just"/>
            <a:r>
              <a:rPr lang="en-US" sz="1800" b="0" i="0" u="none" strike="noStrike" baseline="0" dirty="0">
                <a:latin typeface="+mn-lt"/>
              </a:rPr>
              <a:t>Now imagine that Alice wants to send the plaintext 5 to Bob. She uses the public exponent 13 to encrypt 5.</a:t>
            </a:r>
            <a:endParaRPr lang="en-IN" sz="1800" dirty="0">
              <a:latin typeface="+mn-lt"/>
            </a:endParaRPr>
          </a:p>
        </p:txBody>
      </p:sp>
      <p:pic>
        <p:nvPicPr>
          <p:cNvPr id="9" name="Picture 8">
            <a:extLst>
              <a:ext uri="{FF2B5EF4-FFF2-40B4-BE49-F238E27FC236}">
                <a16:creationId xmlns:a16="http://schemas.microsoft.com/office/drawing/2014/main" id="{A8C2C4BB-904B-73C7-C134-D02B9D93CD8D}"/>
              </a:ext>
            </a:extLst>
          </p:cNvPr>
          <p:cNvPicPr>
            <a:picLocks noChangeAspect="1"/>
          </p:cNvPicPr>
          <p:nvPr/>
        </p:nvPicPr>
        <p:blipFill>
          <a:blip r:embed="rId2"/>
          <a:stretch>
            <a:fillRect/>
          </a:stretch>
        </p:blipFill>
        <p:spPr>
          <a:xfrm>
            <a:off x="1112536" y="5274879"/>
            <a:ext cx="6918927" cy="432433"/>
          </a:xfrm>
          <a:prstGeom prst="rect">
            <a:avLst/>
          </a:prstGeom>
        </p:spPr>
      </p:pic>
    </p:spTree>
    <p:extLst>
      <p:ext uri="{BB962C8B-B14F-4D97-AF65-F5344CB8AC3E}">
        <p14:creationId xmlns:p14="http://schemas.microsoft.com/office/powerpoint/2010/main" val="92205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707886"/>
          </a:xfrm>
          <a:prstGeom prst="rect">
            <a:avLst/>
          </a:prstGeom>
          <a:noFill/>
        </p:spPr>
        <p:txBody>
          <a:bodyPr wrap="square">
            <a:spAutoFit/>
          </a:bodyPr>
          <a:lstStyle/>
          <a:p>
            <a:pPr algn="just"/>
            <a:r>
              <a:rPr lang="en-US" sz="2000" b="0" i="0" u="none" strike="noStrike" baseline="0" dirty="0">
                <a:latin typeface="+mn-lt"/>
              </a:rPr>
              <a:t>Bob receives the ciphertext 26 and uses the private key 37 to decipher the ciphertext:</a:t>
            </a:r>
            <a:endParaRPr lang="en-IN" sz="2000" dirty="0">
              <a:latin typeface="+mn-lt"/>
            </a:endParaRPr>
          </a:p>
        </p:txBody>
      </p:sp>
      <p:pic>
        <p:nvPicPr>
          <p:cNvPr id="6" name="Picture 5">
            <a:extLst>
              <a:ext uri="{FF2B5EF4-FFF2-40B4-BE49-F238E27FC236}">
                <a16:creationId xmlns:a16="http://schemas.microsoft.com/office/drawing/2014/main" id="{D824E9EC-425D-098C-7CC5-C3A04F80716D}"/>
              </a:ext>
            </a:extLst>
          </p:cNvPr>
          <p:cNvPicPr>
            <a:picLocks noChangeAspect="1"/>
          </p:cNvPicPr>
          <p:nvPr/>
        </p:nvPicPr>
        <p:blipFill>
          <a:blip r:embed="rId2"/>
          <a:stretch>
            <a:fillRect/>
          </a:stretch>
        </p:blipFill>
        <p:spPr>
          <a:xfrm>
            <a:off x="885120" y="2161635"/>
            <a:ext cx="7119803" cy="405829"/>
          </a:xfrm>
          <a:prstGeom prst="rect">
            <a:avLst/>
          </a:prstGeom>
        </p:spPr>
      </p:pic>
      <p:sp>
        <p:nvSpPr>
          <p:cNvPr id="8" name="TextBox 7">
            <a:extLst>
              <a:ext uri="{FF2B5EF4-FFF2-40B4-BE49-F238E27FC236}">
                <a16:creationId xmlns:a16="http://schemas.microsoft.com/office/drawing/2014/main" id="{62648FA3-9728-63E8-A710-C9A8267AF0BF}"/>
              </a:ext>
            </a:extLst>
          </p:cNvPr>
          <p:cNvSpPr txBox="1"/>
          <p:nvPr/>
        </p:nvSpPr>
        <p:spPr>
          <a:xfrm>
            <a:off x="616285" y="3395877"/>
            <a:ext cx="6720875" cy="369332"/>
          </a:xfrm>
          <a:prstGeom prst="rect">
            <a:avLst/>
          </a:prstGeom>
          <a:noFill/>
        </p:spPr>
        <p:txBody>
          <a:bodyPr wrap="square">
            <a:spAutoFit/>
          </a:bodyPr>
          <a:lstStyle/>
          <a:p>
            <a:r>
              <a:rPr lang="en-US" sz="1800" b="0" i="0" u="none" strike="noStrike" baseline="0" dirty="0">
                <a:latin typeface="+mn-lt"/>
              </a:rPr>
              <a:t>The plaintext 5 sent by Alice is received as plaintext 5 by Bob.</a:t>
            </a:r>
            <a:endParaRPr lang="en-IN" sz="1800" dirty="0">
              <a:latin typeface="+mn-lt"/>
            </a:endParaRPr>
          </a:p>
        </p:txBody>
      </p:sp>
    </p:spTree>
    <p:extLst>
      <p:ext uri="{BB962C8B-B14F-4D97-AF65-F5344CB8AC3E}">
        <p14:creationId xmlns:p14="http://schemas.microsoft.com/office/powerpoint/2010/main" val="1422915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400110"/>
          </a:xfrm>
          <a:prstGeom prst="rect">
            <a:avLst/>
          </a:prstGeom>
          <a:noFill/>
        </p:spPr>
        <p:txBody>
          <a:bodyPr wrap="square">
            <a:spAutoFit/>
          </a:bodyPr>
          <a:lstStyle/>
          <a:p>
            <a:pPr algn="just"/>
            <a:r>
              <a:rPr lang="en-IN" sz="2000" b="0" i="0" u="none" strike="noStrike" baseline="0" dirty="0">
                <a:solidFill>
                  <a:srgbClr val="C00000"/>
                </a:solidFill>
                <a:latin typeface="+mn-lt"/>
              </a:rPr>
              <a:t>Example 10.6</a:t>
            </a:r>
            <a:endParaRPr lang="en-IN" sz="2000" dirty="0">
              <a:solidFill>
                <a:srgbClr val="C00000"/>
              </a:solidFill>
              <a:latin typeface="+mn-lt"/>
            </a:endParaRPr>
          </a:p>
        </p:txBody>
      </p:sp>
      <p:sp>
        <p:nvSpPr>
          <p:cNvPr id="7" name="TextBox 6">
            <a:extLst>
              <a:ext uri="{FF2B5EF4-FFF2-40B4-BE49-F238E27FC236}">
                <a16:creationId xmlns:a16="http://schemas.microsoft.com/office/drawing/2014/main" id="{EB88F115-7772-382F-C66A-2F45C897B706}"/>
              </a:ext>
            </a:extLst>
          </p:cNvPr>
          <p:cNvSpPr txBox="1"/>
          <p:nvPr/>
        </p:nvSpPr>
        <p:spPr>
          <a:xfrm>
            <a:off x="334639" y="1854395"/>
            <a:ext cx="8449099" cy="1200329"/>
          </a:xfrm>
          <a:prstGeom prst="rect">
            <a:avLst/>
          </a:prstGeom>
          <a:noFill/>
        </p:spPr>
        <p:txBody>
          <a:bodyPr wrap="square">
            <a:spAutoFit/>
          </a:bodyPr>
          <a:lstStyle/>
          <a:p>
            <a:pPr algn="just"/>
            <a:r>
              <a:rPr lang="en-US" sz="1800" b="0" i="0" u="none" strike="noStrike" baseline="0" dirty="0">
                <a:latin typeface="+mn-lt"/>
              </a:rPr>
              <a:t>Now assume that another person, John, wants to send a message to Bob. </a:t>
            </a:r>
          </a:p>
          <a:p>
            <a:pPr algn="just"/>
            <a:endParaRPr lang="en-US" sz="1800" dirty="0">
              <a:latin typeface="+mn-lt"/>
            </a:endParaRPr>
          </a:p>
          <a:p>
            <a:pPr algn="just"/>
            <a:r>
              <a:rPr lang="en-US" sz="1800" b="0" i="0" u="none" strike="noStrike" baseline="0" dirty="0">
                <a:latin typeface="+mn-lt"/>
              </a:rPr>
              <a:t>John can use the same public key announced by Bob (probably on his website), 13; John’s plaintext is 63. John calculates </a:t>
            </a:r>
            <a:r>
              <a:rPr lang="en-IN" sz="1800" b="0" i="0" u="none" strike="noStrike" baseline="0" dirty="0">
                <a:latin typeface="+mn-lt"/>
              </a:rPr>
              <a:t>the following:</a:t>
            </a:r>
            <a:endParaRPr lang="en-IN" sz="1800" dirty="0">
              <a:latin typeface="+mn-lt"/>
            </a:endParaRPr>
          </a:p>
        </p:txBody>
      </p:sp>
      <p:pic>
        <p:nvPicPr>
          <p:cNvPr id="10" name="Picture 9">
            <a:extLst>
              <a:ext uri="{FF2B5EF4-FFF2-40B4-BE49-F238E27FC236}">
                <a16:creationId xmlns:a16="http://schemas.microsoft.com/office/drawing/2014/main" id="{C9F1DABD-9D9A-F8C7-E079-50453940CFDD}"/>
              </a:ext>
            </a:extLst>
          </p:cNvPr>
          <p:cNvPicPr>
            <a:picLocks noChangeAspect="1"/>
          </p:cNvPicPr>
          <p:nvPr/>
        </p:nvPicPr>
        <p:blipFill>
          <a:blip r:embed="rId2"/>
          <a:stretch>
            <a:fillRect/>
          </a:stretch>
        </p:blipFill>
        <p:spPr>
          <a:xfrm>
            <a:off x="846715" y="3413230"/>
            <a:ext cx="7220140" cy="484333"/>
          </a:xfrm>
          <a:prstGeom prst="rect">
            <a:avLst/>
          </a:prstGeom>
        </p:spPr>
      </p:pic>
      <p:sp>
        <p:nvSpPr>
          <p:cNvPr id="12" name="TextBox 11">
            <a:extLst>
              <a:ext uri="{FF2B5EF4-FFF2-40B4-BE49-F238E27FC236}">
                <a16:creationId xmlns:a16="http://schemas.microsoft.com/office/drawing/2014/main" id="{F2048EA7-C5CB-DE99-D7B8-0A58B790AA02}"/>
              </a:ext>
            </a:extLst>
          </p:cNvPr>
          <p:cNvSpPr txBox="1"/>
          <p:nvPr/>
        </p:nvSpPr>
        <p:spPr>
          <a:xfrm>
            <a:off x="571475" y="4447454"/>
            <a:ext cx="8001050" cy="338554"/>
          </a:xfrm>
          <a:prstGeom prst="rect">
            <a:avLst/>
          </a:prstGeom>
          <a:noFill/>
        </p:spPr>
        <p:txBody>
          <a:bodyPr wrap="square">
            <a:spAutoFit/>
          </a:bodyPr>
          <a:lstStyle/>
          <a:p>
            <a:r>
              <a:rPr lang="en-US" sz="1600" b="0" i="0" u="none" strike="noStrike" baseline="0" dirty="0">
                <a:latin typeface="+mn-lt"/>
              </a:rPr>
              <a:t>Bob receives the ciphertext 28 and uses his private key 37 to decipher the ciphertext</a:t>
            </a:r>
            <a:endParaRPr lang="en-IN" dirty="0">
              <a:latin typeface="+mn-lt"/>
            </a:endParaRPr>
          </a:p>
        </p:txBody>
      </p:sp>
      <p:pic>
        <p:nvPicPr>
          <p:cNvPr id="14" name="Picture 13">
            <a:extLst>
              <a:ext uri="{FF2B5EF4-FFF2-40B4-BE49-F238E27FC236}">
                <a16:creationId xmlns:a16="http://schemas.microsoft.com/office/drawing/2014/main" id="{3E88A88A-8C57-AEA6-F2DB-52A8629E74D3}"/>
              </a:ext>
            </a:extLst>
          </p:cNvPr>
          <p:cNvPicPr>
            <a:picLocks noChangeAspect="1"/>
          </p:cNvPicPr>
          <p:nvPr/>
        </p:nvPicPr>
        <p:blipFill>
          <a:blip r:embed="rId3"/>
          <a:stretch>
            <a:fillRect/>
          </a:stretch>
        </p:blipFill>
        <p:spPr>
          <a:xfrm>
            <a:off x="939878" y="5423667"/>
            <a:ext cx="7264243" cy="420321"/>
          </a:xfrm>
          <a:prstGeom prst="rect">
            <a:avLst/>
          </a:prstGeom>
        </p:spPr>
      </p:pic>
    </p:spTree>
    <p:extLst>
      <p:ext uri="{BB962C8B-B14F-4D97-AF65-F5344CB8AC3E}">
        <p14:creationId xmlns:p14="http://schemas.microsoft.com/office/powerpoint/2010/main" val="2072744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3139321"/>
          </a:xfrm>
          <a:prstGeom prst="rect">
            <a:avLst/>
          </a:prstGeom>
          <a:noFill/>
        </p:spPr>
        <p:txBody>
          <a:bodyPr wrap="square">
            <a:spAutoFit/>
          </a:bodyPr>
          <a:lstStyle/>
          <a:p>
            <a:pPr algn="just"/>
            <a:r>
              <a:rPr lang="en-IN" sz="1800" b="0" i="0" u="none" strike="noStrike" baseline="0" dirty="0">
                <a:solidFill>
                  <a:srgbClr val="C00000"/>
                </a:solidFill>
                <a:latin typeface="+mn-lt"/>
              </a:rPr>
              <a:t>Example 10.7</a:t>
            </a:r>
          </a:p>
          <a:p>
            <a:pPr algn="just"/>
            <a:endParaRPr lang="en-IN" sz="1800" b="0" i="0" u="none" strike="noStrike" baseline="0" dirty="0">
              <a:solidFill>
                <a:srgbClr val="C00000"/>
              </a:solidFill>
              <a:latin typeface="+mn-lt"/>
            </a:endParaRPr>
          </a:p>
          <a:p>
            <a:pPr algn="just"/>
            <a:r>
              <a:rPr lang="en-US" sz="1800" b="0" i="0" u="none" strike="noStrike" baseline="0" dirty="0">
                <a:latin typeface="+mn-lt"/>
              </a:rPr>
              <a:t>Jennifer creates a pair of keys for herself. She chooses p = 397 and q = 401. </a:t>
            </a:r>
          </a:p>
          <a:p>
            <a:pPr algn="just"/>
            <a:endParaRPr lang="en-US" sz="1800" dirty="0">
              <a:latin typeface="+mn-lt"/>
            </a:endParaRPr>
          </a:p>
          <a:p>
            <a:pPr algn="just"/>
            <a:r>
              <a:rPr lang="en-US" sz="1800" b="0" i="0" u="none" strike="noStrike" baseline="0" dirty="0">
                <a:latin typeface="+mn-lt"/>
              </a:rPr>
              <a:t>She calculates n = 397 × 401= 159197. </a:t>
            </a:r>
          </a:p>
          <a:p>
            <a:pPr algn="just"/>
            <a:endParaRPr lang="en-US" sz="1800" dirty="0">
              <a:latin typeface="+mn-lt"/>
            </a:endParaRPr>
          </a:p>
          <a:p>
            <a:pPr algn="just"/>
            <a:r>
              <a:rPr lang="en-US" sz="1800" b="0" i="0" u="none" strike="noStrike" baseline="0" dirty="0">
                <a:latin typeface="+mn-lt"/>
              </a:rPr>
              <a:t>She then calculates φ(n) = 396 × 400 = 158400. </a:t>
            </a:r>
          </a:p>
          <a:p>
            <a:pPr algn="just"/>
            <a:endParaRPr lang="en-US" sz="1800" dirty="0">
              <a:latin typeface="+mn-lt"/>
            </a:endParaRPr>
          </a:p>
          <a:p>
            <a:pPr algn="just"/>
            <a:r>
              <a:rPr lang="en-US" sz="1800" b="0" i="0" u="none" strike="noStrike" baseline="0" dirty="0">
                <a:latin typeface="+mn-lt"/>
              </a:rPr>
              <a:t>She then chooses e = 343 and d = 12007.</a:t>
            </a:r>
          </a:p>
          <a:p>
            <a:pPr algn="just"/>
            <a:endParaRPr lang="en-US" sz="1800" dirty="0">
              <a:latin typeface="+mn-lt"/>
            </a:endParaRPr>
          </a:p>
          <a:p>
            <a:pPr algn="just"/>
            <a:r>
              <a:rPr lang="en-US" sz="1800" b="0" i="0" u="none" strike="noStrike" baseline="0" dirty="0">
                <a:latin typeface="+mn-lt"/>
              </a:rPr>
              <a:t> Show how Ted can send a message to Jennifer if he knows e and n.</a:t>
            </a:r>
            <a:endParaRPr lang="en-IN" sz="2000" dirty="0">
              <a:solidFill>
                <a:srgbClr val="C00000"/>
              </a:solidFill>
              <a:latin typeface="+mn-lt"/>
            </a:endParaRPr>
          </a:p>
        </p:txBody>
      </p:sp>
    </p:spTree>
    <p:extLst>
      <p:ext uri="{BB962C8B-B14F-4D97-AF65-F5344CB8AC3E}">
        <p14:creationId xmlns:p14="http://schemas.microsoft.com/office/powerpoint/2010/main" val="306742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C9502B6E-02F8-D7CE-F567-573F86108023}"/>
              </a:ext>
            </a:extLst>
          </p:cNvPr>
          <p:cNvSpPr txBox="1"/>
          <p:nvPr/>
        </p:nvSpPr>
        <p:spPr>
          <a:xfrm>
            <a:off x="731500" y="2242849"/>
            <a:ext cx="7335355" cy="1015663"/>
          </a:xfrm>
          <a:prstGeom prst="rect">
            <a:avLst/>
          </a:prstGeom>
          <a:noFill/>
        </p:spPr>
        <p:txBody>
          <a:bodyPr wrap="square">
            <a:spAutoFit/>
          </a:bodyPr>
          <a:lstStyle/>
          <a:p>
            <a:pPr algn="just"/>
            <a:r>
              <a:rPr lang="en-US" sz="2000" b="0" i="0" u="none" strike="noStrike" baseline="0" dirty="0">
                <a:solidFill>
                  <a:srgbClr val="FF0000"/>
                </a:solidFill>
                <a:latin typeface="+mn-lt"/>
              </a:rPr>
              <a:t>Symmetric-key cryptography is based on sharing secrecy;</a:t>
            </a:r>
          </a:p>
          <a:p>
            <a:pPr algn="just"/>
            <a:endParaRPr lang="en-US" sz="2000" b="0" i="0" u="none" strike="noStrike" baseline="0" dirty="0">
              <a:solidFill>
                <a:srgbClr val="FF0000"/>
              </a:solidFill>
              <a:latin typeface="+mn-lt"/>
            </a:endParaRPr>
          </a:p>
          <a:p>
            <a:pPr algn="just"/>
            <a:r>
              <a:rPr lang="en-US" sz="2000" b="0" i="0" u="none" strike="noStrike" baseline="0" dirty="0">
                <a:solidFill>
                  <a:srgbClr val="FF0000"/>
                </a:solidFill>
                <a:latin typeface="+mn-lt"/>
              </a:rPr>
              <a:t>asymmetric-key cryptography is based on personal secrecy.</a:t>
            </a:r>
            <a:endParaRPr lang="en-IN" sz="2000" dirty="0">
              <a:solidFill>
                <a:srgbClr val="FF0000"/>
              </a:solidFill>
              <a:latin typeface="+mn-lt"/>
            </a:endParaRPr>
          </a:p>
        </p:txBody>
      </p:sp>
    </p:spTree>
    <p:extLst>
      <p:ext uri="{BB962C8B-B14F-4D97-AF65-F5344CB8AC3E}">
        <p14:creationId xmlns:p14="http://schemas.microsoft.com/office/powerpoint/2010/main" val="584009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3970318"/>
          </a:xfrm>
          <a:prstGeom prst="rect">
            <a:avLst/>
          </a:prstGeom>
          <a:noFill/>
        </p:spPr>
        <p:txBody>
          <a:bodyPr wrap="square">
            <a:spAutoFit/>
          </a:bodyPr>
          <a:lstStyle/>
          <a:p>
            <a:pPr algn="just"/>
            <a:r>
              <a:rPr lang="en-IN" sz="1800" b="0" i="0" u="none" strike="noStrike" baseline="0" dirty="0">
                <a:solidFill>
                  <a:srgbClr val="C00000"/>
                </a:solidFill>
                <a:latin typeface="+mn-lt"/>
              </a:rPr>
              <a:t>Solution</a:t>
            </a:r>
          </a:p>
          <a:p>
            <a:pPr algn="just"/>
            <a:r>
              <a:rPr lang="en-US" sz="1800" b="0" i="0" u="none" strike="noStrike" baseline="0" dirty="0">
                <a:latin typeface="+mn-lt"/>
              </a:rPr>
              <a:t>Suppose Ted wants to send the message “NO” to Jennifer. </a:t>
            </a:r>
          </a:p>
          <a:p>
            <a:pPr algn="just"/>
            <a:r>
              <a:rPr lang="en-US" sz="1800" b="0" i="0" u="none" strike="noStrike" baseline="0" dirty="0">
                <a:latin typeface="+mn-lt"/>
              </a:rPr>
              <a:t>He changes each character to a number (from 00 to 25), with each character coded as two digits. </a:t>
            </a:r>
          </a:p>
          <a:p>
            <a:pPr algn="just"/>
            <a:r>
              <a:rPr lang="en-US" sz="1800" b="0" i="0" u="none" strike="noStrike" baseline="0" dirty="0">
                <a:latin typeface="+mn-lt"/>
              </a:rPr>
              <a:t>He then concatenates the two coded characters and gets a four-digit number. </a:t>
            </a:r>
          </a:p>
          <a:p>
            <a:pPr algn="just"/>
            <a:endParaRPr lang="en-US" sz="1800" dirty="0">
              <a:latin typeface="+mn-lt"/>
            </a:endParaRPr>
          </a:p>
          <a:p>
            <a:pPr algn="just"/>
            <a:r>
              <a:rPr lang="en-US" sz="1800" b="0" i="0" u="none" strike="noStrike" baseline="0" dirty="0">
                <a:latin typeface="+mn-lt"/>
              </a:rPr>
              <a:t>The plaintext is 1314. </a:t>
            </a:r>
          </a:p>
          <a:p>
            <a:pPr algn="just"/>
            <a:endParaRPr lang="en-US" sz="1800" b="0" i="0" u="none" strike="noStrike" baseline="0" dirty="0">
              <a:latin typeface="+mn-lt"/>
            </a:endParaRPr>
          </a:p>
          <a:p>
            <a:pPr algn="just"/>
            <a:r>
              <a:rPr lang="en-US" sz="1800" b="0" i="0" u="none" strike="noStrike" baseline="0" dirty="0">
                <a:latin typeface="+mn-lt"/>
              </a:rPr>
              <a:t>The ciphertext is 1314</a:t>
            </a:r>
            <a:r>
              <a:rPr lang="en-US" sz="1800" b="0" i="0" u="none" strike="noStrike" baseline="30000" dirty="0">
                <a:latin typeface="+mn-lt"/>
              </a:rPr>
              <a:t>343</a:t>
            </a:r>
            <a:r>
              <a:rPr lang="en-US" sz="1800" b="0" i="0" u="none" strike="noStrike" baseline="0" dirty="0">
                <a:latin typeface="+mn-lt"/>
              </a:rPr>
              <a:t> = 33677 mod 159197. </a:t>
            </a:r>
          </a:p>
          <a:p>
            <a:pPr algn="just"/>
            <a:endParaRPr lang="en-US" sz="1800" dirty="0">
              <a:latin typeface="+mn-lt"/>
            </a:endParaRPr>
          </a:p>
          <a:p>
            <a:pPr algn="just"/>
            <a:r>
              <a:rPr lang="en-US" sz="1800" b="0" i="0" u="none" strike="noStrike" baseline="0" dirty="0">
                <a:latin typeface="+mn-lt"/>
              </a:rPr>
              <a:t>Jennifer receives the message 33677 and uses the decryption key d to decipher it as 33677</a:t>
            </a:r>
            <a:r>
              <a:rPr lang="en-US" sz="1800" b="0" i="0" u="none" strike="noStrike" baseline="30000" dirty="0">
                <a:latin typeface="+mn-lt"/>
              </a:rPr>
              <a:t>12007</a:t>
            </a:r>
            <a:r>
              <a:rPr lang="en-US" sz="1800" b="0" i="0" u="none" strike="noStrike" baseline="0" dirty="0">
                <a:latin typeface="+mn-lt"/>
              </a:rPr>
              <a:t> = 1314 mod 159197.</a:t>
            </a:r>
          </a:p>
          <a:p>
            <a:pPr algn="just"/>
            <a:endParaRPr lang="en-US" sz="1800" dirty="0">
              <a:latin typeface="+mn-lt"/>
            </a:endParaRPr>
          </a:p>
          <a:p>
            <a:pPr algn="just"/>
            <a:r>
              <a:rPr lang="en-US" sz="1800" b="0" i="0" u="none" strike="noStrike" baseline="0" dirty="0">
                <a:latin typeface="+mn-lt"/>
              </a:rPr>
              <a:t>Jennifer then decodes 1314 as the message “NO”. </a:t>
            </a:r>
            <a:endParaRPr lang="en-IN" sz="2000" dirty="0">
              <a:solidFill>
                <a:srgbClr val="C00000"/>
              </a:solidFill>
              <a:latin typeface="+mn-lt"/>
            </a:endParaRPr>
          </a:p>
        </p:txBody>
      </p:sp>
    </p:spTree>
    <p:extLst>
      <p:ext uri="{BB962C8B-B14F-4D97-AF65-F5344CB8AC3E}">
        <p14:creationId xmlns:p14="http://schemas.microsoft.com/office/powerpoint/2010/main" val="3014452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469913"/>
            <a:ext cx="8449100" cy="400110"/>
          </a:xfrm>
          <a:prstGeom prst="rect">
            <a:avLst/>
          </a:prstGeom>
          <a:noFill/>
        </p:spPr>
        <p:txBody>
          <a:bodyPr wrap="square">
            <a:spAutoFit/>
          </a:bodyPr>
          <a:lstStyle/>
          <a:p>
            <a:pPr algn="l"/>
            <a:r>
              <a:rPr lang="en-IN" sz="2000" b="1" i="0" u="none" strike="noStrike" baseline="0" dirty="0">
                <a:solidFill>
                  <a:srgbClr val="C00000"/>
                </a:solidFill>
                <a:latin typeface="+mn-lt"/>
              </a:rPr>
              <a:t>Some Trivial Examples</a:t>
            </a:r>
          </a:p>
        </p:txBody>
      </p:sp>
      <p:sp>
        <p:nvSpPr>
          <p:cNvPr id="4" name="TextBox 3">
            <a:extLst>
              <a:ext uri="{FF2B5EF4-FFF2-40B4-BE49-F238E27FC236}">
                <a16:creationId xmlns:a16="http://schemas.microsoft.com/office/drawing/2014/main" id="{7FBBBF54-37E8-8C67-4F78-021E448E2B08}"/>
              </a:ext>
            </a:extLst>
          </p:cNvPr>
          <p:cNvSpPr txBox="1"/>
          <p:nvPr/>
        </p:nvSpPr>
        <p:spPr>
          <a:xfrm>
            <a:off x="347450" y="1095779"/>
            <a:ext cx="8449100" cy="923330"/>
          </a:xfrm>
          <a:prstGeom prst="rect">
            <a:avLst/>
          </a:prstGeom>
          <a:noFill/>
        </p:spPr>
        <p:txBody>
          <a:bodyPr wrap="square">
            <a:spAutoFit/>
          </a:bodyPr>
          <a:lstStyle/>
          <a:p>
            <a:pPr algn="just"/>
            <a:r>
              <a:rPr lang="en-IN" sz="1800" b="0" i="0" u="none" strike="noStrike" baseline="0" dirty="0">
                <a:solidFill>
                  <a:srgbClr val="C00000"/>
                </a:solidFill>
                <a:latin typeface="+mn-lt"/>
              </a:rPr>
              <a:t>Example 10.7</a:t>
            </a:r>
          </a:p>
          <a:p>
            <a:pPr algn="just"/>
            <a:endParaRPr lang="en-IN" sz="1800" b="0" i="0" u="none" strike="noStrike" baseline="0" dirty="0">
              <a:solidFill>
                <a:srgbClr val="C00000"/>
              </a:solidFill>
              <a:latin typeface="+mn-lt"/>
            </a:endParaRPr>
          </a:p>
          <a:p>
            <a:pPr algn="just"/>
            <a:r>
              <a:rPr lang="en-IN" sz="1800" b="0" i="0" u="none" strike="noStrike" baseline="0" dirty="0">
                <a:solidFill>
                  <a:srgbClr val="C00000"/>
                </a:solidFill>
                <a:latin typeface="+mn-lt"/>
              </a:rPr>
              <a:t>Solution</a:t>
            </a:r>
          </a:p>
        </p:txBody>
      </p:sp>
      <p:pic>
        <p:nvPicPr>
          <p:cNvPr id="8" name="Picture 7">
            <a:extLst>
              <a:ext uri="{FF2B5EF4-FFF2-40B4-BE49-F238E27FC236}">
                <a16:creationId xmlns:a16="http://schemas.microsoft.com/office/drawing/2014/main" id="{0219A3EB-9582-8A8C-554E-09D498E371C5}"/>
              </a:ext>
            </a:extLst>
          </p:cNvPr>
          <p:cNvPicPr>
            <a:picLocks noChangeAspect="1"/>
          </p:cNvPicPr>
          <p:nvPr/>
        </p:nvPicPr>
        <p:blipFill>
          <a:blip r:embed="rId2"/>
          <a:stretch>
            <a:fillRect/>
          </a:stretch>
        </p:blipFill>
        <p:spPr>
          <a:xfrm>
            <a:off x="616285" y="2468875"/>
            <a:ext cx="7783580" cy="2730062"/>
          </a:xfrm>
          <a:prstGeom prst="rect">
            <a:avLst/>
          </a:prstGeom>
        </p:spPr>
      </p:pic>
    </p:spTree>
    <p:extLst>
      <p:ext uri="{BB962C8B-B14F-4D97-AF65-F5344CB8AC3E}">
        <p14:creationId xmlns:p14="http://schemas.microsoft.com/office/powerpoint/2010/main" val="2560102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270640" y="810211"/>
            <a:ext cx="4572000" cy="461665"/>
          </a:xfrm>
          <a:prstGeom prst="rect">
            <a:avLst/>
          </a:prstGeom>
          <a:noFill/>
        </p:spPr>
        <p:txBody>
          <a:bodyPr wrap="square">
            <a:spAutoFit/>
          </a:bodyPr>
          <a:lstStyle/>
          <a:p>
            <a:r>
              <a:rPr lang="en-IN" sz="2400" b="0" i="0" u="none" strike="noStrike" baseline="0" dirty="0">
                <a:solidFill>
                  <a:srgbClr val="FF0000"/>
                </a:solidFill>
                <a:latin typeface="+mn-lt"/>
              </a:rPr>
              <a:t>10.3 RABIN CRYPTOSYSTEM</a:t>
            </a:r>
            <a:endParaRPr lang="en-IN" sz="2400" dirty="0">
              <a:solidFill>
                <a:srgbClr val="FF0000"/>
              </a:solidFill>
              <a:latin typeface="+mn-lt"/>
            </a:endParaRPr>
          </a:p>
        </p:txBody>
      </p:sp>
      <p:sp>
        <p:nvSpPr>
          <p:cNvPr id="9" name="TextBox 8">
            <a:extLst>
              <a:ext uri="{FF2B5EF4-FFF2-40B4-BE49-F238E27FC236}">
                <a16:creationId xmlns:a16="http://schemas.microsoft.com/office/drawing/2014/main" id="{B20CAA1F-B319-580A-7E33-68C42F43B375}"/>
              </a:ext>
            </a:extLst>
          </p:cNvPr>
          <p:cNvSpPr txBox="1"/>
          <p:nvPr/>
        </p:nvSpPr>
        <p:spPr>
          <a:xfrm>
            <a:off x="306019" y="1505125"/>
            <a:ext cx="8295480" cy="4247317"/>
          </a:xfrm>
          <a:prstGeom prst="rect">
            <a:avLst/>
          </a:prstGeom>
          <a:noFill/>
        </p:spPr>
        <p:txBody>
          <a:bodyPr wrap="square">
            <a:spAutoFit/>
          </a:bodyPr>
          <a:lstStyle/>
          <a:p>
            <a:pPr algn="just"/>
            <a:r>
              <a:rPr lang="en-US" sz="1800" b="0" i="0" u="none" strike="noStrike" baseline="0" dirty="0">
                <a:latin typeface="+mn-lt"/>
              </a:rPr>
              <a:t>Devised by M. Rabin.   </a:t>
            </a:r>
          </a:p>
          <a:p>
            <a:pPr algn="just"/>
            <a:endParaRPr lang="en-US" sz="1800" dirty="0">
              <a:latin typeface="+mn-lt"/>
            </a:endParaRPr>
          </a:p>
          <a:p>
            <a:pPr algn="just"/>
            <a:r>
              <a:rPr lang="en-US" sz="1800" b="0" i="0" u="none" strike="noStrike" baseline="0" dirty="0">
                <a:latin typeface="+mn-lt"/>
              </a:rPr>
              <a:t>Is a variation of the RSA cryptosystem.</a:t>
            </a:r>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RSA is based on the exponentiation congruence; Rabin is based on quadratic congruence.</a:t>
            </a:r>
          </a:p>
          <a:p>
            <a:pPr algn="just"/>
            <a:endParaRPr lang="en-US" sz="1800" dirty="0">
              <a:latin typeface="+mn-lt"/>
            </a:endParaRPr>
          </a:p>
          <a:p>
            <a:pPr algn="just"/>
            <a:endParaRPr lang="en-US" sz="1800" b="0" i="0" u="none" strike="noStrike" baseline="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Rabin cryptosystem can be thought of as an RSA cryptosystem in which the value of e and d are fixed; </a:t>
            </a:r>
            <a:r>
              <a:rPr lang="en-US" sz="1800" b="0" i="0" u="none" strike="noStrike" baseline="0" dirty="0">
                <a:solidFill>
                  <a:srgbClr val="FF0000"/>
                </a:solidFill>
                <a:latin typeface="+mn-lt"/>
              </a:rPr>
              <a:t>e = 2 </a:t>
            </a:r>
            <a:r>
              <a:rPr lang="en-US" sz="1800" b="0" i="0" u="none" strike="noStrike" baseline="0" dirty="0">
                <a:latin typeface="+mn-lt"/>
              </a:rPr>
              <a:t>and </a:t>
            </a:r>
            <a:r>
              <a:rPr lang="en-US" sz="1800" b="0" i="0" u="none" strike="noStrike" baseline="0" dirty="0">
                <a:solidFill>
                  <a:srgbClr val="FF0000"/>
                </a:solidFill>
                <a:latin typeface="+mn-lt"/>
              </a:rPr>
              <a:t>d = 1/2. </a:t>
            </a:r>
          </a:p>
          <a:p>
            <a:pPr algn="just"/>
            <a:endParaRPr lang="en-US" sz="1800" b="0" i="0" u="none" strike="noStrike" baseline="0" dirty="0">
              <a:latin typeface="+mn-lt"/>
            </a:endParaRPr>
          </a:p>
          <a:p>
            <a:pPr algn="just"/>
            <a:r>
              <a:rPr lang="en-US" sz="1800" dirty="0">
                <a:latin typeface="+mn-lt"/>
              </a:rPr>
              <a:t>T</a:t>
            </a:r>
            <a:r>
              <a:rPr lang="en-US" sz="1800" b="0" i="0" u="none" strike="noStrike" baseline="0" dirty="0">
                <a:latin typeface="+mn-lt"/>
              </a:rPr>
              <a:t>he encryption is </a:t>
            </a:r>
            <a:r>
              <a:rPr lang="en-US" sz="1800" b="0" i="0" u="none" strike="noStrike" baseline="0" dirty="0">
                <a:solidFill>
                  <a:srgbClr val="FF0000"/>
                </a:solidFill>
                <a:latin typeface="+mn-lt"/>
              </a:rPr>
              <a:t>C ≡ P</a:t>
            </a:r>
            <a:r>
              <a:rPr lang="en-US" sz="1800" b="0" i="0" u="none" strike="noStrike" baseline="30000" dirty="0">
                <a:solidFill>
                  <a:srgbClr val="FF0000"/>
                </a:solidFill>
                <a:latin typeface="+mn-lt"/>
              </a:rPr>
              <a:t>2</a:t>
            </a:r>
            <a:r>
              <a:rPr lang="en-US" sz="1800" b="0" i="0" u="none" strike="noStrike" baseline="0" dirty="0">
                <a:solidFill>
                  <a:srgbClr val="FF0000"/>
                </a:solidFill>
                <a:latin typeface="+mn-lt"/>
              </a:rPr>
              <a:t> (mod n) </a:t>
            </a:r>
            <a:endParaRPr lang="en-US" sz="1800" b="0" i="0" u="none" strike="noStrike" baseline="0" dirty="0">
              <a:latin typeface="+mn-lt"/>
            </a:endParaRPr>
          </a:p>
          <a:p>
            <a:pPr algn="just"/>
            <a:endParaRPr lang="en-US" sz="1800" dirty="0">
              <a:latin typeface="+mn-lt"/>
            </a:endParaRPr>
          </a:p>
          <a:p>
            <a:pPr algn="just"/>
            <a:r>
              <a:rPr lang="en-US" sz="1800" dirty="0">
                <a:latin typeface="+mn-lt"/>
              </a:rPr>
              <a:t>T</a:t>
            </a:r>
            <a:r>
              <a:rPr lang="en-US" sz="1800" b="0" i="0" u="none" strike="noStrike" baseline="0" dirty="0">
                <a:latin typeface="+mn-lt"/>
              </a:rPr>
              <a:t>he decryption is </a:t>
            </a:r>
            <a:r>
              <a:rPr lang="en-US" sz="1800" b="0" i="0" u="none" strike="noStrike" baseline="0" dirty="0">
                <a:solidFill>
                  <a:srgbClr val="FF0000"/>
                </a:solidFill>
                <a:latin typeface="+mn-lt"/>
              </a:rPr>
              <a:t>P ≡ C</a:t>
            </a:r>
            <a:r>
              <a:rPr lang="en-US" sz="1800" b="0" i="0" u="none" strike="noStrike" baseline="30000" dirty="0">
                <a:solidFill>
                  <a:srgbClr val="FF0000"/>
                </a:solidFill>
                <a:latin typeface="+mn-lt"/>
              </a:rPr>
              <a:t>1/2</a:t>
            </a:r>
            <a:r>
              <a:rPr lang="en-US" sz="1800" b="0" i="0" u="none" strike="noStrike" baseline="0" dirty="0">
                <a:solidFill>
                  <a:srgbClr val="FF0000"/>
                </a:solidFill>
                <a:latin typeface="+mn-lt"/>
              </a:rPr>
              <a:t> (mod n).</a:t>
            </a:r>
            <a:endParaRPr lang="en-IN" sz="1800" dirty="0">
              <a:solidFill>
                <a:srgbClr val="FF0000"/>
              </a:solidFill>
              <a:latin typeface="+mn-lt"/>
            </a:endParaRPr>
          </a:p>
        </p:txBody>
      </p:sp>
    </p:spTree>
    <p:extLst>
      <p:ext uri="{BB962C8B-B14F-4D97-AF65-F5344CB8AC3E}">
        <p14:creationId xmlns:p14="http://schemas.microsoft.com/office/powerpoint/2010/main" val="31814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270640" y="810211"/>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9" name="TextBox 8">
            <a:extLst>
              <a:ext uri="{FF2B5EF4-FFF2-40B4-BE49-F238E27FC236}">
                <a16:creationId xmlns:a16="http://schemas.microsoft.com/office/drawing/2014/main" id="{B20CAA1F-B319-580A-7E33-68C42F43B375}"/>
              </a:ext>
            </a:extLst>
          </p:cNvPr>
          <p:cNvSpPr txBox="1"/>
          <p:nvPr/>
        </p:nvSpPr>
        <p:spPr>
          <a:xfrm>
            <a:off x="539475" y="1604213"/>
            <a:ext cx="8295480" cy="1323439"/>
          </a:xfrm>
          <a:prstGeom prst="rect">
            <a:avLst/>
          </a:prstGeom>
          <a:noFill/>
        </p:spPr>
        <p:txBody>
          <a:bodyPr wrap="square">
            <a:spAutoFit/>
          </a:bodyPr>
          <a:lstStyle/>
          <a:p>
            <a:pPr algn="just"/>
            <a:r>
              <a:rPr lang="en-US" sz="2000" b="0" i="0" u="none" strike="noStrike" baseline="0" dirty="0">
                <a:solidFill>
                  <a:srgbClr val="FF0000"/>
                </a:solidFill>
                <a:latin typeface="+mn-lt"/>
              </a:rPr>
              <a:t>public key </a:t>
            </a:r>
            <a:r>
              <a:rPr lang="en-US" sz="2000" b="0" i="0" u="none" strike="noStrike" baseline="0" dirty="0">
                <a:latin typeface="+mn-lt"/>
              </a:rPr>
              <a:t>in the Rabin cryptosystem is </a:t>
            </a:r>
            <a:r>
              <a:rPr lang="en-US" sz="2000" b="0" i="0" u="none" strike="noStrike" baseline="0" dirty="0">
                <a:solidFill>
                  <a:srgbClr val="FF0000"/>
                </a:solidFill>
                <a:latin typeface="+mn-lt"/>
              </a:rPr>
              <a:t>n</a:t>
            </a:r>
            <a:endParaRPr lang="en-US" sz="2000" b="0" i="0" u="none" strike="noStrike" baseline="0" dirty="0">
              <a:latin typeface="+mn-lt"/>
            </a:endParaRPr>
          </a:p>
          <a:p>
            <a:pPr algn="just"/>
            <a:endParaRPr lang="en-US" sz="2000" dirty="0">
              <a:latin typeface="+mn-lt"/>
            </a:endParaRPr>
          </a:p>
          <a:p>
            <a:pPr algn="just"/>
            <a:endParaRPr lang="en-US" sz="2000" dirty="0">
              <a:latin typeface="+mn-lt"/>
            </a:endParaRPr>
          </a:p>
          <a:p>
            <a:pPr algn="just"/>
            <a:r>
              <a:rPr lang="en-US" sz="2000" b="0" i="0" u="none" strike="noStrike" baseline="0" dirty="0">
                <a:solidFill>
                  <a:srgbClr val="FF0000"/>
                </a:solidFill>
                <a:latin typeface="+mn-lt"/>
              </a:rPr>
              <a:t>private key is </a:t>
            </a:r>
            <a:r>
              <a:rPr lang="en-US" sz="2000" b="0" i="0" u="none" strike="noStrike" baseline="0" dirty="0">
                <a:latin typeface="+mn-lt"/>
              </a:rPr>
              <a:t>the </a:t>
            </a:r>
            <a:r>
              <a:rPr lang="en-US" sz="2000" b="0" i="0" u="none" strike="noStrike" baseline="0" dirty="0">
                <a:solidFill>
                  <a:srgbClr val="FF0000"/>
                </a:solidFill>
                <a:latin typeface="+mn-lt"/>
              </a:rPr>
              <a:t>tuple (p, q).</a:t>
            </a:r>
          </a:p>
        </p:txBody>
      </p:sp>
    </p:spTree>
    <p:extLst>
      <p:ext uri="{BB962C8B-B14F-4D97-AF65-F5344CB8AC3E}">
        <p14:creationId xmlns:p14="http://schemas.microsoft.com/office/powerpoint/2010/main" val="425170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270640" y="810211"/>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pic>
        <p:nvPicPr>
          <p:cNvPr id="3" name="Picture 2">
            <a:extLst>
              <a:ext uri="{FF2B5EF4-FFF2-40B4-BE49-F238E27FC236}">
                <a16:creationId xmlns:a16="http://schemas.microsoft.com/office/drawing/2014/main" id="{984C3475-2E39-10F2-34AB-77CE601497CA}"/>
              </a:ext>
            </a:extLst>
          </p:cNvPr>
          <p:cNvPicPr>
            <a:picLocks noChangeAspect="1"/>
          </p:cNvPicPr>
          <p:nvPr/>
        </p:nvPicPr>
        <p:blipFill>
          <a:blip r:embed="rId2"/>
          <a:stretch>
            <a:fillRect/>
          </a:stretch>
        </p:blipFill>
        <p:spPr>
          <a:xfrm>
            <a:off x="961930" y="1497357"/>
            <a:ext cx="6712295" cy="4153113"/>
          </a:xfrm>
          <a:prstGeom prst="rect">
            <a:avLst/>
          </a:prstGeom>
          <a:ln>
            <a:noFill/>
          </a:ln>
        </p:spPr>
      </p:pic>
      <p:sp>
        <p:nvSpPr>
          <p:cNvPr id="2" name="Rectangle 1">
            <a:extLst>
              <a:ext uri="{FF2B5EF4-FFF2-40B4-BE49-F238E27FC236}">
                <a16:creationId xmlns:a16="http://schemas.microsoft.com/office/drawing/2014/main" id="{BF4CD666-D9D4-95BB-E84C-41B48B3BF7E6}"/>
              </a:ext>
            </a:extLst>
          </p:cNvPr>
          <p:cNvSpPr/>
          <p:nvPr/>
        </p:nvSpPr>
        <p:spPr>
          <a:xfrm>
            <a:off x="5685745" y="5055842"/>
            <a:ext cx="1152150" cy="354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F5771462-5885-2F1E-11B7-03BA1B56D4A0}"/>
              </a:ext>
            </a:extLst>
          </p:cNvPr>
          <p:cNvSpPr/>
          <p:nvPr/>
        </p:nvSpPr>
        <p:spPr>
          <a:xfrm>
            <a:off x="1980565" y="5055842"/>
            <a:ext cx="1152150" cy="354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67434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270640" y="810211"/>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9" name="TextBox 8">
            <a:extLst>
              <a:ext uri="{FF2B5EF4-FFF2-40B4-BE49-F238E27FC236}">
                <a16:creationId xmlns:a16="http://schemas.microsoft.com/office/drawing/2014/main" id="{B20CAA1F-B319-580A-7E33-68C42F43B375}"/>
              </a:ext>
            </a:extLst>
          </p:cNvPr>
          <p:cNvSpPr txBox="1"/>
          <p:nvPr/>
        </p:nvSpPr>
        <p:spPr>
          <a:xfrm>
            <a:off x="270640" y="1604213"/>
            <a:ext cx="8564315" cy="1631216"/>
          </a:xfrm>
          <a:prstGeom prst="rect">
            <a:avLst/>
          </a:prstGeom>
          <a:noFill/>
        </p:spPr>
        <p:txBody>
          <a:bodyPr wrap="square">
            <a:spAutoFit/>
          </a:bodyPr>
          <a:lstStyle/>
          <a:p>
            <a:pPr algn="just"/>
            <a:r>
              <a:rPr lang="en-US" sz="1800" b="0" i="0" u="none" strike="noStrike" baseline="0" dirty="0">
                <a:latin typeface="+mn-lt"/>
              </a:rPr>
              <a:t> </a:t>
            </a:r>
            <a:r>
              <a:rPr lang="en-US" sz="2000" b="0" i="0" u="none" strike="noStrike" baseline="0" dirty="0">
                <a:latin typeface="+mn-lt"/>
              </a:rPr>
              <a:t>If Bob is using RSA, he can keep </a:t>
            </a:r>
            <a:r>
              <a:rPr lang="en-US" sz="2000" b="0" i="0" u="none" strike="noStrike" baseline="0" dirty="0">
                <a:solidFill>
                  <a:srgbClr val="C00000"/>
                </a:solidFill>
                <a:latin typeface="+mn-lt"/>
              </a:rPr>
              <a:t>d</a:t>
            </a:r>
            <a:r>
              <a:rPr lang="en-US" sz="2000" b="0" i="0" u="none" strike="noStrike" baseline="0" dirty="0">
                <a:latin typeface="+mn-lt"/>
              </a:rPr>
              <a:t> and </a:t>
            </a:r>
            <a:r>
              <a:rPr lang="en-US" sz="2000" b="0" i="0" u="none" strike="noStrike" baseline="0" dirty="0">
                <a:solidFill>
                  <a:srgbClr val="C00000"/>
                </a:solidFill>
                <a:latin typeface="+mn-lt"/>
              </a:rPr>
              <a:t>n</a:t>
            </a:r>
            <a:r>
              <a:rPr lang="en-US" sz="2000" b="0" i="0" u="none" strike="noStrike" baseline="0" dirty="0">
                <a:latin typeface="+mn-lt"/>
              </a:rPr>
              <a:t> and discard p, q, and φ(n) after key generation. </a:t>
            </a:r>
          </a:p>
          <a:p>
            <a:pPr algn="just"/>
            <a:endParaRPr lang="en-US" sz="2000" dirty="0">
              <a:latin typeface="+mn-lt"/>
            </a:endParaRPr>
          </a:p>
          <a:p>
            <a:pPr algn="just"/>
            <a:endParaRPr lang="en-US" sz="2000" b="0" i="0" u="none" strike="noStrike" baseline="0" dirty="0">
              <a:latin typeface="+mn-lt"/>
            </a:endParaRPr>
          </a:p>
          <a:p>
            <a:pPr algn="just"/>
            <a:r>
              <a:rPr lang="en-US" sz="2000" b="0" i="0" u="none" strike="noStrike" baseline="0" dirty="0">
                <a:latin typeface="+mn-lt"/>
              </a:rPr>
              <a:t>If Bob is using Rabin cryptosystem, he needs to keep </a:t>
            </a:r>
            <a:r>
              <a:rPr lang="en-US" sz="2000" b="0" i="0" u="none" strike="noStrike" baseline="0" dirty="0">
                <a:solidFill>
                  <a:srgbClr val="C00000"/>
                </a:solidFill>
                <a:latin typeface="+mn-lt"/>
              </a:rPr>
              <a:t>p</a:t>
            </a:r>
            <a:r>
              <a:rPr lang="en-US" sz="2000" b="0" i="0" u="none" strike="noStrike" baseline="0" dirty="0">
                <a:latin typeface="+mn-lt"/>
              </a:rPr>
              <a:t> and </a:t>
            </a:r>
            <a:r>
              <a:rPr lang="en-US" sz="2000" b="0" i="0" u="none" strike="noStrike" baseline="0" dirty="0">
                <a:solidFill>
                  <a:srgbClr val="C00000"/>
                </a:solidFill>
                <a:latin typeface="+mn-lt"/>
              </a:rPr>
              <a:t>q.</a:t>
            </a:r>
            <a:endParaRPr lang="en-IN" sz="2000" dirty="0">
              <a:solidFill>
                <a:srgbClr val="C00000"/>
              </a:solidFill>
              <a:latin typeface="+mn-lt"/>
            </a:endParaRPr>
          </a:p>
        </p:txBody>
      </p:sp>
    </p:spTree>
    <p:extLst>
      <p:ext uri="{BB962C8B-B14F-4D97-AF65-F5344CB8AC3E}">
        <p14:creationId xmlns:p14="http://schemas.microsoft.com/office/powerpoint/2010/main" val="917834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9" name="TextBox 8">
            <a:extLst>
              <a:ext uri="{FF2B5EF4-FFF2-40B4-BE49-F238E27FC236}">
                <a16:creationId xmlns:a16="http://schemas.microsoft.com/office/drawing/2014/main" id="{B20CAA1F-B319-580A-7E33-68C42F43B375}"/>
              </a:ext>
            </a:extLst>
          </p:cNvPr>
          <p:cNvSpPr txBox="1"/>
          <p:nvPr/>
        </p:nvSpPr>
        <p:spPr>
          <a:xfrm>
            <a:off x="340775" y="1017588"/>
            <a:ext cx="8609396" cy="1015663"/>
          </a:xfrm>
          <a:prstGeom prst="rect">
            <a:avLst/>
          </a:prstGeom>
          <a:noFill/>
        </p:spPr>
        <p:txBody>
          <a:bodyPr wrap="square">
            <a:spAutoFit/>
          </a:bodyPr>
          <a:lstStyle/>
          <a:p>
            <a:pPr algn="just"/>
            <a:r>
              <a:rPr lang="en-US" sz="2000" b="0" i="0" u="none" strike="noStrike" baseline="0" dirty="0">
                <a:latin typeface="+mn-lt"/>
              </a:rPr>
              <a:t>Key generation, encryption, and decryption are.</a:t>
            </a:r>
          </a:p>
          <a:p>
            <a:pPr algn="just"/>
            <a:endParaRPr lang="en-US" sz="2000" b="0" i="0" u="none" strike="noStrike" baseline="0" dirty="0">
              <a:latin typeface="+mn-lt"/>
            </a:endParaRPr>
          </a:p>
          <a:p>
            <a:pPr algn="just"/>
            <a:r>
              <a:rPr lang="en-IN" sz="2000" b="0" i="0" u="none" strike="noStrike" baseline="0" dirty="0">
                <a:solidFill>
                  <a:srgbClr val="FF0000"/>
                </a:solidFill>
                <a:latin typeface="+mn-lt"/>
              </a:rPr>
              <a:t>Key Generation</a:t>
            </a:r>
          </a:p>
        </p:txBody>
      </p:sp>
      <p:pic>
        <p:nvPicPr>
          <p:cNvPr id="3" name="Picture 2">
            <a:extLst>
              <a:ext uri="{FF2B5EF4-FFF2-40B4-BE49-F238E27FC236}">
                <a16:creationId xmlns:a16="http://schemas.microsoft.com/office/drawing/2014/main" id="{67E08DAC-074B-46C3-B6D1-D94C34AAC057}"/>
              </a:ext>
            </a:extLst>
          </p:cNvPr>
          <p:cNvPicPr>
            <a:picLocks noChangeAspect="1"/>
          </p:cNvPicPr>
          <p:nvPr/>
        </p:nvPicPr>
        <p:blipFill>
          <a:blip r:embed="rId2"/>
          <a:stretch>
            <a:fillRect/>
          </a:stretch>
        </p:blipFill>
        <p:spPr>
          <a:xfrm>
            <a:off x="340773" y="2106691"/>
            <a:ext cx="7774075" cy="2718058"/>
          </a:xfrm>
          <a:prstGeom prst="rect">
            <a:avLst/>
          </a:prstGeom>
        </p:spPr>
      </p:pic>
    </p:spTree>
    <p:extLst>
      <p:ext uri="{BB962C8B-B14F-4D97-AF65-F5344CB8AC3E}">
        <p14:creationId xmlns:p14="http://schemas.microsoft.com/office/powerpoint/2010/main" val="1637971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4" name="TextBox 3">
            <a:extLst>
              <a:ext uri="{FF2B5EF4-FFF2-40B4-BE49-F238E27FC236}">
                <a16:creationId xmlns:a16="http://schemas.microsoft.com/office/drawing/2014/main" id="{D0E0ED2C-C241-3071-72D9-2B8F0343E559}"/>
              </a:ext>
            </a:extLst>
          </p:cNvPr>
          <p:cNvSpPr txBox="1"/>
          <p:nvPr/>
        </p:nvSpPr>
        <p:spPr>
          <a:xfrm>
            <a:off x="501070" y="1250803"/>
            <a:ext cx="8141860" cy="400110"/>
          </a:xfrm>
          <a:prstGeom prst="rect">
            <a:avLst/>
          </a:prstGeom>
          <a:noFill/>
        </p:spPr>
        <p:txBody>
          <a:bodyPr wrap="square">
            <a:spAutoFit/>
          </a:bodyPr>
          <a:lstStyle/>
          <a:p>
            <a:pPr algn="l"/>
            <a:r>
              <a:rPr lang="en-IN" sz="2000" b="0" i="0" u="none" strike="noStrike" baseline="0" dirty="0">
                <a:solidFill>
                  <a:srgbClr val="FF0000"/>
                </a:solidFill>
                <a:latin typeface="+mn-lt"/>
              </a:rPr>
              <a:t>Encryption</a:t>
            </a:r>
          </a:p>
        </p:txBody>
      </p:sp>
      <p:pic>
        <p:nvPicPr>
          <p:cNvPr id="12" name="Picture 11">
            <a:extLst>
              <a:ext uri="{FF2B5EF4-FFF2-40B4-BE49-F238E27FC236}">
                <a16:creationId xmlns:a16="http://schemas.microsoft.com/office/drawing/2014/main" id="{6EAB6649-778A-4492-5726-45FA935E809C}"/>
              </a:ext>
            </a:extLst>
          </p:cNvPr>
          <p:cNvPicPr>
            <a:picLocks noChangeAspect="1"/>
          </p:cNvPicPr>
          <p:nvPr/>
        </p:nvPicPr>
        <p:blipFill>
          <a:blip r:embed="rId2"/>
          <a:stretch>
            <a:fillRect/>
          </a:stretch>
        </p:blipFill>
        <p:spPr>
          <a:xfrm>
            <a:off x="520233" y="1827385"/>
            <a:ext cx="8039820" cy="1947259"/>
          </a:xfrm>
          <a:prstGeom prst="rect">
            <a:avLst/>
          </a:prstGeom>
        </p:spPr>
      </p:pic>
      <p:sp>
        <p:nvSpPr>
          <p:cNvPr id="14" name="TextBox 13">
            <a:extLst>
              <a:ext uri="{FF2B5EF4-FFF2-40B4-BE49-F238E27FC236}">
                <a16:creationId xmlns:a16="http://schemas.microsoft.com/office/drawing/2014/main" id="{36671A94-8AA4-6FEC-53C6-1AF148E2068D}"/>
              </a:ext>
            </a:extLst>
          </p:cNvPr>
          <p:cNvSpPr txBox="1"/>
          <p:nvPr/>
        </p:nvSpPr>
        <p:spPr>
          <a:xfrm>
            <a:off x="181176" y="5356924"/>
            <a:ext cx="8717934" cy="954107"/>
          </a:xfrm>
          <a:prstGeom prst="rect">
            <a:avLst/>
          </a:prstGeom>
          <a:noFill/>
        </p:spPr>
        <p:txBody>
          <a:bodyPr wrap="square">
            <a:spAutoFit/>
          </a:bodyPr>
          <a:lstStyle/>
          <a:p>
            <a:pPr marL="285750" indent="-285750" algn="just">
              <a:buFont typeface="Arial" panose="020B0604020202020204" pitchFamily="34" charset="0"/>
              <a:buChar char="•"/>
            </a:pPr>
            <a:r>
              <a:rPr lang="en-US" sz="1400" b="0" i="0" u="none" strike="noStrike" baseline="0" dirty="0">
                <a:latin typeface="+mn-lt"/>
              </a:rPr>
              <a:t>Encryption in the Rabin cryptosystem is very simple. The operation needs only one multiplication, which can be done quickly. This is beneficial when resources are limited.</a:t>
            </a:r>
          </a:p>
          <a:p>
            <a:pPr marL="285750" indent="-285750" algn="just">
              <a:buFont typeface="Arial" panose="020B0604020202020204" pitchFamily="34" charset="0"/>
              <a:buChar char="•"/>
            </a:pPr>
            <a:endParaRPr lang="en-US" sz="1400" b="0" i="0" u="none" strike="noStrike" baseline="0" dirty="0">
              <a:latin typeface="+mn-lt"/>
            </a:endParaRPr>
          </a:p>
          <a:p>
            <a:pPr marL="285750" indent="-285750" algn="just">
              <a:buFont typeface="Arial" panose="020B0604020202020204" pitchFamily="34" charset="0"/>
              <a:buChar char="•"/>
            </a:pPr>
            <a:r>
              <a:rPr lang="en-US" sz="1400" b="0" i="0" u="none" strike="noStrike" baseline="0" dirty="0">
                <a:latin typeface="+mn-lt"/>
              </a:rPr>
              <a:t>For example, smart cards have limited memory and need to use short CPU time.</a:t>
            </a:r>
            <a:endParaRPr lang="en-IN" sz="1400" dirty="0">
              <a:latin typeface="+mn-lt"/>
            </a:endParaRPr>
          </a:p>
        </p:txBody>
      </p:sp>
      <p:sp>
        <p:nvSpPr>
          <p:cNvPr id="2" name="Rectangle 1">
            <a:extLst>
              <a:ext uri="{FF2B5EF4-FFF2-40B4-BE49-F238E27FC236}">
                <a16:creationId xmlns:a16="http://schemas.microsoft.com/office/drawing/2014/main" id="{97D53D51-BD06-E867-24A8-687B9A1E36A8}"/>
              </a:ext>
            </a:extLst>
          </p:cNvPr>
          <p:cNvSpPr/>
          <p:nvPr/>
        </p:nvSpPr>
        <p:spPr>
          <a:xfrm>
            <a:off x="5532125" y="2200040"/>
            <a:ext cx="2419515" cy="47407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5045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pic>
        <p:nvPicPr>
          <p:cNvPr id="8" name="Picture 7">
            <a:extLst>
              <a:ext uri="{FF2B5EF4-FFF2-40B4-BE49-F238E27FC236}">
                <a16:creationId xmlns:a16="http://schemas.microsoft.com/office/drawing/2014/main" id="{7E1121E0-52C4-606D-097C-CB3A8C051F23}"/>
              </a:ext>
            </a:extLst>
          </p:cNvPr>
          <p:cNvPicPr>
            <a:picLocks noChangeAspect="1"/>
          </p:cNvPicPr>
          <p:nvPr/>
        </p:nvPicPr>
        <p:blipFill>
          <a:blip r:embed="rId2"/>
          <a:stretch>
            <a:fillRect/>
          </a:stretch>
        </p:blipFill>
        <p:spPr>
          <a:xfrm>
            <a:off x="754682" y="2134417"/>
            <a:ext cx="7350578" cy="3720237"/>
          </a:xfrm>
          <a:prstGeom prst="rect">
            <a:avLst/>
          </a:prstGeom>
        </p:spPr>
      </p:pic>
      <p:sp>
        <p:nvSpPr>
          <p:cNvPr id="10" name="TextBox 9">
            <a:extLst>
              <a:ext uri="{FF2B5EF4-FFF2-40B4-BE49-F238E27FC236}">
                <a16:creationId xmlns:a16="http://schemas.microsoft.com/office/drawing/2014/main" id="{59BBFE8D-A6EA-BCEA-EF6D-8C67BC4DC25B}"/>
              </a:ext>
            </a:extLst>
          </p:cNvPr>
          <p:cNvSpPr txBox="1"/>
          <p:nvPr/>
        </p:nvSpPr>
        <p:spPr>
          <a:xfrm>
            <a:off x="654689" y="1356898"/>
            <a:ext cx="7181735" cy="400110"/>
          </a:xfrm>
          <a:prstGeom prst="rect">
            <a:avLst/>
          </a:prstGeom>
          <a:noFill/>
        </p:spPr>
        <p:txBody>
          <a:bodyPr wrap="square">
            <a:spAutoFit/>
          </a:bodyPr>
          <a:lstStyle/>
          <a:p>
            <a:pPr algn="l"/>
            <a:r>
              <a:rPr lang="en-IN" sz="2000" b="0" i="0" u="none" strike="noStrike" baseline="0" dirty="0">
                <a:solidFill>
                  <a:srgbClr val="FF0000"/>
                </a:solidFill>
                <a:latin typeface="+mn-lt"/>
              </a:rPr>
              <a:t>Decryption</a:t>
            </a:r>
          </a:p>
        </p:txBody>
      </p:sp>
    </p:spTree>
    <p:extLst>
      <p:ext uri="{BB962C8B-B14F-4D97-AF65-F5344CB8AC3E}">
        <p14:creationId xmlns:p14="http://schemas.microsoft.com/office/powerpoint/2010/main" val="1924390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pic>
        <p:nvPicPr>
          <p:cNvPr id="8" name="Picture 7">
            <a:extLst>
              <a:ext uri="{FF2B5EF4-FFF2-40B4-BE49-F238E27FC236}">
                <a16:creationId xmlns:a16="http://schemas.microsoft.com/office/drawing/2014/main" id="{7E1121E0-52C4-606D-097C-CB3A8C051F23}"/>
              </a:ext>
            </a:extLst>
          </p:cNvPr>
          <p:cNvPicPr>
            <a:picLocks noChangeAspect="1"/>
          </p:cNvPicPr>
          <p:nvPr/>
        </p:nvPicPr>
        <p:blipFill>
          <a:blip r:embed="rId2"/>
          <a:stretch>
            <a:fillRect/>
          </a:stretch>
        </p:blipFill>
        <p:spPr>
          <a:xfrm>
            <a:off x="754682" y="2134417"/>
            <a:ext cx="7350578" cy="3720237"/>
          </a:xfrm>
          <a:prstGeom prst="rect">
            <a:avLst/>
          </a:prstGeom>
        </p:spPr>
      </p:pic>
      <p:sp>
        <p:nvSpPr>
          <p:cNvPr id="10" name="TextBox 9">
            <a:extLst>
              <a:ext uri="{FF2B5EF4-FFF2-40B4-BE49-F238E27FC236}">
                <a16:creationId xmlns:a16="http://schemas.microsoft.com/office/drawing/2014/main" id="{59BBFE8D-A6EA-BCEA-EF6D-8C67BC4DC25B}"/>
              </a:ext>
            </a:extLst>
          </p:cNvPr>
          <p:cNvSpPr txBox="1"/>
          <p:nvPr/>
        </p:nvSpPr>
        <p:spPr>
          <a:xfrm>
            <a:off x="654689" y="1356898"/>
            <a:ext cx="7181735" cy="400110"/>
          </a:xfrm>
          <a:prstGeom prst="rect">
            <a:avLst/>
          </a:prstGeom>
          <a:noFill/>
        </p:spPr>
        <p:txBody>
          <a:bodyPr wrap="square">
            <a:spAutoFit/>
          </a:bodyPr>
          <a:lstStyle/>
          <a:p>
            <a:pPr algn="l"/>
            <a:r>
              <a:rPr lang="en-IN" sz="2000" b="0" i="0" u="none" strike="noStrike" baseline="0" dirty="0">
                <a:solidFill>
                  <a:srgbClr val="FF0000"/>
                </a:solidFill>
                <a:latin typeface="+mn-lt"/>
              </a:rPr>
              <a:t>Decryption</a:t>
            </a:r>
          </a:p>
        </p:txBody>
      </p:sp>
    </p:spTree>
    <p:extLst>
      <p:ext uri="{BB962C8B-B14F-4D97-AF65-F5344CB8AC3E}">
        <p14:creationId xmlns:p14="http://schemas.microsoft.com/office/powerpoint/2010/main" val="285967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E0B9AA51-ED78-A583-3817-5CBC5B4D2E74}"/>
              </a:ext>
            </a:extLst>
          </p:cNvPr>
          <p:cNvSpPr txBox="1"/>
          <p:nvPr/>
        </p:nvSpPr>
        <p:spPr>
          <a:xfrm>
            <a:off x="462665" y="971206"/>
            <a:ext cx="8372290" cy="2862322"/>
          </a:xfrm>
          <a:prstGeom prst="rect">
            <a:avLst/>
          </a:prstGeom>
          <a:noFill/>
        </p:spPr>
        <p:txBody>
          <a:bodyPr wrap="square">
            <a:spAutoFit/>
          </a:bodyPr>
          <a:lstStyle/>
          <a:p>
            <a:pPr algn="just"/>
            <a:r>
              <a:rPr lang="en-US" sz="1800" b="0" i="0" u="none" strike="noStrike" baseline="0" dirty="0">
                <a:latin typeface="+mn-lt"/>
              </a:rPr>
              <a:t>In symmetric-key cryptography, the plaintext and ciphertext are thought of as a combination of symbols. </a:t>
            </a:r>
          </a:p>
          <a:p>
            <a:pPr algn="just"/>
            <a:endParaRPr lang="en-US" sz="1800" dirty="0">
              <a:latin typeface="+mn-lt"/>
            </a:endParaRPr>
          </a:p>
          <a:p>
            <a:pPr algn="just"/>
            <a:r>
              <a:rPr lang="en-US" sz="1800" b="0" i="0" u="none" strike="noStrike" baseline="0" dirty="0">
                <a:latin typeface="+mn-lt"/>
              </a:rPr>
              <a:t>Encryption and decryption permute these symbols or substitute a symbol for another. </a:t>
            </a:r>
          </a:p>
          <a:p>
            <a:pPr algn="just"/>
            <a:endParaRPr lang="en-US" sz="1800" dirty="0">
              <a:latin typeface="+mn-lt"/>
            </a:endParaRPr>
          </a:p>
          <a:p>
            <a:pPr algn="just"/>
            <a:r>
              <a:rPr lang="en-US" sz="1800" b="0" i="0" u="none" strike="noStrike" baseline="0" dirty="0">
                <a:latin typeface="+mn-lt"/>
              </a:rPr>
              <a:t>In asymmetric-key cryptography, the plaintext and ciphertext are numbers; </a:t>
            </a:r>
          </a:p>
          <a:p>
            <a:pPr algn="just"/>
            <a:endParaRPr lang="en-US" sz="1800" dirty="0">
              <a:latin typeface="+mn-lt"/>
            </a:endParaRPr>
          </a:p>
          <a:p>
            <a:pPr algn="just"/>
            <a:r>
              <a:rPr lang="en-US" sz="1800" b="0" i="0" u="none" strike="noStrike" baseline="0" dirty="0">
                <a:latin typeface="+mn-lt"/>
              </a:rPr>
              <a:t>encryption and decryption are mathematical functions that are applied to numbers to create other numbers.</a:t>
            </a:r>
            <a:endParaRPr lang="en-IN" sz="1800" dirty="0">
              <a:latin typeface="+mn-lt"/>
            </a:endParaRPr>
          </a:p>
        </p:txBody>
      </p:sp>
    </p:spTree>
    <p:extLst>
      <p:ext uri="{BB962C8B-B14F-4D97-AF65-F5344CB8AC3E}">
        <p14:creationId xmlns:p14="http://schemas.microsoft.com/office/powerpoint/2010/main" val="1998141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3" name="TextBox 2">
            <a:extLst>
              <a:ext uri="{FF2B5EF4-FFF2-40B4-BE49-F238E27FC236}">
                <a16:creationId xmlns:a16="http://schemas.microsoft.com/office/drawing/2014/main" id="{B79EF805-E18E-4D04-1915-91C732B9AF22}"/>
              </a:ext>
            </a:extLst>
          </p:cNvPr>
          <p:cNvSpPr txBox="1"/>
          <p:nvPr/>
        </p:nvSpPr>
        <p:spPr>
          <a:xfrm>
            <a:off x="501070" y="1470345"/>
            <a:ext cx="8141860" cy="1754326"/>
          </a:xfrm>
          <a:prstGeom prst="rect">
            <a:avLst/>
          </a:prstGeom>
          <a:noFill/>
        </p:spPr>
        <p:txBody>
          <a:bodyPr wrap="square">
            <a:spAutoFit/>
          </a:bodyPr>
          <a:lstStyle/>
          <a:p>
            <a:pPr algn="just"/>
            <a:r>
              <a:rPr lang="en-US" sz="1800" b="0" i="0" u="none" strike="noStrike" baseline="0" dirty="0">
                <a:latin typeface="+mn-lt"/>
              </a:rPr>
              <a:t>The</a:t>
            </a:r>
            <a:r>
              <a:rPr lang="en-US" sz="1800" dirty="0">
                <a:latin typeface="+mn-lt"/>
              </a:rPr>
              <a:t> </a:t>
            </a:r>
            <a:r>
              <a:rPr lang="en-US" sz="1800" b="0" i="0" u="none" strike="noStrike" baseline="0" dirty="0">
                <a:latin typeface="+mn-lt"/>
              </a:rPr>
              <a:t>decryption has </a:t>
            </a:r>
            <a:r>
              <a:rPr lang="en-US" sz="1800" b="0" i="0" u="none" strike="noStrike" baseline="0" dirty="0">
                <a:solidFill>
                  <a:srgbClr val="FF0000"/>
                </a:solidFill>
                <a:latin typeface="+mn-lt"/>
              </a:rPr>
              <a:t>four answers. </a:t>
            </a:r>
          </a:p>
          <a:p>
            <a:pPr algn="just"/>
            <a:endParaRPr lang="en-US" sz="1800" dirty="0">
              <a:latin typeface="+mn-lt"/>
            </a:endParaRPr>
          </a:p>
          <a:p>
            <a:pPr algn="just"/>
            <a:r>
              <a:rPr lang="en-US" sz="1800" b="0" i="0" u="none" strike="noStrike" baseline="0" dirty="0">
                <a:latin typeface="+mn-lt"/>
              </a:rPr>
              <a:t>It is up to the receiver of the message to choose one of the four as the final answer. </a:t>
            </a:r>
          </a:p>
          <a:p>
            <a:pPr algn="just"/>
            <a:endParaRPr lang="en-US" sz="1800" dirty="0">
              <a:latin typeface="+mn-lt"/>
            </a:endParaRPr>
          </a:p>
          <a:p>
            <a:pPr algn="just"/>
            <a:r>
              <a:rPr lang="en-US" sz="1800" b="0" i="0" u="none" strike="noStrike" baseline="0" dirty="0">
                <a:latin typeface="+mn-lt"/>
              </a:rPr>
              <a:t>However, in many situations, the receiver can easily pick up </a:t>
            </a:r>
            <a:r>
              <a:rPr lang="en-IN" sz="1800" b="0" i="0" u="none" strike="noStrike" baseline="0" dirty="0">
                <a:latin typeface="+mn-lt"/>
              </a:rPr>
              <a:t>the right answer.</a:t>
            </a:r>
            <a:endParaRPr lang="en-IN" sz="1800" dirty="0">
              <a:latin typeface="+mn-lt"/>
            </a:endParaRPr>
          </a:p>
        </p:txBody>
      </p:sp>
    </p:spTree>
    <p:extLst>
      <p:ext uri="{BB962C8B-B14F-4D97-AF65-F5344CB8AC3E}">
        <p14:creationId xmlns:p14="http://schemas.microsoft.com/office/powerpoint/2010/main" val="3531787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4" name="TextBox 3">
            <a:extLst>
              <a:ext uri="{FF2B5EF4-FFF2-40B4-BE49-F238E27FC236}">
                <a16:creationId xmlns:a16="http://schemas.microsoft.com/office/drawing/2014/main" id="{8539F983-02D9-68D4-FAE2-CDD2697821C6}"/>
              </a:ext>
            </a:extLst>
          </p:cNvPr>
          <p:cNvSpPr txBox="1"/>
          <p:nvPr/>
        </p:nvSpPr>
        <p:spPr>
          <a:xfrm>
            <a:off x="424260" y="1355130"/>
            <a:ext cx="8295480" cy="3139321"/>
          </a:xfrm>
          <a:prstGeom prst="rect">
            <a:avLst/>
          </a:prstGeom>
          <a:noFill/>
        </p:spPr>
        <p:txBody>
          <a:bodyPr wrap="square">
            <a:spAutoFit/>
          </a:bodyPr>
          <a:lstStyle/>
          <a:p>
            <a:pPr algn="l"/>
            <a:r>
              <a:rPr lang="en-IN" sz="1800" b="0" i="0" u="none" strike="noStrike" baseline="0" dirty="0">
                <a:latin typeface="+mn-lt"/>
              </a:rPr>
              <a:t>Example </a:t>
            </a:r>
            <a:endParaRPr lang="en-IN" sz="1800" dirty="0">
              <a:latin typeface="+mn-lt"/>
            </a:endParaRPr>
          </a:p>
          <a:p>
            <a:pPr marL="342900" indent="-342900" algn="just">
              <a:buAutoNum type="arabicPeriod"/>
            </a:pPr>
            <a:r>
              <a:rPr lang="en-US" sz="1800" b="0" i="0" u="none" strike="noStrike" baseline="0" dirty="0">
                <a:latin typeface="+mn-lt"/>
              </a:rPr>
              <a:t>Bob selects p = 23 and q = 7. </a:t>
            </a:r>
            <a:r>
              <a:rPr lang="en-US" sz="1800" b="0" i="0" u="none" strike="noStrike" baseline="0" dirty="0">
                <a:solidFill>
                  <a:srgbClr val="FF0000"/>
                </a:solidFill>
                <a:latin typeface="+mn-lt"/>
              </a:rPr>
              <a:t>Note that both are congruent to 3 mod 4.</a:t>
            </a:r>
          </a:p>
          <a:p>
            <a:pPr marL="342900" indent="-342900" algn="just">
              <a:buAutoNum type="arabicPeriod"/>
            </a:pPr>
            <a:endParaRPr lang="en-US" sz="1800" b="0" i="0" u="none" strike="noStrike" baseline="0" dirty="0">
              <a:latin typeface="+mn-lt"/>
            </a:endParaRPr>
          </a:p>
          <a:p>
            <a:pPr algn="just"/>
            <a:r>
              <a:rPr lang="pt-BR" sz="1800" b="0" i="0" u="none" strike="noStrike" baseline="0" dirty="0">
                <a:latin typeface="+mn-lt"/>
              </a:rPr>
              <a:t>2. Bob calculates n = p × q = 161.</a:t>
            </a:r>
          </a:p>
          <a:p>
            <a:pPr algn="just"/>
            <a:endParaRPr lang="pt-BR" sz="1800" b="0" i="0" u="none" strike="noStrike" baseline="0" dirty="0">
              <a:latin typeface="+mn-lt"/>
            </a:endParaRPr>
          </a:p>
          <a:p>
            <a:pPr algn="just"/>
            <a:r>
              <a:rPr lang="en-US" sz="1800" b="0" i="0" u="none" strike="noStrike" baseline="0" dirty="0">
                <a:latin typeface="+mn-lt"/>
              </a:rPr>
              <a:t>3. Bob announces </a:t>
            </a:r>
            <a:r>
              <a:rPr lang="en-US" sz="1800" b="0" i="0" u="none" strike="noStrike" baseline="0" dirty="0">
                <a:solidFill>
                  <a:srgbClr val="FF0000"/>
                </a:solidFill>
                <a:latin typeface="+mn-lt"/>
              </a:rPr>
              <a:t>n</a:t>
            </a:r>
            <a:r>
              <a:rPr lang="en-US" sz="1800" b="0" i="0" u="none" strike="noStrike" baseline="0" dirty="0">
                <a:latin typeface="+mn-lt"/>
              </a:rPr>
              <a:t> publicly; he keeps </a:t>
            </a:r>
            <a:r>
              <a:rPr lang="en-US" sz="1800" b="0" i="0" u="none" strike="noStrike" baseline="0" dirty="0">
                <a:solidFill>
                  <a:srgbClr val="FF0000"/>
                </a:solidFill>
                <a:latin typeface="+mn-lt"/>
              </a:rPr>
              <a:t>p </a:t>
            </a:r>
            <a:r>
              <a:rPr lang="en-US" sz="1800" b="0" i="0" u="none" strike="noStrike" baseline="0" dirty="0">
                <a:latin typeface="+mn-lt"/>
              </a:rPr>
              <a:t>and </a:t>
            </a:r>
            <a:r>
              <a:rPr lang="en-US" sz="1800" b="0" i="0" u="none" strike="noStrike" baseline="0" dirty="0">
                <a:solidFill>
                  <a:srgbClr val="FF0000"/>
                </a:solidFill>
                <a:latin typeface="+mn-lt"/>
              </a:rPr>
              <a:t>q</a:t>
            </a:r>
            <a:r>
              <a:rPr lang="en-US" sz="1800" b="0" i="0" u="none" strike="noStrike" baseline="0" dirty="0">
                <a:latin typeface="+mn-lt"/>
              </a:rPr>
              <a:t> private.</a:t>
            </a:r>
          </a:p>
          <a:p>
            <a:pPr algn="just"/>
            <a:endParaRPr lang="en-US" sz="1800" b="0" i="0" u="none" strike="noStrike" baseline="0" dirty="0">
              <a:latin typeface="+mn-lt"/>
            </a:endParaRPr>
          </a:p>
          <a:p>
            <a:pPr algn="just"/>
            <a:r>
              <a:rPr lang="en-US" sz="1800" b="0" i="0" u="none" strike="noStrike" baseline="0" dirty="0">
                <a:latin typeface="+mn-lt"/>
              </a:rPr>
              <a:t>4. Alice wants to send the plaintext P = 24. Note that 161 and 24 are relatively prime; 24 is in Z</a:t>
            </a:r>
            <a:r>
              <a:rPr lang="en-US" sz="1800" b="0" i="0" u="none" strike="noStrike" baseline="-25000" dirty="0">
                <a:latin typeface="+mn-lt"/>
              </a:rPr>
              <a:t>161</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She calculates C = 24</a:t>
            </a:r>
            <a:r>
              <a:rPr lang="en-US" sz="1800" b="0" i="0" u="none" strike="noStrike" baseline="30000" dirty="0">
                <a:latin typeface="+mn-lt"/>
              </a:rPr>
              <a:t>2</a:t>
            </a:r>
            <a:r>
              <a:rPr lang="en-US" sz="1800" b="0" i="0" u="none" strike="noStrike" baseline="0" dirty="0">
                <a:latin typeface="+mn-lt"/>
              </a:rPr>
              <a:t> = 93 mod 161, and sends the ciphertext 93 to Bob.</a:t>
            </a:r>
            <a:endParaRPr lang="en-IN" sz="1800" dirty="0">
              <a:latin typeface="+mn-lt"/>
            </a:endParaRPr>
          </a:p>
        </p:txBody>
      </p:sp>
    </p:spTree>
    <p:extLst>
      <p:ext uri="{BB962C8B-B14F-4D97-AF65-F5344CB8AC3E}">
        <p14:creationId xmlns:p14="http://schemas.microsoft.com/office/powerpoint/2010/main" val="3294713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4" name="TextBox 3">
            <a:extLst>
              <a:ext uri="{FF2B5EF4-FFF2-40B4-BE49-F238E27FC236}">
                <a16:creationId xmlns:a16="http://schemas.microsoft.com/office/drawing/2014/main" id="{8539F983-02D9-68D4-FAE2-CDD2697821C6}"/>
              </a:ext>
            </a:extLst>
          </p:cNvPr>
          <p:cNvSpPr txBox="1"/>
          <p:nvPr/>
        </p:nvSpPr>
        <p:spPr>
          <a:xfrm>
            <a:off x="424260" y="1355130"/>
            <a:ext cx="8295480" cy="1754326"/>
          </a:xfrm>
          <a:prstGeom prst="rect">
            <a:avLst/>
          </a:prstGeom>
          <a:noFill/>
        </p:spPr>
        <p:txBody>
          <a:bodyPr wrap="square">
            <a:spAutoFit/>
          </a:bodyPr>
          <a:lstStyle/>
          <a:p>
            <a:pPr algn="l"/>
            <a:r>
              <a:rPr lang="en-US" sz="1800" b="0" i="0" u="none" strike="noStrike" baseline="0" dirty="0">
                <a:latin typeface="+mn-lt"/>
              </a:rPr>
              <a:t>5. Bob receives 93 and calculates </a:t>
            </a:r>
            <a:r>
              <a:rPr lang="en-US" sz="1800" b="0" i="0" u="none" strike="noStrike" baseline="0" dirty="0">
                <a:solidFill>
                  <a:srgbClr val="FF0000"/>
                </a:solidFill>
                <a:latin typeface="+mn-lt"/>
              </a:rPr>
              <a:t>four</a:t>
            </a:r>
            <a:r>
              <a:rPr lang="en-US" sz="1800" b="0" i="0" u="none" strike="noStrike" baseline="0" dirty="0">
                <a:latin typeface="+mn-lt"/>
              </a:rPr>
              <a:t> values:</a:t>
            </a:r>
          </a:p>
          <a:p>
            <a:pPr algn="l"/>
            <a:endParaRPr lang="en-US" sz="1800" b="0" i="0" u="none" strike="noStrike" baseline="0" dirty="0">
              <a:latin typeface="+mn-lt"/>
            </a:endParaRPr>
          </a:p>
          <a:p>
            <a:pPr algn="l"/>
            <a:r>
              <a:rPr lang="da-DK" sz="1800" b="0" i="0" u="none" strike="noStrike" baseline="0" dirty="0">
                <a:latin typeface="+mn-lt"/>
              </a:rPr>
              <a:t>a. a1 = +(93</a:t>
            </a:r>
            <a:r>
              <a:rPr lang="da-DK" sz="1800" b="0" i="0" u="none" strike="noStrike" baseline="30000" dirty="0">
                <a:latin typeface="+mn-lt"/>
              </a:rPr>
              <a:t>(23+1)/4</a:t>
            </a:r>
            <a:r>
              <a:rPr lang="da-DK" sz="1800" b="0" i="0" u="none" strike="noStrike" baseline="0" dirty="0">
                <a:latin typeface="+mn-lt"/>
              </a:rPr>
              <a:t>) mod 23 = 1 mod 23</a:t>
            </a:r>
          </a:p>
          <a:p>
            <a:pPr algn="l"/>
            <a:r>
              <a:rPr lang="da-DK" sz="1800" b="0" i="0" u="none" strike="noStrike" baseline="0" dirty="0">
                <a:latin typeface="+mn-lt"/>
              </a:rPr>
              <a:t>b. a2 = −(93</a:t>
            </a:r>
            <a:r>
              <a:rPr lang="da-DK" sz="1800" b="0" i="0" u="none" strike="noStrike" baseline="30000" dirty="0">
                <a:latin typeface="+mn-lt"/>
              </a:rPr>
              <a:t>(23+1)/4</a:t>
            </a:r>
            <a:r>
              <a:rPr lang="da-DK" sz="1800" b="0" i="0" u="none" strike="noStrike" baseline="0" dirty="0">
                <a:latin typeface="+mn-lt"/>
              </a:rPr>
              <a:t>) mod 23 = 22 mod 23</a:t>
            </a:r>
          </a:p>
          <a:p>
            <a:pPr algn="l"/>
            <a:r>
              <a:rPr lang="da-DK" sz="1800" b="0" i="0" u="none" strike="noStrike" baseline="0" dirty="0">
                <a:latin typeface="+mn-lt"/>
              </a:rPr>
              <a:t>c. b1 = +(93</a:t>
            </a:r>
            <a:r>
              <a:rPr lang="da-DK" sz="1800" b="0" i="0" u="none" strike="noStrike" baseline="30000" dirty="0">
                <a:latin typeface="+mn-lt"/>
              </a:rPr>
              <a:t>(7+1)/4</a:t>
            </a:r>
            <a:r>
              <a:rPr lang="da-DK" sz="1800" b="0" i="0" u="none" strike="noStrike" baseline="0" dirty="0">
                <a:latin typeface="+mn-lt"/>
              </a:rPr>
              <a:t>) mod 7 = 4 mod 7</a:t>
            </a:r>
          </a:p>
          <a:p>
            <a:pPr algn="l"/>
            <a:r>
              <a:rPr lang="da-DK" sz="1800" b="0" i="0" u="none" strike="noStrike" baseline="0" dirty="0">
                <a:latin typeface="+mn-lt"/>
              </a:rPr>
              <a:t>d. b2 = −(93</a:t>
            </a:r>
            <a:r>
              <a:rPr lang="da-DK" sz="1800" b="0" i="0" u="none" strike="noStrike" baseline="30000" dirty="0">
                <a:latin typeface="+mn-lt"/>
              </a:rPr>
              <a:t>(7+1)/4</a:t>
            </a:r>
            <a:r>
              <a:rPr lang="da-DK" sz="1800" b="0" i="0" u="none" strike="noStrike" baseline="0" dirty="0">
                <a:latin typeface="+mn-lt"/>
              </a:rPr>
              <a:t>) mod 7 = 3 mod 7</a:t>
            </a:r>
          </a:p>
        </p:txBody>
      </p:sp>
    </p:spTree>
    <p:extLst>
      <p:ext uri="{BB962C8B-B14F-4D97-AF65-F5344CB8AC3E}">
        <p14:creationId xmlns:p14="http://schemas.microsoft.com/office/powerpoint/2010/main" val="1243421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6" name="TextBox 5">
            <a:extLst>
              <a:ext uri="{FF2B5EF4-FFF2-40B4-BE49-F238E27FC236}">
                <a16:creationId xmlns:a16="http://schemas.microsoft.com/office/drawing/2014/main" id="{1C4113C0-A61F-5DDB-C95D-8A2F337CB264}"/>
              </a:ext>
            </a:extLst>
          </p:cNvPr>
          <p:cNvSpPr txBox="1"/>
          <p:nvPr/>
        </p:nvSpPr>
        <p:spPr>
          <a:xfrm>
            <a:off x="340774" y="546969"/>
            <a:ext cx="4572000" cy="430887"/>
          </a:xfrm>
          <a:prstGeom prst="rect">
            <a:avLst/>
          </a:prstGeom>
          <a:noFill/>
        </p:spPr>
        <p:txBody>
          <a:bodyPr wrap="square">
            <a:spAutoFit/>
          </a:bodyPr>
          <a:lstStyle/>
          <a:p>
            <a:r>
              <a:rPr lang="en-IN" sz="2200" b="0" i="0" u="none" strike="noStrike" baseline="0" dirty="0">
                <a:solidFill>
                  <a:srgbClr val="FF0000"/>
                </a:solidFill>
                <a:latin typeface="+mn-lt"/>
              </a:rPr>
              <a:t>10.3 RABIN CRYPTOSYSTEM</a:t>
            </a:r>
            <a:endParaRPr lang="en-IN" sz="2200" dirty="0">
              <a:solidFill>
                <a:srgbClr val="FF0000"/>
              </a:solidFill>
              <a:latin typeface="+mn-lt"/>
            </a:endParaRPr>
          </a:p>
        </p:txBody>
      </p:sp>
      <p:sp>
        <p:nvSpPr>
          <p:cNvPr id="4" name="TextBox 3">
            <a:extLst>
              <a:ext uri="{FF2B5EF4-FFF2-40B4-BE49-F238E27FC236}">
                <a16:creationId xmlns:a16="http://schemas.microsoft.com/office/drawing/2014/main" id="{8539F983-02D9-68D4-FAE2-CDD2697821C6}"/>
              </a:ext>
            </a:extLst>
          </p:cNvPr>
          <p:cNvSpPr txBox="1"/>
          <p:nvPr/>
        </p:nvSpPr>
        <p:spPr>
          <a:xfrm>
            <a:off x="424260" y="1355130"/>
            <a:ext cx="8295480" cy="2031325"/>
          </a:xfrm>
          <a:prstGeom prst="rect">
            <a:avLst/>
          </a:prstGeom>
          <a:noFill/>
        </p:spPr>
        <p:txBody>
          <a:bodyPr wrap="square">
            <a:spAutoFit/>
          </a:bodyPr>
          <a:lstStyle/>
          <a:p>
            <a:pPr algn="just"/>
            <a:r>
              <a:rPr lang="en-US" sz="1800" b="0" i="0" u="none" strike="noStrike" baseline="0" dirty="0">
                <a:latin typeface="+mn-lt"/>
              </a:rPr>
              <a:t>6. Bob takes four possible answers, (a1, b1), (a1, b2), (a2, b1), and (a2, b2), and uses the Chinese remainder theorem to find four possible plaintexts: 116, 24, 137, and 45 (all of them relatively prime to 161). </a:t>
            </a:r>
          </a:p>
          <a:p>
            <a:pPr algn="just"/>
            <a:endParaRPr lang="en-US" sz="1800" dirty="0">
              <a:latin typeface="+mn-lt"/>
            </a:endParaRPr>
          </a:p>
          <a:p>
            <a:pPr algn="just"/>
            <a:r>
              <a:rPr lang="en-US" sz="1800" b="0" i="0" u="none" strike="noStrike" baseline="0" dirty="0">
                <a:latin typeface="+mn-lt"/>
              </a:rPr>
              <a:t>Note that only the second answer is Alice’s plaintext. Bob needs to make a decision based on the situation. Note also that all four of these answers, when squared modulo n, give the ciphertext 93 sent by Alice.</a:t>
            </a:r>
            <a:endParaRPr lang="en-IN" sz="1800" dirty="0">
              <a:latin typeface="+mn-lt"/>
            </a:endParaRPr>
          </a:p>
        </p:txBody>
      </p:sp>
      <p:pic>
        <p:nvPicPr>
          <p:cNvPr id="3" name="Picture 2">
            <a:extLst>
              <a:ext uri="{FF2B5EF4-FFF2-40B4-BE49-F238E27FC236}">
                <a16:creationId xmlns:a16="http://schemas.microsoft.com/office/drawing/2014/main" id="{F43A4E67-6024-8CE8-619A-2C0E1BB215C1}"/>
              </a:ext>
            </a:extLst>
          </p:cNvPr>
          <p:cNvPicPr>
            <a:picLocks noChangeAspect="1"/>
          </p:cNvPicPr>
          <p:nvPr/>
        </p:nvPicPr>
        <p:blipFill>
          <a:blip r:embed="rId2"/>
          <a:stretch>
            <a:fillRect/>
          </a:stretch>
        </p:blipFill>
        <p:spPr>
          <a:xfrm>
            <a:off x="1016618" y="4034812"/>
            <a:ext cx="7110763" cy="401973"/>
          </a:xfrm>
          <a:prstGeom prst="rect">
            <a:avLst/>
          </a:prstGeom>
        </p:spPr>
      </p:pic>
    </p:spTree>
    <p:extLst>
      <p:ext uri="{BB962C8B-B14F-4D97-AF65-F5344CB8AC3E}">
        <p14:creationId xmlns:p14="http://schemas.microsoft.com/office/powerpoint/2010/main" val="680519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7" name="TextBox 6">
            <a:extLst>
              <a:ext uri="{FF2B5EF4-FFF2-40B4-BE49-F238E27FC236}">
                <a16:creationId xmlns:a16="http://schemas.microsoft.com/office/drawing/2014/main" id="{6AA8C443-E974-1B51-0CFB-7B5E3AB0FC82}"/>
              </a:ext>
            </a:extLst>
          </p:cNvPr>
          <p:cNvSpPr txBox="1"/>
          <p:nvPr/>
        </p:nvSpPr>
        <p:spPr>
          <a:xfrm>
            <a:off x="501070" y="764044"/>
            <a:ext cx="5645535" cy="430887"/>
          </a:xfrm>
          <a:prstGeom prst="rect">
            <a:avLst/>
          </a:prstGeom>
          <a:noFill/>
        </p:spPr>
        <p:txBody>
          <a:bodyPr wrap="square">
            <a:spAutoFit/>
          </a:bodyPr>
          <a:lstStyle/>
          <a:p>
            <a:r>
              <a:rPr lang="en-US" sz="2200" b="0" i="0" u="none" strike="noStrike" baseline="0" dirty="0">
                <a:solidFill>
                  <a:srgbClr val="FF0000"/>
                </a:solidFill>
                <a:latin typeface="+mn-lt"/>
              </a:rPr>
              <a:t>Security of the Rabin System</a:t>
            </a:r>
            <a:endParaRPr lang="en-IN" sz="2200" dirty="0">
              <a:solidFill>
                <a:srgbClr val="FF0000"/>
              </a:solidFill>
              <a:latin typeface="+mn-lt"/>
            </a:endParaRPr>
          </a:p>
        </p:txBody>
      </p:sp>
      <p:sp>
        <p:nvSpPr>
          <p:cNvPr id="9" name="TextBox 8">
            <a:extLst>
              <a:ext uri="{FF2B5EF4-FFF2-40B4-BE49-F238E27FC236}">
                <a16:creationId xmlns:a16="http://schemas.microsoft.com/office/drawing/2014/main" id="{DF922012-F71F-440D-6211-209DAD9AE217}"/>
              </a:ext>
            </a:extLst>
          </p:cNvPr>
          <p:cNvSpPr txBox="1"/>
          <p:nvPr/>
        </p:nvSpPr>
        <p:spPr>
          <a:xfrm>
            <a:off x="385856" y="1781184"/>
            <a:ext cx="8317930" cy="1754326"/>
          </a:xfrm>
          <a:prstGeom prst="rect">
            <a:avLst/>
          </a:prstGeom>
          <a:noFill/>
        </p:spPr>
        <p:txBody>
          <a:bodyPr wrap="square">
            <a:spAutoFit/>
          </a:bodyPr>
          <a:lstStyle/>
          <a:p>
            <a:pPr algn="just"/>
            <a:r>
              <a:rPr lang="en-US" sz="1800" b="0" i="0" u="none" strike="noStrike" baseline="0" dirty="0">
                <a:latin typeface="+mn-lt"/>
              </a:rPr>
              <a:t>The Rabin system is secure as long as p and q are large numbers. </a:t>
            </a:r>
          </a:p>
          <a:p>
            <a:pPr algn="just"/>
            <a:endParaRPr lang="en-US" sz="1800" dirty="0">
              <a:latin typeface="+mn-lt"/>
            </a:endParaRPr>
          </a:p>
          <a:p>
            <a:pPr algn="just"/>
            <a:r>
              <a:rPr lang="en-US" sz="1800" b="0" i="0" u="none" strike="noStrike" baseline="0" dirty="0">
                <a:latin typeface="+mn-lt"/>
              </a:rPr>
              <a:t>The complexity of the Rabin system is at the same level as factoring a large number n into its two prime factors p and q. </a:t>
            </a:r>
          </a:p>
          <a:p>
            <a:pPr algn="just"/>
            <a:endParaRPr lang="en-US" sz="1800" dirty="0">
              <a:latin typeface="+mn-lt"/>
            </a:endParaRPr>
          </a:p>
          <a:p>
            <a:pPr algn="just"/>
            <a:r>
              <a:rPr lang="en-US" sz="1800" b="0" i="0" u="none" strike="noStrike" baseline="0" dirty="0">
                <a:latin typeface="+mn-lt"/>
              </a:rPr>
              <a:t>In other words, the Rabin system is as secure as RSA.</a:t>
            </a:r>
            <a:endParaRPr lang="en-IN" sz="1800" dirty="0">
              <a:latin typeface="+mn-lt"/>
            </a:endParaRPr>
          </a:p>
        </p:txBody>
      </p:sp>
    </p:spTree>
    <p:extLst>
      <p:ext uri="{BB962C8B-B14F-4D97-AF65-F5344CB8AC3E}">
        <p14:creationId xmlns:p14="http://schemas.microsoft.com/office/powerpoint/2010/main" val="391934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F9695348-DD38-0D8C-1943-3BB6969986DA}"/>
              </a:ext>
            </a:extLst>
          </p:cNvPr>
          <p:cNvSpPr txBox="1"/>
          <p:nvPr/>
        </p:nvSpPr>
        <p:spPr>
          <a:xfrm>
            <a:off x="424260" y="766731"/>
            <a:ext cx="8295480" cy="954107"/>
          </a:xfrm>
          <a:prstGeom prst="rect">
            <a:avLst/>
          </a:prstGeom>
          <a:noFill/>
        </p:spPr>
        <p:txBody>
          <a:bodyPr wrap="square">
            <a:spAutoFit/>
          </a:bodyPr>
          <a:lstStyle/>
          <a:p>
            <a:pPr algn="l"/>
            <a:r>
              <a:rPr lang="en-IN" sz="2000" b="1" i="0" u="none" strike="noStrike" baseline="0" dirty="0">
                <a:solidFill>
                  <a:srgbClr val="FF0000"/>
                </a:solidFill>
                <a:latin typeface="+mn-lt"/>
              </a:rPr>
              <a:t>General Idea</a:t>
            </a:r>
          </a:p>
          <a:p>
            <a:pPr algn="l"/>
            <a:endParaRPr lang="en-IN" sz="1800" b="1" i="0" u="none" strike="noStrike" baseline="0" dirty="0">
              <a:solidFill>
                <a:srgbClr val="FF0000"/>
              </a:solidFill>
              <a:latin typeface="+mn-lt"/>
            </a:endParaRPr>
          </a:p>
          <a:p>
            <a:pPr algn="just"/>
            <a:r>
              <a:rPr lang="en-US" sz="1800" dirty="0">
                <a:latin typeface="+mn-lt"/>
              </a:rPr>
              <a:t>G</a:t>
            </a:r>
            <a:r>
              <a:rPr lang="en-US" sz="1800" b="0" i="0" u="none" strike="noStrike" baseline="0" dirty="0">
                <a:latin typeface="+mn-lt"/>
              </a:rPr>
              <a:t>eneral idea of asymmetric-key cryptography as used for encipherment.</a:t>
            </a:r>
          </a:p>
        </p:txBody>
      </p:sp>
      <p:pic>
        <p:nvPicPr>
          <p:cNvPr id="6" name="Picture 5">
            <a:extLst>
              <a:ext uri="{FF2B5EF4-FFF2-40B4-BE49-F238E27FC236}">
                <a16:creationId xmlns:a16="http://schemas.microsoft.com/office/drawing/2014/main" id="{E7AD9781-E272-EF0F-94A5-1C7631C56017}"/>
              </a:ext>
            </a:extLst>
          </p:cNvPr>
          <p:cNvPicPr>
            <a:picLocks noChangeAspect="1"/>
          </p:cNvPicPr>
          <p:nvPr/>
        </p:nvPicPr>
        <p:blipFill>
          <a:blip r:embed="rId2"/>
          <a:stretch>
            <a:fillRect/>
          </a:stretch>
        </p:blipFill>
        <p:spPr>
          <a:xfrm>
            <a:off x="1269170" y="2046420"/>
            <a:ext cx="6153466" cy="2959252"/>
          </a:xfrm>
          <a:prstGeom prst="rect">
            <a:avLst/>
          </a:prstGeom>
        </p:spPr>
      </p:pic>
      <p:sp>
        <p:nvSpPr>
          <p:cNvPr id="4" name="TextBox 3">
            <a:extLst>
              <a:ext uri="{FF2B5EF4-FFF2-40B4-BE49-F238E27FC236}">
                <a16:creationId xmlns:a16="http://schemas.microsoft.com/office/drawing/2014/main" id="{642C707D-60C3-F5C5-611A-5BDDBE344E76}"/>
              </a:ext>
            </a:extLst>
          </p:cNvPr>
          <p:cNvSpPr txBox="1"/>
          <p:nvPr/>
        </p:nvSpPr>
        <p:spPr>
          <a:xfrm>
            <a:off x="270640" y="5955561"/>
            <a:ext cx="8295480" cy="338554"/>
          </a:xfrm>
          <a:prstGeom prst="rect">
            <a:avLst/>
          </a:prstGeom>
          <a:noFill/>
        </p:spPr>
        <p:txBody>
          <a:bodyPr wrap="square">
            <a:spAutoFit/>
          </a:bodyPr>
          <a:lstStyle/>
          <a:p>
            <a:pPr algn="just"/>
            <a:r>
              <a:rPr lang="en-US" sz="1600" b="0" i="0" u="none" strike="noStrike" baseline="0" dirty="0">
                <a:latin typeface="+mn-lt"/>
              </a:rPr>
              <a:t>There are distinctive keys in asymmetric-key cryptography: a </a:t>
            </a:r>
            <a:r>
              <a:rPr lang="en-US" sz="1600" b="0" i="0" u="none" strike="noStrike" baseline="0" dirty="0">
                <a:solidFill>
                  <a:srgbClr val="FF0000"/>
                </a:solidFill>
                <a:latin typeface="+mn-lt"/>
              </a:rPr>
              <a:t>private key</a:t>
            </a:r>
            <a:r>
              <a:rPr lang="en-US" sz="1600" b="0" i="0" u="none" strike="noStrike" baseline="0" dirty="0">
                <a:latin typeface="+mn-lt"/>
              </a:rPr>
              <a:t> and a </a:t>
            </a:r>
            <a:r>
              <a:rPr lang="en-US" sz="1600" b="0" i="0" u="none" strike="noStrike" baseline="0" dirty="0">
                <a:solidFill>
                  <a:srgbClr val="FF0000"/>
                </a:solidFill>
                <a:latin typeface="+mn-lt"/>
              </a:rPr>
              <a:t>public key. </a:t>
            </a:r>
          </a:p>
        </p:txBody>
      </p:sp>
    </p:spTree>
    <p:extLst>
      <p:ext uri="{BB962C8B-B14F-4D97-AF65-F5344CB8AC3E}">
        <p14:creationId xmlns:p14="http://schemas.microsoft.com/office/powerpoint/2010/main" val="203424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4251FE1F-5F33-72B5-A81D-6E29B8696A5D}"/>
              </a:ext>
            </a:extLst>
          </p:cNvPr>
          <p:cNvSpPr txBox="1"/>
          <p:nvPr/>
        </p:nvSpPr>
        <p:spPr>
          <a:xfrm>
            <a:off x="481867" y="979488"/>
            <a:ext cx="8180265" cy="3600986"/>
          </a:xfrm>
          <a:prstGeom prst="rect">
            <a:avLst/>
          </a:prstGeom>
          <a:noFill/>
        </p:spPr>
        <p:txBody>
          <a:bodyPr wrap="square">
            <a:spAutoFit/>
          </a:bodyPr>
          <a:lstStyle/>
          <a:p>
            <a:pPr algn="just"/>
            <a:r>
              <a:rPr lang="en-US" sz="1800" b="0" i="0" u="none" strike="noStrike" baseline="0" dirty="0">
                <a:latin typeface="+mn-lt"/>
              </a:rPr>
              <a:t>Figure 10.2 shows several important facts. </a:t>
            </a:r>
          </a:p>
          <a:p>
            <a:pPr algn="just"/>
            <a:endParaRPr lang="en-US" sz="1800" dirty="0">
              <a:latin typeface="+mn-lt"/>
            </a:endParaRPr>
          </a:p>
          <a:p>
            <a:pPr algn="just"/>
            <a:r>
              <a:rPr lang="en-US" b="0" i="0" u="none" strike="noStrike" baseline="0" dirty="0">
                <a:solidFill>
                  <a:srgbClr val="FF0000"/>
                </a:solidFill>
                <a:latin typeface="+mn-lt"/>
              </a:rPr>
              <a:t>First, </a:t>
            </a:r>
            <a:r>
              <a:rPr lang="en-US" b="0" i="0" u="none" strike="noStrike" baseline="0" dirty="0">
                <a:latin typeface="+mn-lt"/>
              </a:rPr>
              <a:t>it emphasizes the asymmetric nature of the cryptosystem. </a:t>
            </a:r>
            <a:r>
              <a:rPr lang="en-US" dirty="0">
                <a:latin typeface="+mn-lt"/>
              </a:rPr>
              <a:t> </a:t>
            </a:r>
            <a:r>
              <a:rPr lang="en-US" b="0" i="0" u="none" strike="noStrike" baseline="0" dirty="0">
                <a:latin typeface="+mn-lt"/>
              </a:rPr>
              <a:t>Bob needs to create two keys: one private and one public. </a:t>
            </a:r>
            <a:r>
              <a:rPr lang="en-US" dirty="0">
                <a:latin typeface="+mn-lt"/>
              </a:rPr>
              <a:t> </a:t>
            </a:r>
            <a:r>
              <a:rPr lang="en-US" b="0" i="0" u="none" strike="noStrike" baseline="0" dirty="0">
                <a:latin typeface="+mn-lt"/>
              </a:rPr>
              <a:t>Bob is responsible for distributing the public key to the community. </a:t>
            </a:r>
            <a:r>
              <a:rPr lang="en-US" dirty="0">
                <a:latin typeface="+mn-lt"/>
              </a:rPr>
              <a:t> </a:t>
            </a:r>
            <a:r>
              <a:rPr lang="en-US" b="0" i="0" u="none" strike="noStrike" baseline="0" dirty="0">
                <a:latin typeface="+mn-lt"/>
              </a:rPr>
              <a:t>This can be done through </a:t>
            </a:r>
            <a:r>
              <a:rPr lang="en-US" b="0" i="0" u="none" strike="noStrike" baseline="0" dirty="0">
                <a:solidFill>
                  <a:srgbClr val="FF0000"/>
                </a:solidFill>
                <a:latin typeface="+mn-lt"/>
              </a:rPr>
              <a:t>a public-key distribution channel. </a:t>
            </a:r>
          </a:p>
          <a:p>
            <a:pPr algn="just"/>
            <a:endParaRPr lang="en-US" dirty="0">
              <a:solidFill>
                <a:srgbClr val="FF0000"/>
              </a:solidFill>
              <a:latin typeface="+mn-lt"/>
            </a:endParaRPr>
          </a:p>
          <a:p>
            <a:pPr algn="just"/>
            <a:r>
              <a:rPr lang="en-US" b="0" i="0" u="none" strike="noStrike" baseline="0" dirty="0">
                <a:solidFill>
                  <a:srgbClr val="C00000"/>
                </a:solidFill>
                <a:latin typeface="+mn-lt"/>
              </a:rPr>
              <a:t>Second</a:t>
            </a:r>
            <a:r>
              <a:rPr lang="en-US" b="0" i="0" u="none" strike="noStrike" baseline="0" dirty="0">
                <a:latin typeface="+mn-lt"/>
              </a:rPr>
              <a:t>, asymmetric-key cryptography means that Bob and Alice cannot use the same set of keys for two-way communication. </a:t>
            </a:r>
            <a:endParaRPr lang="en-US" dirty="0">
              <a:latin typeface="+mn-lt"/>
            </a:endParaRPr>
          </a:p>
          <a:p>
            <a:pPr algn="just"/>
            <a:r>
              <a:rPr lang="en-US" b="0" i="0" u="none" strike="noStrike" baseline="0" dirty="0">
                <a:latin typeface="+mn-lt"/>
              </a:rPr>
              <a:t>Each entity in the community should create its own private and public keys. </a:t>
            </a:r>
          </a:p>
          <a:p>
            <a:pPr algn="just"/>
            <a:endParaRPr lang="en-US" dirty="0">
              <a:latin typeface="+mn-lt"/>
            </a:endParaRPr>
          </a:p>
          <a:p>
            <a:pPr algn="just"/>
            <a:endParaRPr lang="en-US" b="0" i="0" u="none" strike="noStrike" baseline="0" dirty="0">
              <a:latin typeface="+mn-lt"/>
            </a:endParaRPr>
          </a:p>
          <a:p>
            <a:pPr algn="just"/>
            <a:r>
              <a:rPr lang="en-US" b="0" i="0" u="none" strike="noStrike" baseline="0" dirty="0">
                <a:solidFill>
                  <a:srgbClr val="C00000"/>
                </a:solidFill>
                <a:latin typeface="+mn-lt"/>
              </a:rPr>
              <a:t>Third, </a:t>
            </a:r>
            <a:r>
              <a:rPr lang="en-US" b="0" i="0" u="none" strike="noStrike" baseline="0" dirty="0">
                <a:latin typeface="+mn-lt"/>
              </a:rPr>
              <a:t>asymmetric-key cryptography means that Bob needs only one private key to receive all correspondence from anyone in the community, but Alice needs n public keys to communicate with n entities in the community, one public key for each entity.</a:t>
            </a:r>
          </a:p>
        </p:txBody>
      </p:sp>
    </p:spTree>
    <p:extLst>
      <p:ext uri="{BB962C8B-B14F-4D97-AF65-F5344CB8AC3E}">
        <p14:creationId xmlns:p14="http://schemas.microsoft.com/office/powerpoint/2010/main" val="337648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845894"/>
            <a:ext cx="8449100" cy="2923877"/>
          </a:xfrm>
          <a:prstGeom prst="rect">
            <a:avLst/>
          </a:prstGeom>
          <a:noFill/>
        </p:spPr>
        <p:txBody>
          <a:bodyPr wrap="square">
            <a:spAutoFit/>
          </a:bodyPr>
          <a:lstStyle/>
          <a:p>
            <a:pPr algn="just"/>
            <a:r>
              <a:rPr lang="en-IN" sz="2000" b="1" i="0" u="none" strike="noStrike" baseline="0" dirty="0">
                <a:solidFill>
                  <a:srgbClr val="C00000"/>
                </a:solidFill>
                <a:latin typeface="+mn-lt"/>
              </a:rPr>
              <a:t>Plaintext/Ciphertext</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Unlike in symmetric-key cryptography, plaintext and ciphertext are treated as integers in asymmetric-key cryptography. </a:t>
            </a:r>
          </a:p>
          <a:p>
            <a:pPr algn="just"/>
            <a:endParaRPr lang="en-US" sz="1800" dirty="0">
              <a:latin typeface="+mn-lt"/>
            </a:endParaRPr>
          </a:p>
          <a:p>
            <a:pPr algn="just"/>
            <a:r>
              <a:rPr lang="en-US" sz="1800" b="0" i="0" u="none" strike="noStrike" baseline="0" dirty="0">
                <a:latin typeface="+mn-lt"/>
              </a:rPr>
              <a:t>The message must be encoded as an integer (or a set of integers) before encryption; </a:t>
            </a:r>
          </a:p>
          <a:p>
            <a:pPr algn="just"/>
            <a:endParaRPr lang="en-US" sz="1800" dirty="0">
              <a:latin typeface="+mn-lt"/>
            </a:endParaRPr>
          </a:p>
          <a:p>
            <a:pPr algn="just"/>
            <a:r>
              <a:rPr lang="en-US" sz="1800" b="0" i="0" u="none" strike="noStrike" baseline="0" dirty="0">
                <a:latin typeface="+mn-lt"/>
              </a:rPr>
              <a:t>the integer (or the set of integers) must be decoded into the message after decryption. </a:t>
            </a:r>
          </a:p>
        </p:txBody>
      </p:sp>
    </p:spTree>
    <p:extLst>
      <p:ext uri="{BB962C8B-B14F-4D97-AF65-F5344CB8AC3E}">
        <p14:creationId xmlns:p14="http://schemas.microsoft.com/office/powerpoint/2010/main" val="397942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845894"/>
            <a:ext cx="8449100" cy="4585871"/>
          </a:xfrm>
          <a:prstGeom prst="rect">
            <a:avLst/>
          </a:prstGeom>
          <a:noFill/>
        </p:spPr>
        <p:txBody>
          <a:bodyPr wrap="square">
            <a:spAutoFit/>
          </a:bodyPr>
          <a:lstStyle/>
          <a:p>
            <a:pPr algn="just"/>
            <a:r>
              <a:rPr lang="en-IN" sz="2000" b="1" i="0" u="none" strike="noStrike" baseline="0" dirty="0">
                <a:solidFill>
                  <a:srgbClr val="C00000"/>
                </a:solidFill>
                <a:latin typeface="+mn-lt"/>
              </a:rPr>
              <a:t>Encryption/Decryption</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Encryption and decryption in asymmetric-key cryptography are mathematical functions applied over the numbers representing the plaintext and ciphertext. </a:t>
            </a:r>
          </a:p>
          <a:p>
            <a:pPr algn="just"/>
            <a:endParaRPr lang="en-US" sz="1800" dirty="0">
              <a:latin typeface="+mn-lt"/>
            </a:endParaRPr>
          </a:p>
          <a:p>
            <a:pPr algn="just"/>
            <a:r>
              <a:rPr lang="en-US" sz="1800" b="0" i="0" u="none" strike="noStrike" baseline="0" dirty="0">
                <a:latin typeface="+mn-lt"/>
              </a:rPr>
              <a:t>ciphertext  </a:t>
            </a:r>
            <a:r>
              <a:rPr lang="en-US" sz="1800" b="0" i="0" u="none" strike="noStrike" baseline="0" dirty="0">
                <a:solidFill>
                  <a:srgbClr val="FF0000"/>
                </a:solidFill>
                <a:latin typeface="+mn-lt"/>
              </a:rPr>
              <a:t>C = f (</a:t>
            </a:r>
            <a:r>
              <a:rPr lang="en-US" sz="1800" b="0" i="0" u="none" strike="noStrike" baseline="0" dirty="0" err="1">
                <a:solidFill>
                  <a:srgbClr val="FF0000"/>
                </a:solidFill>
                <a:latin typeface="+mn-lt"/>
              </a:rPr>
              <a:t>Kpublic</a:t>
            </a:r>
            <a:r>
              <a:rPr lang="en-US" sz="1800" b="0" i="0" u="none" strike="noStrike" baseline="0" dirty="0">
                <a:solidFill>
                  <a:srgbClr val="FF0000"/>
                </a:solidFill>
                <a:latin typeface="+mn-lt"/>
              </a:rPr>
              <a:t>, P); </a:t>
            </a:r>
          </a:p>
          <a:p>
            <a:pPr algn="just"/>
            <a:endParaRPr lang="en-US" sz="1800" dirty="0">
              <a:latin typeface="+mn-lt"/>
            </a:endParaRPr>
          </a:p>
          <a:p>
            <a:pPr algn="just"/>
            <a:endParaRPr lang="en-US" sz="1800" b="0" i="0" u="none" strike="noStrike" baseline="0" dirty="0">
              <a:latin typeface="+mn-lt"/>
            </a:endParaRPr>
          </a:p>
          <a:p>
            <a:pPr algn="just"/>
            <a:r>
              <a:rPr lang="en-US" sz="1800" b="0" i="0" u="none" strike="noStrike" baseline="0" dirty="0">
                <a:latin typeface="+mn-lt"/>
              </a:rPr>
              <a:t>plaintext  </a:t>
            </a:r>
            <a:r>
              <a:rPr lang="en-US" sz="1800" b="0" i="0" u="none" strike="noStrike" baseline="0" dirty="0">
                <a:solidFill>
                  <a:srgbClr val="FF0000"/>
                </a:solidFill>
                <a:latin typeface="+mn-lt"/>
              </a:rPr>
              <a:t>P = g(</a:t>
            </a:r>
            <a:r>
              <a:rPr lang="en-US" sz="1800" b="0" i="0" u="none" strike="noStrike" baseline="0" dirty="0" err="1">
                <a:solidFill>
                  <a:srgbClr val="FF0000"/>
                </a:solidFill>
                <a:latin typeface="+mn-lt"/>
              </a:rPr>
              <a:t>Kprivate</a:t>
            </a:r>
            <a:r>
              <a:rPr lang="en-US" sz="1800" b="0" i="0" u="none" strike="noStrike" baseline="0" dirty="0">
                <a:solidFill>
                  <a:srgbClr val="FF0000"/>
                </a:solidFill>
                <a:latin typeface="+mn-lt"/>
              </a:rPr>
              <a:t>, C). </a:t>
            </a:r>
          </a:p>
          <a:p>
            <a:pPr algn="just"/>
            <a:endParaRPr lang="en-US" sz="1800" dirty="0">
              <a:latin typeface="+mn-lt"/>
            </a:endParaRPr>
          </a:p>
          <a:p>
            <a:pPr algn="just"/>
            <a:r>
              <a:rPr lang="en-US" sz="1800" b="0" i="0" u="none" strike="noStrike" baseline="0" dirty="0">
                <a:latin typeface="+mn-lt"/>
              </a:rPr>
              <a:t>function </a:t>
            </a:r>
            <a:r>
              <a:rPr lang="en-US" sz="1800" b="0" i="0" u="none" strike="noStrike" baseline="0" dirty="0">
                <a:solidFill>
                  <a:srgbClr val="C00000"/>
                </a:solidFill>
                <a:latin typeface="+mn-lt"/>
              </a:rPr>
              <a:t>f </a:t>
            </a:r>
            <a:r>
              <a:rPr lang="en-US" sz="1800" b="0" i="0" u="none" strike="noStrike" baseline="0" dirty="0">
                <a:latin typeface="+mn-lt"/>
              </a:rPr>
              <a:t>is used only for encryption; </a:t>
            </a:r>
          </a:p>
          <a:p>
            <a:pPr algn="just"/>
            <a:endParaRPr lang="en-US" sz="1800" dirty="0">
              <a:latin typeface="+mn-lt"/>
            </a:endParaRPr>
          </a:p>
          <a:p>
            <a:pPr algn="just"/>
            <a:r>
              <a:rPr lang="en-US" sz="1800" b="0" i="0" u="none" strike="noStrike" baseline="0" dirty="0">
                <a:latin typeface="+mn-lt"/>
              </a:rPr>
              <a:t>function </a:t>
            </a:r>
            <a:r>
              <a:rPr lang="en-US" sz="1800" b="0" i="0" u="none" strike="noStrike" baseline="0" dirty="0">
                <a:solidFill>
                  <a:srgbClr val="C00000"/>
                </a:solidFill>
                <a:latin typeface="+mn-lt"/>
              </a:rPr>
              <a:t>g</a:t>
            </a:r>
            <a:r>
              <a:rPr lang="en-US" sz="1800" b="0" i="0" u="none" strike="noStrike" baseline="0" dirty="0">
                <a:latin typeface="+mn-lt"/>
              </a:rPr>
              <a:t> is used only for decryption. </a:t>
            </a:r>
          </a:p>
          <a:p>
            <a:pPr algn="just"/>
            <a:endParaRPr lang="en-US" sz="1800" dirty="0">
              <a:latin typeface="+mn-lt"/>
            </a:endParaRPr>
          </a:p>
          <a:p>
            <a:pPr algn="just"/>
            <a:r>
              <a:rPr lang="en-US" sz="1800" b="0" i="0" u="none" strike="noStrike" baseline="0" dirty="0">
                <a:latin typeface="+mn-lt"/>
              </a:rPr>
              <a:t>function f needs to be a trapdoor one-way function to allow Bob to decrypt the message but to prevent Eve from doing so.</a:t>
            </a:r>
            <a:endParaRPr lang="en-IN" sz="1800" dirty="0">
              <a:latin typeface="+mn-lt"/>
            </a:endParaRPr>
          </a:p>
        </p:txBody>
      </p:sp>
    </p:spTree>
    <p:extLst>
      <p:ext uri="{BB962C8B-B14F-4D97-AF65-F5344CB8AC3E}">
        <p14:creationId xmlns:p14="http://schemas.microsoft.com/office/powerpoint/2010/main" val="3710323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1288D35F-E210-D973-E9AE-751BD0CF77B8}"/>
              </a:ext>
            </a:extLst>
          </p:cNvPr>
          <p:cNvSpPr txBox="1"/>
          <p:nvPr/>
        </p:nvSpPr>
        <p:spPr>
          <a:xfrm>
            <a:off x="347450" y="661194"/>
            <a:ext cx="8449100" cy="4278094"/>
          </a:xfrm>
          <a:prstGeom prst="rect">
            <a:avLst/>
          </a:prstGeom>
          <a:noFill/>
        </p:spPr>
        <p:txBody>
          <a:bodyPr wrap="square">
            <a:spAutoFit/>
          </a:bodyPr>
          <a:lstStyle/>
          <a:p>
            <a:pPr algn="l"/>
            <a:r>
              <a:rPr lang="en-IN" sz="2000" b="1" i="0" u="none" strike="noStrike" baseline="0" dirty="0">
                <a:solidFill>
                  <a:srgbClr val="C00000"/>
                </a:solidFill>
                <a:latin typeface="+mn-lt"/>
              </a:rPr>
              <a:t>Need for Both</a:t>
            </a:r>
          </a:p>
          <a:p>
            <a:pPr algn="l"/>
            <a:endParaRPr lang="en-IN" sz="1800" b="0" i="0" u="none" strike="noStrike" baseline="0" dirty="0">
              <a:latin typeface="+mn-lt"/>
            </a:endParaRPr>
          </a:p>
          <a:p>
            <a:pPr algn="just"/>
            <a:r>
              <a:rPr lang="en-US" sz="1800" b="0" i="0" u="none" strike="noStrike" baseline="0" dirty="0">
                <a:latin typeface="+mn-lt"/>
              </a:rPr>
              <a:t>The advent of asymmetric key (public-key) cryptography does not eliminate the need for symmetric-key (</a:t>
            </a:r>
            <a:r>
              <a:rPr lang="en-US" sz="1800" b="0" i="0" u="none" strike="noStrike" baseline="0" dirty="0" err="1">
                <a:latin typeface="+mn-lt"/>
              </a:rPr>
              <a:t>secretkey</a:t>
            </a:r>
            <a:r>
              <a:rPr lang="en-US" sz="1800" b="0" i="0" u="none" strike="noStrike" baseline="0" dirty="0">
                <a:latin typeface="+mn-lt"/>
              </a:rPr>
              <a:t>) cryptography. </a:t>
            </a:r>
          </a:p>
          <a:p>
            <a:pPr algn="just"/>
            <a:endParaRPr lang="en-US" sz="1800" dirty="0">
              <a:latin typeface="+mn-lt"/>
            </a:endParaRPr>
          </a:p>
          <a:p>
            <a:pPr algn="just"/>
            <a:r>
              <a:rPr lang="en-US" sz="1800" b="0" i="0" u="none" strike="noStrike" baseline="0" dirty="0">
                <a:latin typeface="+mn-lt"/>
              </a:rPr>
              <a:t>Asymmetric-key cryptography, which uses mathematical functions for encryption and decryption, is much slower than symmetric-key cryptography. </a:t>
            </a:r>
          </a:p>
          <a:p>
            <a:pPr algn="l"/>
            <a:endParaRPr lang="en-US" sz="1800" dirty="0">
              <a:latin typeface="+mn-lt"/>
            </a:endParaRPr>
          </a:p>
          <a:p>
            <a:pPr algn="l"/>
            <a:r>
              <a:rPr lang="en-US" sz="1800" b="0" i="0" u="none" strike="noStrike" baseline="0" dirty="0">
                <a:latin typeface="+mn-lt"/>
              </a:rPr>
              <a:t>For encipherment of large messages, symmetric-key cryptography is still needed. </a:t>
            </a:r>
          </a:p>
          <a:p>
            <a:pPr algn="l"/>
            <a:endParaRPr lang="en-US" sz="1800" dirty="0">
              <a:latin typeface="+mn-lt"/>
            </a:endParaRPr>
          </a:p>
          <a:p>
            <a:pPr algn="just"/>
            <a:r>
              <a:rPr lang="en-US" sz="1800" dirty="0">
                <a:latin typeface="+mn-lt"/>
              </a:rPr>
              <a:t>S</a:t>
            </a:r>
            <a:r>
              <a:rPr lang="en-US" sz="1800" b="0" i="0" u="none" strike="noStrike" baseline="0" dirty="0">
                <a:latin typeface="+mn-lt"/>
              </a:rPr>
              <a:t>peed of symmetric-key cryptography does not eliminate the need for asymmetric-key cryptography. </a:t>
            </a:r>
          </a:p>
          <a:p>
            <a:pPr algn="just"/>
            <a:endParaRPr lang="en-US" sz="1800" dirty="0">
              <a:latin typeface="+mn-lt"/>
            </a:endParaRPr>
          </a:p>
          <a:p>
            <a:pPr algn="just"/>
            <a:r>
              <a:rPr lang="en-US" sz="1800" b="0" i="0" u="none" strike="noStrike" baseline="0" dirty="0">
                <a:latin typeface="+mn-lt"/>
              </a:rPr>
              <a:t>Asymmetric-key cryptography is still needed for authentication, digital signatures, and secret-key exchanges. </a:t>
            </a:r>
          </a:p>
        </p:txBody>
      </p:sp>
    </p:spTree>
    <p:extLst>
      <p:ext uri="{BB962C8B-B14F-4D97-AF65-F5344CB8AC3E}">
        <p14:creationId xmlns:p14="http://schemas.microsoft.com/office/powerpoint/2010/main" val="1777467585"/>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17919</TotalTime>
  <Words>2495</Words>
  <Application>Microsoft Office PowerPoint</Application>
  <PresentationFormat>On-screen Show (4:3)</PresentationFormat>
  <Paragraphs>329</Paragraphs>
  <Slides>44</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Times New Roman</vt:lpstr>
      <vt:lpstr>default</vt:lpstr>
      <vt:lpstr>MODULE 3 INFORMATION SECURITY [3 0 0 3] ICT 3172: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 [MAHE-MIT]</cp:lastModifiedBy>
  <cp:revision>2005</cp:revision>
  <dcterms:created xsi:type="dcterms:W3CDTF">2009-06-28T04:21:19Z</dcterms:created>
  <dcterms:modified xsi:type="dcterms:W3CDTF">2023-09-19T17:00:43Z</dcterms:modified>
</cp:coreProperties>
</file>