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837" r:id="rId3"/>
    <p:sldId id="862" r:id="rId4"/>
    <p:sldId id="853" r:id="rId5"/>
    <p:sldId id="838" r:id="rId6"/>
    <p:sldId id="839" r:id="rId7"/>
    <p:sldId id="840" r:id="rId8"/>
    <p:sldId id="841" r:id="rId9"/>
    <p:sldId id="854" r:id="rId1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7E50B8E-F93F-41F9-A655-DFB0C3C76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05FC705-5F52-4357-8602-6AAE5B6DA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A2C5-2BB8-4522-9A47-076A7DD0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BCE2-90CC-4814-B65E-DCF8DBC50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A8E0B-6A8F-4DCF-AEF1-3E21DF7A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960E8-E978-4BEA-9D97-7036CF6E6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D6B6-BFB5-4194-836E-CD650205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BD93-F1CB-4E8F-80E9-0A43E107C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5889-D3CE-4D62-91D5-BEA0F891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D2AD-4955-400B-8C57-3ABE06FC1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CD6F-4286-4527-A08C-4D3E10FE5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226B-D5DB-4065-B5DE-97FD057F8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7C91-4FF9-4713-9602-F1BC26582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9FF940-99A9-44A3-9649-F974F07A9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392363"/>
            <a:ext cx="7772400" cy="1136650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 [3 0 0 3]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ICT 3172: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1077145" y="1623965"/>
            <a:ext cx="6605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0000"/>
                </a:solidFill>
                <a:latin typeface="+mn-lt"/>
              </a:rPr>
              <a:t>Diffie </a:t>
            </a:r>
            <a:r>
              <a:rPr lang="en-IN" sz="2800" b="1" i="0" u="none" strike="noStrike" baseline="0" dirty="0" err="1">
                <a:solidFill>
                  <a:srgbClr val="FF0000"/>
                </a:solidFill>
                <a:latin typeface="+mn-lt"/>
              </a:rPr>
              <a:t>hellman</a:t>
            </a:r>
            <a:r>
              <a:rPr lang="en-IN" sz="2800" b="1" i="0" u="none" strike="noStrike" baseline="0" dirty="0">
                <a:solidFill>
                  <a:srgbClr val="FF0000"/>
                </a:solidFill>
                <a:latin typeface="+mn-lt"/>
              </a:rPr>
              <a:t> key exchange</a:t>
            </a:r>
            <a:endParaRPr lang="en-IN" sz="2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12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9045" y="817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3FE0D-FFDB-083A-2D03-E6C61638E093}"/>
              </a:ext>
            </a:extLst>
          </p:cNvPr>
          <p:cNvSpPr txBox="1"/>
          <p:nvPr/>
        </p:nvSpPr>
        <p:spPr>
          <a:xfrm>
            <a:off x="303461" y="1563519"/>
            <a:ext cx="81090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P</a:t>
            </a:r>
            <a:r>
              <a:rPr lang="en-US" sz="1800" b="0" i="0" u="none" strike="noStrike" baseline="0" dirty="0">
                <a:latin typeface="+mn-lt"/>
              </a:rPr>
              <a:t>ublic-key cryptosystem.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Inventor, Taher </a:t>
            </a:r>
            <a:r>
              <a:rPr lang="en-US" sz="1800" b="0" i="0" u="none" strike="noStrike" baseline="0" dirty="0" err="1">
                <a:latin typeface="+mn-lt"/>
              </a:rPr>
              <a:t>ElGamal</a:t>
            </a:r>
            <a:endParaRPr lang="en-US" sz="1800" dirty="0">
              <a:latin typeface="+mn-lt"/>
            </a:endParaRP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B</a:t>
            </a:r>
            <a:r>
              <a:rPr lang="en-US" sz="1800" b="0" i="0" u="none" strike="noStrike" baseline="0" dirty="0">
                <a:latin typeface="+mn-lt"/>
              </a:rPr>
              <a:t>ased on the discrete logarithm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72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9045" y="817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78DFF-6D69-223F-8AF7-6356378DD7A8}"/>
              </a:ext>
            </a:extLst>
          </p:cNvPr>
          <p:cNvSpPr txBox="1"/>
          <p:nvPr/>
        </p:nvSpPr>
        <p:spPr>
          <a:xfrm>
            <a:off x="307730" y="1735018"/>
            <a:ext cx="8335199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800" b="0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If p is a very large prime, e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0" dirty="0">
                <a:latin typeface="+mn-lt"/>
              </a:rPr>
              <a:t> is a primitive root in the group G = &lt;</a:t>
            </a:r>
            <a:r>
              <a:rPr lang="en-US" sz="2000" b="0" i="0" u="none" strike="noStrike" baseline="0" dirty="0" err="1">
                <a:latin typeface="+mn-lt"/>
              </a:rPr>
              <a:t>Zp</a:t>
            </a:r>
            <a:r>
              <a:rPr lang="en-US" sz="2000" b="0" i="0" u="none" strike="noStrike" baseline="0" dirty="0">
                <a:latin typeface="+mn-lt"/>
              </a:rPr>
              <a:t>*, × &gt; and r is an integer, then e</a:t>
            </a:r>
            <a:r>
              <a:rPr lang="en-US" sz="2000" b="0" i="0" u="none" strike="noStrike" baseline="-25000" dirty="0">
                <a:latin typeface="+mn-lt"/>
              </a:rPr>
              <a:t>2</a:t>
            </a:r>
            <a:r>
              <a:rPr lang="en-US" sz="2000" b="0" i="0" u="none" strike="noStrike" baseline="0" dirty="0">
                <a:latin typeface="+mn-lt"/>
              </a:rPr>
              <a:t> = e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30000" dirty="0">
                <a:latin typeface="+mn-lt"/>
              </a:rPr>
              <a:t>r</a:t>
            </a:r>
            <a:r>
              <a:rPr lang="en-US" sz="2000" b="0" i="0" u="none" strike="noStrike" baseline="0" dirty="0">
                <a:latin typeface="+mn-lt"/>
              </a:rPr>
              <a:t> mod p is easy to compute using the fast exponential algorithm,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but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given e</a:t>
            </a:r>
            <a:r>
              <a:rPr lang="en-US" sz="2000" b="0" i="0" u="none" strike="noStrike" baseline="-25000" dirty="0">
                <a:latin typeface="+mn-lt"/>
              </a:rPr>
              <a:t>2</a:t>
            </a:r>
            <a:r>
              <a:rPr lang="en-US" sz="2000" b="0" i="0" u="none" strike="noStrike" baseline="0" dirty="0">
                <a:latin typeface="+mn-lt"/>
              </a:rPr>
              <a:t>, e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0" dirty="0">
                <a:latin typeface="+mn-lt"/>
              </a:rPr>
              <a:t>, and p, it is infeasible </a:t>
            </a:r>
            <a:r>
              <a:rPr lang="pt-BR" sz="2000" b="0" i="0" u="none" strike="noStrike" baseline="0" dirty="0">
                <a:latin typeface="+mn-lt"/>
              </a:rPr>
              <a:t>to calculate r = log</a:t>
            </a:r>
            <a:r>
              <a:rPr lang="pt-BR" sz="2000" b="0" i="0" u="none" strike="noStrike" baseline="-25000" dirty="0">
                <a:latin typeface="+mn-lt"/>
              </a:rPr>
              <a:t>e1</a:t>
            </a:r>
            <a:r>
              <a:rPr lang="pt-BR" sz="2000" b="0" i="0" u="none" strike="noStrike" baseline="0" dirty="0">
                <a:latin typeface="+mn-lt"/>
              </a:rPr>
              <a:t>e</a:t>
            </a:r>
            <a:r>
              <a:rPr lang="pt-BR" sz="2000" b="0" i="0" u="none" strike="noStrike" baseline="-25000" dirty="0">
                <a:latin typeface="+mn-lt"/>
              </a:rPr>
              <a:t>2</a:t>
            </a:r>
            <a:r>
              <a:rPr lang="pt-BR" sz="2000" b="0" i="0" u="none" strike="noStrike" baseline="0" dirty="0">
                <a:latin typeface="+mn-lt"/>
              </a:rPr>
              <a:t> mod p (discrete logarithm problem).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7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14158" y="74040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3FE0D-FFDB-083A-2D03-E6C61638E093}"/>
              </a:ext>
            </a:extLst>
          </p:cNvPr>
          <p:cNvSpPr txBox="1"/>
          <p:nvPr/>
        </p:nvSpPr>
        <p:spPr>
          <a:xfrm>
            <a:off x="314158" y="1193870"/>
            <a:ext cx="7215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n-lt"/>
              </a:rPr>
              <a:t>Figure shows key generation, encryption, and decryption in </a:t>
            </a:r>
            <a:r>
              <a:rPr lang="en-US" sz="1800" b="0" i="0" u="none" strike="noStrike" baseline="0" dirty="0" err="1">
                <a:latin typeface="+mn-lt"/>
              </a:rPr>
              <a:t>ElGamal</a:t>
            </a:r>
            <a:endParaRPr lang="en-IN" sz="1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86007-C9DB-EF53-F9C5-BD7B3A81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1777585"/>
            <a:ext cx="7399710" cy="4517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C0656-14EA-0455-6F28-5874BA9F9DF6}"/>
              </a:ext>
            </a:extLst>
          </p:cNvPr>
          <p:cNvSpPr txBox="1"/>
          <p:nvPr/>
        </p:nvSpPr>
        <p:spPr>
          <a:xfrm>
            <a:off x="1576410" y="5548212"/>
            <a:ext cx="46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17255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3461" y="57937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3FE0D-FFDB-083A-2D03-E6C61638E093}"/>
              </a:ext>
            </a:extLst>
          </p:cNvPr>
          <p:cNvSpPr txBox="1"/>
          <p:nvPr/>
        </p:nvSpPr>
        <p:spPr>
          <a:xfrm>
            <a:off x="303461" y="1075876"/>
            <a:ext cx="810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0" i="0" u="none" strike="noStrike" baseline="0" dirty="0">
                <a:latin typeface="+mn-lt"/>
              </a:rPr>
              <a:t>Key Generation algorithm </a:t>
            </a:r>
            <a:r>
              <a:rPr lang="en-US" sz="1800" b="0" i="0" u="none" strike="noStrike" baseline="0" dirty="0">
                <a:latin typeface="+mn-lt"/>
              </a:rPr>
              <a:t>to create public and private keys</a:t>
            </a:r>
            <a:r>
              <a:rPr lang="en-US" sz="2000" b="0" i="0" u="none" strike="noStrike" baseline="0" dirty="0">
                <a:latin typeface="+mn-lt"/>
              </a:rPr>
              <a:t>.</a:t>
            </a:r>
            <a:endParaRPr lang="en-IN" sz="2000" b="0" i="0" u="none" strike="noStrike" baseline="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D65B3-A52F-992E-2AB2-549DC401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5" y="1825357"/>
            <a:ext cx="7163523" cy="32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3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47450" y="5949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03AF5-144C-215C-76E0-100A2FA744CF}"/>
              </a:ext>
            </a:extLst>
          </p:cNvPr>
          <p:cNvSpPr txBox="1"/>
          <p:nvPr/>
        </p:nvSpPr>
        <p:spPr>
          <a:xfrm>
            <a:off x="348739" y="1231530"/>
            <a:ext cx="8218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Encryption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EA6ED-262B-4C19-4EBB-5BE9A2AD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80" y="2200040"/>
            <a:ext cx="7446190" cy="26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9045" y="817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03AF5-144C-215C-76E0-100A2FA744CF}"/>
              </a:ext>
            </a:extLst>
          </p:cNvPr>
          <p:cNvSpPr txBox="1"/>
          <p:nvPr/>
        </p:nvSpPr>
        <p:spPr>
          <a:xfrm>
            <a:off x="462665" y="1492220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FF0000"/>
                </a:solidFill>
                <a:latin typeface="Generic395-Regular"/>
              </a:rPr>
              <a:t>Decryption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1B235-C455-2FC3-E355-C0227C16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9" y="2670099"/>
            <a:ext cx="7258545" cy="19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2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9045" y="817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9CFE-FDCD-C602-EAC1-EFAFD2BA53FE}"/>
              </a:ext>
            </a:extLst>
          </p:cNvPr>
          <p:cNvSpPr txBox="1"/>
          <p:nvPr/>
        </p:nvSpPr>
        <p:spPr>
          <a:xfrm>
            <a:off x="309044" y="1351507"/>
            <a:ext cx="82570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Proof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ElGamal</a:t>
            </a:r>
            <a:r>
              <a:rPr lang="en-US" sz="1800" b="0" i="0" u="none" strike="noStrike" baseline="0" dirty="0">
                <a:latin typeface="+mn-lt"/>
              </a:rPr>
              <a:t> decryption expression C</a:t>
            </a:r>
            <a:r>
              <a:rPr lang="en-US" sz="1800" b="0" i="0" u="none" strike="noStrike" baseline="-25000" dirty="0">
                <a:latin typeface="+mn-lt"/>
              </a:rPr>
              <a:t>2</a:t>
            </a:r>
            <a:r>
              <a:rPr lang="en-US" sz="1800" b="0" i="0" u="none" strike="noStrike" baseline="0" dirty="0">
                <a:latin typeface="+mn-lt"/>
              </a:rPr>
              <a:t> × (C</a:t>
            </a:r>
            <a:r>
              <a:rPr lang="en-US" sz="1800" b="0" i="0" u="none" strike="noStrike" baseline="-25000" dirty="0">
                <a:latin typeface="+mn-lt"/>
              </a:rPr>
              <a:t>1</a:t>
            </a:r>
            <a:r>
              <a:rPr lang="en-US" sz="1800" b="0" i="0" u="none" strike="noStrike" baseline="30000" dirty="0">
                <a:latin typeface="+mn-lt"/>
              </a:rPr>
              <a:t>d</a:t>
            </a:r>
            <a:r>
              <a:rPr lang="en-US" sz="1800" b="0" i="0" u="none" strike="noStrike" baseline="0" dirty="0">
                <a:latin typeface="+mn-lt"/>
              </a:rPr>
              <a:t>)</a:t>
            </a:r>
            <a:r>
              <a:rPr lang="en-US" sz="1800" b="0" i="0" u="none" strike="noStrike" baseline="30000" dirty="0">
                <a:latin typeface="+mn-lt"/>
              </a:rPr>
              <a:t>−1 </a:t>
            </a:r>
            <a:r>
              <a:rPr lang="en-US" sz="1800" b="0" i="0" u="none" strike="noStrike" baseline="0" dirty="0">
                <a:latin typeface="+mn-lt"/>
              </a:rPr>
              <a:t>can be verified to be P through </a:t>
            </a:r>
            <a:r>
              <a:rPr lang="en-IN" sz="1800" b="0" i="0" u="none" strike="noStrike" baseline="0" dirty="0">
                <a:latin typeface="+mn-lt"/>
              </a:rPr>
              <a:t>substitution:</a:t>
            </a:r>
            <a:endParaRPr lang="en-IN" sz="1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F5519-B8C3-0538-C59E-DA3747D0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1" y="2882832"/>
            <a:ext cx="7836937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75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17907</TotalTime>
  <Words>175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Generic395-Regular</vt:lpstr>
      <vt:lpstr>Times New Roman</vt:lpstr>
      <vt:lpstr>default</vt:lpstr>
      <vt:lpstr>MODULE 3 INFORMATION SECURITY [3 0 0 3] ICT 3172: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Raghavendra Achar [MAHE-MIT]</cp:lastModifiedBy>
  <cp:revision>1999</cp:revision>
  <dcterms:created xsi:type="dcterms:W3CDTF">2009-06-28T04:21:19Z</dcterms:created>
  <dcterms:modified xsi:type="dcterms:W3CDTF">2023-10-09T14:05:11Z</dcterms:modified>
</cp:coreProperties>
</file>