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handoutMasterIdLst>
    <p:handoutMasterId r:id="rId109"/>
  </p:handoutMasterIdLst>
  <p:sldIdLst>
    <p:sldId id="272" r:id="rId2"/>
    <p:sldId id="789" r:id="rId3"/>
    <p:sldId id="864" r:id="rId4"/>
    <p:sldId id="806" r:id="rId5"/>
    <p:sldId id="807" r:id="rId6"/>
    <p:sldId id="808" r:id="rId7"/>
    <p:sldId id="809" r:id="rId8"/>
    <p:sldId id="810" r:id="rId9"/>
    <p:sldId id="812" r:id="rId10"/>
    <p:sldId id="813" r:id="rId11"/>
    <p:sldId id="815" r:id="rId12"/>
    <p:sldId id="811" r:id="rId13"/>
    <p:sldId id="816" r:id="rId14"/>
    <p:sldId id="817" r:id="rId15"/>
    <p:sldId id="818" r:id="rId16"/>
    <p:sldId id="819" r:id="rId17"/>
    <p:sldId id="821" r:id="rId18"/>
    <p:sldId id="822" r:id="rId19"/>
    <p:sldId id="823" r:id="rId20"/>
    <p:sldId id="836" r:id="rId21"/>
    <p:sldId id="865" r:id="rId22"/>
    <p:sldId id="837" r:id="rId23"/>
    <p:sldId id="838" r:id="rId24"/>
    <p:sldId id="839" r:id="rId25"/>
    <p:sldId id="840" r:id="rId26"/>
    <p:sldId id="841" r:id="rId27"/>
    <p:sldId id="842" r:id="rId28"/>
    <p:sldId id="843" r:id="rId29"/>
    <p:sldId id="844" r:id="rId30"/>
    <p:sldId id="845" r:id="rId31"/>
    <p:sldId id="846" r:id="rId32"/>
    <p:sldId id="847" r:id="rId33"/>
    <p:sldId id="848" r:id="rId34"/>
    <p:sldId id="849" r:id="rId35"/>
    <p:sldId id="892" r:id="rId36"/>
    <p:sldId id="856" r:id="rId37"/>
    <p:sldId id="857" r:id="rId38"/>
    <p:sldId id="858" r:id="rId39"/>
    <p:sldId id="859" r:id="rId40"/>
    <p:sldId id="860" r:id="rId41"/>
    <p:sldId id="861" r:id="rId42"/>
    <p:sldId id="862" r:id="rId43"/>
    <p:sldId id="863" r:id="rId44"/>
    <p:sldId id="866" r:id="rId45"/>
    <p:sldId id="867" r:id="rId46"/>
    <p:sldId id="868" r:id="rId47"/>
    <p:sldId id="869" r:id="rId48"/>
    <p:sldId id="870" r:id="rId49"/>
    <p:sldId id="871" r:id="rId50"/>
    <p:sldId id="872" r:id="rId51"/>
    <p:sldId id="873" r:id="rId52"/>
    <p:sldId id="874" r:id="rId53"/>
    <p:sldId id="875" r:id="rId54"/>
    <p:sldId id="876" r:id="rId55"/>
    <p:sldId id="877" r:id="rId56"/>
    <p:sldId id="931" r:id="rId57"/>
    <p:sldId id="878" r:id="rId58"/>
    <p:sldId id="879" r:id="rId59"/>
    <p:sldId id="880" r:id="rId60"/>
    <p:sldId id="881" r:id="rId61"/>
    <p:sldId id="923" r:id="rId62"/>
    <p:sldId id="924" r:id="rId63"/>
    <p:sldId id="925" r:id="rId64"/>
    <p:sldId id="885" r:id="rId65"/>
    <p:sldId id="926" r:id="rId66"/>
    <p:sldId id="886" r:id="rId67"/>
    <p:sldId id="927" r:id="rId68"/>
    <p:sldId id="887" r:id="rId69"/>
    <p:sldId id="888" r:id="rId70"/>
    <p:sldId id="889" r:id="rId71"/>
    <p:sldId id="890" r:id="rId72"/>
    <p:sldId id="891" r:id="rId73"/>
    <p:sldId id="893" r:id="rId74"/>
    <p:sldId id="928" r:id="rId75"/>
    <p:sldId id="929" r:id="rId76"/>
    <p:sldId id="933" r:id="rId77"/>
    <p:sldId id="934" r:id="rId78"/>
    <p:sldId id="935" r:id="rId79"/>
    <p:sldId id="936" r:id="rId80"/>
    <p:sldId id="937" r:id="rId81"/>
    <p:sldId id="939" r:id="rId82"/>
    <p:sldId id="940" r:id="rId83"/>
    <p:sldId id="894" r:id="rId84"/>
    <p:sldId id="895" r:id="rId85"/>
    <p:sldId id="896" r:id="rId86"/>
    <p:sldId id="897" r:id="rId87"/>
    <p:sldId id="898" r:id="rId88"/>
    <p:sldId id="899" r:id="rId89"/>
    <p:sldId id="900" r:id="rId90"/>
    <p:sldId id="901" r:id="rId91"/>
    <p:sldId id="902" r:id="rId92"/>
    <p:sldId id="903" r:id="rId93"/>
    <p:sldId id="904" r:id="rId94"/>
    <p:sldId id="905" r:id="rId95"/>
    <p:sldId id="906" r:id="rId96"/>
    <p:sldId id="908" r:id="rId97"/>
    <p:sldId id="910" r:id="rId98"/>
    <p:sldId id="911" r:id="rId99"/>
    <p:sldId id="913" r:id="rId100"/>
    <p:sldId id="914" r:id="rId101"/>
    <p:sldId id="916" r:id="rId102"/>
    <p:sldId id="915" r:id="rId103"/>
    <p:sldId id="917" r:id="rId104"/>
    <p:sldId id="918" r:id="rId105"/>
    <p:sldId id="919" r:id="rId106"/>
    <p:sldId id="941" r:id="rId107"/>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C00000"/>
              </a:solidFill>
            </a:endParaRPr>
          </a:p>
        </p:txBody>
      </p:sp>
      <p:sp>
        <p:nvSpPr>
          <p:cNvPr id="4099" name="Text Box 4"/>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sz="1800"/>
          </a:p>
        </p:txBody>
      </p:sp>
      <p:sp>
        <p:nvSpPr>
          <p:cNvPr id="4100"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101" name="Rectangle 2"/>
          <p:cNvSpPr>
            <a:spLocks noGrp="1" noChangeArrowheads="1"/>
          </p:cNvSpPr>
          <p:nvPr>
            <p:ph type="ctrTitle" sz="quarter"/>
          </p:nvPr>
        </p:nvSpPr>
        <p:spPr>
          <a:xfrm>
            <a:off x="654050" y="2392363"/>
            <a:ext cx="7772400" cy="1136650"/>
          </a:xfrm>
        </p:spPr>
        <p:txBody>
          <a:bodyPr/>
          <a:lstStyle/>
          <a:p>
            <a:pPr algn="ctr">
              <a:lnSpc>
                <a:spcPct val="150000"/>
              </a:lnSpc>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4</a:t>
            </a:r>
            <a:b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kern="0" dirty="0">
                <a:solidFill>
                  <a:srgbClr val="000000"/>
                </a:solidFill>
                <a:effectLst/>
                <a:latin typeface="Times New Roman" panose="02020603050405020304" pitchFamily="18" charset="0"/>
                <a:ea typeface="Times New Roman" panose="02020603050405020304" pitchFamily="18" charset="0"/>
              </a:rPr>
              <a:t>Message Integrity and Message Authentication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3F074879-97F1-1B11-7F56-A4E95A54FC49}"/>
              </a:ext>
            </a:extLst>
          </p:cNvPr>
          <p:cNvSpPr txBox="1"/>
          <p:nvPr/>
        </p:nvSpPr>
        <p:spPr>
          <a:xfrm>
            <a:off x="682292" y="979488"/>
            <a:ext cx="3169315" cy="400110"/>
          </a:xfrm>
          <a:prstGeom prst="rect">
            <a:avLst/>
          </a:prstGeom>
          <a:noFill/>
        </p:spPr>
        <p:txBody>
          <a:bodyPr wrap="square">
            <a:spAutoFit/>
          </a:bodyPr>
          <a:lstStyle/>
          <a:p>
            <a:r>
              <a:rPr lang="en-IN" sz="2000" b="1" i="0" u="none" strike="noStrike" baseline="0" dirty="0">
                <a:solidFill>
                  <a:srgbClr val="C00000"/>
                </a:solidFill>
                <a:latin typeface="+mn-lt"/>
              </a:rPr>
              <a:t>Preimage Resistance</a:t>
            </a:r>
            <a:endParaRPr lang="en-IN" sz="2000" b="1" dirty="0">
              <a:solidFill>
                <a:srgbClr val="C00000"/>
              </a:solidFill>
              <a:latin typeface="+mn-lt"/>
            </a:endParaRPr>
          </a:p>
        </p:txBody>
      </p:sp>
      <p:pic>
        <p:nvPicPr>
          <p:cNvPr id="2" name="Picture 14">
            <a:extLst>
              <a:ext uri="{FF2B5EF4-FFF2-40B4-BE49-F238E27FC236}">
                <a16:creationId xmlns:a16="http://schemas.microsoft.com/office/drawing/2014/main" id="{E4CD2679-5ECE-AC91-1987-9A63313B6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80" y="2127249"/>
            <a:ext cx="8235950" cy="642938"/>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02610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AE3908FA-4408-009F-B923-CFF5396C931B}"/>
              </a:ext>
            </a:extLst>
          </p:cNvPr>
          <p:cNvSpPr txBox="1"/>
          <p:nvPr/>
        </p:nvSpPr>
        <p:spPr>
          <a:xfrm>
            <a:off x="347450" y="652748"/>
            <a:ext cx="8257074" cy="5232202"/>
          </a:xfrm>
          <a:prstGeom prst="rect">
            <a:avLst/>
          </a:prstGeom>
          <a:noFill/>
        </p:spPr>
        <p:txBody>
          <a:bodyPr wrap="square">
            <a:spAutoFit/>
          </a:bodyPr>
          <a:lstStyle/>
          <a:p>
            <a:pPr algn="just"/>
            <a:r>
              <a:rPr lang="en-IN" sz="2400" b="0" i="0" u="none" strike="noStrike" baseline="0" dirty="0">
                <a:solidFill>
                  <a:srgbClr val="FF0000"/>
                </a:solidFill>
                <a:latin typeface="+mn-lt"/>
              </a:rPr>
              <a:t>Key Expansion</a:t>
            </a:r>
          </a:p>
          <a:p>
            <a:pPr algn="just"/>
            <a:endParaRPr lang="en-IN" sz="1800" b="0" i="0" u="none" strike="noStrike" baseline="0" dirty="0">
              <a:solidFill>
                <a:srgbClr val="FF0000"/>
              </a:solidFill>
              <a:latin typeface="+mn-lt"/>
            </a:endParaRPr>
          </a:p>
          <a:p>
            <a:pPr algn="just"/>
            <a:r>
              <a:rPr lang="en-US" sz="1800" b="0" i="0" u="none" strike="noStrike" baseline="0" dirty="0">
                <a:solidFill>
                  <a:srgbClr val="FF0000"/>
                </a:solidFill>
                <a:latin typeface="+mn-lt"/>
              </a:rPr>
              <a:t>Key-expansion algorithm in Whirlpool is totally different from the algorithm in AES. </a:t>
            </a:r>
          </a:p>
          <a:p>
            <a:pPr algn="just"/>
            <a:endParaRPr lang="en-US" dirty="0">
              <a:latin typeface="+mn-lt"/>
            </a:endParaRPr>
          </a:p>
          <a:p>
            <a:pPr algn="just"/>
            <a:r>
              <a:rPr lang="en-US" b="0" i="0" u="none" strike="noStrike" baseline="0" dirty="0">
                <a:latin typeface="+mn-lt"/>
              </a:rPr>
              <a:t>Instead of using a new algorithm for creating round keys, Whirlpool uses a copy of the encryption algorithm (without the pre-round) to create the round keys. </a:t>
            </a:r>
          </a:p>
          <a:p>
            <a:pPr algn="just"/>
            <a:endParaRPr lang="en-US" dirty="0">
              <a:latin typeface="+mn-lt"/>
            </a:endParaRPr>
          </a:p>
          <a:p>
            <a:pPr algn="just"/>
            <a:r>
              <a:rPr lang="en-US" b="0" i="0" u="none" strike="noStrike" baseline="0" dirty="0">
                <a:latin typeface="+mn-lt"/>
              </a:rPr>
              <a:t>The output of each round in the encryption algorithm is the round key for that round. </a:t>
            </a:r>
          </a:p>
          <a:p>
            <a:pPr algn="just"/>
            <a:endParaRPr lang="en-US" dirty="0">
              <a:latin typeface="+mn-lt"/>
            </a:endParaRPr>
          </a:p>
          <a:p>
            <a:pPr algn="just"/>
            <a:r>
              <a:rPr lang="en-US" b="0" i="0" u="none" strike="noStrike" baseline="0" dirty="0">
                <a:latin typeface="+mn-lt"/>
              </a:rPr>
              <a:t>Whirlpool uses ten round constants (RCs) as the virtual round keys for the </a:t>
            </a:r>
            <a:r>
              <a:rPr lang="en-US" b="0" i="0" u="none" strike="noStrike" baseline="0" dirty="0" err="1">
                <a:latin typeface="+mn-lt"/>
              </a:rPr>
              <a:t>keyexpansion</a:t>
            </a:r>
            <a:r>
              <a:rPr lang="en-US" dirty="0">
                <a:latin typeface="+mn-lt"/>
              </a:rPr>
              <a:t> </a:t>
            </a:r>
            <a:r>
              <a:rPr lang="en-US" b="0" i="0" u="none" strike="noStrike" baseline="0" dirty="0">
                <a:latin typeface="+mn-lt"/>
              </a:rPr>
              <a:t>algorithm. </a:t>
            </a:r>
          </a:p>
          <a:p>
            <a:pPr algn="just"/>
            <a:endParaRPr lang="en-US" dirty="0">
              <a:solidFill>
                <a:srgbClr val="FF0000"/>
              </a:solidFill>
              <a:latin typeface="+mn-lt"/>
            </a:endParaRPr>
          </a:p>
          <a:p>
            <a:pPr algn="just"/>
            <a:r>
              <a:rPr lang="en-US" b="0" i="0" u="none" strike="noStrike" baseline="0" dirty="0">
                <a:solidFill>
                  <a:srgbClr val="FF0000"/>
                </a:solidFill>
                <a:latin typeface="+mn-lt"/>
              </a:rPr>
              <a:t>In other words, the key-expansion algorithm uses constants as the round keys and the encryption algorithm uses the output of each round of the </a:t>
            </a:r>
            <a:r>
              <a:rPr lang="en-US" b="0" i="0" u="none" strike="noStrike" baseline="0" dirty="0" err="1">
                <a:solidFill>
                  <a:srgbClr val="FF0000"/>
                </a:solidFill>
                <a:latin typeface="+mn-lt"/>
              </a:rPr>
              <a:t>keyexpansion</a:t>
            </a:r>
            <a:r>
              <a:rPr lang="en-US" dirty="0">
                <a:solidFill>
                  <a:srgbClr val="FF0000"/>
                </a:solidFill>
                <a:latin typeface="+mn-lt"/>
              </a:rPr>
              <a:t> </a:t>
            </a:r>
            <a:r>
              <a:rPr lang="en-US" b="0" i="0" u="none" strike="noStrike" baseline="0" dirty="0">
                <a:solidFill>
                  <a:srgbClr val="FF0000"/>
                </a:solidFill>
                <a:latin typeface="+mn-lt"/>
              </a:rPr>
              <a:t>algorithm as the round keys. </a:t>
            </a:r>
          </a:p>
          <a:p>
            <a:pPr algn="just"/>
            <a:endParaRPr lang="en-US" dirty="0">
              <a:solidFill>
                <a:srgbClr val="FF0000"/>
              </a:solidFill>
              <a:latin typeface="+mn-lt"/>
            </a:endParaRPr>
          </a:p>
          <a:p>
            <a:pPr algn="just"/>
            <a:r>
              <a:rPr lang="en-US" b="0" i="0" u="none" strike="noStrike" baseline="0" dirty="0">
                <a:solidFill>
                  <a:srgbClr val="FF0000"/>
                </a:solidFill>
                <a:latin typeface="+mn-lt"/>
              </a:rPr>
              <a:t>The key-generation algorithm treats the cipher key as the plaintext and encrypts it. </a:t>
            </a:r>
          </a:p>
          <a:p>
            <a:pPr algn="just"/>
            <a:endParaRPr lang="en-US" dirty="0">
              <a:solidFill>
                <a:srgbClr val="FF0000"/>
              </a:solidFill>
              <a:latin typeface="+mn-lt"/>
            </a:endParaRPr>
          </a:p>
          <a:p>
            <a:pPr algn="just"/>
            <a:r>
              <a:rPr lang="en-US" b="0" i="0" u="none" strike="noStrike" baseline="0" dirty="0">
                <a:latin typeface="+mn-lt"/>
              </a:rPr>
              <a:t>Note that the cipher key is also K</a:t>
            </a:r>
            <a:r>
              <a:rPr lang="en-US" b="0" i="0" u="none" strike="noStrike" baseline="-25000" dirty="0">
                <a:latin typeface="+mn-lt"/>
              </a:rPr>
              <a:t>0</a:t>
            </a:r>
            <a:r>
              <a:rPr lang="en-US" b="0" i="0" u="none" strike="noStrike" baseline="0" dirty="0">
                <a:latin typeface="+mn-lt"/>
              </a:rPr>
              <a:t> for the </a:t>
            </a:r>
            <a:r>
              <a:rPr lang="en-IN" b="0" i="0" u="none" strike="noStrike" baseline="0" dirty="0">
                <a:latin typeface="+mn-lt"/>
              </a:rPr>
              <a:t>encryption algorithm</a:t>
            </a:r>
            <a:endParaRPr lang="en-IN" dirty="0">
              <a:latin typeface="+mn-lt"/>
            </a:endParaRPr>
          </a:p>
        </p:txBody>
      </p:sp>
    </p:spTree>
    <p:extLst>
      <p:ext uri="{BB962C8B-B14F-4D97-AF65-F5344CB8AC3E}">
        <p14:creationId xmlns:p14="http://schemas.microsoft.com/office/powerpoint/2010/main" val="531878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pic>
        <p:nvPicPr>
          <p:cNvPr id="2" name="Picture 12">
            <a:extLst>
              <a:ext uri="{FF2B5EF4-FFF2-40B4-BE49-F238E27FC236}">
                <a16:creationId xmlns:a16="http://schemas.microsoft.com/office/drawing/2014/main" id="{48615E14-BDA7-EDD2-1ACA-2F247D5174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2667" y="1199692"/>
            <a:ext cx="4698665" cy="4458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0239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280DEFE7-D1A2-C79C-117A-71FE978715E8}"/>
              </a:ext>
            </a:extLst>
          </p:cNvPr>
          <p:cNvSpPr txBox="1"/>
          <p:nvPr/>
        </p:nvSpPr>
        <p:spPr>
          <a:xfrm>
            <a:off x="654689" y="979488"/>
            <a:ext cx="8333885" cy="1815882"/>
          </a:xfrm>
          <a:prstGeom prst="rect">
            <a:avLst/>
          </a:prstGeom>
          <a:noFill/>
        </p:spPr>
        <p:txBody>
          <a:bodyPr wrap="square">
            <a:spAutoFit/>
          </a:bodyPr>
          <a:lstStyle/>
          <a:p>
            <a:pPr algn="l"/>
            <a:r>
              <a:rPr lang="en-US" sz="1600" b="0" i="0" u="none" strike="noStrike" baseline="0" dirty="0">
                <a:latin typeface="+mn-lt"/>
              </a:rPr>
              <a:t>Round Constants Each round constant, </a:t>
            </a:r>
            <a:r>
              <a:rPr lang="en-US" sz="1600" b="0" i="0" u="none" strike="noStrike" baseline="0" dirty="0" err="1">
                <a:latin typeface="+mn-lt"/>
              </a:rPr>
              <a:t>RC</a:t>
            </a:r>
            <a:r>
              <a:rPr lang="en-US" sz="1200" b="0" i="0" u="none" strike="noStrike" baseline="0" dirty="0" err="1">
                <a:latin typeface="+mn-lt"/>
              </a:rPr>
              <a:t>r</a:t>
            </a:r>
            <a:r>
              <a:rPr lang="en-US" sz="1200" b="0" i="0" u="none" strike="noStrike" baseline="0" dirty="0">
                <a:latin typeface="+mn-lt"/>
              </a:rPr>
              <a:t> </a:t>
            </a:r>
            <a:r>
              <a:rPr lang="en-US" sz="1600" b="0" i="0" u="none" strike="noStrike" baseline="0" dirty="0">
                <a:latin typeface="+mn-lt"/>
              </a:rPr>
              <a:t>is an 8 × 8 matrix where only the first row has non-zero values. </a:t>
            </a:r>
          </a:p>
          <a:p>
            <a:pPr algn="l"/>
            <a:endParaRPr lang="en-US" dirty="0">
              <a:latin typeface="+mn-lt"/>
            </a:endParaRPr>
          </a:p>
          <a:p>
            <a:pPr algn="l"/>
            <a:r>
              <a:rPr lang="en-US" sz="1600" b="0" i="0" u="none" strike="noStrike" baseline="0" dirty="0">
                <a:latin typeface="+mn-lt"/>
              </a:rPr>
              <a:t>The rest of the entries are all 0’s. </a:t>
            </a:r>
          </a:p>
          <a:p>
            <a:pPr algn="l"/>
            <a:endParaRPr lang="en-US" dirty="0">
              <a:latin typeface="+mn-lt"/>
            </a:endParaRPr>
          </a:p>
          <a:p>
            <a:pPr algn="l"/>
            <a:r>
              <a:rPr lang="en-US" sz="1600" b="0" i="0" u="none" strike="noStrike" baseline="0" dirty="0">
                <a:latin typeface="+mn-lt"/>
              </a:rPr>
              <a:t>The values for the first row in each constant matrix can be calculated using the </a:t>
            </a:r>
            <a:r>
              <a:rPr lang="en-US" sz="1600" b="0" i="0" u="none" strike="noStrike" baseline="0" dirty="0" err="1">
                <a:latin typeface="+mn-lt"/>
              </a:rPr>
              <a:t>SubBytes</a:t>
            </a:r>
            <a:r>
              <a:rPr lang="en-US" sz="1600" b="0" i="0" u="none" strike="noStrike" baseline="0" dirty="0">
                <a:latin typeface="+mn-lt"/>
              </a:rPr>
              <a:t> transformation </a:t>
            </a:r>
            <a:r>
              <a:rPr lang="en-IN" sz="1600" b="0" i="0" u="none" strike="noStrike" baseline="0" dirty="0">
                <a:latin typeface="+mn-lt"/>
              </a:rPr>
              <a:t>(Table 12.4).</a:t>
            </a:r>
            <a:endParaRPr lang="en-IN" dirty="0">
              <a:latin typeface="+mn-lt"/>
            </a:endParaRPr>
          </a:p>
        </p:txBody>
      </p:sp>
      <p:pic>
        <p:nvPicPr>
          <p:cNvPr id="7" name="Picture 6">
            <a:extLst>
              <a:ext uri="{FF2B5EF4-FFF2-40B4-BE49-F238E27FC236}">
                <a16:creationId xmlns:a16="http://schemas.microsoft.com/office/drawing/2014/main" id="{85CD2A65-F62C-DCA3-466C-48AD14F9A596}"/>
              </a:ext>
            </a:extLst>
          </p:cNvPr>
          <p:cNvPicPr>
            <a:picLocks noChangeAspect="1"/>
          </p:cNvPicPr>
          <p:nvPr/>
        </p:nvPicPr>
        <p:blipFill>
          <a:blip r:embed="rId2"/>
          <a:stretch>
            <a:fillRect/>
          </a:stretch>
        </p:blipFill>
        <p:spPr>
          <a:xfrm>
            <a:off x="1407658" y="3144895"/>
            <a:ext cx="6328683" cy="568210"/>
          </a:xfrm>
          <a:prstGeom prst="rect">
            <a:avLst/>
          </a:prstGeom>
        </p:spPr>
      </p:pic>
    </p:spTree>
    <p:extLst>
      <p:ext uri="{BB962C8B-B14F-4D97-AF65-F5344CB8AC3E}">
        <p14:creationId xmlns:p14="http://schemas.microsoft.com/office/powerpoint/2010/main" val="3145470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06AAC2E6-DA81-859C-502B-9D69E5689EF6}"/>
              </a:ext>
            </a:extLst>
          </p:cNvPr>
          <p:cNvSpPr txBox="1"/>
          <p:nvPr/>
        </p:nvSpPr>
        <p:spPr>
          <a:xfrm>
            <a:off x="501070" y="1201510"/>
            <a:ext cx="7949835" cy="1323439"/>
          </a:xfrm>
          <a:prstGeom prst="rect">
            <a:avLst/>
          </a:prstGeom>
          <a:noFill/>
        </p:spPr>
        <p:txBody>
          <a:bodyPr wrap="square">
            <a:spAutoFit/>
          </a:bodyPr>
          <a:lstStyle/>
          <a:p>
            <a:pPr algn="just"/>
            <a:r>
              <a:rPr lang="en-US" sz="1600" b="0" i="0" u="none" strike="noStrike" baseline="0" dirty="0">
                <a:latin typeface="+mn-lt"/>
              </a:rPr>
              <a:t>In other words, RC</a:t>
            </a:r>
            <a:r>
              <a:rPr lang="en-US" sz="1200" b="0" i="0" u="none" strike="noStrike" baseline="0" dirty="0">
                <a:latin typeface="+mn-lt"/>
              </a:rPr>
              <a:t>1 </a:t>
            </a:r>
            <a:r>
              <a:rPr lang="en-US" sz="1600" b="0" i="0" u="none" strike="noStrike" baseline="0" dirty="0">
                <a:latin typeface="+mn-lt"/>
              </a:rPr>
              <a:t>uses the first eight entries in the </a:t>
            </a:r>
            <a:r>
              <a:rPr lang="en-US" sz="1600" b="0" i="0" u="none" strike="noStrike" baseline="0" dirty="0" err="1">
                <a:latin typeface="+mn-lt"/>
              </a:rPr>
              <a:t>SubBytes</a:t>
            </a:r>
            <a:r>
              <a:rPr lang="en-US" sz="1600" b="0" i="0" u="none" strike="noStrike" baseline="0" dirty="0">
                <a:latin typeface="+mn-lt"/>
              </a:rPr>
              <a:t> transformation table</a:t>
            </a:r>
          </a:p>
          <a:p>
            <a:pPr algn="just"/>
            <a:r>
              <a:rPr lang="en-US" sz="1600" b="0" i="0" u="none" strike="noStrike" baseline="0" dirty="0">
                <a:latin typeface="+mn-lt"/>
              </a:rPr>
              <a:t>[Table 12.4]; RC</a:t>
            </a:r>
            <a:r>
              <a:rPr lang="en-US" sz="1200" b="0" i="0" u="none" strike="noStrike" baseline="0" dirty="0">
                <a:latin typeface="+mn-lt"/>
              </a:rPr>
              <a:t>2 </a:t>
            </a:r>
            <a:r>
              <a:rPr lang="en-US" sz="1600" b="0" i="0" u="none" strike="noStrike" baseline="0" dirty="0">
                <a:latin typeface="+mn-lt"/>
              </a:rPr>
              <a:t>uses the second eight entries, and so on. </a:t>
            </a:r>
          </a:p>
          <a:p>
            <a:pPr algn="just"/>
            <a:endParaRPr lang="en-US" dirty="0">
              <a:latin typeface="+mn-lt"/>
            </a:endParaRPr>
          </a:p>
          <a:p>
            <a:pPr algn="just"/>
            <a:r>
              <a:rPr lang="en-US" sz="1600" b="0" i="0" u="none" strike="noStrike" baseline="0" dirty="0">
                <a:latin typeface="+mn-lt"/>
              </a:rPr>
              <a:t>For example, Figure 12.22 shows RC</a:t>
            </a:r>
            <a:r>
              <a:rPr lang="en-US" sz="1200" b="0" i="0" u="none" strike="noStrike" baseline="0" dirty="0">
                <a:latin typeface="+mn-lt"/>
              </a:rPr>
              <a:t>3</a:t>
            </a:r>
            <a:r>
              <a:rPr lang="en-US" sz="1600" b="0" i="0" u="none" strike="noStrike" baseline="0" dirty="0">
                <a:latin typeface="+mn-lt"/>
              </a:rPr>
              <a:t>, where the first row is the third eight entries in the </a:t>
            </a:r>
            <a:r>
              <a:rPr lang="en-US" sz="1600" b="0" i="0" u="none" strike="noStrike" baseline="0" dirty="0" err="1">
                <a:latin typeface="+mn-lt"/>
              </a:rPr>
              <a:t>SubBytes</a:t>
            </a:r>
            <a:r>
              <a:rPr lang="en-US" sz="1600" b="0" i="0" u="none" strike="noStrike" baseline="0" dirty="0">
                <a:latin typeface="+mn-lt"/>
              </a:rPr>
              <a:t> table.</a:t>
            </a:r>
            <a:endParaRPr lang="en-IN" dirty="0">
              <a:latin typeface="+mn-lt"/>
            </a:endParaRPr>
          </a:p>
        </p:txBody>
      </p:sp>
      <p:pic>
        <p:nvPicPr>
          <p:cNvPr id="6" name="Picture 12">
            <a:extLst>
              <a:ext uri="{FF2B5EF4-FFF2-40B4-BE49-F238E27FC236}">
                <a16:creationId xmlns:a16="http://schemas.microsoft.com/office/drawing/2014/main" id="{FE01B03F-118D-AA7B-196D-EEA640658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245" y="3421659"/>
            <a:ext cx="5092615" cy="283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1">
            <a:extLst>
              <a:ext uri="{FF2B5EF4-FFF2-40B4-BE49-F238E27FC236}">
                <a16:creationId xmlns:a16="http://schemas.microsoft.com/office/drawing/2014/main" id="{F3EC2B9D-5114-3FC4-61B8-5DBDE2279872}"/>
              </a:ext>
            </a:extLst>
          </p:cNvPr>
          <p:cNvSpPr txBox="1">
            <a:spLocks noChangeArrowheads="1"/>
          </p:cNvSpPr>
          <p:nvPr/>
        </p:nvSpPr>
        <p:spPr bwMode="auto">
          <a:xfrm>
            <a:off x="1652618" y="2734242"/>
            <a:ext cx="5646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dirty="0">
                <a:solidFill>
                  <a:schemeClr val="folHlink"/>
                </a:solidFill>
                <a:latin typeface="Times New Roman" panose="02020603050405020304" pitchFamily="18" charset="0"/>
              </a:rPr>
              <a:t>Figure 12.22  </a:t>
            </a:r>
            <a:r>
              <a:rPr lang="en-US" altLang="en-US" sz="2000" i="1" baseline="0" dirty="0">
                <a:latin typeface="Times New Roman" panose="02020603050405020304" pitchFamily="18" charset="0"/>
              </a:rPr>
              <a:t>Round constant for the third round</a:t>
            </a:r>
          </a:p>
        </p:txBody>
      </p:sp>
    </p:spTree>
    <p:extLst>
      <p:ext uri="{BB962C8B-B14F-4D97-AF65-F5344CB8AC3E}">
        <p14:creationId xmlns:p14="http://schemas.microsoft.com/office/powerpoint/2010/main" val="42861280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B750372B-45A6-4DB3-97A2-9E51851460C5}"/>
              </a:ext>
            </a:extLst>
          </p:cNvPr>
          <p:cNvSpPr txBox="1"/>
          <p:nvPr/>
        </p:nvSpPr>
        <p:spPr>
          <a:xfrm>
            <a:off x="424259" y="661194"/>
            <a:ext cx="7949835" cy="707886"/>
          </a:xfrm>
          <a:prstGeom prst="rect">
            <a:avLst/>
          </a:prstGeom>
          <a:noFill/>
        </p:spPr>
        <p:txBody>
          <a:bodyPr wrap="square">
            <a:spAutoFit/>
          </a:bodyPr>
          <a:lstStyle/>
          <a:p>
            <a:pPr algn="l"/>
            <a:r>
              <a:rPr lang="en-IN" sz="2400" b="0" i="0" u="none" strike="noStrike" baseline="0" dirty="0">
                <a:latin typeface="Generic536-Regular"/>
              </a:rPr>
              <a:t>Summary</a:t>
            </a:r>
          </a:p>
          <a:p>
            <a:pPr algn="l"/>
            <a:r>
              <a:rPr lang="en-US" sz="1600" b="0" i="0" u="none" strike="noStrike" baseline="0" dirty="0">
                <a:latin typeface="Generic538-Regular"/>
              </a:rPr>
              <a:t>Table 12.5 summarizes some characteristics of the Whirlpool cipher.</a:t>
            </a:r>
            <a:endParaRPr lang="en-IN" dirty="0"/>
          </a:p>
        </p:txBody>
      </p:sp>
      <p:pic>
        <p:nvPicPr>
          <p:cNvPr id="8" name="Picture 11">
            <a:extLst>
              <a:ext uri="{FF2B5EF4-FFF2-40B4-BE49-F238E27FC236}">
                <a16:creationId xmlns:a16="http://schemas.microsoft.com/office/drawing/2014/main" id="{BD8649C5-8FE4-6CB4-020F-814FA153A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95" y="1725474"/>
            <a:ext cx="7146355" cy="3250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771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682CC082-7219-CC2C-B7FD-7E51E4141059}"/>
              </a:ext>
            </a:extLst>
          </p:cNvPr>
          <p:cNvSpPr txBox="1"/>
          <p:nvPr/>
        </p:nvSpPr>
        <p:spPr>
          <a:xfrm>
            <a:off x="501070" y="818166"/>
            <a:ext cx="7988240" cy="4247317"/>
          </a:xfrm>
          <a:prstGeom prst="rect">
            <a:avLst/>
          </a:prstGeom>
          <a:noFill/>
        </p:spPr>
        <p:txBody>
          <a:bodyPr wrap="square">
            <a:spAutoFit/>
          </a:bodyPr>
          <a:lstStyle/>
          <a:p>
            <a:pPr algn="just"/>
            <a:r>
              <a:rPr lang="en-IN" sz="1800" b="0" i="0" u="none" strike="noStrike" baseline="0" dirty="0">
                <a:solidFill>
                  <a:srgbClr val="FF0000"/>
                </a:solidFill>
                <a:latin typeface="+mn-lt"/>
              </a:rPr>
              <a:t>Analysis</a:t>
            </a:r>
          </a:p>
          <a:p>
            <a:pPr algn="just"/>
            <a:r>
              <a:rPr lang="en-US" sz="1800" b="0" i="0" u="none" strike="noStrike" baseline="0" dirty="0">
                <a:latin typeface="+mn-lt"/>
              </a:rPr>
              <a:t>Although Whirlpool has not been extensively studied or tested, it is based on a robust scheme (</a:t>
            </a:r>
            <a:r>
              <a:rPr lang="en-US" sz="1800" b="0" i="0" u="none" strike="noStrike" baseline="0" dirty="0" err="1">
                <a:latin typeface="+mn-lt"/>
              </a:rPr>
              <a:t>Miyaguchi-Preneel</a:t>
            </a:r>
            <a:r>
              <a:rPr lang="en-US" sz="1800" b="0" i="0" u="none" strike="noStrike" baseline="0" dirty="0">
                <a:latin typeface="+mn-lt"/>
              </a:rPr>
              <a:t>), and for a compression function uses a cipher that is based on AES, a cryptosystem that has been proved very resistant to attacks. </a:t>
            </a:r>
          </a:p>
          <a:p>
            <a:pPr algn="just"/>
            <a:endParaRPr lang="en-US" sz="1800" dirty="0">
              <a:latin typeface="+mn-lt"/>
            </a:endParaRPr>
          </a:p>
          <a:p>
            <a:pPr algn="just"/>
            <a:r>
              <a:rPr lang="en-US" sz="1800" b="0" i="0" u="none" strike="noStrike" baseline="0" dirty="0">
                <a:latin typeface="+mn-lt"/>
              </a:rPr>
              <a:t>In addition, the size of the message digest is the same as for SHA-512. </a:t>
            </a:r>
          </a:p>
          <a:p>
            <a:pPr algn="just"/>
            <a:endParaRPr lang="en-US" sz="1800" dirty="0">
              <a:latin typeface="+mn-lt"/>
            </a:endParaRPr>
          </a:p>
          <a:p>
            <a:pPr algn="just"/>
            <a:r>
              <a:rPr lang="en-US" sz="1800" b="0" i="0" u="none" strike="noStrike" baseline="0" dirty="0">
                <a:latin typeface="+mn-lt"/>
              </a:rPr>
              <a:t>Therefore it is expected to be a very strong cryptographic hash function. </a:t>
            </a:r>
          </a:p>
          <a:p>
            <a:pPr algn="just"/>
            <a:endParaRPr lang="en-US" sz="1800" dirty="0">
              <a:latin typeface="+mn-lt"/>
            </a:endParaRPr>
          </a:p>
          <a:p>
            <a:pPr algn="just"/>
            <a:r>
              <a:rPr lang="en-US" sz="1800" b="0" i="0" u="none" strike="noStrike" baseline="0" dirty="0">
                <a:latin typeface="+mn-lt"/>
              </a:rPr>
              <a:t>However, more testing and researches are needed to confirm this. </a:t>
            </a:r>
          </a:p>
          <a:p>
            <a:pPr algn="just"/>
            <a:endParaRPr lang="en-US" sz="1800">
              <a:latin typeface="+mn-lt"/>
            </a:endParaRPr>
          </a:p>
          <a:p>
            <a:pPr algn="just"/>
            <a:r>
              <a:rPr lang="en-US" sz="1800" b="0" i="0" u="none" strike="noStrike" baseline="0">
                <a:latin typeface="+mn-lt"/>
              </a:rPr>
              <a:t>The </a:t>
            </a:r>
            <a:r>
              <a:rPr lang="en-US" sz="1800" b="0" i="0" u="none" strike="noStrike" baseline="0" dirty="0">
                <a:latin typeface="+mn-lt"/>
              </a:rPr>
              <a:t>only concern is that Whirlpool, which is based on a cipher as the compression function, may not be as efficient as SHA-512, particularly when it is implemented in hardware.</a:t>
            </a:r>
            <a:endParaRPr lang="en-IN" sz="1800" dirty="0">
              <a:latin typeface="+mn-lt"/>
            </a:endParaRPr>
          </a:p>
        </p:txBody>
      </p:sp>
    </p:spTree>
    <p:extLst>
      <p:ext uri="{BB962C8B-B14F-4D97-AF65-F5344CB8AC3E}">
        <p14:creationId xmlns:p14="http://schemas.microsoft.com/office/powerpoint/2010/main" val="31805548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682CC082-7219-CC2C-B7FD-7E51E4141059}"/>
              </a:ext>
            </a:extLst>
          </p:cNvPr>
          <p:cNvSpPr txBox="1"/>
          <p:nvPr/>
        </p:nvSpPr>
        <p:spPr>
          <a:xfrm>
            <a:off x="501070" y="818166"/>
            <a:ext cx="7988240" cy="369332"/>
          </a:xfrm>
          <a:prstGeom prst="rect">
            <a:avLst/>
          </a:prstGeom>
          <a:noFill/>
        </p:spPr>
        <p:txBody>
          <a:bodyPr wrap="square">
            <a:spAutoFit/>
          </a:bodyPr>
          <a:lstStyle/>
          <a:p>
            <a:pPr algn="just"/>
            <a:r>
              <a:rPr lang="en-US" sz="1800" b="0" i="0" u="none" strike="noStrike" baseline="0" dirty="0">
                <a:solidFill>
                  <a:srgbClr val="FF0000"/>
                </a:solidFill>
                <a:latin typeface="+mn-lt"/>
              </a:rPr>
              <a:t>END</a:t>
            </a:r>
            <a:endParaRPr lang="en-IN" sz="1800" dirty="0">
              <a:latin typeface="+mn-lt"/>
            </a:endParaRPr>
          </a:p>
        </p:txBody>
      </p:sp>
    </p:spTree>
    <p:extLst>
      <p:ext uri="{BB962C8B-B14F-4D97-AF65-F5344CB8AC3E}">
        <p14:creationId xmlns:p14="http://schemas.microsoft.com/office/powerpoint/2010/main" val="212696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6A30F1D6-C68E-5C9D-778E-7CDE62FA9816}"/>
              </a:ext>
            </a:extLst>
          </p:cNvPr>
          <p:cNvSpPr txBox="1"/>
          <p:nvPr/>
        </p:nvSpPr>
        <p:spPr>
          <a:xfrm>
            <a:off x="424260" y="516495"/>
            <a:ext cx="4572000" cy="369332"/>
          </a:xfrm>
          <a:prstGeom prst="rect">
            <a:avLst/>
          </a:prstGeom>
          <a:noFill/>
        </p:spPr>
        <p:txBody>
          <a:bodyPr wrap="square">
            <a:spAutoFit/>
          </a:bodyPr>
          <a:lstStyle/>
          <a:p>
            <a:r>
              <a:rPr lang="en-IN" sz="1800" b="1" i="0" u="none" strike="noStrike" baseline="0" dirty="0">
                <a:solidFill>
                  <a:srgbClr val="C00000"/>
                </a:solidFill>
                <a:latin typeface="+mn-lt"/>
              </a:rPr>
              <a:t>Second Preimage Resistance</a:t>
            </a:r>
            <a:endParaRPr lang="en-IN" sz="1800" b="1" dirty="0">
              <a:solidFill>
                <a:srgbClr val="C00000"/>
              </a:solidFill>
              <a:latin typeface="+mn-lt"/>
            </a:endParaRPr>
          </a:p>
        </p:txBody>
      </p:sp>
      <p:pic>
        <p:nvPicPr>
          <p:cNvPr id="2" name="Picture 14">
            <a:extLst>
              <a:ext uri="{FF2B5EF4-FFF2-40B4-BE49-F238E27FC236}">
                <a16:creationId xmlns:a16="http://schemas.microsoft.com/office/drawing/2014/main" id="{A5CE960D-54C7-84FE-5AAD-FDC809D74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00" y="1268207"/>
            <a:ext cx="7012292" cy="3664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a:extLst>
              <a:ext uri="{FF2B5EF4-FFF2-40B4-BE49-F238E27FC236}">
                <a16:creationId xmlns:a16="http://schemas.microsoft.com/office/drawing/2014/main" id="{83C0C759-D870-F763-7E63-8AECD3C77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702" y="5613488"/>
            <a:ext cx="7642595" cy="56538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08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BFA3F164-722C-6EEC-7754-F0E3529A10E8}"/>
              </a:ext>
            </a:extLst>
          </p:cNvPr>
          <p:cNvSpPr txBox="1"/>
          <p:nvPr/>
        </p:nvSpPr>
        <p:spPr>
          <a:xfrm>
            <a:off x="501070" y="810211"/>
            <a:ext cx="4572000" cy="369332"/>
          </a:xfrm>
          <a:prstGeom prst="rect">
            <a:avLst/>
          </a:prstGeom>
          <a:noFill/>
        </p:spPr>
        <p:txBody>
          <a:bodyPr wrap="square">
            <a:spAutoFit/>
          </a:bodyPr>
          <a:lstStyle/>
          <a:p>
            <a:r>
              <a:rPr lang="en-IN" sz="1800" b="1" i="0" u="none" strike="noStrike" baseline="0" dirty="0">
                <a:solidFill>
                  <a:srgbClr val="C00000"/>
                </a:solidFill>
                <a:latin typeface="+mn-lt"/>
              </a:rPr>
              <a:t>Second Preimage Resistance</a:t>
            </a:r>
            <a:endParaRPr lang="en-IN" sz="1800" b="1" dirty="0">
              <a:solidFill>
                <a:srgbClr val="C00000"/>
              </a:solidFill>
              <a:latin typeface="+mn-lt"/>
            </a:endParaRPr>
          </a:p>
        </p:txBody>
      </p:sp>
      <p:sp>
        <p:nvSpPr>
          <p:cNvPr id="6" name="TextBox 5">
            <a:extLst>
              <a:ext uri="{FF2B5EF4-FFF2-40B4-BE49-F238E27FC236}">
                <a16:creationId xmlns:a16="http://schemas.microsoft.com/office/drawing/2014/main" id="{6219C716-C119-B295-3E47-E91688BA6DBB}"/>
              </a:ext>
            </a:extLst>
          </p:cNvPr>
          <p:cNvSpPr txBox="1"/>
          <p:nvPr/>
        </p:nvSpPr>
        <p:spPr>
          <a:xfrm>
            <a:off x="502196" y="1421968"/>
            <a:ext cx="7944791" cy="2585323"/>
          </a:xfrm>
          <a:prstGeom prst="rect">
            <a:avLst/>
          </a:prstGeom>
          <a:noFill/>
        </p:spPr>
        <p:txBody>
          <a:bodyPr wrap="square">
            <a:spAutoFit/>
          </a:bodyPr>
          <a:lstStyle/>
          <a:p>
            <a:pPr algn="just"/>
            <a:r>
              <a:rPr lang="en-US" sz="1800" dirty="0">
                <a:latin typeface="+mn-lt"/>
              </a:rPr>
              <a:t>S</a:t>
            </a:r>
            <a:r>
              <a:rPr lang="en-US" sz="1800" b="0" i="0" u="none" strike="noStrike" baseline="0" dirty="0">
                <a:latin typeface="+mn-lt"/>
              </a:rPr>
              <a:t>econd preimage resistance, ensures that a message cannot easily be forged. </a:t>
            </a:r>
          </a:p>
          <a:p>
            <a:pPr algn="just"/>
            <a:endParaRPr lang="en-US" sz="1800" dirty="0">
              <a:latin typeface="+mn-lt"/>
            </a:endParaRPr>
          </a:p>
          <a:p>
            <a:pPr algn="just"/>
            <a:r>
              <a:rPr lang="en-US" sz="1800" b="0" i="0" u="none" strike="noStrike" baseline="0" dirty="0">
                <a:latin typeface="+mn-lt"/>
              </a:rPr>
              <a:t>If Alice creates a message and a digest and sends both to Bob, this criterion ensures that Eve cannot easily create another message that hashes to the exact same digest. </a:t>
            </a:r>
          </a:p>
          <a:p>
            <a:pPr algn="just"/>
            <a:endParaRPr lang="en-US" sz="1800" dirty="0">
              <a:latin typeface="+mn-lt"/>
            </a:endParaRPr>
          </a:p>
          <a:p>
            <a:pPr algn="just"/>
            <a:r>
              <a:rPr lang="en-US" sz="1800" b="0" i="0" u="none" strike="noStrike" baseline="0" dirty="0">
                <a:latin typeface="+mn-lt"/>
              </a:rPr>
              <a:t>In other words, given a specific message and its digest, it is impossible (or at least very difficult) to create another message with the same digest. </a:t>
            </a:r>
          </a:p>
        </p:txBody>
      </p:sp>
    </p:spTree>
    <p:extLst>
      <p:ext uri="{BB962C8B-B14F-4D97-AF65-F5344CB8AC3E}">
        <p14:creationId xmlns:p14="http://schemas.microsoft.com/office/powerpoint/2010/main" val="200914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E21E9E73-E148-B7D3-8B6A-717AA78D068B}"/>
              </a:ext>
            </a:extLst>
          </p:cNvPr>
          <p:cNvSpPr txBox="1"/>
          <p:nvPr/>
        </p:nvSpPr>
        <p:spPr>
          <a:xfrm>
            <a:off x="321720" y="617478"/>
            <a:ext cx="4572000" cy="400110"/>
          </a:xfrm>
          <a:prstGeom prst="rect">
            <a:avLst/>
          </a:prstGeom>
          <a:noFill/>
        </p:spPr>
        <p:txBody>
          <a:bodyPr wrap="square">
            <a:spAutoFit/>
          </a:bodyPr>
          <a:lstStyle/>
          <a:p>
            <a:r>
              <a:rPr lang="en-IN" sz="2000" b="1" i="0" u="none" strike="noStrike" baseline="0" dirty="0">
                <a:solidFill>
                  <a:srgbClr val="C00000"/>
                </a:solidFill>
                <a:latin typeface="+mn-lt"/>
              </a:rPr>
              <a:t>Collision Resistance</a:t>
            </a:r>
            <a:endParaRPr lang="en-IN" sz="2000" b="1" dirty="0">
              <a:solidFill>
                <a:srgbClr val="C00000"/>
              </a:solidFill>
              <a:latin typeface="+mn-lt"/>
            </a:endParaRPr>
          </a:p>
        </p:txBody>
      </p:sp>
      <p:sp>
        <p:nvSpPr>
          <p:cNvPr id="7" name="TextBox 6">
            <a:extLst>
              <a:ext uri="{FF2B5EF4-FFF2-40B4-BE49-F238E27FC236}">
                <a16:creationId xmlns:a16="http://schemas.microsoft.com/office/drawing/2014/main" id="{B1C49261-FD37-CAC1-27A0-0FECCDCA547D}"/>
              </a:ext>
            </a:extLst>
          </p:cNvPr>
          <p:cNvSpPr txBox="1"/>
          <p:nvPr/>
        </p:nvSpPr>
        <p:spPr>
          <a:xfrm>
            <a:off x="321720" y="1109947"/>
            <a:ext cx="8295942" cy="1200329"/>
          </a:xfrm>
          <a:prstGeom prst="rect">
            <a:avLst/>
          </a:prstGeom>
          <a:noFill/>
        </p:spPr>
        <p:txBody>
          <a:bodyPr wrap="square">
            <a:spAutoFit/>
          </a:bodyPr>
          <a:lstStyle/>
          <a:p>
            <a:pPr algn="just"/>
            <a:r>
              <a:rPr lang="en-US" sz="1800" b="0" i="0" u="none" strike="noStrike" baseline="0" dirty="0">
                <a:latin typeface="+mn-lt"/>
              </a:rPr>
              <a:t> </a:t>
            </a:r>
            <a:r>
              <a:rPr lang="en-US" sz="1800" dirty="0">
                <a:latin typeface="+mn-lt"/>
              </a:rPr>
              <a:t>E</a:t>
            </a:r>
            <a:r>
              <a:rPr lang="en-US" sz="1800" b="0" i="0" u="none" strike="noStrike" baseline="0" dirty="0">
                <a:latin typeface="+mn-lt"/>
              </a:rPr>
              <a:t>nsures that Eve cannot find two messages that hash to the same digest. </a:t>
            </a:r>
          </a:p>
          <a:p>
            <a:pPr algn="just"/>
            <a:endParaRPr lang="en-US" sz="1800" dirty="0">
              <a:latin typeface="+mn-lt"/>
            </a:endParaRPr>
          </a:p>
          <a:p>
            <a:pPr algn="just"/>
            <a:r>
              <a:rPr lang="en-US" sz="1800" b="0" i="0" u="none" strike="noStrike" baseline="0" dirty="0">
                <a:latin typeface="+mn-lt"/>
              </a:rPr>
              <a:t>Here the adversary can create two messages (out of scratch) and hashed to the same digest. </a:t>
            </a:r>
          </a:p>
        </p:txBody>
      </p:sp>
    </p:spTree>
    <p:extLst>
      <p:ext uri="{BB962C8B-B14F-4D97-AF65-F5344CB8AC3E}">
        <p14:creationId xmlns:p14="http://schemas.microsoft.com/office/powerpoint/2010/main" val="398210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E21E9E73-E148-B7D3-8B6A-717AA78D068B}"/>
              </a:ext>
            </a:extLst>
          </p:cNvPr>
          <p:cNvSpPr txBox="1"/>
          <p:nvPr/>
        </p:nvSpPr>
        <p:spPr>
          <a:xfrm>
            <a:off x="321720" y="617478"/>
            <a:ext cx="4572000" cy="400110"/>
          </a:xfrm>
          <a:prstGeom prst="rect">
            <a:avLst/>
          </a:prstGeom>
          <a:noFill/>
        </p:spPr>
        <p:txBody>
          <a:bodyPr wrap="square">
            <a:spAutoFit/>
          </a:bodyPr>
          <a:lstStyle/>
          <a:p>
            <a:r>
              <a:rPr lang="en-IN" sz="2000" b="1" i="0" u="none" strike="noStrike" baseline="0" dirty="0">
                <a:solidFill>
                  <a:srgbClr val="C00000"/>
                </a:solidFill>
                <a:latin typeface="+mn-lt"/>
              </a:rPr>
              <a:t>Collision Resistance</a:t>
            </a:r>
            <a:endParaRPr lang="en-IN" sz="2000" b="1" dirty="0">
              <a:solidFill>
                <a:srgbClr val="C00000"/>
              </a:solidFill>
              <a:latin typeface="+mn-lt"/>
            </a:endParaRPr>
          </a:p>
        </p:txBody>
      </p:sp>
      <p:pic>
        <p:nvPicPr>
          <p:cNvPr id="3" name="Picture 13">
            <a:extLst>
              <a:ext uri="{FF2B5EF4-FFF2-40B4-BE49-F238E27FC236}">
                <a16:creationId xmlns:a16="http://schemas.microsoft.com/office/drawing/2014/main" id="{B1566A1F-AEC6-592C-8CD3-4D2C73F30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120" y="1494965"/>
            <a:ext cx="7129462" cy="241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1">
            <a:extLst>
              <a:ext uri="{FF2B5EF4-FFF2-40B4-BE49-F238E27FC236}">
                <a16:creationId xmlns:a16="http://schemas.microsoft.com/office/drawing/2014/main" id="{F109E3EA-C182-E745-2285-EB78781B5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5065013"/>
            <a:ext cx="8255000" cy="682625"/>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83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E21E9E73-E148-B7D3-8B6A-717AA78D068B}"/>
              </a:ext>
            </a:extLst>
          </p:cNvPr>
          <p:cNvSpPr txBox="1"/>
          <p:nvPr/>
        </p:nvSpPr>
        <p:spPr>
          <a:xfrm>
            <a:off x="321720" y="617478"/>
            <a:ext cx="4572000" cy="400110"/>
          </a:xfrm>
          <a:prstGeom prst="rect">
            <a:avLst/>
          </a:prstGeom>
          <a:noFill/>
        </p:spPr>
        <p:txBody>
          <a:bodyPr wrap="square">
            <a:spAutoFit/>
          </a:bodyPr>
          <a:lstStyle/>
          <a:p>
            <a:r>
              <a:rPr lang="en-IN" sz="2000" b="1" i="0" u="none" strike="noStrike" baseline="0" dirty="0">
                <a:solidFill>
                  <a:srgbClr val="C00000"/>
                </a:solidFill>
                <a:latin typeface="+mn-lt"/>
              </a:rPr>
              <a:t>11.2 RANDOM ORACLE MODEL</a:t>
            </a:r>
            <a:endParaRPr lang="en-IN" sz="2000" b="1" dirty="0">
              <a:solidFill>
                <a:srgbClr val="C00000"/>
              </a:solidFill>
              <a:latin typeface="+mn-lt"/>
            </a:endParaRPr>
          </a:p>
        </p:txBody>
      </p:sp>
      <p:sp>
        <p:nvSpPr>
          <p:cNvPr id="4" name="TextBox 3">
            <a:extLst>
              <a:ext uri="{FF2B5EF4-FFF2-40B4-BE49-F238E27FC236}">
                <a16:creationId xmlns:a16="http://schemas.microsoft.com/office/drawing/2014/main" id="{1FD88EA4-9732-3D0D-7BDA-AD7F0BA00669}"/>
              </a:ext>
            </a:extLst>
          </p:cNvPr>
          <p:cNvSpPr txBox="1"/>
          <p:nvPr/>
        </p:nvSpPr>
        <p:spPr>
          <a:xfrm>
            <a:off x="481867" y="1354197"/>
            <a:ext cx="8180265" cy="3816429"/>
          </a:xfrm>
          <a:prstGeom prst="rect">
            <a:avLst/>
          </a:prstGeom>
          <a:noFill/>
        </p:spPr>
        <p:txBody>
          <a:bodyPr wrap="square">
            <a:spAutoFit/>
          </a:bodyPr>
          <a:lstStyle/>
          <a:p>
            <a:pPr algn="just"/>
            <a:r>
              <a:rPr lang="en-US" sz="2400" b="0" i="0" u="none" strike="noStrike" baseline="0" dirty="0">
                <a:solidFill>
                  <a:srgbClr val="FF0000"/>
                </a:solidFill>
                <a:latin typeface="+mn-lt"/>
              </a:rPr>
              <a:t>is an ideal mathematical model for a hash function.</a:t>
            </a:r>
          </a:p>
          <a:p>
            <a:pPr algn="just"/>
            <a:endParaRPr lang="en-US" sz="1800" b="0" i="0" u="none" strike="noStrike" baseline="0" dirty="0">
              <a:latin typeface="+mn-lt"/>
            </a:endParaRPr>
          </a:p>
          <a:p>
            <a:pPr algn="just"/>
            <a:r>
              <a:rPr lang="en-US" sz="1800" b="0" i="0" u="none" strike="noStrike" baseline="0" dirty="0">
                <a:latin typeface="+mn-lt"/>
              </a:rPr>
              <a:t>Introduced in 1993 by </a:t>
            </a:r>
            <a:r>
              <a:rPr lang="en-US" sz="1800" b="0" i="0" u="none" strike="noStrike" baseline="0" dirty="0" err="1">
                <a:latin typeface="+mn-lt"/>
              </a:rPr>
              <a:t>Bellare</a:t>
            </a:r>
            <a:r>
              <a:rPr lang="en-US" sz="1800" b="0" i="0" u="none" strike="noStrike" baseline="0" dirty="0">
                <a:latin typeface="+mn-lt"/>
              </a:rPr>
              <a:t> and </a:t>
            </a:r>
            <a:r>
              <a:rPr lang="en-US" sz="1800" b="0" i="0" u="none" strike="noStrike" baseline="0" dirty="0" err="1">
                <a:latin typeface="+mn-lt"/>
              </a:rPr>
              <a:t>Rogaway</a:t>
            </a:r>
            <a:r>
              <a:rPr lang="en-US" sz="1800" b="0" i="0" u="none" strike="noStrike" baseline="0" dirty="0">
                <a:latin typeface="+mn-lt"/>
              </a:rPr>
              <a:t>,</a:t>
            </a:r>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 A function based on this model </a:t>
            </a:r>
            <a:r>
              <a:rPr lang="en-IN" sz="1800" b="0" i="0" u="none" strike="noStrike" baseline="0" dirty="0">
                <a:latin typeface="+mn-lt"/>
              </a:rPr>
              <a:t>behaves as follows:</a:t>
            </a:r>
          </a:p>
          <a:p>
            <a:pPr algn="just"/>
            <a:endParaRPr lang="en-IN" sz="1800" b="0" i="0" u="none" strike="noStrike" baseline="0" dirty="0">
              <a:latin typeface="+mn-lt"/>
            </a:endParaRPr>
          </a:p>
          <a:p>
            <a:pPr marL="342900" indent="-342900" algn="just">
              <a:buFont typeface="+mj-lt"/>
              <a:buAutoNum type="arabicPeriod"/>
            </a:pPr>
            <a:r>
              <a:rPr lang="en-US" b="0" i="0" u="none" strike="noStrike" baseline="0" dirty="0">
                <a:latin typeface="+mn-lt"/>
              </a:rPr>
              <a:t>When a new message of any length is given, the oracle creates and gives a fixed length</a:t>
            </a:r>
            <a:r>
              <a:rPr lang="en-US" dirty="0">
                <a:latin typeface="+mn-lt"/>
              </a:rPr>
              <a:t> </a:t>
            </a:r>
            <a:r>
              <a:rPr lang="en-US" b="0" i="0" u="none" strike="noStrike" baseline="0" dirty="0">
                <a:latin typeface="+mn-lt"/>
              </a:rPr>
              <a:t>message digest that is a random string of 0s and 1s. </a:t>
            </a:r>
          </a:p>
          <a:p>
            <a:pPr marL="342900" indent="-342900" algn="just">
              <a:buFont typeface="+mj-lt"/>
              <a:buAutoNum type="arabicPeriod"/>
            </a:pPr>
            <a:endParaRPr lang="en-US" b="0" i="0" u="none" strike="noStrike" baseline="0" dirty="0">
              <a:latin typeface="+mn-lt"/>
            </a:endParaRPr>
          </a:p>
          <a:p>
            <a:pPr marL="342900" indent="-342900" algn="just">
              <a:buFont typeface="+mj-lt"/>
              <a:buAutoNum type="arabicPeriod"/>
            </a:pPr>
            <a:r>
              <a:rPr lang="en-US" b="0" i="0" u="none" strike="noStrike" baseline="0" dirty="0">
                <a:latin typeface="+mn-lt"/>
              </a:rPr>
              <a:t>When a message is given for which a digest exists, the oracle simply gives the </a:t>
            </a:r>
            <a:r>
              <a:rPr lang="en-IN" b="0" i="0" u="none" strike="noStrike" baseline="0" dirty="0">
                <a:latin typeface="+mn-lt"/>
              </a:rPr>
              <a:t>digest in the record.</a:t>
            </a:r>
          </a:p>
          <a:p>
            <a:pPr marL="342900" indent="-342900" algn="just">
              <a:buFont typeface="+mj-lt"/>
              <a:buAutoNum type="arabicPeriod"/>
            </a:pPr>
            <a:endParaRPr lang="en-IN" b="0" i="0" u="none" strike="noStrike" baseline="0" dirty="0">
              <a:latin typeface="+mn-lt"/>
            </a:endParaRPr>
          </a:p>
          <a:p>
            <a:pPr marL="342900" indent="-342900" algn="just">
              <a:buFont typeface="+mj-lt"/>
              <a:buAutoNum type="arabicPeriod"/>
            </a:pPr>
            <a:r>
              <a:rPr lang="en-US" b="0" i="0" u="none" strike="noStrike" baseline="0" dirty="0">
                <a:latin typeface="+mn-lt"/>
              </a:rPr>
              <a:t>The digest for a new message needs to be chosen independently from all previous digests. </a:t>
            </a:r>
            <a:r>
              <a:rPr lang="en-US" b="0" i="0" u="none" strike="noStrike" baseline="0" dirty="0">
                <a:solidFill>
                  <a:srgbClr val="FF0000"/>
                </a:solidFill>
                <a:latin typeface="+mn-lt"/>
              </a:rPr>
              <a:t> oracle cannot use a formula or an algorithm to calculate </a:t>
            </a:r>
            <a:r>
              <a:rPr lang="en-IN" b="0" i="0" u="none" strike="noStrike" baseline="0" dirty="0">
                <a:solidFill>
                  <a:srgbClr val="FF0000"/>
                </a:solidFill>
                <a:latin typeface="+mn-lt"/>
              </a:rPr>
              <a:t>the digest.</a:t>
            </a:r>
            <a:endParaRPr lang="en-IN" dirty="0">
              <a:solidFill>
                <a:srgbClr val="FF0000"/>
              </a:solidFill>
              <a:latin typeface="+mn-lt"/>
            </a:endParaRPr>
          </a:p>
        </p:txBody>
      </p:sp>
    </p:spTree>
    <p:extLst>
      <p:ext uri="{BB962C8B-B14F-4D97-AF65-F5344CB8AC3E}">
        <p14:creationId xmlns:p14="http://schemas.microsoft.com/office/powerpoint/2010/main" val="168469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E21E9E73-E148-B7D3-8B6A-717AA78D068B}"/>
              </a:ext>
            </a:extLst>
          </p:cNvPr>
          <p:cNvSpPr txBox="1"/>
          <p:nvPr/>
        </p:nvSpPr>
        <p:spPr>
          <a:xfrm>
            <a:off x="321720" y="617478"/>
            <a:ext cx="4572000" cy="400110"/>
          </a:xfrm>
          <a:prstGeom prst="rect">
            <a:avLst/>
          </a:prstGeom>
          <a:noFill/>
        </p:spPr>
        <p:txBody>
          <a:bodyPr wrap="square">
            <a:spAutoFit/>
          </a:bodyPr>
          <a:lstStyle/>
          <a:p>
            <a:r>
              <a:rPr lang="en-IN" sz="2000" b="1" i="0" u="none" strike="noStrike" baseline="0" dirty="0">
                <a:solidFill>
                  <a:srgbClr val="C00000"/>
                </a:solidFill>
                <a:latin typeface="+mn-lt"/>
              </a:rPr>
              <a:t>11.2 RANDOM ORACLE MODEL</a:t>
            </a:r>
            <a:endParaRPr lang="en-IN" sz="2000" b="1" dirty="0">
              <a:solidFill>
                <a:srgbClr val="C00000"/>
              </a:solidFill>
              <a:latin typeface="+mn-lt"/>
            </a:endParaRPr>
          </a:p>
        </p:txBody>
      </p:sp>
      <p:sp>
        <p:nvSpPr>
          <p:cNvPr id="4" name="TextBox 3">
            <a:extLst>
              <a:ext uri="{FF2B5EF4-FFF2-40B4-BE49-F238E27FC236}">
                <a16:creationId xmlns:a16="http://schemas.microsoft.com/office/drawing/2014/main" id="{1FD88EA4-9732-3D0D-7BDA-AD7F0BA00669}"/>
              </a:ext>
            </a:extLst>
          </p:cNvPr>
          <p:cNvSpPr txBox="1"/>
          <p:nvPr/>
        </p:nvSpPr>
        <p:spPr>
          <a:xfrm>
            <a:off x="326764" y="4282747"/>
            <a:ext cx="8590045" cy="1477328"/>
          </a:xfrm>
          <a:prstGeom prst="rect">
            <a:avLst/>
          </a:prstGeom>
          <a:noFill/>
        </p:spPr>
        <p:txBody>
          <a:bodyPr wrap="square">
            <a:spAutoFit/>
          </a:bodyPr>
          <a:lstStyle/>
          <a:p>
            <a:pPr algn="just"/>
            <a:r>
              <a:rPr lang="en-IN" sz="1800" b="0" i="0" u="none" strike="noStrike" baseline="0" dirty="0">
                <a:latin typeface="+mn-lt"/>
              </a:rPr>
              <a:t>Example :  </a:t>
            </a:r>
            <a:r>
              <a:rPr lang="en-US" sz="1800" b="0" i="0" u="none" strike="noStrike" baseline="0" dirty="0">
                <a:latin typeface="+mn-lt"/>
              </a:rPr>
              <a:t>Assume an oracle with a table and a fair coin. </a:t>
            </a:r>
          </a:p>
          <a:p>
            <a:pPr marL="285750" indent="-285750" algn="just">
              <a:buFont typeface="Arial" panose="020B0604020202020204" pitchFamily="34" charset="0"/>
              <a:buChar char="•"/>
            </a:pPr>
            <a:r>
              <a:rPr lang="en-US" sz="1800" b="0" i="0" u="none" strike="noStrike" baseline="0" dirty="0">
                <a:latin typeface="+mn-lt"/>
              </a:rPr>
              <a:t>left column shows the messages whose digests have been issued by the oracle. </a:t>
            </a:r>
          </a:p>
          <a:p>
            <a:pPr marL="285750" indent="-285750" algn="just">
              <a:buFont typeface="Arial" panose="020B0604020202020204" pitchFamily="34" charset="0"/>
              <a:buChar char="•"/>
            </a:pPr>
            <a:r>
              <a:rPr lang="en-US" sz="1800" b="0" i="0" u="none" strike="noStrike" baseline="0" dirty="0">
                <a:latin typeface="+mn-lt"/>
              </a:rPr>
              <a:t>second column lists the digests created for those messages. </a:t>
            </a:r>
          </a:p>
          <a:p>
            <a:pPr algn="just"/>
            <a:endParaRPr lang="en-US" sz="1800" dirty="0">
              <a:latin typeface="+mn-lt"/>
            </a:endParaRPr>
          </a:p>
          <a:p>
            <a:pPr algn="just"/>
            <a:r>
              <a:rPr lang="en-US" sz="1800" b="0" i="0" u="none" strike="noStrike" baseline="0" dirty="0">
                <a:solidFill>
                  <a:srgbClr val="FF0000"/>
                </a:solidFill>
                <a:latin typeface="+mn-lt"/>
              </a:rPr>
              <a:t>Assumption:  the digest is always 16 bits regardless of the size of the message</a:t>
            </a:r>
            <a:r>
              <a:rPr lang="en-US" sz="1800" b="0" i="0" u="none" strike="noStrike" baseline="0" dirty="0">
                <a:latin typeface="+mn-lt"/>
              </a:rPr>
              <a:t>. </a:t>
            </a:r>
          </a:p>
        </p:txBody>
      </p:sp>
      <p:pic>
        <p:nvPicPr>
          <p:cNvPr id="6" name="Picture 5">
            <a:extLst>
              <a:ext uri="{FF2B5EF4-FFF2-40B4-BE49-F238E27FC236}">
                <a16:creationId xmlns:a16="http://schemas.microsoft.com/office/drawing/2014/main" id="{E69BD983-9591-6D62-A0A8-855A693C91CC}"/>
              </a:ext>
            </a:extLst>
          </p:cNvPr>
          <p:cNvPicPr>
            <a:picLocks noChangeAspect="1"/>
          </p:cNvPicPr>
          <p:nvPr/>
        </p:nvPicPr>
        <p:blipFill>
          <a:blip r:embed="rId2"/>
          <a:stretch>
            <a:fillRect/>
          </a:stretch>
        </p:blipFill>
        <p:spPr>
          <a:xfrm>
            <a:off x="927803" y="1616226"/>
            <a:ext cx="7288394" cy="1889584"/>
          </a:xfrm>
          <a:prstGeom prst="rect">
            <a:avLst/>
          </a:prstGeom>
        </p:spPr>
      </p:pic>
    </p:spTree>
    <p:extLst>
      <p:ext uri="{BB962C8B-B14F-4D97-AF65-F5344CB8AC3E}">
        <p14:creationId xmlns:p14="http://schemas.microsoft.com/office/powerpoint/2010/main" val="48592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E21E9E73-E148-B7D3-8B6A-717AA78D068B}"/>
              </a:ext>
            </a:extLst>
          </p:cNvPr>
          <p:cNvSpPr txBox="1"/>
          <p:nvPr/>
        </p:nvSpPr>
        <p:spPr>
          <a:xfrm>
            <a:off x="321720" y="617478"/>
            <a:ext cx="4572000" cy="400110"/>
          </a:xfrm>
          <a:prstGeom prst="rect">
            <a:avLst/>
          </a:prstGeom>
          <a:noFill/>
        </p:spPr>
        <p:txBody>
          <a:bodyPr wrap="square">
            <a:spAutoFit/>
          </a:bodyPr>
          <a:lstStyle/>
          <a:p>
            <a:r>
              <a:rPr lang="en-IN" sz="2000" b="1" i="0" u="none" strike="noStrike" baseline="0" dirty="0">
                <a:solidFill>
                  <a:srgbClr val="C00000"/>
                </a:solidFill>
                <a:latin typeface="+mn-lt"/>
              </a:rPr>
              <a:t>11.2 RANDOM ORACLE MODEL</a:t>
            </a:r>
            <a:endParaRPr lang="en-IN" sz="2000" b="1" dirty="0">
              <a:solidFill>
                <a:srgbClr val="C00000"/>
              </a:solidFill>
              <a:latin typeface="+mn-lt"/>
            </a:endParaRPr>
          </a:p>
        </p:txBody>
      </p:sp>
      <p:sp>
        <p:nvSpPr>
          <p:cNvPr id="4" name="TextBox 3">
            <a:extLst>
              <a:ext uri="{FF2B5EF4-FFF2-40B4-BE49-F238E27FC236}">
                <a16:creationId xmlns:a16="http://schemas.microsoft.com/office/drawing/2014/main" id="{1FD88EA4-9732-3D0D-7BDA-AD7F0BA00669}"/>
              </a:ext>
            </a:extLst>
          </p:cNvPr>
          <p:cNvSpPr txBox="1"/>
          <p:nvPr/>
        </p:nvSpPr>
        <p:spPr>
          <a:xfrm>
            <a:off x="331197" y="1030683"/>
            <a:ext cx="8590045" cy="1754326"/>
          </a:xfrm>
          <a:prstGeom prst="rect">
            <a:avLst/>
          </a:prstGeom>
          <a:noFill/>
        </p:spPr>
        <p:txBody>
          <a:bodyPr wrap="square">
            <a:spAutoFit/>
          </a:bodyPr>
          <a:lstStyle/>
          <a:p>
            <a:pPr algn="l"/>
            <a:r>
              <a:rPr lang="en-US" sz="1800" b="0" i="0" u="none" strike="noStrike" baseline="0" dirty="0">
                <a:latin typeface="+mn-lt"/>
              </a:rPr>
              <a:t>Now assume that two events occur:</a:t>
            </a:r>
          </a:p>
          <a:p>
            <a:pPr algn="l"/>
            <a:endParaRPr lang="en-US" sz="1800" b="0" i="0" u="none" strike="noStrike" baseline="0" dirty="0">
              <a:latin typeface="+mn-lt"/>
            </a:endParaRPr>
          </a:p>
          <a:p>
            <a:pPr marL="342900" indent="-342900" algn="just">
              <a:buAutoNum type="alphaLcPeriod"/>
            </a:pPr>
            <a:r>
              <a:rPr lang="en-US" b="0" i="0" u="none" strike="noStrike" baseline="0" dirty="0">
                <a:latin typeface="+mn-lt"/>
              </a:rPr>
              <a:t>The message AB1234CD8765BDAD is given for digest calculation. </a:t>
            </a:r>
          </a:p>
          <a:p>
            <a:pPr marL="742950" lvl="1" indent="-285750" algn="just">
              <a:buFont typeface="Wingdings" panose="05000000000000000000" pitchFamily="2" charset="2"/>
              <a:buChar char="ü"/>
            </a:pPr>
            <a:r>
              <a:rPr lang="en-US" sz="1400" b="0" i="0" u="none" strike="noStrike" baseline="0" dirty="0">
                <a:latin typeface="+mn-lt"/>
              </a:rPr>
              <a:t>Oracle checks its table. </a:t>
            </a:r>
            <a:r>
              <a:rPr lang="en-US" sz="1400" b="0" i="0" u="none" strike="noStrike" baseline="0" dirty="0">
                <a:solidFill>
                  <a:srgbClr val="FF0000"/>
                </a:solidFill>
                <a:latin typeface="+mn-lt"/>
              </a:rPr>
              <a:t>This message is not in the table</a:t>
            </a:r>
            <a:r>
              <a:rPr lang="en-US" sz="1400" b="0" i="0" u="none" strike="noStrike" baseline="0" dirty="0">
                <a:latin typeface="+mn-lt"/>
              </a:rPr>
              <a:t>, so the oracle flips its   coin 16 times. </a:t>
            </a:r>
          </a:p>
          <a:p>
            <a:pPr marL="742950" lvl="1" indent="-285750" algn="just">
              <a:buFont typeface="Wingdings" panose="05000000000000000000" pitchFamily="2" charset="2"/>
              <a:buChar char="ü"/>
            </a:pPr>
            <a:r>
              <a:rPr lang="en-US" sz="1400" b="0" i="0" u="none" strike="noStrike" baseline="0" dirty="0">
                <a:latin typeface="+mn-lt"/>
              </a:rPr>
              <a:t> Assume that result is HHTHHHTTHTHHTTTH. </a:t>
            </a:r>
          </a:p>
          <a:p>
            <a:pPr marL="742950" lvl="1" indent="-285750" algn="just">
              <a:buFont typeface="Wingdings" panose="05000000000000000000" pitchFamily="2" charset="2"/>
              <a:buChar char="ü"/>
            </a:pPr>
            <a:r>
              <a:rPr lang="en-US" sz="1400" dirty="0">
                <a:latin typeface="+mn-lt"/>
              </a:rPr>
              <a:t> </a:t>
            </a:r>
            <a:r>
              <a:rPr lang="en-US" sz="1400" b="0" i="0" u="none" strike="noStrike" baseline="0" dirty="0">
                <a:latin typeface="+mn-lt"/>
              </a:rPr>
              <a:t>The oracle interprets H as a 1-bit and T as a 0-bit and gives 1101110010110001 in  binary, or in hexadecimal, as the message digest for this message and adds  message and digest in the table.</a:t>
            </a:r>
            <a:endParaRPr lang="en-IN" sz="1400" dirty="0">
              <a:latin typeface="+mn-lt"/>
            </a:endParaRPr>
          </a:p>
        </p:txBody>
      </p:sp>
      <p:pic>
        <p:nvPicPr>
          <p:cNvPr id="8" name="Picture 7">
            <a:extLst>
              <a:ext uri="{FF2B5EF4-FFF2-40B4-BE49-F238E27FC236}">
                <a16:creationId xmlns:a16="http://schemas.microsoft.com/office/drawing/2014/main" id="{5A95550C-77FD-C12F-FEBD-0FC03AAA67F3}"/>
              </a:ext>
            </a:extLst>
          </p:cNvPr>
          <p:cNvPicPr>
            <a:picLocks noChangeAspect="1"/>
          </p:cNvPicPr>
          <p:nvPr/>
        </p:nvPicPr>
        <p:blipFill>
          <a:blip r:embed="rId2"/>
          <a:stretch>
            <a:fillRect/>
          </a:stretch>
        </p:blipFill>
        <p:spPr>
          <a:xfrm>
            <a:off x="1499600" y="4761091"/>
            <a:ext cx="5772447" cy="1816193"/>
          </a:xfrm>
          <a:prstGeom prst="rect">
            <a:avLst/>
          </a:prstGeom>
        </p:spPr>
      </p:pic>
      <p:pic>
        <p:nvPicPr>
          <p:cNvPr id="3" name="Picture 2">
            <a:extLst>
              <a:ext uri="{FF2B5EF4-FFF2-40B4-BE49-F238E27FC236}">
                <a16:creationId xmlns:a16="http://schemas.microsoft.com/office/drawing/2014/main" id="{D73FBE1D-43AE-1B42-6A96-D28F67C98ACD}"/>
              </a:ext>
            </a:extLst>
          </p:cNvPr>
          <p:cNvPicPr>
            <a:picLocks noChangeAspect="1"/>
          </p:cNvPicPr>
          <p:nvPr/>
        </p:nvPicPr>
        <p:blipFill>
          <a:blip r:embed="rId3"/>
          <a:stretch>
            <a:fillRect/>
          </a:stretch>
        </p:blipFill>
        <p:spPr>
          <a:xfrm>
            <a:off x="1423631" y="2991605"/>
            <a:ext cx="5829600" cy="1511378"/>
          </a:xfrm>
          <a:prstGeom prst="rect">
            <a:avLst/>
          </a:prstGeom>
        </p:spPr>
      </p:pic>
    </p:spTree>
    <p:extLst>
      <p:ext uri="{BB962C8B-B14F-4D97-AF65-F5344CB8AC3E}">
        <p14:creationId xmlns:p14="http://schemas.microsoft.com/office/powerpoint/2010/main" val="33394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E21E9E73-E148-B7D3-8B6A-717AA78D068B}"/>
              </a:ext>
            </a:extLst>
          </p:cNvPr>
          <p:cNvSpPr txBox="1"/>
          <p:nvPr/>
        </p:nvSpPr>
        <p:spPr>
          <a:xfrm>
            <a:off x="321720" y="617478"/>
            <a:ext cx="4572000" cy="400110"/>
          </a:xfrm>
          <a:prstGeom prst="rect">
            <a:avLst/>
          </a:prstGeom>
          <a:noFill/>
        </p:spPr>
        <p:txBody>
          <a:bodyPr wrap="square">
            <a:spAutoFit/>
          </a:bodyPr>
          <a:lstStyle/>
          <a:p>
            <a:r>
              <a:rPr lang="en-IN" sz="2000" b="1" i="0" u="none" strike="noStrike" baseline="0" dirty="0">
                <a:solidFill>
                  <a:srgbClr val="C00000"/>
                </a:solidFill>
                <a:latin typeface="+mn-lt"/>
              </a:rPr>
              <a:t>11.2 RANDOM ORACLE MODEL</a:t>
            </a:r>
            <a:endParaRPr lang="en-IN" sz="2000" b="1" dirty="0">
              <a:solidFill>
                <a:srgbClr val="C00000"/>
              </a:solidFill>
              <a:latin typeface="+mn-lt"/>
            </a:endParaRPr>
          </a:p>
        </p:txBody>
      </p:sp>
      <p:sp>
        <p:nvSpPr>
          <p:cNvPr id="4" name="TextBox 3">
            <a:extLst>
              <a:ext uri="{FF2B5EF4-FFF2-40B4-BE49-F238E27FC236}">
                <a16:creationId xmlns:a16="http://schemas.microsoft.com/office/drawing/2014/main" id="{1FD88EA4-9732-3D0D-7BDA-AD7F0BA00669}"/>
              </a:ext>
            </a:extLst>
          </p:cNvPr>
          <p:cNvSpPr txBox="1"/>
          <p:nvPr/>
        </p:nvSpPr>
        <p:spPr>
          <a:xfrm>
            <a:off x="462665" y="1292166"/>
            <a:ext cx="8180265" cy="1107996"/>
          </a:xfrm>
          <a:prstGeom prst="rect">
            <a:avLst/>
          </a:prstGeom>
          <a:noFill/>
        </p:spPr>
        <p:txBody>
          <a:bodyPr wrap="square">
            <a:spAutoFit/>
          </a:bodyPr>
          <a:lstStyle/>
          <a:p>
            <a:pPr algn="just"/>
            <a:r>
              <a:rPr lang="en-US" sz="1800" b="0" i="0" u="none" strike="noStrike" baseline="0" dirty="0">
                <a:latin typeface="+mn-lt"/>
              </a:rPr>
              <a:t>b. The message 4523AB1352CDEF45126 is given for digest calculation. </a:t>
            </a:r>
          </a:p>
          <a:p>
            <a:pPr marL="742950" lvl="1" indent="-285750" algn="just">
              <a:buFont typeface="Wingdings" panose="05000000000000000000" pitchFamily="2" charset="2"/>
              <a:buChar char="ü"/>
            </a:pPr>
            <a:r>
              <a:rPr lang="en-US" b="0" i="0" u="none" strike="noStrike" baseline="0" dirty="0">
                <a:latin typeface="+mn-lt"/>
              </a:rPr>
              <a:t>The oracle checks its table and finds that there is a digest for this message in the table (first row). </a:t>
            </a:r>
          </a:p>
          <a:p>
            <a:pPr marL="742950" lvl="1" indent="-285750" algn="just">
              <a:buFont typeface="Wingdings" panose="05000000000000000000" pitchFamily="2" charset="2"/>
              <a:buChar char="ü"/>
            </a:pPr>
            <a:r>
              <a:rPr lang="en-US" b="0" i="0" u="none" strike="noStrike" baseline="0" dirty="0">
                <a:latin typeface="+mn-lt"/>
              </a:rPr>
              <a:t>The oracle simply gives the corresponding digest (13AB).</a:t>
            </a:r>
            <a:endParaRPr lang="en-IN" dirty="0">
              <a:latin typeface="+mn-lt"/>
            </a:endParaRPr>
          </a:p>
        </p:txBody>
      </p:sp>
      <p:pic>
        <p:nvPicPr>
          <p:cNvPr id="3" name="Picture 2">
            <a:extLst>
              <a:ext uri="{FF2B5EF4-FFF2-40B4-BE49-F238E27FC236}">
                <a16:creationId xmlns:a16="http://schemas.microsoft.com/office/drawing/2014/main" id="{7463FF8F-1CA5-8BAA-E2D1-F3A19121ED00}"/>
              </a:ext>
            </a:extLst>
          </p:cNvPr>
          <p:cNvPicPr>
            <a:picLocks noChangeAspect="1"/>
          </p:cNvPicPr>
          <p:nvPr/>
        </p:nvPicPr>
        <p:blipFill>
          <a:blip r:embed="rId2"/>
          <a:stretch>
            <a:fillRect/>
          </a:stretch>
        </p:blipFill>
        <p:spPr>
          <a:xfrm>
            <a:off x="1666573" y="3928265"/>
            <a:ext cx="5772447" cy="1816193"/>
          </a:xfrm>
          <a:prstGeom prst="rect">
            <a:avLst/>
          </a:prstGeom>
        </p:spPr>
      </p:pic>
    </p:spTree>
    <p:extLst>
      <p:ext uri="{BB962C8B-B14F-4D97-AF65-F5344CB8AC3E}">
        <p14:creationId xmlns:p14="http://schemas.microsoft.com/office/powerpoint/2010/main" val="104440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E21E9E73-E148-B7D3-8B6A-717AA78D068B}"/>
              </a:ext>
            </a:extLst>
          </p:cNvPr>
          <p:cNvSpPr txBox="1"/>
          <p:nvPr/>
        </p:nvSpPr>
        <p:spPr>
          <a:xfrm>
            <a:off x="321720" y="617478"/>
            <a:ext cx="4572000" cy="400110"/>
          </a:xfrm>
          <a:prstGeom prst="rect">
            <a:avLst/>
          </a:prstGeom>
          <a:noFill/>
        </p:spPr>
        <p:txBody>
          <a:bodyPr wrap="square">
            <a:spAutoFit/>
          </a:bodyPr>
          <a:lstStyle/>
          <a:p>
            <a:r>
              <a:rPr lang="en-IN" sz="2000" b="1" i="0" u="none" strike="noStrike" baseline="0" dirty="0">
                <a:solidFill>
                  <a:srgbClr val="C00000"/>
                </a:solidFill>
                <a:latin typeface="+mn-lt"/>
              </a:rPr>
              <a:t>11.2 RANDOM ORACLE MODEL</a:t>
            </a:r>
            <a:endParaRPr lang="en-IN" sz="2000" b="1" dirty="0">
              <a:solidFill>
                <a:srgbClr val="C00000"/>
              </a:solidFill>
              <a:latin typeface="+mn-lt"/>
            </a:endParaRPr>
          </a:p>
        </p:txBody>
      </p:sp>
      <p:sp>
        <p:nvSpPr>
          <p:cNvPr id="6" name="TextBox 5">
            <a:extLst>
              <a:ext uri="{FF2B5EF4-FFF2-40B4-BE49-F238E27FC236}">
                <a16:creationId xmlns:a16="http://schemas.microsoft.com/office/drawing/2014/main" id="{0A059E68-617A-A7C0-442E-A49A19C064CA}"/>
              </a:ext>
            </a:extLst>
          </p:cNvPr>
          <p:cNvSpPr txBox="1"/>
          <p:nvPr/>
        </p:nvSpPr>
        <p:spPr>
          <a:xfrm>
            <a:off x="328239" y="1292166"/>
            <a:ext cx="8660335" cy="3908762"/>
          </a:xfrm>
          <a:prstGeom prst="rect">
            <a:avLst/>
          </a:prstGeom>
          <a:noFill/>
        </p:spPr>
        <p:txBody>
          <a:bodyPr wrap="square">
            <a:spAutoFit/>
          </a:bodyPr>
          <a:lstStyle/>
          <a:p>
            <a:pPr algn="just"/>
            <a:r>
              <a:rPr lang="en-US" sz="1600" b="0" i="0" u="none" strike="noStrike" baseline="0" dirty="0">
                <a:solidFill>
                  <a:srgbClr val="FF0000"/>
                </a:solidFill>
                <a:latin typeface="+mn-lt"/>
              </a:rPr>
              <a:t>Oracle in Example 11.3 cannot use a formula or algorithm to create the digest for a message</a:t>
            </a:r>
            <a:r>
              <a:rPr lang="en-US" sz="1600" b="0" i="0" u="none" strike="noStrike" baseline="0" dirty="0">
                <a:latin typeface="+mn-lt"/>
              </a:rPr>
              <a:t>.</a:t>
            </a:r>
          </a:p>
          <a:p>
            <a:pPr algn="just"/>
            <a:r>
              <a:rPr lang="en-US" sz="1600" b="0" i="0" u="none" strike="noStrike" baseline="0" dirty="0">
                <a:latin typeface="+mn-lt"/>
              </a:rPr>
              <a:t> </a:t>
            </a:r>
          </a:p>
          <a:p>
            <a:pPr algn="just"/>
            <a:r>
              <a:rPr lang="en-US" sz="1600" b="0" i="0" u="none" strike="noStrike" baseline="0" dirty="0">
                <a:latin typeface="+mn-lt"/>
              </a:rPr>
              <a:t>For example, imagine the oracle uses the formula h(M) = M mod n. </a:t>
            </a:r>
          </a:p>
          <a:p>
            <a:pPr algn="just"/>
            <a:endParaRPr lang="en-US" sz="1600" b="0" i="0" u="none" strike="noStrike" baseline="0" dirty="0">
              <a:latin typeface="+mn-lt"/>
            </a:endParaRPr>
          </a:p>
          <a:p>
            <a:pPr algn="just"/>
            <a:r>
              <a:rPr lang="en-US" sz="1600" b="0" i="0" u="none" strike="noStrike" baseline="0" dirty="0">
                <a:latin typeface="+mn-lt"/>
              </a:rPr>
              <a:t>Now suppose that the oracle has already given h(M</a:t>
            </a:r>
            <a:r>
              <a:rPr lang="en-US" sz="800" b="0" i="0" u="none" strike="noStrike" baseline="0" dirty="0">
                <a:latin typeface="+mn-lt"/>
              </a:rPr>
              <a:t>1</a:t>
            </a:r>
            <a:r>
              <a:rPr lang="en-US" sz="1600" b="0" i="0" u="none" strike="noStrike" baseline="0" dirty="0">
                <a:latin typeface="+mn-lt"/>
              </a:rPr>
              <a:t>) and h(M</a:t>
            </a:r>
            <a:r>
              <a:rPr lang="en-US" sz="800" b="0" i="0" u="none" strike="noStrike" baseline="0" dirty="0">
                <a:latin typeface="+mn-lt"/>
              </a:rPr>
              <a:t>2</a:t>
            </a:r>
            <a:r>
              <a:rPr lang="en-US" sz="1600" b="0" i="0" u="none" strike="noStrike" baseline="0" dirty="0">
                <a:latin typeface="+mn-lt"/>
              </a:rPr>
              <a:t>). </a:t>
            </a:r>
          </a:p>
          <a:p>
            <a:pPr algn="just"/>
            <a:endParaRPr lang="en-US" sz="1600" b="0" i="0" u="none" strike="noStrike" baseline="0" dirty="0">
              <a:latin typeface="+mn-lt"/>
            </a:endParaRPr>
          </a:p>
          <a:p>
            <a:pPr algn="just"/>
            <a:r>
              <a:rPr lang="en-US" sz="1600" b="0" i="0" u="none" strike="noStrike" baseline="0" dirty="0">
                <a:latin typeface="+mn-lt"/>
              </a:rPr>
              <a:t>If a new message is presented as M</a:t>
            </a:r>
            <a:r>
              <a:rPr lang="en-US" sz="800" b="0" i="0" u="none" strike="noStrike" baseline="0" dirty="0">
                <a:latin typeface="+mn-lt"/>
              </a:rPr>
              <a:t>3 </a:t>
            </a:r>
            <a:r>
              <a:rPr lang="en-US" sz="1600" b="0" i="0" u="none" strike="noStrike" baseline="0" dirty="0">
                <a:latin typeface="+mn-lt"/>
              </a:rPr>
              <a:t>= M</a:t>
            </a:r>
            <a:r>
              <a:rPr lang="en-US" sz="800" b="0" i="0" u="none" strike="noStrike" baseline="0" dirty="0">
                <a:latin typeface="+mn-lt"/>
              </a:rPr>
              <a:t>1 </a:t>
            </a:r>
            <a:r>
              <a:rPr lang="en-US" sz="1600" b="0" i="0" u="none" strike="noStrike" baseline="0" dirty="0">
                <a:latin typeface="+mn-lt"/>
              </a:rPr>
              <a:t>+ M</a:t>
            </a:r>
            <a:r>
              <a:rPr lang="en-US" sz="800" b="0" i="0" u="none" strike="noStrike" baseline="0" dirty="0">
                <a:latin typeface="+mn-lt"/>
              </a:rPr>
              <a:t>2</a:t>
            </a:r>
            <a:r>
              <a:rPr lang="en-US" sz="1600" b="0" i="0" u="none" strike="noStrike" baseline="0" dirty="0">
                <a:latin typeface="+mn-lt"/>
              </a:rPr>
              <a:t>, the oracle does not have to calculate the h(M</a:t>
            </a:r>
            <a:r>
              <a:rPr lang="en-US" sz="800" b="0" i="0" u="none" strike="noStrike" baseline="0" dirty="0">
                <a:latin typeface="+mn-lt"/>
              </a:rPr>
              <a:t>3</a:t>
            </a:r>
            <a:r>
              <a:rPr lang="en-US" sz="1600" b="0" i="0" u="none" strike="noStrike" baseline="0" dirty="0">
                <a:latin typeface="+mn-lt"/>
              </a:rPr>
              <a:t>). </a:t>
            </a:r>
          </a:p>
          <a:p>
            <a:pPr algn="just"/>
            <a:r>
              <a:rPr lang="en-US" sz="1600" b="0" i="0" u="none" strike="noStrike" baseline="0" dirty="0">
                <a:latin typeface="+mn-lt"/>
              </a:rPr>
              <a:t>The new digest is just [h(M</a:t>
            </a:r>
            <a:r>
              <a:rPr lang="en-US" sz="800" b="0" i="0" u="none" strike="noStrike" baseline="0" dirty="0">
                <a:latin typeface="+mn-lt"/>
              </a:rPr>
              <a:t>1</a:t>
            </a:r>
            <a:r>
              <a:rPr lang="en-US" sz="1600" b="0" i="0" u="none" strike="noStrike" baseline="0" dirty="0">
                <a:latin typeface="+mn-lt"/>
              </a:rPr>
              <a:t>) + h(M</a:t>
            </a:r>
            <a:r>
              <a:rPr lang="en-US" sz="800" b="0" i="0" u="none" strike="noStrike" baseline="0" dirty="0">
                <a:latin typeface="+mn-lt"/>
              </a:rPr>
              <a:t>2</a:t>
            </a:r>
            <a:r>
              <a:rPr lang="en-US" sz="1600" b="0" i="0" u="none" strike="noStrike" baseline="0" dirty="0">
                <a:latin typeface="+mn-lt"/>
              </a:rPr>
              <a:t>)] mod n since </a:t>
            </a:r>
          </a:p>
          <a:p>
            <a:pPr algn="just"/>
            <a:endParaRPr lang="en-US" dirty="0">
              <a:latin typeface="+mn-lt"/>
            </a:endParaRPr>
          </a:p>
          <a:p>
            <a:pPr algn="just"/>
            <a:r>
              <a:rPr lang="en-US" sz="1800" b="0" i="0" u="none" strike="noStrike" baseline="0" dirty="0">
                <a:latin typeface="+mn-lt"/>
              </a:rPr>
              <a:t>          </a:t>
            </a:r>
            <a:r>
              <a:rPr lang="pt-BR" sz="1800" b="0" i="0" u="none" strike="noStrike" baseline="0" dirty="0">
                <a:latin typeface="+mn-lt"/>
              </a:rPr>
              <a:t>h(M3) = (M1 + M2) mod n = M1 mod n + M2 mod n = [h(M1) + h(M2)] mod n</a:t>
            </a:r>
          </a:p>
          <a:p>
            <a:pPr algn="just"/>
            <a:r>
              <a:rPr lang="pt-BR" sz="1800" dirty="0">
                <a:latin typeface="+mn-lt"/>
              </a:rPr>
              <a:t> </a:t>
            </a:r>
          </a:p>
          <a:p>
            <a:pPr algn="just"/>
            <a:endParaRPr lang="pt-BR" dirty="0">
              <a:latin typeface="+mn-lt"/>
            </a:endParaRPr>
          </a:p>
          <a:p>
            <a:pPr algn="just"/>
            <a:r>
              <a:rPr lang="en-US" sz="1800" b="0" i="0" u="none" strike="noStrike" baseline="0" dirty="0">
                <a:latin typeface="+mn-lt"/>
              </a:rPr>
              <a:t>This violates the third requirement that each digest must be randomly chosen based on the message </a:t>
            </a:r>
            <a:r>
              <a:rPr lang="en-IN" sz="1800" b="0" i="0" u="none" strike="noStrike" baseline="0" dirty="0">
                <a:latin typeface="+mn-lt"/>
              </a:rPr>
              <a:t>given to the oracle.</a:t>
            </a:r>
            <a:endParaRPr lang="en-IN" dirty="0">
              <a:latin typeface="+mn-lt"/>
            </a:endParaRPr>
          </a:p>
        </p:txBody>
      </p:sp>
    </p:spTree>
    <p:extLst>
      <p:ext uri="{BB962C8B-B14F-4D97-AF65-F5344CB8AC3E}">
        <p14:creationId xmlns:p14="http://schemas.microsoft.com/office/powerpoint/2010/main" val="259646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F58FA9A-8EA0-6FD4-FB33-8F0E4108F788}"/>
              </a:ext>
            </a:extLst>
          </p:cNvPr>
          <p:cNvSpPr txBox="1"/>
          <p:nvPr/>
        </p:nvSpPr>
        <p:spPr>
          <a:xfrm>
            <a:off x="462665" y="817533"/>
            <a:ext cx="2880375" cy="400110"/>
          </a:xfrm>
          <a:prstGeom prst="rect">
            <a:avLst/>
          </a:prstGeom>
          <a:noFill/>
        </p:spPr>
        <p:txBody>
          <a:bodyPr wrap="square">
            <a:spAutoFit/>
          </a:bodyPr>
          <a:lstStyle/>
          <a:p>
            <a:r>
              <a:rPr lang="en-IN" sz="2000" b="1" i="0" u="none" strike="noStrike" baseline="0" dirty="0">
                <a:solidFill>
                  <a:srgbClr val="C00000"/>
                </a:solidFill>
                <a:latin typeface="+mn-lt"/>
              </a:rPr>
              <a:t>MESSAGE INTEGRITY</a:t>
            </a:r>
            <a:endParaRPr lang="en-IN" sz="2000" b="1" dirty="0">
              <a:solidFill>
                <a:srgbClr val="C00000"/>
              </a:solidFill>
              <a:latin typeface="+mn-lt"/>
            </a:endParaRPr>
          </a:p>
        </p:txBody>
      </p:sp>
      <p:sp>
        <p:nvSpPr>
          <p:cNvPr id="7" name="TextBox 6">
            <a:extLst>
              <a:ext uri="{FF2B5EF4-FFF2-40B4-BE49-F238E27FC236}">
                <a16:creationId xmlns:a16="http://schemas.microsoft.com/office/drawing/2014/main" id="{48349B58-A140-E5DA-59CF-FA1EB513CC05}"/>
              </a:ext>
            </a:extLst>
          </p:cNvPr>
          <p:cNvSpPr txBox="1"/>
          <p:nvPr/>
        </p:nvSpPr>
        <p:spPr>
          <a:xfrm>
            <a:off x="462665" y="1572899"/>
            <a:ext cx="8141860" cy="1938992"/>
          </a:xfrm>
          <a:prstGeom prst="rect">
            <a:avLst/>
          </a:prstGeom>
          <a:noFill/>
        </p:spPr>
        <p:txBody>
          <a:bodyPr wrap="square">
            <a:spAutoFit/>
          </a:bodyPr>
          <a:lstStyle/>
          <a:p>
            <a:pPr algn="just"/>
            <a:r>
              <a:rPr lang="en-US" sz="2000" b="0" i="0" u="none" strike="noStrike" baseline="0" dirty="0">
                <a:latin typeface="+mn-lt"/>
              </a:rPr>
              <a:t>Cryptography systems that discussed so far provide secrecy, or confidentiality, </a:t>
            </a:r>
            <a:r>
              <a:rPr lang="en-US" sz="2000" b="0" i="0" u="none" strike="noStrike" baseline="0" dirty="0">
                <a:solidFill>
                  <a:srgbClr val="FF0000"/>
                </a:solidFill>
                <a:latin typeface="+mn-lt"/>
              </a:rPr>
              <a:t>but not integrity. </a:t>
            </a:r>
          </a:p>
          <a:p>
            <a:pPr algn="just"/>
            <a:endParaRPr lang="en-US" sz="2000" dirty="0">
              <a:latin typeface="+mn-lt"/>
            </a:endParaRPr>
          </a:p>
          <a:p>
            <a:pPr algn="just"/>
            <a:r>
              <a:rPr lang="en-US" sz="2000" b="0" i="0" u="none" strike="noStrike" baseline="0" dirty="0">
                <a:latin typeface="+mn-lt"/>
              </a:rPr>
              <a:t>There are occasions where we may not even need secrecy but instead must have integrity. </a:t>
            </a:r>
          </a:p>
          <a:p>
            <a:pPr algn="just"/>
            <a:endParaRPr lang="en-US" sz="2000" dirty="0">
              <a:latin typeface="+mn-lt"/>
            </a:endParaRPr>
          </a:p>
        </p:txBody>
      </p:sp>
    </p:spTree>
    <p:extLst>
      <p:ext uri="{BB962C8B-B14F-4D97-AF65-F5344CB8AC3E}">
        <p14:creationId xmlns:p14="http://schemas.microsoft.com/office/powerpoint/2010/main" val="2946420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E21E9E73-E148-B7D3-8B6A-717AA78D068B}"/>
              </a:ext>
            </a:extLst>
          </p:cNvPr>
          <p:cNvSpPr txBox="1"/>
          <p:nvPr/>
        </p:nvSpPr>
        <p:spPr>
          <a:xfrm>
            <a:off x="321720" y="617478"/>
            <a:ext cx="5248810" cy="461665"/>
          </a:xfrm>
          <a:prstGeom prst="rect">
            <a:avLst/>
          </a:prstGeom>
          <a:noFill/>
        </p:spPr>
        <p:txBody>
          <a:bodyPr wrap="square">
            <a:spAutoFit/>
          </a:bodyPr>
          <a:lstStyle/>
          <a:p>
            <a:r>
              <a:rPr lang="en-IN" sz="2400" b="1" i="0" u="none" strike="noStrike" baseline="0" dirty="0">
                <a:solidFill>
                  <a:srgbClr val="FF0000"/>
                </a:solidFill>
                <a:latin typeface="+mn-lt"/>
              </a:rPr>
              <a:t>11.3 MESSAGE AUTHENTICATION</a:t>
            </a:r>
            <a:endParaRPr lang="en-IN" sz="2400" b="1" dirty="0">
              <a:solidFill>
                <a:srgbClr val="FF0000"/>
              </a:solidFill>
              <a:latin typeface="+mn-lt"/>
            </a:endParaRPr>
          </a:p>
        </p:txBody>
      </p:sp>
      <p:sp>
        <p:nvSpPr>
          <p:cNvPr id="4" name="TextBox 3">
            <a:extLst>
              <a:ext uri="{FF2B5EF4-FFF2-40B4-BE49-F238E27FC236}">
                <a16:creationId xmlns:a16="http://schemas.microsoft.com/office/drawing/2014/main" id="{CDE9FF97-03BC-F12E-141F-FEDBBDF043D4}"/>
              </a:ext>
            </a:extLst>
          </p:cNvPr>
          <p:cNvSpPr txBox="1"/>
          <p:nvPr/>
        </p:nvSpPr>
        <p:spPr>
          <a:xfrm>
            <a:off x="501070" y="1328053"/>
            <a:ext cx="8141860" cy="3631763"/>
          </a:xfrm>
          <a:prstGeom prst="rect">
            <a:avLst/>
          </a:prstGeom>
          <a:noFill/>
        </p:spPr>
        <p:txBody>
          <a:bodyPr wrap="square">
            <a:spAutoFit/>
          </a:bodyPr>
          <a:lstStyle/>
          <a:p>
            <a:pPr algn="just"/>
            <a:r>
              <a:rPr lang="en-US" sz="2000" b="0" i="0" u="none" strike="noStrike" baseline="0" dirty="0">
                <a:latin typeface="+mn-lt"/>
              </a:rPr>
              <a:t>A message digest guarantees the integrity of a message. </a:t>
            </a:r>
          </a:p>
          <a:p>
            <a:pPr algn="just"/>
            <a:endParaRPr lang="en-US" sz="2000" dirty="0">
              <a:latin typeface="+mn-lt"/>
            </a:endParaRPr>
          </a:p>
          <a:p>
            <a:pPr algn="just"/>
            <a:r>
              <a:rPr lang="en-US" sz="2000" b="0" i="0" u="none" strike="noStrike" baseline="0" dirty="0">
                <a:latin typeface="+mn-lt"/>
              </a:rPr>
              <a:t>It guarantees that the message has not been changed. </a:t>
            </a:r>
          </a:p>
          <a:p>
            <a:pPr algn="just"/>
            <a:endParaRPr lang="en-US" sz="2000" dirty="0">
              <a:latin typeface="+mn-lt"/>
            </a:endParaRPr>
          </a:p>
          <a:p>
            <a:pPr algn="just"/>
            <a:r>
              <a:rPr lang="en-US" sz="2000" b="0" i="0" u="none" strike="noStrike" baseline="0" dirty="0">
                <a:solidFill>
                  <a:srgbClr val="FF0000"/>
                </a:solidFill>
                <a:latin typeface="+mn-lt"/>
              </a:rPr>
              <a:t>A message digest, however, does not authenticate the sender of the message. </a:t>
            </a:r>
          </a:p>
          <a:p>
            <a:pPr algn="just"/>
            <a:endParaRPr lang="en-US" sz="2000" dirty="0">
              <a:solidFill>
                <a:srgbClr val="FF0000"/>
              </a:solidFill>
              <a:latin typeface="+mn-lt"/>
            </a:endParaRPr>
          </a:p>
          <a:p>
            <a:pPr marL="342900" indent="-342900" algn="just">
              <a:buFont typeface="Wingdings" panose="05000000000000000000" pitchFamily="2" charset="2"/>
              <a:buChar char="ü"/>
            </a:pPr>
            <a:r>
              <a:rPr lang="en-US" sz="1800" b="0" i="0" u="none" strike="noStrike" baseline="0" dirty="0">
                <a:latin typeface="+mn-lt"/>
              </a:rPr>
              <a:t>When Alice sends a message to Bob, Bob needs to know if the message is coming from Alice. </a:t>
            </a:r>
          </a:p>
          <a:p>
            <a:pPr marL="342900" indent="-342900" algn="just">
              <a:buFont typeface="Wingdings" panose="05000000000000000000" pitchFamily="2" charset="2"/>
              <a:buChar char="ü"/>
            </a:pPr>
            <a:endParaRPr lang="en-US" sz="1800" dirty="0">
              <a:latin typeface="+mn-lt"/>
            </a:endParaRPr>
          </a:p>
          <a:p>
            <a:pPr marL="342900" indent="-342900" algn="just">
              <a:buFont typeface="Wingdings" panose="05000000000000000000" pitchFamily="2" charset="2"/>
              <a:buChar char="ü"/>
            </a:pPr>
            <a:r>
              <a:rPr lang="en-US" sz="1800" b="0" i="0" u="none" strike="noStrike" baseline="0" dirty="0">
                <a:latin typeface="+mn-lt"/>
              </a:rPr>
              <a:t>To provide message authentication, </a:t>
            </a:r>
            <a:r>
              <a:rPr lang="en-US" sz="1800" b="0" i="0" u="none" strike="noStrike" baseline="0" dirty="0">
                <a:solidFill>
                  <a:srgbClr val="FF0000"/>
                </a:solidFill>
                <a:latin typeface="+mn-lt"/>
              </a:rPr>
              <a:t>Alice needs to provide </a:t>
            </a:r>
            <a:r>
              <a:rPr lang="en-US" sz="1800" b="0" i="0" u="none" strike="noStrike" baseline="0" dirty="0">
                <a:latin typeface="+mn-lt"/>
              </a:rPr>
              <a:t>proof that it is Alice sending the message and not an impostor. </a:t>
            </a:r>
          </a:p>
        </p:txBody>
      </p:sp>
    </p:spTree>
    <p:extLst>
      <p:ext uri="{BB962C8B-B14F-4D97-AF65-F5344CB8AC3E}">
        <p14:creationId xmlns:p14="http://schemas.microsoft.com/office/powerpoint/2010/main" val="118356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TextBox 1">
            <a:extLst>
              <a:ext uri="{FF2B5EF4-FFF2-40B4-BE49-F238E27FC236}">
                <a16:creationId xmlns:a16="http://schemas.microsoft.com/office/drawing/2014/main" id="{E21E9E73-E148-B7D3-8B6A-717AA78D068B}"/>
              </a:ext>
            </a:extLst>
          </p:cNvPr>
          <p:cNvSpPr txBox="1"/>
          <p:nvPr/>
        </p:nvSpPr>
        <p:spPr>
          <a:xfrm>
            <a:off x="321720" y="617478"/>
            <a:ext cx="5248810" cy="461665"/>
          </a:xfrm>
          <a:prstGeom prst="rect">
            <a:avLst/>
          </a:prstGeom>
          <a:noFill/>
        </p:spPr>
        <p:txBody>
          <a:bodyPr wrap="square">
            <a:spAutoFit/>
          </a:bodyPr>
          <a:lstStyle/>
          <a:p>
            <a:r>
              <a:rPr lang="en-IN" sz="2400" b="1" i="0" u="none" strike="noStrike" baseline="0" dirty="0">
                <a:solidFill>
                  <a:srgbClr val="FF0000"/>
                </a:solidFill>
                <a:latin typeface="+mn-lt"/>
              </a:rPr>
              <a:t>11.3 MESSAGE AUTHENTICATION</a:t>
            </a:r>
            <a:endParaRPr lang="en-IN" sz="2400" b="1" dirty="0">
              <a:solidFill>
                <a:srgbClr val="FF0000"/>
              </a:solidFill>
              <a:latin typeface="+mn-lt"/>
            </a:endParaRPr>
          </a:p>
        </p:txBody>
      </p:sp>
      <p:sp>
        <p:nvSpPr>
          <p:cNvPr id="4" name="TextBox 3">
            <a:extLst>
              <a:ext uri="{FF2B5EF4-FFF2-40B4-BE49-F238E27FC236}">
                <a16:creationId xmlns:a16="http://schemas.microsoft.com/office/drawing/2014/main" id="{CDE9FF97-03BC-F12E-141F-FEDBBDF043D4}"/>
              </a:ext>
            </a:extLst>
          </p:cNvPr>
          <p:cNvSpPr txBox="1"/>
          <p:nvPr/>
        </p:nvSpPr>
        <p:spPr>
          <a:xfrm>
            <a:off x="501070" y="1328053"/>
            <a:ext cx="8141860" cy="1754326"/>
          </a:xfrm>
          <a:prstGeom prst="rect">
            <a:avLst/>
          </a:prstGeom>
          <a:noFill/>
        </p:spPr>
        <p:txBody>
          <a:bodyPr wrap="square">
            <a:spAutoFit/>
          </a:bodyPr>
          <a:lstStyle/>
          <a:p>
            <a:pPr algn="just"/>
            <a:r>
              <a:rPr lang="en-US" sz="1800" b="0" i="0" u="none" strike="noStrike" baseline="0" dirty="0">
                <a:latin typeface="+mn-lt"/>
              </a:rPr>
              <a:t>The digest created by a cryptographic hash function is normally called a modification detection code (MDC). The code can detect any modification in the message. </a:t>
            </a:r>
          </a:p>
          <a:p>
            <a:pPr algn="just"/>
            <a:endParaRPr lang="en-US" sz="1800" dirty="0">
              <a:latin typeface="+mn-lt"/>
            </a:endParaRPr>
          </a:p>
          <a:p>
            <a:pPr algn="just"/>
            <a:r>
              <a:rPr lang="en-US" sz="1800" b="0" i="0" u="none" strike="noStrike" baseline="0" dirty="0">
                <a:solidFill>
                  <a:srgbClr val="FF0000"/>
                </a:solidFill>
                <a:latin typeface="+mn-lt"/>
              </a:rPr>
              <a:t>What we need for message authentication (data origin authentication) is a </a:t>
            </a:r>
            <a:r>
              <a:rPr lang="en-IN" sz="1800" b="0" i="0" u="none" strike="noStrike" baseline="0" dirty="0">
                <a:solidFill>
                  <a:srgbClr val="FF0000"/>
                </a:solidFill>
                <a:latin typeface="+mn-lt"/>
              </a:rPr>
              <a:t>message authentication code (MAC).</a:t>
            </a:r>
            <a:endParaRPr lang="en-IN" sz="1800" dirty="0">
              <a:solidFill>
                <a:srgbClr val="FF0000"/>
              </a:solidFill>
              <a:latin typeface="+mn-lt"/>
            </a:endParaRPr>
          </a:p>
        </p:txBody>
      </p:sp>
    </p:spTree>
    <p:extLst>
      <p:ext uri="{BB962C8B-B14F-4D97-AF65-F5344CB8AC3E}">
        <p14:creationId xmlns:p14="http://schemas.microsoft.com/office/powerpoint/2010/main" val="1332300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DE9FF97-03BC-F12E-141F-FEDBBDF043D4}"/>
              </a:ext>
            </a:extLst>
          </p:cNvPr>
          <p:cNvSpPr txBox="1"/>
          <p:nvPr/>
        </p:nvSpPr>
        <p:spPr>
          <a:xfrm>
            <a:off x="501070" y="1328053"/>
            <a:ext cx="8141860" cy="3262432"/>
          </a:xfrm>
          <a:prstGeom prst="rect">
            <a:avLst/>
          </a:prstGeom>
          <a:noFill/>
        </p:spPr>
        <p:txBody>
          <a:bodyPr wrap="square">
            <a:spAutoFit/>
          </a:bodyPr>
          <a:lstStyle/>
          <a:p>
            <a:pPr algn="just"/>
            <a:endParaRPr lang="en-IN" sz="1800" dirty="0">
              <a:solidFill>
                <a:srgbClr val="FF0000"/>
              </a:solidFill>
              <a:latin typeface="+mn-lt"/>
            </a:endParaRPr>
          </a:p>
          <a:p>
            <a:pPr algn="just"/>
            <a:r>
              <a:rPr lang="en-US" sz="2000" b="0" i="0" u="none" strike="noStrike" baseline="0" dirty="0">
                <a:latin typeface="+mn-lt"/>
              </a:rPr>
              <a:t>A modification detection code (MDC) is a </a:t>
            </a:r>
            <a:r>
              <a:rPr lang="en-US" sz="2000" b="0" i="0" u="none" strike="noStrike" baseline="0" dirty="0">
                <a:solidFill>
                  <a:srgbClr val="FF0000"/>
                </a:solidFill>
                <a:latin typeface="+mn-lt"/>
              </a:rPr>
              <a:t>message digest </a:t>
            </a:r>
            <a:r>
              <a:rPr lang="en-US" sz="2000" b="0" i="0" u="none" strike="noStrike" baseline="0" dirty="0">
                <a:latin typeface="+mn-lt"/>
              </a:rPr>
              <a:t>that can prove the integrity of the message</a:t>
            </a:r>
            <a:r>
              <a:rPr lang="en-US" sz="2000" dirty="0">
                <a:latin typeface="+mn-lt"/>
              </a:rPr>
              <a:t>.</a:t>
            </a:r>
            <a:endParaRPr lang="en-US" sz="2000" b="0" i="0" u="none" strike="noStrike" baseline="0" dirty="0">
              <a:latin typeface="+mn-lt"/>
            </a:endParaRPr>
          </a:p>
          <a:p>
            <a:pPr algn="just"/>
            <a:endParaRPr lang="en-US" sz="1800" dirty="0">
              <a:latin typeface="+mn-lt"/>
            </a:endParaRPr>
          </a:p>
          <a:p>
            <a:pPr marL="285750" indent="-285750" algn="just">
              <a:buFont typeface="Wingdings" panose="05000000000000000000" pitchFamily="2" charset="2"/>
              <a:buChar char="ü"/>
            </a:pPr>
            <a:r>
              <a:rPr lang="en-US" b="0" i="0" u="none" strike="noStrike" baseline="0" dirty="0">
                <a:latin typeface="+mn-lt"/>
              </a:rPr>
              <a:t>If Alice needs to send a message to Bob and be sure that the message will not change during transmission, Alice can create a message digest, MDC, and send both the message and the MDC to Bob. </a:t>
            </a:r>
          </a:p>
          <a:p>
            <a:pPr marL="285750" indent="-285750" algn="just">
              <a:buFont typeface="Wingdings" panose="05000000000000000000" pitchFamily="2" charset="2"/>
              <a:buChar char="ü"/>
            </a:pPr>
            <a:endParaRPr lang="en-US" dirty="0">
              <a:latin typeface="+mn-lt"/>
            </a:endParaRPr>
          </a:p>
          <a:p>
            <a:pPr marL="285750" indent="-285750" algn="just">
              <a:buFont typeface="Wingdings" panose="05000000000000000000" pitchFamily="2" charset="2"/>
              <a:buChar char="ü"/>
            </a:pPr>
            <a:r>
              <a:rPr lang="en-US" b="0" i="0" u="none" strike="noStrike" baseline="0" dirty="0">
                <a:latin typeface="+mn-lt"/>
              </a:rPr>
              <a:t>Bob can create a new MDC from the message and compare the received MDC and the new MDC. </a:t>
            </a:r>
          </a:p>
          <a:p>
            <a:pPr marL="285750" indent="-285750" algn="just">
              <a:buFont typeface="Wingdings" panose="05000000000000000000" pitchFamily="2" charset="2"/>
              <a:buChar char="ü"/>
            </a:pPr>
            <a:endParaRPr lang="en-US" dirty="0">
              <a:latin typeface="+mn-lt"/>
            </a:endParaRPr>
          </a:p>
          <a:p>
            <a:pPr marL="285750" indent="-285750" algn="just">
              <a:buFont typeface="Wingdings" panose="05000000000000000000" pitchFamily="2" charset="2"/>
              <a:buChar char="ü"/>
            </a:pPr>
            <a:r>
              <a:rPr lang="en-US" b="0" i="0" u="none" strike="noStrike" baseline="0" dirty="0">
                <a:latin typeface="+mn-lt"/>
              </a:rPr>
              <a:t>If they are the same, the message has not been changed</a:t>
            </a:r>
            <a:r>
              <a:rPr lang="en-US" sz="1800" b="0" i="0" u="none" strike="noStrike" baseline="0" dirty="0">
                <a:latin typeface="+mn-lt"/>
              </a:rPr>
              <a:t>. </a:t>
            </a:r>
            <a:endParaRPr lang="en-IN" sz="1800" dirty="0">
              <a:solidFill>
                <a:srgbClr val="FF0000"/>
              </a:solidFill>
              <a:latin typeface="+mn-lt"/>
            </a:endParaRPr>
          </a:p>
        </p:txBody>
      </p:sp>
      <p:sp>
        <p:nvSpPr>
          <p:cNvPr id="6" name="TextBox 5">
            <a:extLst>
              <a:ext uri="{FF2B5EF4-FFF2-40B4-BE49-F238E27FC236}">
                <a16:creationId xmlns:a16="http://schemas.microsoft.com/office/drawing/2014/main" id="{842C7893-0343-B6CF-B032-08F15BA4897E}"/>
              </a:ext>
            </a:extLst>
          </p:cNvPr>
          <p:cNvSpPr txBox="1"/>
          <p:nvPr/>
        </p:nvSpPr>
        <p:spPr>
          <a:xfrm>
            <a:off x="561169" y="491917"/>
            <a:ext cx="5431644" cy="461665"/>
          </a:xfrm>
          <a:prstGeom prst="rect">
            <a:avLst/>
          </a:prstGeom>
          <a:noFill/>
        </p:spPr>
        <p:txBody>
          <a:bodyPr wrap="square">
            <a:spAutoFit/>
          </a:bodyPr>
          <a:lstStyle/>
          <a:p>
            <a:pPr algn="just"/>
            <a:r>
              <a:rPr lang="en-IN" sz="2400" b="0" i="0" u="none" strike="noStrike" baseline="0" dirty="0">
                <a:solidFill>
                  <a:srgbClr val="FF0000"/>
                </a:solidFill>
                <a:latin typeface="+mn-lt"/>
              </a:rPr>
              <a:t>Modification Detection Code (MDC)</a:t>
            </a:r>
          </a:p>
        </p:txBody>
      </p:sp>
    </p:spTree>
    <p:extLst>
      <p:ext uri="{BB962C8B-B14F-4D97-AF65-F5344CB8AC3E}">
        <p14:creationId xmlns:p14="http://schemas.microsoft.com/office/powerpoint/2010/main" val="212739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8D620E26-04D1-6C38-79BD-7908D3FEB433}"/>
              </a:ext>
            </a:extLst>
          </p:cNvPr>
          <p:cNvSpPr txBox="1"/>
          <p:nvPr/>
        </p:nvSpPr>
        <p:spPr>
          <a:xfrm>
            <a:off x="561169" y="491917"/>
            <a:ext cx="5431644" cy="461665"/>
          </a:xfrm>
          <a:prstGeom prst="rect">
            <a:avLst/>
          </a:prstGeom>
          <a:noFill/>
        </p:spPr>
        <p:txBody>
          <a:bodyPr wrap="square">
            <a:spAutoFit/>
          </a:bodyPr>
          <a:lstStyle/>
          <a:p>
            <a:pPr algn="just"/>
            <a:r>
              <a:rPr lang="en-IN" sz="2400" b="0" i="0" u="none" strike="noStrike" baseline="0" dirty="0">
                <a:solidFill>
                  <a:srgbClr val="FF0000"/>
                </a:solidFill>
                <a:latin typeface="+mn-lt"/>
              </a:rPr>
              <a:t>Modification Detection Code (MDC)</a:t>
            </a:r>
          </a:p>
        </p:txBody>
      </p:sp>
      <p:pic>
        <p:nvPicPr>
          <p:cNvPr id="7" name="Picture 12">
            <a:extLst>
              <a:ext uri="{FF2B5EF4-FFF2-40B4-BE49-F238E27FC236}">
                <a16:creationId xmlns:a16="http://schemas.microsoft.com/office/drawing/2014/main" id="{DCCD96C0-A68A-1F78-2A65-69F35332F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11" y="2161635"/>
            <a:ext cx="7289777" cy="2934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218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DE9FF97-03BC-F12E-141F-FEDBBDF043D4}"/>
              </a:ext>
            </a:extLst>
          </p:cNvPr>
          <p:cNvSpPr txBox="1"/>
          <p:nvPr/>
        </p:nvSpPr>
        <p:spPr>
          <a:xfrm>
            <a:off x="424261" y="1328053"/>
            <a:ext cx="8333884" cy="3508653"/>
          </a:xfrm>
          <a:prstGeom prst="rect">
            <a:avLst/>
          </a:prstGeom>
          <a:noFill/>
        </p:spPr>
        <p:txBody>
          <a:bodyPr wrap="square">
            <a:spAutoFit/>
          </a:bodyPr>
          <a:lstStyle/>
          <a:p>
            <a:pPr algn="just"/>
            <a:r>
              <a:rPr lang="en-US" b="0" i="0" u="none" strike="noStrike" baseline="0" dirty="0">
                <a:latin typeface="+mn-lt"/>
              </a:rPr>
              <a:t>Figure 11.9 shows that the message can be transferred through an insecure channel.</a:t>
            </a:r>
          </a:p>
          <a:p>
            <a:pPr algn="just"/>
            <a:r>
              <a:rPr lang="en-US" b="0" i="0" u="none" strike="noStrike" baseline="0" dirty="0">
                <a:latin typeface="+mn-lt"/>
              </a:rPr>
              <a:t>Eve can read or even modify the message. </a:t>
            </a:r>
          </a:p>
          <a:p>
            <a:pPr algn="just"/>
            <a:endParaRPr lang="en-US" dirty="0">
              <a:latin typeface="+mn-lt"/>
            </a:endParaRPr>
          </a:p>
          <a:p>
            <a:pPr algn="just"/>
            <a:r>
              <a:rPr lang="en-US" b="0" i="0" u="none" strike="noStrike" baseline="0" dirty="0">
                <a:latin typeface="+mn-lt"/>
              </a:rPr>
              <a:t>The MDC, however, </a:t>
            </a:r>
            <a:r>
              <a:rPr lang="en-US" b="0" i="0" u="none" strike="noStrike" baseline="0" dirty="0">
                <a:solidFill>
                  <a:srgbClr val="FF0000"/>
                </a:solidFill>
                <a:latin typeface="+mn-lt"/>
              </a:rPr>
              <a:t>needs to be transferred through a safe channel</a:t>
            </a:r>
            <a:r>
              <a:rPr lang="en-US" b="0" i="0" u="none" strike="noStrike" baseline="0" dirty="0">
                <a:latin typeface="+mn-lt"/>
              </a:rPr>
              <a:t>.  The term safe here means immune to change. </a:t>
            </a:r>
          </a:p>
          <a:p>
            <a:pPr algn="just"/>
            <a:endParaRPr lang="en-US" dirty="0">
              <a:latin typeface="+mn-lt"/>
            </a:endParaRPr>
          </a:p>
          <a:p>
            <a:pPr algn="just"/>
            <a:r>
              <a:rPr lang="en-US" b="0" i="0" u="none" strike="noStrike" baseline="0" dirty="0">
                <a:latin typeface="+mn-lt"/>
              </a:rPr>
              <a:t>If both the message and the MDC are sent through the insecure channel, Eve can intercept the message, change it, create a new MDC from the message, and send both to Bob.</a:t>
            </a:r>
          </a:p>
          <a:p>
            <a:pPr algn="just"/>
            <a:endParaRPr lang="en-US" dirty="0">
              <a:latin typeface="+mn-lt"/>
            </a:endParaRPr>
          </a:p>
          <a:p>
            <a:pPr algn="just"/>
            <a:r>
              <a:rPr lang="en-US" b="0" i="0" u="none" strike="noStrike" baseline="0" dirty="0">
                <a:latin typeface="+mn-lt"/>
              </a:rPr>
              <a:t>Bob</a:t>
            </a:r>
            <a:r>
              <a:rPr lang="en-US" dirty="0">
                <a:latin typeface="+mn-lt"/>
              </a:rPr>
              <a:t> </a:t>
            </a:r>
            <a:r>
              <a:rPr lang="en-US" b="0" i="0" u="none" strike="noStrike" baseline="0" dirty="0">
                <a:latin typeface="+mn-lt"/>
              </a:rPr>
              <a:t>never knows that the message has come from Eve. </a:t>
            </a:r>
          </a:p>
          <a:p>
            <a:pPr algn="just"/>
            <a:endParaRPr lang="en-US" dirty="0">
              <a:latin typeface="+mn-lt"/>
            </a:endParaRPr>
          </a:p>
          <a:p>
            <a:pPr algn="just"/>
            <a:r>
              <a:rPr lang="en-US" b="0" i="0" u="none" strike="noStrike" baseline="0" dirty="0">
                <a:latin typeface="+mn-lt"/>
              </a:rPr>
              <a:t>Note that the term safe can mean a trusted party; </a:t>
            </a:r>
          </a:p>
          <a:p>
            <a:pPr algn="just"/>
            <a:endParaRPr lang="en-US" sz="1400" dirty="0">
              <a:latin typeface="+mn-lt"/>
            </a:endParaRPr>
          </a:p>
        </p:txBody>
      </p:sp>
      <p:sp>
        <p:nvSpPr>
          <p:cNvPr id="3" name="TextBox 2">
            <a:extLst>
              <a:ext uri="{FF2B5EF4-FFF2-40B4-BE49-F238E27FC236}">
                <a16:creationId xmlns:a16="http://schemas.microsoft.com/office/drawing/2014/main" id="{59756904-479D-DD33-5A4A-FF3F6CB11CC6}"/>
              </a:ext>
            </a:extLst>
          </p:cNvPr>
          <p:cNvSpPr txBox="1"/>
          <p:nvPr/>
        </p:nvSpPr>
        <p:spPr>
          <a:xfrm>
            <a:off x="561169" y="491917"/>
            <a:ext cx="5431644" cy="461665"/>
          </a:xfrm>
          <a:prstGeom prst="rect">
            <a:avLst/>
          </a:prstGeom>
          <a:noFill/>
        </p:spPr>
        <p:txBody>
          <a:bodyPr wrap="square">
            <a:spAutoFit/>
          </a:bodyPr>
          <a:lstStyle/>
          <a:p>
            <a:pPr algn="just"/>
            <a:r>
              <a:rPr lang="en-IN" sz="2400" b="0" i="0" u="none" strike="noStrike" baseline="0" dirty="0">
                <a:solidFill>
                  <a:srgbClr val="FF0000"/>
                </a:solidFill>
                <a:latin typeface="+mn-lt"/>
              </a:rPr>
              <a:t>Modification Detection Code (MDC)</a:t>
            </a:r>
          </a:p>
        </p:txBody>
      </p:sp>
    </p:spTree>
    <p:extLst>
      <p:ext uri="{BB962C8B-B14F-4D97-AF65-F5344CB8AC3E}">
        <p14:creationId xmlns:p14="http://schemas.microsoft.com/office/powerpoint/2010/main" val="1315742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DE9FF97-03BC-F12E-141F-FEDBBDF043D4}"/>
              </a:ext>
            </a:extLst>
          </p:cNvPr>
          <p:cNvSpPr txBox="1"/>
          <p:nvPr/>
        </p:nvSpPr>
        <p:spPr>
          <a:xfrm>
            <a:off x="424261" y="1328053"/>
            <a:ext cx="8333884" cy="2862322"/>
          </a:xfrm>
          <a:prstGeom prst="rect">
            <a:avLst/>
          </a:prstGeom>
          <a:noFill/>
        </p:spPr>
        <p:txBody>
          <a:bodyPr wrap="square">
            <a:spAutoFit/>
          </a:bodyPr>
          <a:lstStyle/>
          <a:p>
            <a:pPr algn="just"/>
            <a:r>
              <a:rPr lang="en-US" sz="1800" b="0" i="0" u="none" strike="noStrike" baseline="0" dirty="0">
                <a:latin typeface="+mn-lt"/>
              </a:rPr>
              <a:t>Alice writes her will and announces it publicly (insecure channel). </a:t>
            </a:r>
          </a:p>
          <a:p>
            <a:pPr algn="just"/>
            <a:endParaRPr lang="en-US" sz="1800" dirty="0">
              <a:latin typeface="+mn-lt"/>
            </a:endParaRPr>
          </a:p>
          <a:p>
            <a:pPr algn="just"/>
            <a:r>
              <a:rPr lang="en-US" sz="1800" b="0" i="0" u="none" strike="noStrike" baseline="0" dirty="0">
                <a:latin typeface="+mn-lt"/>
              </a:rPr>
              <a:t>Alice makes an MDC from the message and deposits it with her attorney, which is kept until her death (a secure channel). </a:t>
            </a:r>
          </a:p>
          <a:p>
            <a:pPr algn="just"/>
            <a:endParaRPr lang="en-US" sz="1800" dirty="0">
              <a:latin typeface="+mn-lt"/>
            </a:endParaRPr>
          </a:p>
          <a:p>
            <a:pPr algn="just"/>
            <a:r>
              <a:rPr lang="en-US" sz="1800" b="0" i="0" u="none" strike="noStrike" baseline="0" dirty="0">
                <a:latin typeface="+mn-lt"/>
              </a:rPr>
              <a:t>Although Eve may change the contents of the will, the attorney can create an MDC from the will and prove that Eve’s version is a forgery. </a:t>
            </a:r>
          </a:p>
          <a:p>
            <a:pPr algn="just"/>
            <a:endParaRPr lang="en-US" sz="1800" dirty="0">
              <a:latin typeface="+mn-lt"/>
            </a:endParaRPr>
          </a:p>
          <a:p>
            <a:pPr algn="just"/>
            <a:r>
              <a:rPr lang="en-US" sz="1800" b="0" i="0" u="none" strike="noStrike" baseline="0" dirty="0">
                <a:solidFill>
                  <a:srgbClr val="FF0000"/>
                </a:solidFill>
                <a:latin typeface="+mn-lt"/>
              </a:rPr>
              <a:t>If the cryptography hash function used to create the MDC has the three properties described at the beginning of this chapter, Eve will lose.</a:t>
            </a:r>
            <a:endParaRPr lang="en-IN" sz="1800" dirty="0">
              <a:solidFill>
                <a:srgbClr val="FF0000"/>
              </a:solidFill>
              <a:latin typeface="+mn-lt"/>
            </a:endParaRPr>
          </a:p>
        </p:txBody>
      </p:sp>
      <p:sp>
        <p:nvSpPr>
          <p:cNvPr id="3" name="TextBox 2">
            <a:extLst>
              <a:ext uri="{FF2B5EF4-FFF2-40B4-BE49-F238E27FC236}">
                <a16:creationId xmlns:a16="http://schemas.microsoft.com/office/drawing/2014/main" id="{5C3E45E3-D88A-FB39-5A5C-B16028719267}"/>
              </a:ext>
            </a:extLst>
          </p:cNvPr>
          <p:cNvSpPr txBox="1"/>
          <p:nvPr/>
        </p:nvSpPr>
        <p:spPr>
          <a:xfrm>
            <a:off x="561169" y="491917"/>
            <a:ext cx="5431644" cy="461665"/>
          </a:xfrm>
          <a:prstGeom prst="rect">
            <a:avLst/>
          </a:prstGeom>
          <a:noFill/>
        </p:spPr>
        <p:txBody>
          <a:bodyPr wrap="square">
            <a:spAutoFit/>
          </a:bodyPr>
          <a:lstStyle/>
          <a:p>
            <a:pPr algn="just"/>
            <a:r>
              <a:rPr lang="en-IN" sz="2400" b="0" i="0" u="none" strike="noStrike" baseline="0" dirty="0">
                <a:solidFill>
                  <a:srgbClr val="FF0000"/>
                </a:solidFill>
                <a:latin typeface="+mn-lt"/>
              </a:rPr>
              <a:t>Modification Detection Code (MDC)</a:t>
            </a:r>
          </a:p>
        </p:txBody>
      </p:sp>
    </p:spTree>
    <p:extLst>
      <p:ext uri="{BB962C8B-B14F-4D97-AF65-F5344CB8AC3E}">
        <p14:creationId xmlns:p14="http://schemas.microsoft.com/office/powerpoint/2010/main" val="1561728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DE9FF97-03BC-F12E-141F-FEDBBDF043D4}"/>
              </a:ext>
            </a:extLst>
          </p:cNvPr>
          <p:cNvSpPr txBox="1"/>
          <p:nvPr/>
        </p:nvSpPr>
        <p:spPr>
          <a:xfrm>
            <a:off x="2075675" y="817533"/>
            <a:ext cx="5242282" cy="400110"/>
          </a:xfrm>
          <a:prstGeom prst="rect">
            <a:avLst/>
          </a:prstGeom>
          <a:noFill/>
        </p:spPr>
        <p:txBody>
          <a:bodyPr wrap="square">
            <a:spAutoFit/>
          </a:bodyPr>
          <a:lstStyle/>
          <a:p>
            <a:pPr algn="just"/>
            <a:r>
              <a:rPr lang="en-IN" sz="2000" b="1" i="0" u="none" strike="noStrike" baseline="0" dirty="0">
                <a:solidFill>
                  <a:srgbClr val="FF0000"/>
                </a:solidFill>
                <a:latin typeface="+mn-lt"/>
              </a:rPr>
              <a:t>Message Authentication Code (MAC)</a:t>
            </a:r>
            <a:endParaRPr lang="en-IN" sz="2000" b="1" dirty="0">
              <a:solidFill>
                <a:srgbClr val="FF0000"/>
              </a:solidFill>
              <a:latin typeface="+mn-lt"/>
            </a:endParaRPr>
          </a:p>
        </p:txBody>
      </p:sp>
      <p:sp>
        <p:nvSpPr>
          <p:cNvPr id="6" name="TextBox 5">
            <a:extLst>
              <a:ext uri="{FF2B5EF4-FFF2-40B4-BE49-F238E27FC236}">
                <a16:creationId xmlns:a16="http://schemas.microsoft.com/office/drawing/2014/main" id="{171CA064-66F6-902B-B4DC-479FA4DD02C8}"/>
              </a:ext>
            </a:extLst>
          </p:cNvPr>
          <p:cNvSpPr txBox="1"/>
          <p:nvPr/>
        </p:nvSpPr>
        <p:spPr>
          <a:xfrm>
            <a:off x="501070" y="1730376"/>
            <a:ext cx="8141860" cy="3323987"/>
          </a:xfrm>
          <a:prstGeom prst="rect">
            <a:avLst/>
          </a:prstGeom>
          <a:noFill/>
        </p:spPr>
        <p:txBody>
          <a:bodyPr wrap="square">
            <a:spAutoFit/>
          </a:bodyPr>
          <a:lstStyle/>
          <a:p>
            <a:pPr algn="just"/>
            <a:r>
              <a:rPr lang="en-US" sz="2000" b="0" i="0" u="none" strike="noStrike" baseline="0" dirty="0">
                <a:latin typeface="+mn-lt"/>
              </a:rPr>
              <a:t>To ensure the </a:t>
            </a:r>
            <a:r>
              <a:rPr lang="en-US" sz="2000" b="0" i="0" u="none" strike="noStrike" baseline="0" dirty="0">
                <a:solidFill>
                  <a:srgbClr val="FF0000"/>
                </a:solidFill>
                <a:latin typeface="+mn-lt"/>
              </a:rPr>
              <a:t>integrity of the message and the data origin authentication</a:t>
            </a:r>
          </a:p>
          <a:p>
            <a:pPr algn="just"/>
            <a:endParaRPr lang="en-US" sz="1800" dirty="0">
              <a:solidFill>
                <a:srgbClr val="FF0000"/>
              </a:solidFill>
              <a:latin typeface="+mn-lt"/>
            </a:endParaRPr>
          </a:p>
          <a:p>
            <a:pPr algn="just"/>
            <a:r>
              <a:rPr lang="en-US" sz="1800" dirty="0" err="1">
                <a:latin typeface="+mn-lt"/>
              </a:rPr>
              <a:t>i</a:t>
            </a:r>
            <a:r>
              <a:rPr lang="en-US" sz="1800" b="0" i="0" u="none" strike="noStrike" baseline="0" dirty="0" err="1">
                <a:latin typeface="+mn-lt"/>
              </a:rPr>
              <a:t>e</a:t>
            </a:r>
            <a:r>
              <a:rPr lang="en-US" sz="1800" b="0" i="0" u="none" strike="noStrike" baseline="0" dirty="0">
                <a:latin typeface="+mn-lt"/>
              </a:rPr>
              <a:t> Alice is the originator of the message, not somebody else</a:t>
            </a:r>
          </a:p>
          <a:p>
            <a:pPr algn="just"/>
            <a:endParaRPr lang="en-US" sz="1800" dirty="0">
              <a:latin typeface="+mn-lt"/>
            </a:endParaRPr>
          </a:p>
          <a:p>
            <a:pPr algn="just"/>
            <a:r>
              <a:rPr lang="en-US" sz="1800" b="0" i="0" u="none" strike="noStrike" baseline="0" dirty="0">
                <a:latin typeface="+mn-lt"/>
              </a:rPr>
              <a:t>we need to change a modification </a:t>
            </a:r>
            <a:r>
              <a:rPr lang="en-IN" sz="1800" b="0" i="0" u="none" strike="noStrike" baseline="0" dirty="0">
                <a:latin typeface="+mn-lt"/>
              </a:rPr>
              <a:t>detection code (MDC) to a message authentication code (MAC). </a:t>
            </a:r>
          </a:p>
          <a:p>
            <a:pPr algn="just"/>
            <a:endParaRPr lang="en-IN" sz="2000" dirty="0">
              <a:latin typeface="+mn-lt"/>
            </a:endParaRPr>
          </a:p>
          <a:p>
            <a:pPr algn="just"/>
            <a:endParaRPr lang="en-IN" sz="2000" dirty="0">
              <a:latin typeface="+mn-lt"/>
            </a:endParaRPr>
          </a:p>
          <a:p>
            <a:pPr algn="just"/>
            <a:r>
              <a:rPr lang="en-IN" sz="2000" b="0" i="0" u="none" strike="noStrike" baseline="0" dirty="0">
                <a:latin typeface="+mn-lt"/>
              </a:rPr>
              <a:t>The difference </a:t>
            </a:r>
            <a:r>
              <a:rPr lang="en-US" sz="2000" b="0" i="0" u="none" strike="noStrike" baseline="0" dirty="0">
                <a:latin typeface="+mn-lt"/>
              </a:rPr>
              <a:t>between a MDC and a MAC is that the </a:t>
            </a:r>
            <a:r>
              <a:rPr lang="en-US" sz="2000" b="0" i="0" u="none" strike="noStrike" baseline="0" dirty="0">
                <a:solidFill>
                  <a:srgbClr val="C00000"/>
                </a:solidFill>
                <a:latin typeface="+mn-lt"/>
              </a:rPr>
              <a:t>second includes a secret between Alice and Bob</a:t>
            </a:r>
            <a:r>
              <a:rPr lang="en-US" sz="2000" b="0" i="0" u="none" strike="noStrike" baseline="0" dirty="0">
                <a:latin typeface="+mn-lt"/>
              </a:rPr>
              <a:t>. </a:t>
            </a:r>
            <a:endParaRPr lang="en-IN" sz="2000" dirty="0"/>
          </a:p>
        </p:txBody>
      </p:sp>
    </p:spTree>
    <p:extLst>
      <p:ext uri="{BB962C8B-B14F-4D97-AF65-F5344CB8AC3E}">
        <p14:creationId xmlns:p14="http://schemas.microsoft.com/office/powerpoint/2010/main" val="869234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DE9FF97-03BC-F12E-141F-FEDBBDF043D4}"/>
              </a:ext>
            </a:extLst>
          </p:cNvPr>
          <p:cNvSpPr txBox="1"/>
          <p:nvPr/>
        </p:nvSpPr>
        <p:spPr>
          <a:xfrm>
            <a:off x="1643157" y="599806"/>
            <a:ext cx="4973447" cy="400110"/>
          </a:xfrm>
          <a:prstGeom prst="rect">
            <a:avLst/>
          </a:prstGeom>
          <a:noFill/>
        </p:spPr>
        <p:txBody>
          <a:bodyPr wrap="square">
            <a:spAutoFit/>
          </a:bodyPr>
          <a:lstStyle/>
          <a:p>
            <a:pPr algn="just"/>
            <a:r>
              <a:rPr lang="en-IN" sz="2000" b="1" i="0" u="none" strike="noStrike" baseline="0" dirty="0">
                <a:solidFill>
                  <a:srgbClr val="FF0000"/>
                </a:solidFill>
                <a:latin typeface="+mn-lt"/>
              </a:rPr>
              <a:t>Message Authentication Code (MAC)</a:t>
            </a:r>
            <a:endParaRPr lang="en-IN" sz="2000" b="1" dirty="0">
              <a:solidFill>
                <a:srgbClr val="FF0000"/>
              </a:solidFill>
              <a:latin typeface="+mn-lt"/>
            </a:endParaRPr>
          </a:p>
        </p:txBody>
      </p:sp>
      <p:pic>
        <p:nvPicPr>
          <p:cNvPr id="2" name="Picture 12">
            <a:extLst>
              <a:ext uri="{FF2B5EF4-FFF2-40B4-BE49-F238E27FC236}">
                <a16:creationId xmlns:a16="http://schemas.microsoft.com/office/drawing/2014/main" id="{62599049-4F62-19EB-A62F-D6286994D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90" y="1969610"/>
            <a:ext cx="8135938" cy="335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170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F4A58A4D-F9F2-040C-2FC8-E38FDBC8B58C}"/>
              </a:ext>
            </a:extLst>
          </p:cNvPr>
          <p:cNvSpPr txBox="1"/>
          <p:nvPr/>
        </p:nvSpPr>
        <p:spPr>
          <a:xfrm>
            <a:off x="386242" y="1931205"/>
            <a:ext cx="8333884" cy="2800767"/>
          </a:xfrm>
          <a:prstGeom prst="rect">
            <a:avLst/>
          </a:prstGeom>
          <a:noFill/>
        </p:spPr>
        <p:txBody>
          <a:bodyPr wrap="square">
            <a:spAutoFit/>
          </a:bodyPr>
          <a:lstStyle/>
          <a:p>
            <a:pPr algn="just"/>
            <a:r>
              <a:rPr lang="en-US" b="0" i="0" u="none" strike="noStrike" baseline="0" dirty="0">
                <a:latin typeface="+mn-lt"/>
              </a:rPr>
              <a:t>Alice uses a hash function to create a MAC from the concatenation of the key and the message, h (K|M). </a:t>
            </a:r>
          </a:p>
          <a:p>
            <a:pPr algn="just"/>
            <a:endParaRPr lang="en-US" dirty="0">
              <a:latin typeface="+mn-lt"/>
            </a:endParaRPr>
          </a:p>
          <a:p>
            <a:pPr algn="just"/>
            <a:r>
              <a:rPr lang="en-US" b="0" i="0" u="none" strike="noStrike" baseline="0" dirty="0">
                <a:latin typeface="+mn-lt"/>
              </a:rPr>
              <a:t>She sends the message and the MAC to Bob over the insecure channel. </a:t>
            </a:r>
          </a:p>
          <a:p>
            <a:pPr algn="just"/>
            <a:endParaRPr lang="en-US" dirty="0">
              <a:latin typeface="+mn-lt"/>
            </a:endParaRPr>
          </a:p>
          <a:p>
            <a:pPr algn="just"/>
            <a:r>
              <a:rPr lang="en-US" b="0" i="0" u="none" strike="noStrike" baseline="0" dirty="0">
                <a:latin typeface="+mn-lt"/>
              </a:rPr>
              <a:t>Bob separates the message from the MAC. He then makes a new MAC from the concatenation of the message and the secret key. </a:t>
            </a:r>
          </a:p>
          <a:p>
            <a:pPr algn="just"/>
            <a:endParaRPr lang="en-US" dirty="0">
              <a:latin typeface="+mn-lt"/>
            </a:endParaRPr>
          </a:p>
          <a:p>
            <a:pPr algn="just"/>
            <a:r>
              <a:rPr lang="en-US" b="0" i="0" u="none" strike="noStrike" baseline="0" dirty="0">
                <a:latin typeface="+mn-lt"/>
              </a:rPr>
              <a:t>Bob then compares the newly created MAC with the one received. </a:t>
            </a:r>
          </a:p>
          <a:p>
            <a:pPr algn="just"/>
            <a:endParaRPr lang="en-US" dirty="0">
              <a:latin typeface="+mn-lt"/>
            </a:endParaRPr>
          </a:p>
          <a:p>
            <a:pPr algn="just"/>
            <a:r>
              <a:rPr lang="en-US" b="0" i="0" u="none" strike="noStrike" baseline="0" dirty="0">
                <a:latin typeface="+mn-lt"/>
              </a:rPr>
              <a:t>If the 2 MACs match, message is authentic and has not been modified by an adversary.</a:t>
            </a:r>
            <a:endParaRPr lang="en-IN" dirty="0">
              <a:latin typeface="+mn-lt"/>
            </a:endParaRPr>
          </a:p>
        </p:txBody>
      </p:sp>
      <p:sp>
        <p:nvSpPr>
          <p:cNvPr id="2" name="TextBox 1">
            <a:extLst>
              <a:ext uri="{FF2B5EF4-FFF2-40B4-BE49-F238E27FC236}">
                <a16:creationId xmlns:a16="http://schemas.microsoft.com/office/drawing/2014/main" id="{DD2DC719-3B9D-E290-2154-8479EEFE06CF}"/>
              </a:ext>
            </a:extLst>
          </p:cNvPr>
          <p:cNvSpPr txBox="1"/>
          <p:nvPr/>
        </p:nvSpPr>
        <p:spPr>
          <a:xfrm>
            <a:off x="1643157" y="599806"/>
            <a:ext cx="4973447" cy="400110"/>
          </a:xfrm>
          <a:prstGeom prst="rect">
            <a:avLst/>
          </a:prstGeom>
          <a:noFill/>
        </p:spPr>
        <p:txBody>
          <a:bodyPr wrap="square">
            <a:spAutoFit/>
          </a:bodyPr>
          <a:lstStyle/>
          <a:p>
            <a:pPr algn="just"/>
            <a:r>
              <a:rPr lang="en-IN" sz="2000" b="1" i="0" u="none" strike="noStrike" baseline="0" dirty="0">
                <a:solidFill>
                  <a:srgbClr val="FF0000"/>
                </a:solidFill>
                <a:latin typeface="+mn-lt"/>
              </a:rPr>
              <a:t>Message Authentication Code (MAC)</a:t>
            </a:r>
            <a:endParaRPr lang="en-IN" sz="2000" b="1" dirty="0">
              <a:solidFill>
                <a:srgbClr val="FF0000"/>
              </a:solidFill>
              <a:latin typeface="+mn-lt"/>
            </a:endParaRPr>
          </a:p>
        </p:txBody>
      </p:sp>
    </p:spTree>
    <p:extLst>
      <p:ext uri="{BB962C8B-B14F-4D97-AF65-F5344CB8AC3E}">
        <p14:creationId xmlns:p14="http://schemas.microsoft.com/office/powerpoint/2010/main" val="4231771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DE9FF97-03BC-F12E-141F-FEDBBDF043D4}"/>
              </a:ext>
            </a:extLst>
          </p:cNvPr>
          <p:cNvSpPr txBox="1"/>
          <p:nvPr/>
        </p:nvSpPr>
        <p:spPr>
          <a:xfrm>
            <a:off x="2027669" y="706720"/>
            <a:ext cx="5088662" cy="400110"/>
          </a:xfrm>
          <a:prstGeom prst="rect">
            <a:avLst/>
          </a:prstGeom>
          <a:noFill/>
        </p:spPr>
        <p:txBody>
          <a:bodyPr wrap="square">
            <a:spAutoFit/>
          </a:bodyPr>
          <a:lstStyle/>
          <a:p>
            <a:pPr algn="just"/>
            <a:r>
              <a:rPr lang="en-IN" sz="2000" b="1" i="0" u="none" strike="noStrike" baseline="0" dirty="0">
                <a:solidFill>
                  <a:srgbClr val="FF0000"/>
                </a:solidFill>
                <a:latin typeface="+mn-lt"/>
              </a:rPr>
              <a:t>Message Authentication Code (MAC)</a:t>
            </a:r>
            <a:endParaRPr lang="en-IN" sz="2000" b="1" dirty="0">
              <a:solidFill>
                <a:srgbClr val="FF0000"/>
              </a:solidFill>
              <a:latin typeface="+mn-lt"/>
            </a:endParaRPr>
          </a:p>
        </p:txBody>
      </p:sp>
      <p:sp>
        <p:nvSpPr>
          <p:cNvPr id="6" name="TextBox 5">
            <a:extLst>
              <a:ext uri="{FF2B5EF4-FFF2-40B4-BE49-F238E27FC236}">
                <a16:creationId xmlns:a16="http://schemas.microsoft.com/office/drawing/2014/main" id="{F4A58A4D-F9F2-040C-2FC8-E38FDBC8B58C}"/>
              </a:ext>
            </a:extLst>
          </p:cNvPr>
          <p:cNvSpPr txBox="1"/>
          <p:nvPr/>
        </p:nvSpPr>
        <p:spPr>
          <a:xfrm>
            <a:off x="405058" y="1508750"/>
            <a:ext cx="8333884" cy="677108"/>
          </a:xfrm>
          <a:prstGeom prst="rect">
            <a:avLst/>
          </a:prstGeom>
          <a:noFill/>
        </p:spPr>
        <p:txBody>
          <a:bodyPr wrap="square">
            <a:spAutoFit/>
          </a:bodyPr>
          <a:lstStyle/>
          <a:p>
            <a:pPr algn="just"/>
            <a:r>
              <a:rPr lang="en-US" sz="2000" b="0" i="0" u="none" strike="noStrike" baseline="0" dirty="0">
                <a:latin typeface="+mn-lt"/>
              </a:rPr>
              <a:t>There is </a:t>
            </a:r>
            <a:r>
              <a:rPr lang="en-US" sz="2000" b="0" i="0" u="none" strike="noStrike" baseline="0" dirty="0">
                <a:solidFill>
                  <a:srgbClr val="C00000"/>
                </a:solidFill>
                <a:latin typeface="+mn-lt"/>
              </a:rPr>
              <a:t>no need to use two channels in this case. </a:t>
            </a:r>
          </a:p>
          <a:p>
            <a:pPr algn="just"/>
            <a:endParaRPr lang="en-US" sz="1800" dirty="0">
              <a:latin typeface="+mn-lt"/>
            </a:endParaRPr>
          </a:p>
        </p:txBody>
      </p:sp>
    </p:spTree>
    <p:extLst>
      <p:ext uri="{BB962C8B-B14F-4D97-AF65-F5344CB8AC3E}">
        <p14:creationId xmlns:p14="http://schemas.microsoft.com/office/powerpoint/2010/main" val="15779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F58FA9A-8EA0-6FD4-FB33-8F0E4108F788}"/>
              </a:ext>
            </a:extLst>
          </p:cNvPr>
          <p:cNvSpPr txBox="1"/>
          <p:nvPr/>
        </p:nvSpPr>
        <p:spPr>
          <a:xfrm>
            <a:off x="462665" y="817533"/>
            <a:ext cx="2880375" cy="400110"/>
          </a:xfrm>
          <a:prstGeom prst="rect">
            <a:avLst/>
          </a:prstGeom>
          <a:noFill/>
        </p:spPr>
        <p:txBody>
          <a:bodyPr wrap="square">
            <a:spAutoFit/>
          </a:bodyPr>
          <a:lstStyle/>
          <a:p>
            <a:r>
              <a:rPr lang="en-IN" sz="2000" b="1" i="0" u="none" strike="noStrike" baseline="0" dirty="0">
                <a:solidFill>
                  <a:srgbClr val="C00000"/>
                </a:solidFill>
                <a:latin typeface="+mn-lt"/>
              </a:rPr>
              <a:t>MESSAGE INTEGRITY</a:t>
            </a:r>
            <a:endParaRPr lang="en-IN" sz="2000" b="1" dirty="0">
              <a:solidFill>
                <a:srgbClr val="C00000"/>
              </a:solidFill>
              <a:latin typeface="+mn-lt"/>
            </a:endParaRPr>
          </a:p>
        </p:txBody>
      </p:sp>
      <p:sp>
        <p:nvSpPr>
          <p:cNvPr id="7" name="TextBox 6">
            <a:extLst>
              <a:ext uri="{FF2B5EF4-FFF2-40B4-BE49-F238E27FC236}">
                <a16:creationId xmlns:a16="http://schemas.microsoft.com/office/drawing/2014/main" id="{48349B58-A140-E5DA-59CF-FA1EB513CC05}"/>
              </a:ext>
            </a:extLst>
          </p:cNvPr>
          <p:cNvSpPr txBox="1"/>
          <p:nvPr/>
        </p:nvSpPr>
        <p:spPr>
          <a:xfrm>
            <a:off x="462664" y="1572899"/>
            <a:ext cx="8410695" cy="2554545"/>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latin typeface="+mn-lt"/>
              </a:rPr>
              <a:t>Alice may write a will to distribute her estate upon her death. </a:t>
            </a:r>
          </a:p>
          <a:p>
            <a:pPr marL="342900" indent="-342900" algn="just">
              <a:buFont typeface="Arial" panose="020B0604020202020204" pitchFamily="34" charset="0"/>
              <a:buChar char="•"/>
            </a:pPr>
            <a:endParaRPr lang="en-US" sz="2000" dirty="0">
              <a:latin typeface="+mn-lt"/>
            </a:endParaRPr>
          </a:p>
          <a:p>
            <a:pPr marL="342900" indent="-342900" algn="just">
              <a:buFont typeface="Arial" panose="020B0604020202020204" pitchFamily="34" charset="0"/>
              <a:buChar char="•"/>
            </a:pPr>
            <a:r>
              <a:rPr lang="en-US" sz="2000" b="0" i="0" u="none" strike="noStrike" baseline="0" dirty="0">
                <a:solidFill>
                  <a:srgbClr val="FF0000"/>
                </a:solidFill>
                <a:latin typeface="+mn-lt"/>
              </a:rPr>
              <a:t>The will does not need to be encrypted. </a:t>
            </a:r>
          </a:p>
          <a:p>
            <a:pPr marL="342900" indent="-342900" algn="just">
              <a:buFont typeface="Arial" panose="020B0604020202020204" pitchFamily="34" charset="0"/>
              <a:buChar char="•"/>
            </a:pPr>
            <a:endParaRPr lang="en-US" sz="2000" dirty="0">
              <a:solidFill>
                <a:srgbClr val="FF0000"/>
              </a:solidFill>
              <a:latin typeface="+mn-lt"/>
            </a:endParaRPr>
          </a:p>
          <a:p>
            <a:pPr marL="342900" indent="-342900" algn="just">
              <a:buFont typeface="Arial" panose="020B0604020202020204" pitchFamily="34" charset="0"/>
              <a:buChar char="•"/>
            </a:pPr>
            <a:r>
              <a:rPr lang="en-US" sz="2000" b="0" i="0" u="none" strike="noStrike" baseline="0" dirty="0">
                <a:solidFill>
                  <a:srgbClr val="FF0000"/>
                </a:solidFill>
                <a:latin typeface="+mn-lt"/>
              </a:rPr>
              <a:t>After her death, anyone can examine the will. </a:t>
            </a:r>
          </a:p>
          <a:p>
            <a:pPr marL="342900" indent="-342900" algn="just">
              <a:buFont typeface="Arial" panose="020B0604020202020204" pitchFamily="34" charset="0"/>
              <a:buChar char="•"/>
            </a:pPr>
            <a:endParaRPr lang="en-US" sz="2000" dirty="0">
              <a:solidFill>
                <a:srgbClr val="FF0000"/>
              </a:solidFill>
              <a:latin typeface="+mn-lt"/>
            </a:endParaRPr>
          </a:p>
          <a:p>
            <a:pPr marL="342900" indent="-342900" algn="just">
              <a:buFont typeface="Arial" panose="020B0604020202020204" pitchFamily="34" charset="0"/>
              <a:buChar char="•"/>
            </a:pPr>
            <a:r>
              <a:rPr lang="en-US" sz="2000" b="0" i="0" u="none" strike="noStrike" baseline="0" dirty="0">
                <a:solidFill>
                  <a:srgbClr val="FF0000"/>
                </a:solidFill>
                <a:latin typeface="+mn-lt"/>
              </a:rPr>
              <a:t>The integrity of the will, however, needs to be preserved</a:t>
            </a:r>
            <a:r>
              <a:rPr lang="en-US" sz="2000" b="0" i="0" u="none" strike="noStrike" baseline="0" dirty="0">
                <a:latin typeface="+mn-lt"/>
              </a:rPr>
              <a:t>. </a:t>
            </a:r>
            <a:endParaRPr lang="en-US" sz="2000" dirty="0">
              <a:latin typeface="+mn-lt"/>
            </a:endParaRPr>
          </a:p>
          <a:p>
            <a:pPr marL="800100" lvl="1" indent="-342900" algn="just">
              <a:buFont typeface="Wingdings" panose="05000000000000000000" pitchFamily="2" charset="2"/>
              <a:buChar char="ü"/>
            </a:pPr>
            <a:r>
              <a:rPr lang="en-US" sz="2000" b="0" i="0" u="none" strike="noStrike" baseline="0" dirty="0">
                <a:latin typeface="+mn-lt"/>
              </a:rPr>
              <a:t>Alice does not want the contents of the will to be changed.</a:t>
            </a:r>
            <a:endParaRPr lang="en-IN" sz="2000" dirty="0">
              <a:latin typeface="+mn-lt"/>
            </a:endParaRPr>
          </a:p>
        </p:txBody>
      </p:sp>
    </p:spTree>
    <p:extLst>
      <p:ext uri="{BB962C8B-B14F-4D97-AF65-F5344CB8AC3E}">
        <p14:creationId xmlns:p14="http://schemas.microsoft.com/office/powerpoint/2010/main" val="66924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DE9FF97-03BC-F12E-141F-FEDBBDF043D4}"/>
              </a:ext>
            </a:extLst>
          </p:cNvPr>
          <p:cNvSpPr txBox="1"/>
          <p:nvPr/>
        </p:nvSpPr>
        <p:spPr>
          <a:xfrm>
            <a:off x="1768435" y="561078"/>
            <a:ext cx="5395902" cy="400110"/>
          </a:xfrm>
          <a:prstGeom prst="rect">
            <a:avLst/>
          </a:prstGeom>
          <a:noFill/>
        </p:spPr>
        <p:txBody>
          <a:bodyPr wrap="square">
            <a:spAutoFit/>
          </a:bodyPr>
          <a:lstStyle/>
          <a:p>
            <a:pPr algn="just"/>
            <a:r>
              <a:rPr lang="en-IN" sz="2000" b="1" i="0" u="none" strike="noStrike" baseline="0" dirty="0">
                <a:solidFill>
                  <a:srgbClr val="FF0000"/>
                </a:solidFill>
                <a:latin typeface="+mn-lt"/>
              </a:rPr>
              <a:t>Message Authentication Code (MAC)</a:t>
            </a:r>
            <a:endParaRPr lang="en-IN" sz="2000" b="1" dirty="0">
              <a:solidFill>
                <a:srgbClr val="FF0000"/>
              </a:solidFill>
              <a:latin typeface="+mn-lt"/>
            </a:endParaRPr>
          </a:p>
        </p:txBody>
      </p:sp>
      <p:sp>
        <p:nvSpPr>
          <p:cNvPr id="6" name="TextBox 5">
            <a:extLst>
              <a:ext uri="{FF2B5EF4-FFF2-40B4-BE49-F238E27FC236}">
                <a16:creationId xmlns:a16="http://schemas.microsoft.com/office/drawing/2014/main" id="{F4A58A4D-F9F2-040C-2FC8-E38FDBC8B58C}"/>
              </a:ext>
            </a:extLst>
          </p:cNvPr>
          <p:cNvSpPr txBox="1"/>
          <p:nvPr/>
        </p:nvSpPr>
        <p:spPr>
          <a:xfrm>
            <a:off x="420377" y="1386240"/>
            <a:ext cx="8333884" cy="2308324"/>
          </a:xfrm>
          <a:prstGeom prst="rect">
            <a:avLst/>
          </a:prstGeom>
          <a:noFill/>
        </p:spPr>
        <p:txBody>
          <a:bodyPr wrap="square">
            <a:spAutoFit/>
          </a:bodyPr>
          <a:lstStyle/>
          <a:p>
            <a:pPr algn="just"/>
            <a:r>
              <a:rPr lang="en-US" sz="1800" b="0" i="0" u="none" strike="noStrike" baseline="0" dirty="0">
                <a:latin typeface="+mn-lt"/>
              </a:rPr>
              <a:t>The MAC described is referred to as a prefix MAC because the secret key is appended to the beginning of the message. </a:t>
            </a:r>
          </a:p>
          <a:p>
            <a:pPr algn="just"/>
            <a:endParaRPr lang="en-US" sz="1800" dirty="0">
              <a:latin typeface="+mn-lt"/>
            </a:endParaRPr>
          </a:p>
          <a:p>
            <a:pPr algn="just"/>
            <a:r>
              <a:rPr lang="en-US" sz="1800" b="0" i="0" u="none" strike="noStrike" baseline="0" dirty="0">
                <a:latin typeface="+mn-lt"/>
              </a:rPr>
              <a:t>We can have a postfix MAC, in which the key is appended to the end of the message. </a:t>
            </a:r>
          </a:p>
          <a:p>
            <a:pPr algn="just"/>
            <a:endParaRPr lang="en-US" sz="1800" dirty="0">
              <a:latin typeface="+mn-lt"/>
            </a:endParaRPr>
          </a:p>
          <a:p>
            <a:pPr algn="just"/>
            <a:r>
              <a:rPr lang="en-US" sz="1800" b="0" i="0" u="none" strike="noStrike" baseline="0" dirty="0">
                <a:latin typeface="+mn-lt"/>
              </a:rPr>
              <a:t>We can combine the prefix and postfix MAC, with the same key or two different keys. </a:t>
            </a:r>
            <a:endParaRPr lang="en-IN" sz="2000" dirty="0">
              <a:latin typeface="+mn-lt"/>
            </a:endParaRPr>
          </a:p>
        </p:txBody>
      </p:sp>
    </p:spTree>
    <p:extLst>
      <p:ext uri="{BB962C8B-B14F-4D97-AF65-F5344CB8AC3E}">
        <p14:creationId xmlns:p14="http://schemas.microsoft.com/office/powerpoint/2010/main" val="1063546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DE01605B-2C76-97DB-42BD-6596EF7F732B}"/>
              </a:ext>
            </a:extLst>
          </p:cNvPr>
          <p:cNvSpPr txBox="1"/>
          <p:nvPr/>
        </p:nvSpPr>
        <p:spPr>
          <a:xfrm>
            <a:off x="501070" y="964848"/>
            <a:ext cx="8333885" cy="4278094"/>
          </a:xfrm>
          <a:prstGeom prst="rect">
            <a:avLst/>
          </a:prstGeom>
          <a:noFill/>
        </p:spPr>
        <p:txBody>
          <a:bodyPr wrap="square">
            <a:spAutoFit/>
          </a:bodyPr>
          <a:lstStyle/>
          <a:p>
            <a:pPr algn="just"/>
            <a:r>
              <a:rPr lang="en-US" sz="1600" b="0" i="0" u="none" strike="noStrike" baseline="0" dirty="0">
                <a:latin typeface="+mn-lt"/>
              </a:rPr>
              <a:t>Suppose Eve has intercepted the message M and the digest h(K|M). How can Eve forge a message without knowing the secret key? There are three possible cases:</a:t>
            </a:r>
          </a:p>
          <a:p>
            <a:pPr algn="just"/>
            <a:endParaRPr lang="en-US" sz="1600" b="0" i="0" u="none" strike="noStrike" baseline="0" dirty="0">
              <a:latin typeface="+mn-lt"/>
            </a:endParaRPr>
          </a:p>
          <a:p>
            <a:pPr marL="342900" indent="-342900" algn="just">
              <a:buAutoNum type="arabicPeriod"/>
            </a:pPr>
            <a:r>
              <a:rPr lang="en-US" sz="1600" b="0" i="0" u="none" strike="noStrike" baseline="0" dirty="0">
                <a:latin typeface="+mn-lt"/>
              </a:rPr>
              <a:t>If the size of the key allows exhaustive search, Eve may prepend all possible keys at the beginning of the message and make a digest of the (K|M) to find the digest equal to the one intercepted. She then knows the key and can successfully replace the message with a forged message of her choosing.</a:t>
            </a:r>
          </a:p>
          <a:p>
            <a:pPr marL="342900" indent="-342900" algn="just">
              <a:buAutoNum type="arabicPeriod"/>
            </a:pPr>
            <a:endParaRPr lang="en-US" sz="1600" b="0" i="0" u="none" strike="noStrike" baseline="0" dirty="0">
              <a:latin typeface="+mn-lt"/>
            </a:endParaRPr>
          </a:p>
          <a:p>
            <a:pPr algn="just"/>
            <a:r>
              <a:rPr lang="en-US" sz="1600" b="0" i="0" u="none" strike="noStrike" baseline="0" dirty="0">
                <a:latin typeface="+mn-lt"/>
              </a:rPr>
              <a:t>2. The size of the key is normally very large in a MAC, but Eve can use another tool: the preimage attack discussed in Algorithm 11.1. She uses the algorithm until she finds X such that h(X) is equal to the MAC she has intercepted. She now can find the key and successfully replace the message with a forged one. Because the size of the key is normally very large for exhaustive search, Eve can only attack the MAC </a:t>
            </a:r>
            <a:r>
              <a:rPr lang="en-IN" sz="1600" b="0" i="0" u="none" strike="noStrike" baseline="0" dirty="0">
                <a:latin typeface="+mn-lt"/>
              </a:rPr>
              <a:t>using the preimage algorithm.</a:t>
            </a:r>
          </a:p>
          <a:p>
            <a:pPr algn="just"/>
            <a:endParaRPr lang="en-IN" sz="1600" b="0" i="0" u="none" strike="noStrike" baseline="0" dirty="0">
              <a:latin typeface="+mn-lt"/>
            </a:endParaRPr>
          </a:p>
          <a:p>
            <a:pPr algn="just"/>
            <a:r>
              <a:rPr lang="en-US" sz="1600" b="0" i="0" u="none" strike="noStrike" baseline="0" dirty="0">
                <a:latin typeface="+mn-lt"/>
              </a:rPr>
              <a:t>3. Given some pairs of messages and their MACs, Eve can manipulate them to come up with a new message and its MAC.</a:t>
            </a:r>
            <a:endParaRPr lang="en-IN" dirty="0">
              <a:latin typeface="+mn-lt"/>
            </a:endParaRPr>
          </a:p>
        </p:txBody>
      </p:sp>
      <p:sp>
        <p:nvSpPr>
          <p:cNvPr id="3" name="TextBox 2">
            <a:extLst>
              <a:ext uri="{FF2B5EF4-FFF2-40B4-BE49-F238E27FC236}">
                <a16:creationId xmlns:a16="http://schemas.microsoft.com/office/drawing/2014/main" id="{9526E6D2-707E-0A34-69FF-8CCB9B907AA1}"/>
              </a:ext>
            </a:extLst>
          </p:cNvPr>
          <p:cNvSpPr txBox="1"/>
          <p:nvPr/>
        </p:nvSpPr>
        <p:spPr>
          <a:xfrm>
            <a:off x="501070" y="453928"/>
            <a:ext cx="4572000" cy="338554"/>
          </a:xfrm>
          <a:prstGeom prst="rect">
            <a:avLst/>
          </a:prstGeom>
          <a:noFill/>
        </p:spPr>
        <p:txBody>
          <a:bodyPr wrap="square">
            <a:spAutoFit/>
          </a:bodyPr>
          <a:lstStyle/>
          <a:p>
            <a:pPr algn="l"/>
            <a:r>
              <a:rPr lang="en-IN" sz="1600" b="1" i="0" u="none" strike="noStrike" baseline="0" dirty="0">
                <a:solidFill>
                  <a:srgbClr val="C00000"/>
                </a:solidFill>
                <a:latin typeface="+mn-lt"/>
              </a:rPr>
              <a:t>Security of a MAC</a:t>
            </a:r>
          </a:p>
        </p:txBody>
      </p:sp>
    </p:spTree>
    <p:extLst>
      <p:ext uri="{BB962C8B-B14F-4D97-AF65-F5344CB8AC3E}">
        <p14:creationId xmlns:p14="http://schemas.microsoft.com/office/powerpoint/2010/main" val="1309376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AA402A3-8E7C-E2BA-964B-DC9C6CB1DC65}"/>
              </a:ext>
            </a:extLst>
          </p:cNvPr>
          <p:cNvSpPr txBox="1"/>
          <p:nvPr/>
        </p:nvSpPr>
        <p:spPr>
          <a:xfrm>
            <a:off x="731501" y="3174713"/>
            <a:ext cx="7719404" cy="584775"/>
          </a:xfrm>
          <a:prstGeom prst="rect">
            <a:avLst/>
          </a:prstGeom>
          <a:noFill/>
        </p:spPr>
        <p:txBody>
          <a:bodyPr wrap="square">
            <a:spAutoFit/>
          </a:bodyPr>
          <a:lstStyle/>
          <a:p>
            <a:pPr algn="just"/>
            <a:r>
              <a:rPr lang="en-US" sz="1600" b="1" i="0" u="none" strike="noStrike" baseline="0" dirty="0">
                <a:solidFill>
                  <a:srgbClr val="C00000"/>
                </a:solidFill>
                <a:latin typeface="+mn-lt"/>
              </a:rPr>
              <a:t>The security of a MAC depends on the security of the underlying hash algorithm.</a:t>
            </a:r>
            <a:endParaRPr lang="en-IN" b="1" dirty="0">
              <a:solidFill>
                <a:srgbClr val="C00000"/>
              </a:solidFill>
              <a:latin typeface="+mn-lt"/>
            </a:endParaRPr>
          </a:p>
        </p:txBody>
      </p:sp>
    </p:spTree>
    <p:extLst>
      <p:ext uri="{BB962C8B-B14F-4D97-AF65-F5344CB8AC3E}">
        <p14:creationId xmlns:p14="http://schemas.microsoft.com/office/powerpoint/2010/main" val="704469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2ACC866B-01D7-3190-0677-E0241BD97B2A}"/>
              </a:ext>
            </a:extLst>
          </p:cNvPr>
          <p:cNvSpPr txBox="1"/>
          <p:nvPr/>
        </p:nvSpPr>
        <p:spPr>
          <a:xfrm>
            <a:off x="424260" y="313098"/>
            <a:ext cx="8295480" cy="707886"/>
          </a:xfrm>
          <a:prstGeom prst="rect">
            <a:avLst/>
          </a:prstGeom>
          <a:noFill/>
        </p:spPr>
        <p:txBody>
          <a:bodyPr wrap="square">
            <a:spAutoFit/>
          </a:bodyPr>
          <a:lstStyle/>
          <a:p>
            <a:pPr algn="l"/>
            <a:r>
              <a:rPr lang="en-IN" sz="2000" b="0" i="0" u="none" strike="noStrike" baseline="0" dirty="0">
                <a:solidFill>
                  <a:srgbClr val="C00000"/>
                </a:solidFill>
                <a:latin typeface="+mn-lt"/>
              </a:rPr>
              <a:t>Nested MAC</a:t>
            </a:r>
          </a:p>
          <a:p>
            <a:pPr algn="just"/>
            <a:endParaRPr lang="en-IN" sz="2000" b="0" i="0" u="none" strike="noStrike" baseline="0" dirty="0">
              <a:solidFill>
                <a:srgbClr val="C00000"/>
              </a:solidFill>
              <a:latin typeface="+mn-lt"/>
            </a:endParaRPr>
          </a:p>
        </p:txBody>
      </p:sp>
      <p:pic>
        <p:nvPicPr>
          <p:cNvPr id="2" name="Picture 14">
            <a:extLst>
              <a:ext uri="{FF2B5EF4-FFF2-40B4-BE49-F238E27FC236}">
                <a16:creationId xmlns:a16="http://schemas.microsoft.com/office/drawing/2014/main" id="{2F76B92D-7142-47CB-30D0-70012514E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460" y="832872"/>
            <a:ext cx="4454980" cy="354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3">
            <a:extLst>
              <a:ext uri="{FF2B5EF4-FFF2-40B4-BE49-F238E27FC236}">
                <a16:creationId xmlns:a16="http://schemas.microsoft.com/office/drawing/2014/main" id="{541BFA55-B5AB-2A74-A56E-292D4366ED37}"/>
              </a:ext>
            </a:extLst>
          </p:cNvPr>
          <p:cNvSpPr txBox="1">
            <a:spLocks noChangeArrowheads="1"/>
          </p:cNvSpPr>
          <p:nvPr/>
        </p:nvSpPr>
        <p:spPr bwMode="auto">
          <a:xfrm>
            <a:off x="2773195" y="4617150"/>
            <a:ext cx="27133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baseline="0" dirty="0">
                <a:solidFill>
                  <a:schemeClr val="folHlink"/>
                </a:solidFill>
                <a:latin typeface="Times New Roman" panose="02020603050405020304" pitchFamily="18" charset="0"/>
              </a:rPr>
              <a:t>Figure 11.11  </a:t>
            </a:r>
            <a:r>
              <a:rPr lang="en-US" altLang="en-US" sz="1800" i="1" baseline="0" dirty="0">
                <a:latin typeface="Times New Roman" panose="02020603050405020304" pitchFamily="18" charset="0"/>
              </a:rPr>
              <a:t>Nested MAC</a:t>
            </a:r>
          </a:p>
        </p:txBody>
      </p:sp>
      <p:sp>
        <p:nvSpPr>
          <p:cNvPr id="7" name="TextBox 6">
            <a:extLst>
              <a:ext uri="{FF2B5EF4-FFF2-40B4-BE49-F238E27FC236}">
                <a16:creationId xmlns:a16="http://schemas.microsoft.com/office/drawing/2014/main" id="{5FD52A88-BA4F-CC3E-231A-968C85D9DCA9}"/>
              </a:ext>
            </a:extLst>
          </p:cNvPr>
          <p:cNvSpPr txBox="1"/>
          <p:nvPr/>
        </p:nvSpPr>
        <p:spPr>
          <a:xfrm>
            <a:off x="174892" y="5221463"/>
            <a:ext cx="8410695" cy="1231106"/>
          </a:xfrm>
          <a:prstGeom prst="rect">
            <a:avLst/>
          </a:prstGeom>
          <a:noFill/>
        </p:spPr>
        <p:txBody>
          <a:bodyPr wrap="square">
            <a:spAutoFit/>
          </a:bodyPr>
          <a:lstStyle/>
          <a:p>
            <a:pPr algn="just"/>
            <a:r>
              <a:rPr lang="en-US" b="0" i="0" u="none" strike="noStrike" baseline="0" dirty="0">
                <a:latin typeface="+mn-lt"/>
              </a:rPr>
              <a:t>To improve the security of a MAC, nested MACs were designed in which hashing is done in two steps. </a:t>
            </a:r>
          </a:p>
          <a:p>
            <a:pPr marL="285750" indent="-285750" algn="just">
              <a:buFont typeface="Wingdings" panose="05000000000000000000" pitchFamily="2" charset="2"/>
              <a:buChar char="ü"/>
            </a:pPr>
            <a:r>
              <a:rPr lang="en-US" sz="1400" b="0" i="0" u="none" strike="noStrike" baseline="0" dirty="0">
                <a:latin typeface="+mn-lt"/>
              </a:rPr>
              <a:t>In the first step, the key is concatenated with the message and is hashed to create an intermediate digest. </a:t>
            </a:r>
            <a:endParaRPr lang="en-US" sz="1400" dirty="0">
              <a:latin typeface="+mn-lt"/>
            </a:endParaRPr>
          </a:p>
          <a:p>
            <a:pPr marL="285750" indent="-285750" algn="just">
              <a:buFont typeface="Wingdings" panose="05000000000000000000" pitchFamily="2" charset="2"/>
              <a:buChar char="ü"/>
            </a:pPr>
            <a:r>
              <a:rPr lang="en-US" sz="1400" b="0" i="0" u="none" strike="noStrike" baseline="0" dirty="0">
                <a:latin typeface="+mn-lt"/>
              </a:rPr>
              <a:t>In the second step, the key is concatenated with the intermediate digest to create the final digest. </a:t>
            </a:r>
            <a:endParaRPr lang="en-IN" sz="1400" dirty="0">
              <a:latin typeface="+mn-lt"/>
            </a:endParaRPr>
          </a:p>
        </p:txBody>
      </p:sp>
    </p:spTree>
    <p:extLst>
      <p:ext uri="{BB962C8B-B14F-4D97-AF65-F5344CB8AC3E}">
        <p14:creationId xmlns:p14="http://schemas.microsoft.com/office/powerpoint/2010/main" val="1234662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2ACC866B-01D7-3190-0677-E0241BD97B2A}"/>
              </a:ext>
            </a:extLst>
          </p:cNvPr>
          <p:cNvSpPr txBox="1"/>
          <p:nvPr/>
        </p:nvSpPr>
        <p:spPr>
          <a:xfrm>
            <a:off x="270640" y="475554"/>
            <a:ext cx="8295480" cy="923330"/>
          </a:xfrm>
          <a:prstGeom prst="rect">
            <a:avLst/>
          </a:prstGeom>
          <a:noFill/>
        </p:spPr>
        <p:txBody>
          <a:bodyPr wrap="square">
            <a:spAutoFit/>
          </a:bodyPr>
          <a:lstStyle/>
          <a:p>
            <a:pPr algn="just"/>
            <a:r>
              <a:rPr lang="en-IN" sz="2000" b="1" i="0" u="none" strike="noStrike" baseline="0" dirty="0">
                <a:solidFill>
                  <a:srgbClr val="C00000"/>
                </a:solidFill>
                <a:latin typeface="+mn-lt"/>
              </a:rPr>
              <a:t>HMAC</a:t>
            </a:r>
          </a:p>
          <a:p>
            <a:pPr algn="just"/>
            <a:endParaRPr lang="en-IN" sz="1800" b="0" i="0" u="none" strike="noStrike" baseline="0" dirty="0">
              <a:latin typeface="+mn-lt"/>
            </a:endParaRPr>
          </a:p>
          <a:p>
            <a:pPr algn="just"/>
            <a:r>
              <a:rPr lang="en-US" b="0" i="0" u="none" strike="noStrike" baseline="0" dirty="0">
                <a:latin typeface="+mn-lt"/>
              </a:rPr>
              <a:t>NIST has issued a standard for a nested MAC that is often referred to as HMAC.</a:t>
            </a:r>
          </a:p>
        </p:txBody>
      </p:sp>
      <p:pic>
        <p:nvPicPr>
          <p:cNvPr id="2" name="Picture 12">
            <a:extLst>
              <a:ext uri="{FF2B5EF4-FFF2-40B4-BE49-F238E27FC236}">
                <a16:creationId xmlns:a16="http://schemas.microsoft.com/office/drawing/2014/main" id="{6EC625DA-EC90-F54A-9B56-3FF605B5A5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316" y="1674470"/>
            <a:ext cx="3473369" cy="4589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57054D4-60BB-816F-9E45-42D28734F979}"/>
              </a:ext>
            </a:extLst>
          </p:cNvPr>
          <p:cNvSpPr txBox="1"/>
          <p:nvPr/>
        </p:nvSpPr>
        <p:spPr>
          <a:xfrm>
            <a:off x="4999316" y="1633022"/>
            <a:ext cx="3912449" cy="3970318"/>
          </a:xfrm>
          <a:prstGeom prst="rect">
            <a:avLst/>
          </a:prstGeom>
          <a:noFill/>
        </p:spPr>
        <p:txBody>
          <a:bodyPr wrap="square">
            <a:spAutoFit/>
          </a:bodyPr>
          <a:lstStyle/>
          <a:p>
            <a:pPr algn="just"/>
            <a:r>
              <a:rPr lang="en-US" sz="1400" b="0" i="0" u="none" strike="noStrike" baseline="0" dirty="0">
                <a:latin typeface="+mn-lt"/>
              </a:rPr>
              <a:t>1. The message is divided into N blocks, each of b bits.</a:t>
            </a:r>
          </a:p>
          <a:p>
            <a:pPr marL="342900" indent="-342900" algn="just">
              <a:buAutoNum type="arabicPeriod"/>
            </a:pPr>
            <a:endParaRPr lang="en-US" sz="1400" b="0" i="0" u="none" strike="noStrike" baseline="0" dirty="0">
              <a:latin typeface="+mn-lt"/>
            </a:endParaRPr>
          </a:p>
          <a:p>
            <a:pPr algn="just"/>
            <a:r>
              <a:rPr lang="en-US" sz="1400" b="0" i="0" u="none" strike="noStrike" baseline="0" dirty="0">
                <a:latin typeface="+mn-lt"/>
              </a:rPr>
              <a:t>2. The secret key is left-padded with 0’s to create a b-bit key. It is recommended that the secret key (before padding) be longer than n bits, where n is the </a:t>
            </a:r>
            <a:r>
              <a:rPr lang="en-IN" sz="1400" b="0" i="0" u="none" strike="noStrike" baseline="0" dirty="0">
                <a:latin typeface="+mn-lt"/>
              </a:rPr>
              <a:t>size of the HMAC.</a:t>
            </a:r>
          </a:p>
          <a:p>
            <a:pPr algn="just"/>
            <a:endParaRPr lang="en-IN" sz="1400" b="0" i="0" u="none" strike="noStrike" baseline="0" dirty="0">
              <a:latin typeface="+mn-lt"/>
            </a:endParaRPr>
          </a:p>
          <a:p>
            <a:pPr algn="just"/>
            <a:r>
              <a:rPr lang="en-US" sz="1400" b="0" i="0" u="none" strike="noStrike" baseline="0" dirty="0">
                <a:latin typeface="+mn-lt"/>
              </a:rPr>
              <a:t>3. The result of step 2 is exclusive-</a:t>
            </a:r>
            <a:r>
              <a:rPr lang="en-US" sz="1400" b="0" i="0" u="none" strike="noStrike" baseline="0" dirty="0" err="1">
                <a:latin typeface="+mn-lt"/>
              </a:rPr>
              <a:t>ored</a:t>
            </a:r>
            <a:r>
              <a:rPr lang="en-US" sz="1400" b="0" i="0" u="none" strike="noStrike" baseline="0" dirty="0">
                <a:latin typeface="+mn-lt"/>
              </a:rPr>
              <a:t> with a constant called </a:t>
            </a:r>
            <a:r>
              <a:rPr lang="en-US" sz="1400" b="0" i="0" u="none" strike="noStrike" baseline="0" dirty="0" err="1">
                <a:latin typeface="+mn-lt"/>
              </a:rPr>
              <a:t>ipad</a:t>
            </a:r>
            <a:r>
              <a:rPr lang="en-US" sz="1400" b="0" i="0" u="none" strike="noStrike" baseline="0" dirty="0">
                <a:latin typeface="+mn-lt"/>
              </a:rPr>
              <a:t> (input pad) to create a b-bit block. Value of </a:t>
            </a:r>
            <a:r>
              <a:rPr lang="en-US" sz="1400" b="0" i="0" u="none" strike="noStrike" baseline="0" dirty="0" err="1">
                <a:latin typeface="+mn-lt"/>
              </a:rPr>
              <a:t>ipad</a:t>
            </a:r>
            <a:r>
              <a:rPr lang="en-US" sz="1400" b="0" i="0" u="none" strike="noStrike" baseline="0" dirty="0">
                <a:latin typeface="+mn-lt"/>
              </a:rPr>
              <a:t> is the b/8 repetition of the sequence </a:t>
            </a:r>
            <a:r>
              <a:rPr lang="en-IN" sz="1400" b="0" i="0" u="none" strike="noStrike" baseline="0" dirty="0">
                <a:latin typeface="+mn-lt"/>
              </a:rPr>
              <a:t>00110110 (</a:t>
            </a:r>
            <a:r>
              <a:rPr lang="en-IN" sz="1400" b="0" i="0" u="none" strike="noStrike" baseline="0" dirty="0">
                <a:solidFill>
                  <a:srgbClr val="C00000"/>
                </a:solidFill>
                <a:latin typeface="+mn-lt"/>
              </a:rPr>
              <a:t>36</a:t>
            </a:r>
            <a:r>
              <a:rPr lang="en-IN" sz="1400" b="0" i="0" u="none" strike="noStrike" baseline="0" dirty="0">
                <a:latin typeface="+mn-lt"/>
              </a:rPr>
              <a:t> in hexadecimal).</a:t>
            </a:r>
          </a:p>
          <a:p>
            <a:pPr algn="just"/>
            <a:endParaRPr lang="en-IN" sz="1400" b="0" i="0" u="none" strike="noStrike" baseline="0" dirty="0">
              <a:latin typeface="+mn-lt"/>
            </a:endParaRPr>
          </a:p>
          <a:p>
            <a:pPr algn="just"/>
            <a:r>
              <a:rPr lang="en-US" sz="1400" b="0" i="0" u="none" strike="noStrike" baseline="0" dirty="0">
                <a:latin typeface="+mn-lt"/>
              </a:rPr>
              <a:t>4. The resulting block is prepended to the N-block message. The result is N + 1 blocks.</a:t>
            </a:r>
          </a:p>
          <a:p>
            <a:pPr algn="just"/>
            <a:endParaRPr lang="en-US" sz="1400" dirty="0">
              <a:latin typeface="+mn-lt"/>
            </a:endParaRPr>
          </a:p>
          <a:p>
            <a:pPr algn="just"/>
            <a:r>
              <a:rPr lang="en-US" sz="1400" b="0" i="0" u="none" strike="noStrike" baseline="0" dirty="0">
                <a:latin typeface="+mn-lt"/>
              </a:rPr>
              <a:t>5. Result of step 4 is hashed to create an n-bit digest</a:t>
            </a:r>
            <a:r>
              <a:rPr lang="en-US" sz="1400" dirty="0">
                <a:latin typeface="+mn-lt"/>
              </a:rPr>
              <a:t> (</a:t>
            </a:r>
            <a:r>
              <a:rPr lang="en-US" sz="1400" b="0" i="0" u="none" strike="noStrike" baseline="0" dirty="0">
                <a:latin typeface="+mn-lt"/>
              </a:rPr>
              <a:t>intermediate </a:t>
            </a:r>
            <a:r>
              <a:rPr lang="en-IN" sz="1400" b="0" i="0" u="none" strike="noStrike" baseline="0" dirty="0">
                <a:latin typeface="+mn-lt"/>
              </a:rPr>
              <a:t>HMAC</a:t>
            </a:r>
            <a:r>
              <a:rPr lang="en-IN" sz="1400" dirty="0">
                <a:latin typeface="+mn-lt"/>
              </a:rPr>
              <a:t>)</a:t>
            </a:r>
            <a:endParaRPr lang="en-IN" sz="1400" b="0" i="0" u="none" strike="noStrike" baseline="0" dirty="0">
              <a:latin typeface="+mn-lt"/>
            </a:endParaRPr>
          </a:p>
        </p:txBody>
      </p:sp>
      <p:sp>
        <p:nvSpPr>
          <p:cNvPr id="3" name="TextBox 2">
            <a:extLst>
              <a:ext uri="{FF2B5EF4-FFF2-40B4-BE49-F238E27FC236}">
                <a16:creationId xmlns:a16="http://schemas.microsoft.com/office/drawing/2014/main" id="{02C607BB-DB82-4BE0-FB1E-0352E729DDCC}"/>
              </a:ext>
            </a:extLst>
          </p:cNvPr>
          <p:cNvSpPr txBox="1"/>
          <p:nvPr/>
        </p:nvSpPr>
        <p:spPr>
          <a:xfrm>
            <a:off x="4591168" y="6187665"/>
            <a:ext cx="4416575" cy="307777"/>
          </a:xfrm>
          <a:prstGeom prst="rect">
            <a:avLst/>
          </a:prstGeom>
          <a:noFill/>
        </p:spPr>
        <p:txBody>
          <a:bodyPr wrap="square" rtlCol="0">
            <a:spAutoFit/>
          </a:bodyPr>
          <a:lstStyle/>
          <a:p>
            <a:r>
              <a:rPr lang="en-US" sz="1400" dirty="0"/>
              <a:t>Hash based message authentication code (HMAC)</a:t>
            </a:r>
            <a:endParaRPr lang="en-IN" sz="1400" dirty="0"/>
          </a:p>
        </p:txBody>
      </p:sp>
    </p:spTree>
    <p:extLst>
      <p:ext uri="{BB962C8B-B14F-4D97-AF65-F5344CB8AC3E}">
        <p14:creationId xmlns:p14="http://schemas.microsoft.com/office/powerpoint/2010/main" val="344328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2ACC866B-01D7-3190-0677-E0241BD97B2A}"/>
              </a:ext>
            </a:extLst>
          </p:cNvPr>
          <p:cNvSpPr txBox="1"/>
          <p:nvPr/>
        </p:nvSpPr>
        <p:spPr>
          <a:xfrm>
            <a:off x="270640" y="475554"/>
            <a:ext cx="8295480" cy="923330"/>
          </a:xfrm>
          <a:prstGeom prst="rect">
            <a:avLst/>
          </a:prstGeom>
          <a:noFill/>
        </p:spPr>
        <p:txBody>
          <a:bodyPr wrap="square">
            <a:spAutoFit/>
          </a:bodyPr>
          <a:lstStyle/>
          <a:p>
            <a:pPr algn="just"/>
            <a:r>
              <a:rPr lang="en-IN" sz="2000" b="1" i="0" u="none" strike="noStrike" baseline="0" dirty="0">
                <a:solidFill>
                  <a:srgbClr val="C00000"/>
                </a:solidFill>
                <a:latin typeface="+mn-lt"/>
              </a:rPr>
              <a:t>HMAC</a:t>
            </a:r>
          </a:p>
          <a:p>
            <a:pPr algn="just"/>
            <a:endParaRPr lang="en-IN" sz="1800" b="0" i="0" u="none" strike="noStrike" baseline="0" dirty="0">
              <a:latin typeface="+mn-lt"/>
            </a:endParaRPr>
          </a:p>
          <a:p>
            <a:pPr algn="just"/>
            <a:r>
              <a:rPr lang="en-US" b="0" i="0" u="none" strike="noStrike" baseline="0" dirty="0">
                <a:latin typeface="+mn-lt"/>
              </a:rPr>
              <a:t>NIST has issued a standard for a nested MAC that is often referred to as HMAC.</a:t>
            </a:r>
          </a:p>
        </p:txBody>
      </p:sp>
      <p:pic>
        <p:nvPicPr>
          <p:cNvPr id="2" name="Picture 12">
            <a:extLst>
              <a:ext uri="{FF2B5EF4-FFF2-40B4-BE49-F238E27FC236}">
                <a16:creationId xmlns:a16="http://schemas.microsoft.com/office/drawing/2014/main" id="{6EC625DA-EC90-F54A-9B56-3FF605B5A5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316" y="1674470"/>
            <a:ext cx="3473369" cy="4589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6DC2C174-67A2-29A9-D223-BEC145001C37}"/>
              </a:ext>
            </a:extLst>
          </p:cNvPr>
          <p:cNvSpPr txBox="1"/>
          <p:nvPr/>
        </p:nvSpPr>
        <p:spPr>
          <a:xfrm>
            <a:off x="4417864" y="2094707"/>
            <a:ext cx="4572000" cy="2923877"/>
          </a:xfrm>
          <a:prstGeom prst="rect">
            <a:avLst/>
          </a:prstGeom>
          <a:noFill/>
        </p:spPr>
        <p:txBody>
          <a:bodyPr wrap="square">
            <a:spAutoFit/>
          </a:bodyPr>
          <a:lstStyle/>
          <a:p>
            <a:pPr algn="just"/>
            <a:r>
              <a:rPr lang="en-US" sz="1400" dirty="0">
                <a:latin typeface="+mn-lt"/>
              </a:rPr>
              <a:t>6. </a:t>
            </a:r>
            <a:r>
              <a:rPr lang="en-US" sz="1400" b="0" i="0" u="none" strike="noStrike" baseline="0" dirty="0">
                <a:latin typeface="+mn-lt"/>
              </a:rPr>
              <a:t>The intermediate n-bit HMAC is left padded with 0s to make a b-bit block.</a:t>
            </a:r>
          </a:p>
          <a:p>
            <a:pPr algn="just"/>
            <a:endParaRPr lang="en-US" sz="1400" b="0" i="0" u="none" strike="noStrike" baseline="0" dirty="0">
              <a:latin typeface="+mn-lt"/>
            </a:endParaRPr>
          </a:p>
          <a:p>
            <a:pPr algn="just"/>
            <a:r>
              <a:rPr lang="en-US" sz="1400" b="0" i="0" u="none" strike="noStrike" baseline="0" dirty="0">
                <a:latin typeface="+mn-lt"/>
              </a:rPr>
              <a:t>7. Steps 2 and 3 are repeated by a different constant </a:t>
            </a:r>
            <a:r>
              <a:rPr lang="en-US" sz="1400" b="0" i="0" u="none" strike="noStrike" baseline="0" dirty="0" err="1">
                <a:latin typeface="+mn-lt"/>
              </a:rPr>
              <a:t>opad</a:t>
            </a:r>
            <a:r>
              <a:rPr lang="en-US" sz="1400" b="0" i="0" u="none" strike="noStrike" baseline="0" dirty="0">
                <a:latin typeface="+mn-lt"/>
              </a:rPr>
              <a:t> (output pad). The value of </a:t>
            </a:r>
            <a:r>
              <a:rPr lang="en-US" sz="1400" b="0" i="0" u="none" strike="noStrike" baseline="0" dirty="0" err="1">
                <a:latin typeface="+mn-lt"/>
              </a:rPr>
              <a:t>opad</a:t>
            </a:r>
            <a:r>
              <a:rPr lang="en-US" sz="1400" b="0" i="0" u="none" strike="noStrike" baseline="0" dirty="0">
                <a:latin typeface="+mn-lt"/>
              </a:rPr>
              <a:t> is the b/8 repetition of the sequence 01011100 (</a:t>
            </a:r>
            <a:r>
              <a:rPr lang="en-US" sz="1400" b="0" i="0" u="none" strike="noStrike" baseline="0" dirty="0">
                <a:solidFill>
                  <a:srgbClr val="C00000"/>
                </a:solidFill>
                <a:latin typeface="+mn-lt"/>
              </a:rPr>
              <a:t>5C</a:t>
            </a:r>
            <a:r>
              <a:rPr lang="en-US" sz="1400" b="0" i="0" u="none" strike="noStrike" baseline="0" dirty="0">
                <a:latin typeface="+mn-lt"/>
              </a:rPr>
              <a:t> in hexadecimal).</a:t>
            </a:r>
          </a:p>
          <a:p>
            <a:pPr algn="just"/>
            <a:endParaRPr lang="en-US" sz="1400" b="0" i="0" u="none" strike="noStrike" baseline="0" dirty="0">
              <a:latin typeface="+mn-lt"/>
            </a:endParaRPr>
          </a:p>
          <a:p>
            <a:pPr algn="just"/>
            <a:r>
              <a:rPr lang="en-US" sz="1400" b="0" i="0" u="none" strike="noStrike" baseline="0" dirty="0">
                <a:latin typeface="+mn-lt"/>
              </a:rPr>
              <a:t>8. The result of step 7 is prepended to the block of step 6.</a:t>
            </a:r>
          </a:p>
          <a:p>
            <a:pPr algn="just"/>
            <a:endParaRPr lang="en-US" sz="1400" b="0" i="0" u="none" strike="noStrike" baseline="0" dirty="0">
              <a:latin typeface="+mn-lt"/>
            </a:endParaRPr>
          </a:p>
          <a:p>
            <a:pPr algn="just"/>
            <a:r>
              <a:rPr lang="en-US" sz="1400" b="0" i="0" u="none" strike="noStrike" baseline="0" dirty="0">
                <a:latin typeface="+mn-lt"/>
              </a:rPr>
              <a:t>9. Result of step 8 is hashed with the same hashing algorithm to create the final n-bit </a:t>
            </a:r>
            <a:r>
              <a:rPr lang="en-IN" sz="1400" b="0" i="0" u="none" strike="noStrike" baseline="0" dirty="0">
                <a:latin typeface="+mn-lt"/>
              </a:rPr>
              <a:t>HMAC</a:t>
            </a:r>
            <a:r>
              <a:rPr lang="en-IN" b="0" i="0" u="none" strike="noStrike" baseline="0" dirty="0">
                <a:latin typeface="+mn-lt"/>
              </a:rPr>
              <a:t>.</a:t>
            </a:r>
            <a:endParaRPr lang="en-IN" dirty="0">
              <a:latin typeface="+mn-lt"/>
            </a:endParaRPr>
          </a:p>
        </p:txBody>
      </p:sp>
    </p:spTree>
    <p:extLst>
      <p:ext uri="{BB962C8B-B14F-4D97-AF65-F5344CB8AC3E}">
        <p14:creationId xmlns:p14="http://schemas.microsoft.com/office/powerpoint/2010/main" val="2921640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2ACC866B-01D7-3190-0677-E0241BD97B2A}"/>
              </a:ext>
            </a:extLst>
          </p:cNvPr>
          <p:cNvSpPr txBox="1"/>
          <p:nvPr/>
        </p:nvSpPr>
        <p:spPr>
          <a:xfrm>
            <a:off x="2843775" y="2967334"/>
            <a:ext cx="2419515" cy="523220"/>
          </a:xfrm>
          <a:prstGeom prst="rect">
            <a:avLst/>
          </a:prstGeom>
          <a:noFill/>
        </p:spPr>
        <p:txBody>
          <a:bodyPr wrap="square">
            <a:spAutoFit/>
          </a:bodyPr>
          <a:lstStyle/>
          <a:p>
            <a:pPr algn="just"/>
            <a:r>
              <a:rPr lang="en-IN" sz="2800" b="1" i="0" u="none" strike="noStrike" baseline="0" dirty="0">
                <a:solidFill>
                  <a:srgbClr val="C00000"/>
                </a:solidFill>
                <a:latin typeface="Generic458-Regular"/>
              </a:rPr>
              <a:t>Hash Function</a:t>
            </a:r>
            <a:endParaRPr lang="en-IN" sz="2800" b="1" i="0" u="none" strike="noStrike" baseline="0" dirty="0">
              <a:solidFill>
                <a:srgbClr val="C00000"/>
              </a:solidFill>
              <a:latin typeface="+mn-lt"/>
            </a:endParaRPr>
          </a:p>
        </p:txBody>
      </p:sp>
    </p:spTree>
    <p:extLst>
      <p:ext uri="{BB962C8B-B14F-4D97-AF65-F5344CB8AC3E}">
        <p14:creationId xmlns:p14="http://schemas.microsoft.com/office/powerpoint/2010/main" val="562983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A69776C-DB87-1CFF-10A3-C88649375003}"/>
              </a:ext>
            </a:extLst>
          </p:cNvPr>
          <p:cNvSpPr txBox="1"/>
          <p:nvPr/>
        </p:nvSpPr>
        <p:spPr>
          <a:xfrm>
            <a:off x="270640" y="855865"/>
            <a:ext cx="8295480" cy="3416320"/>
          </a:xfrm>
          <a:prstGeom prst="rect">
            <a:avLst/>
          </a:prstGeom>
          <a:noFill/>
        </p:spPr>
        <p:txBody>
          <a:bodyPr wrap="square">
            <a:spAutoFit/>
          </a:bodyPr>
          <a:lstStyle/>
          <a:p>
            <a:pPr algn="l"/>
            <a:r>
              <a:rPr lang="en-IN" sz="2800" b="0" i="0" u="none" strike="noStrike" baseline="0" dirty="0">
                <a:solidFill>
                  <a:srgbClr val="C00000"/>
                </a:solidFill>
                <a:latin typeface="Generic512-Regular"/>
              </a:rPr>
              <a:t>12.1 INTRODUCTION</a:t>
            </a:r>
          </a:p>
          <a:p>
            <a:pPr algn="l"/>
            <a:endParaRPr lang="en-IN" sz="2800" b="0" i="0" u="none" strike="noStrike" baseline="0" dirty="0">
              <a:latin typeface="Generic512-Regular"/>
            </a:endParaRPr>
          </a:p>
          <a:p>
            <a:pPr algn="just"/>
            <a:r>
              <a:rPr lang="en-US" sz="2000" b="0" i="0" u="none" strike="noStrike" baseline="0" dirty="0">
                <a:latin typeface="+mn-lt"/>
              </a:rPr>
              <a:t>Cryptographic hash function takes a message of arbitrary length and creates a message digest of fixed length. </a:t>
            </a:r>
          </a:p>
          <a:p>
            <a:pPr algn="just"/>
            <a:endParaRPr lang="en-US" sz="2000" dirty="0">
              <a:latin typeface="+mn-lt"/>
            </a:endParaRPr>
          </a:p>
          <a:p>
            <a:pPr algn="just"/>
            <a:r>
              <a:rPr lang="en-US" sz="2000" dirty="0">
                <a:latin typeface="+mn-lt"/>
              </a:rPr>
              <a:t>T</a:t>
            </a:r>
            <a:r>
              <a:rPr lang="en-US" sz="2000" b="0" i="0" u="none" strike="noStrike" baseline="0" dirty="0">
                <a:latin typeface="+mn-lt"/>
              </a:rPr>
              <a:t>he two most promising cryptographic hash algorithms</a:t>
            </a:r>
            <a:r>
              <a:rPr lang="en-US" sz="2000" dirty="0">
                <a:latin typeface="+mn-lt"/>
              </a:rPr>
              <a:t>-</a:t>
            </a:r>
            <a:r>
              <a:rPr lang="en-US" sz="2000" b="0" i="0" u="none" strike="noStrike" baseline="0" dirty="0">
                <a:latin typeface="+mn-lt"/>
              </a:rPr>
              <a:t> SHA-512 and Whirlpool. </a:t>
            </a:r>
          </a:p>
          <a:p>
            <a:pPr algn="just"/>
            <a:endParaRPr lang="en-US" sz="2000" dirty="0">
              <a:latin typeface="+mn-lt"/>
            </a:endParaRPr>
          </a:p>
          <a:p>
            <a:pPr algn="just"/>
            <a:r>
              <a:rPr lang="en-US" b="0" i="0" u="none" strike="noStrike" baseline="0" dirty="0">
                <a:latin typeface="+mn-lt"/>
              </a:rPr>
              <a:t>Before discuss some general ideas that may be applied to any cryptographic hash function.</a:t>
            </a:r>
            <a:endParaRPr lang="en-IN" dirty="0">
              <a:latin typeface="+mn-lt"/>
            </a:endParaRPr>
          </a:p>
        </p:txBody>
      </p:sp>
    </p:spTree>
    <p:extLst>
      <p:ext uri="{BB962C8B-B14F-4D97-AF65-F5344CB8AC3E}">
        <p14:creationId xmlns:p14="http://schemas.microsoft.com/office/powerpoint/2010/main" val="1452877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A69776C-DB87-1CFF-10A3-C88649375003}"/>
              </a:ext>
            </a:extLst>
          </p:cNvPr>
          <p:cNvSpPr txBox="1"/>
          <p:nvPr/>
        </p:nvSpPr>
        <p:spPr>
          <a:xfrm>
            <a:off x="270640" y="855865"/>
            <a:ext cx="8295480" cy="4585871"/>
          </a:xfrm>
          <a:prstGeom prst="rect">
            <a:avLst/>
          </a:prstGeom>
          <a:noFill/>
        </p:spPr>
        <p:txBody>
          <a:bodyPr wrap="square">
            <a:spAutoFit/>
          </a:bodyPr>
          <a:lstStyle/>
          <a:p>
            <a:pPr algn="l"/>
            <a:r>
              <a:rPr lang="en-IN" sz="2000" b="1" i="0" u="none" strike="noStrike" baseline="0" dirty="0">
                <a:solidFill>
                  <a:srgbClr val="C00000"/>
                </a:solidFill>
                <a:latin typeface="+mn-lt"/>
              </a:rPr>
              <a:t>Iterated Hash Function</a:t>
            </a:r>
          </a:p>
          <a:p>
            <a:pPr algn="l"/>
            <a:endParaRPr lang="en-IN" sz="2000" b="0" i="0" u="none" strike="noStrike" baseline="0" dirty="0">
              <a:latin typeface="+mn-lt"/>
            </a:endParaRPr>
          </a:p>
          <a:p>
            <a:pPr algn="just"/>
            <a:r>
              <a:rPr lang="en-US" sz="1800" b="0" i="0" u="none" strike="noStrike" baseline="0" dirty="0">
                <a:latin typeface="+mn-lt"/>
              </a:rPr>
              <a:t>All cryptographic hash functions need to create a </a:t>
            </a:r>
            <a:r>
              <a:rPr lang="en-US" sz="1800" b="0" i="0" u="none" strike="noStrike" baseline="0" dirty="0">
                <a:solidFill>
                  <a:srgbClr val="FF0000"/>
                </a:solidFill>
                <a:latin typeface="+mn-lt"/>
              </a:rPr>
              <a:t>fixed-size digest </a:t>
            </a:r>
            <a:r>
              <a:rPr lang="en-US" sz="1800" b="0" i="0" u="none" strike="noStrike" baseline="0" dirty="0">
                <a:latin typeface="+mn-lt"/>
              </a:rPr>
              <a:t>out of a variable-size message. </a:t>
            </a:r>
          </a:p>
          <a:p>
            <a:pPr algn="l"/>
            <a:endParaRPr lang="en-US" sz="1800" dirty="0">
              <a:latin typeface="+mn-lt"/>
            </a:endParaRPr>
          </a:p>
          <a:p>
            <a:pPr algn="just"/>
            <a:r>
              <a:rPr lang="en-US" sz="1800" b="0" i="0" u="none" strike="noStrike" baseline="0" dirty="0">
                <a:latin typeface="+mn-lt"/>
              </a:rPr>
              <a:t>Creating such a function is best accomplished using iteration. </a:t>
            </a:r>
          </a:p>
          <a:p>
            <a:pPr algn="just"/>
            <a:endParaRPr lang="en-US" sz="1800" dirty="0">
              <a:latin typeface="+mn-lt"/>
            </a:endParaRPr>
          </a:p>
          <a:p>
            <a:pPr algn="just"/>
            <a:r>
              <a:rPr lang="en-US" sz="1800" b="0" i="0" u="none" strike="noStrike" baseline="0" dirty="0">
                <a:latin typeface="+mn-lt"/>
              </a:rPr>
              <a:t>Instead of using a hash function with variable-size input, a function with fixed-size input is created and is used a necessary number of times. </a:t>
            </a:r>
          </a:p>
          <a:p>
            <a:pPr algn="just"/>
            <a:endParaRPr lang="en-US" sz="1800" dirty="0">
              <a:latin typeface="+mn-lt"/>
            </a:endParaRPr>
          </a:p>
          <a:p>
            <a:pPr algn="just"/>
            <a:r>
              <a:rPr lang="en-US" sz="1800" b="0" i="0" u="none" strike="noStrike" baseline="0" dirty="0">
                <a:solidFill>
                  <a:srgbClr val="C00000"/>
                </a:solidFill>
                <a:latin typeface="+mn-lt"/>
              </a:rPr>
              <a:t>The fixed-size input function is referred to as a compression function. </a:t>
            </a:r>
          </a:p>
          <a:p>
            <a:pPr algn="just"/>
            <a:endParaRPr lang="en-US" sz="1800" dirty="0">
              <a:latin typeface="+mn-lt"/>
            </a:endParaRPr>
          </a:p>
          <a:p>
            <a:pPr algn="just"/>
            <a:r>
              <a:rPr lang="en-US" sz="1800" b="0" i="0" u="none" strike="noStrike" baseline="0" dirty="0">
                <a:latin typeface="+mn-lt"/>
              </a:rPr>
              <a:t>It compresses an n-bit string to create an m-bit string where n is normally greater than m. </a:t>
            </a:r>
          </a:p>
          <a:p>
            <a:pPr algn="just"/>
            <a:endParaRPr lang="en-US" sz="1800" dirty="0">
              <a:latin typeface="+mn-lt"/>
            </a:endParaRPr>
          </a:p>
          <a:p>
            <a:pPr algn="just"/>
            <a:r>
              <a:rPr lang="en-US" sz="1800" b="0" i="0" u="none" strike="noStrike" baseline="0" dirty="0">
                <a:latin typeface="+mn-lt"/>
              </a:rPr>
              <a:t>The scheme is referred to as an iterated cryptographic hash </a:t>
            </a:r>
            <a:r>
              <a:rPr lang="en-IN" sz="1800" b="0" i="0" u="none" strike="noStrike" baseline="0" dirty="0">
                <a:latin typeface="+mn-lt"/>
              </a:rPr>
              <a:t>function.</a:t>
            </a:r>
            <a:endParaRPr lang="en-IN" sz="1800" dirty="0">
              <a:latin typeface="+mn-lt"/>
            </a:endParaRPr>
          </a:p>
        </p:txBody>
      </p:sp>
    </p:spTree>
    <p:extLst>
      <p:ext uri="{BB962C8B-B14F-4D97-AF65-F5344CB8AC3E}">
        <p14:creationId xmlns:p14="http://schemas.microsoft.com/office/powerpoint/2010/main" val="2904011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A69776C-DB87-1CFF-10A3-C88649375003}"/>
              </a:ext>
            </a:extLst>
          </p:cNvPr>
          <p:cNvSpPr txBox="1"/>
          <p:nvPr/>
        </p:nvSpPr>
        <p:spPr>
          <a:xfrm>
            <a:off x="293957" y="550680"/>
            <a:ext cx="8295480" cy="1138773"/>
          </a:xfrm>
          <a:prstGeom prst="rect">
            <a:avLst/>
          </a:prstGeom>
          <a:noFill/>
        </p:spPr>
        <p:txBody>
          <a:bodyPr wrap="square">
            <a:spAutoFit/>
          </a:bodyPr>
          <a:lstStyle/>
          <a:p>
            <a:pPr algn="just"/>
            <a:r>
              <a:rPr lang="en-IN" sz="1800" b="1" i="0" u="none" strike="noStrike" baseline="0" dirty="0">
                <a:solidFill>
                  <a:srgbClr val="C00000"/>
                </a:solidFill>
                <a:latin typeface="+mn-lt"/>
              </a:rPr>
              <a:t>Merkle-</a:t>
            </a:r>
            <a:r>
              <a:rPr lang="en-IN" sz="1800" b="1" i="0" u="none" strike="noStrike" baseline="0" dirty="0" err="1">
                <a:solidFill>
                  <a:srgbClr val="C00000"/>
                </a:solidFill>
                <a:latin typeface="+mn-lt"/>
              </a:rPr>
              <a:t>Damgard</a:t>
            </a:r>
            <a:r>
              <a:rPr lang="en-IN" sz="1800" b="1" i="0" u="none" strike="noStrike" baseline="0" dirty="0">
                <a:solidFill>
                  <a:srgbClr val="C00000"/>
                </a:solidFill>
                <a:latin typeface="+mn-lt"/>
              </a:rPr>
              <a:t> Scheme</a:t>
            </a:r>
          </a:p>
          <a:p>
            <a:pPr algn="just"/>
            <a:endParaRPr lang="en-IN" sz="1800" b="0" i="0" u="none" strike="noStrike" baseline="0" dirty="0">
              <a:latin typeface="+mn-lt"/>
            </a:endParaRPr>
          </a:p>
          <a:p>
            <a:pPr algn="just"/>
            <a:r>
              <a:rPr lang="en-US" b="0" i="0" u="none" strike="noStrike" baseline="0" dirty="0">
                <a:latin typeface="+mn-lt"/>
              </a:rPr>
              <a:t>The Merkle-</a:t>
            </a:r>
            <a:r>
              <a:rPr lang="en-US" b="0" i="0" u="none" strike="noStrike" baseline="0" dirty="0" err="1">
                <a:latin typeface="+mn-lt"/>
              </a:rPr>
              <a:t>Damgard</a:t>
            </a:r>
            <a:r>
              <a:rPr lang="en-US" b="0" i="0" u="none" strike="noStrike" baseline="0" dirty="0">
                <a:latin typeface="+mn-lt"/>
              </a:rPr>
              <a:t> scheme is an iterated hash function that is collision resistant if the compression function is collision resistant. </a:t>
            </a:r>
          </a:p>
        </p:txBody>
      </p:sp>
      <p:pic>
        <p:nvPicPr>
          <p:cNvPr id="2" name="Picture 13">
            <a:extLst>
              <a:ext uri="{FF2B5EF4-FFF2-40B4-BE49-F238E27FC236}">
                <a16:creationId xmlns:a16="http://schemas.microsoft.com/office/drawing/2014/main" id="{8AF29121-90DF-C7F2-A3E5-D8FC58B89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70" y="2556102"/>
            <a:ext cx="7761058" cy="294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20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CFC9408A-D94A-0D62-CFDD-77F417F646EE}"/>
              </a:ext>
            </a:extLst>
          </p:cNvPr>
          <p:cNvSpPr txBox="1"/>
          <p:nvPr/>
        </p:nvSpPr>
        <p:spPr>
          <a:xfrm>
            <a:off x="501070" y="848311"/>
            <a:ext cx="4070930" cy="400110"/>
          </a:xfrm>
          <a:prstGeom prst="rect">
            <a:avLst/>
          </a:prstGeom>
          <a:noFill/>
        </p:spPr>
        <p:txBody>
          <a:bodyPr wrap="square">
            <a:spAutoFit/>
          </a:bodyPr>
          <a:lstStyle/>
          <a:p>
            <a:r>
              <a:rPr lang="en-IN" sz="2000" b="1" i="0" u="none" strike="noStrike" baseline="0" dirty="0">
                <a:latin typeface="+mn-lt"/>
              </a:rPr>
              <a:t>Document and Fingerprint</a:t>
            </a:r>
            <a:endParaRPr lang="en-IN" sz="2000" b="1" dirty="0">
              <a:latin typeface="+mn-lt"/>
            </a:endParaRPr>
          </a:p>
        </p:txBody>
      </p:sp>
      <p:sp>
        <p:nvSpPr>
          <p:cNvPr id="7" name="TextBox 6">
            <a:extLst>
              <a:ext uri="{FF2B5EF4-FFF2-40B4-BE49-F238E27FC236}">
                <a16:creationId xmlns:a16="http://schemas.microsoft.com/office/drawing/2014/main" id="{A4A9B6A3-B29E-6EA8-D667-0F0D65681DD6}"/>
              </a:ext>
            </a:extLst>
          </p:cNvPr>
          <p:cNvSpPr txBox="1"/>
          <p:nvPr/>
        </p:nvSpPr>
        <p:spPr>
          <a:xfrm>
            <a:off x="501069" y="1586110"/>
            <a:ext cx="8103456" cy="3200876"/>
          </a:xfrm>
          <a:prstGeom prst="rect">
            <a:avLst/>
          </a:prstGeom>
          <a:noFill/>
        </p:spPr>
        <p:txBody>
          <a:bodyPr wrap="square">
            <a:spAutoFit/>
          </a:bodyPr>
          <a:lstStyle/>
          <a:p>
            <a:pPr algn="just"/>
            <a:r>
              <a:rPr lang="en-US" sz="2000" b="0" i="0" u="none" strike="noStrike" baseline="0" dirty="0">
                <a:solidFill>
                  <a:srgbClr val="C00000"/>
                </a:solidFill>
                <a:latin typeface="+mn-lt"/>
              </a:rPr>
              <a:t>One way to preserve the integrity of a document is through the use of a fingerprint. </a:t>
            </a:r>
          </a:p>
          <a:p>
            <a:pPr algn="just"/>
            <a:endParaRPr lang="en-US" sz="1800" dirty="0">
              <a:latin typeface="+mn-lt"/>
            </a:endParaRPr>
          </a:p>
          <a:p>
            <a:pPr marL="285750" indent="-285750" algn="just">
              <a:buFont typeface="Arial" panose="020B0604020202020204" pitchFamily="34" charset="0"/>
              <a:buChar char="•"/>
            </a:pPr>
            <a:r>
              <a:rPr lang="en-US" b="0" i="0" u="none" strike="noStrike" baseline="0" dirty="0">
                <a:latin typeface="+mn-lt"/>
              </a:rPr>
              <a:t>Alice  can put her fingerprint at the bottom of the document. </a:t>
            </a:r>
          </a:p>
          <a:p>
            <a:pPr marL="285750" indent="-285750" algn="just">
              <a:buFont typeface="Arial" panose="020B0604020202020204" pitchFamily="34" charset="0"/>
              <a:buChar char="•"/>
            </a:pPr>
            <a:endParaRPr lang="en-US" dirty="0">
              <a:latin typeface="+mn-lt"/>
            </a:endParaRPr>
          </a:p>
          <a:p>
            <a:pPr marL="285750" indent="-285750" algn="just">
              <a:buFont typeface="Arial" panose="020B0604020202020204" pitchFamily="34" charset="0"/>
              <a:buChar char="•"/>
            </a:pPr>
            <a:r>
              <a:rPr lang="en-US" b="0" i="0" u="none" strike="noStrike" baseline="0" dirty="0">
                <a:latin typeface="+mn-lt"/>
              </a:rPr>
              <a:t>Eve cannot modify the contents of this document or create a false document because she cannot forge Alice’s fingerprint. </a:t>
            </a:r>
          </a:p>
          <a:p>
            <a:pPr marL="285750" indent="-285750" algn="just">
              <a:buFont typeface="Arial" panose="020B0604020202020204" pitchFamily="34" charset="0"/>
              <a:buChar char="•"/>
            </a:pPr>
            <a:endParaRPr lang="en-US" dirty="0">
              <a:latin typeface="+mn-lt"/>
            </a:endParaRPr>
          </a:p>
          <a:p>
            <a:pPr marL="285750" indent="-285750" algn="just">
              <a:buFont typeface="Arial" panose="020B0604020202020204" pitchFamily="34" charset="0"/>
              <a:buChar char="•"/>
            </a:pPr>
            <a:r>
              <a:rPr lang="en-US" b="0" i="0" u="none" strike="noStrike" baseline="0" dirty="0">
                <a:latin typeface="+mn-lt"/>
              </a:rPr>
              <a:t>To ensure that the document has not been changed, Alice’s fingerprint on the document can be compared to Alice’s fingerprint on file. </a:t>
            </a:r>
          </a:p>
          <a:p>
            <a:pPr algn="just"/>
            <a:endParaRPr lang="en-US" b="0" i="0" u="none" strike="noStrike" baseline="0" dirty="0">
              <a:latin typeface="+mn-lt"/>
            </a:endParaRPr>
          </a:p>
          <a:p>
            <a:pPr marL="285750" indent="-285750" algn="just">
              <a:buFont typeface="Arial" panose="020B0604020202020204" pitchFamily="34" charset="0"/>
              <a:buChar char="•"/>
            </a:pPr>
            <a:r>
              <a:rPr lang="en-US" b="0" i="0" u="none" strike="noStrike" baseline="0" dirty="0">
                <a:latin typeface="+mn-lt"/>
              </a:rPr>
              <a:t>If they are not the same, the document is not from Alice.</a:t>
            </a:r>
            <a:endParaRPr lang="en-IN" dirty="0">
              <a:latin typeface="+mn-lt"/>
            </a:endParaRPr>
          </a:p>
        </p:txBody>
      </p:sp>
    </p:spTree>
    <p:extLst>
      <p:ext uri="{BB962C8B-B14F-4D97-AF65-F5344CB8AC3E}">
        <p14:creationId xmlns:p14="http://schemas.microsoft.com/office/powerpoint/2010/main" val="2285071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A69776C-DB87-1CFF-10A3-C88649375003}"/>
              </a:ext>
            </a:extLst>
          </p:cNvPr>
          <p:cNvSpPr txBox="1"/>
          <p:nvPr/>
        </p:nvSpPr>
        <p:spPr>
          <a:xfrm>
            <a:off x="270639" y="855865"/>
            <a:ext cx="8487505" cy="4339650"/>
          </a:xfrm>
          <a:prstGeom prst="rect">
            <a:avLst/>
          </a:prstGeom>
          <a:noFill/>
        </p:spPr>
        <p:txBody>
          <a:bodyPr wrap="square">
            <a:spAutoFit/>
          </a:bodyPr>
          <a:lstStyle/>
          <a:p>
            <a:pPr algn="just"/>
            <a:r>
              <a:rPr lang="en-IN" sz="1800" b="1" i="0" u="none" strike="noStrike" baseline="0" dirty="0">
                <a:solidFill>
                  <a:srgbClr val="C00000"/>
                </a:solidFill>
                <a:latin typeface="+mn-lt"/>
              </a:rPr>
              <a:t>Merkle-</a:t>
            </a:r>
            <a:r>
              <a:rPr lang="en-IN" sz="1800" b="1" i="0" u="none" strike="noStrike" baseline="0" dirty="0" err="1">
                <a:solidFill>
                  <a:srgbClr val="C00000"/>
                </a:solidFill>
                <a:latin typeface="+mn-lt"/>
              </a:rPr>
              <a:t>Damgard</a:t>
            </a:r>
            <a:r>
              <a:rPr lang="en-IN" sz="1800" b="1" i="0" u="none" strike="noStrike" baseline="0" dirty="0">
                <a:solidFill>
                  <a:srgbClr val="C00000"/>
                </a:solidFill>
                <a:latin typeface="+mn-lt"/>
              </a:rPr>
              <a:t> Scheme (</a:t>
            </a:r>
            <a:r>
              <a:rPr lang="en-IN" sz="1800" b="1" i="0" u="none" strike="noStrike" baseline="0" dirty="0" err="1">
                <a:solidFill>
                  <a:srgbClr val="C00000"/>
                </a:solidFill>
                <a:latin typeface="+mn-lt"/>
              </a:rPr>
              <a:t>contd</a:t>
            </a:r>
            <a:r>
              <a:rPr lang="en-IN" sz="1800" b="1" i="0" u="none" strike="noStrike" baseline="0" dirty="0">
                <a:solidFill>
                  <a:srgbClr val="C00000"/>
                </a:solidFill>
                <a:latin typeface="+mn-lt"/>
              </a:rPr>
              <a:t>)</a:t>
            </a:r>
          </a:p>
          <a:p>
            <a:pPr algn="just"/>
            <a:endParaRPr lang="en-IN" sz="1800" b="0" i="0" u="none" strike="noStrike" baseline="0" dirty="0">
              <a:latin typeface="+mn-lt"/>
            </a:endParaRPr>
          </a:p>
          <a:p>
            <a:pPr algn="just"/>
            <a:r>
              <a:rPr lang="en-US" b="0" i="0" u="none" strike="noStrike" baseline="0" dirty="0">
                <a:latin typeface="+mn-lt"/>
              </a:rPr>
              <a:t>The scheme uses the following steps:</a:t>
            </a:r>
          </a:p>
          <a:p>
            <a:pPr marL="342900" indent="-342900" algn="just">
              <a:buAutoNum type="arabicPeriod"/>
            </a:pPr>
            <a:r>
              <a:rPr lang="en-US" b="0" i="0" u="none" strike="noStrike" baseline="0" dirty="0">
                <a:latin typeface="+mn-lt"/>
              </a:rPr>
              <a:t>The message length and padding are appended to the message to create an augmented message that can be evenly divided into blocks of n bits, where </a:t>
            </a:r>
            <a:r>
              <a:rPr lang="en-US" b="0" i="0" u="none" strike="noStrike" baseline="0" dirty="0">
                <a:solidFill>
                  <a:srgbClr val="FF0000"/>
                </a:solidFill>
                <a:latin typeface="+mn-lt"/>
              </a:rPr>
              <a:t>n is the size of the block</a:t>
            </a:r>
            <a:r>
              <a:rPr lang="en-US" b="0" i="0" u="none" strike="noStrike" baseline="0" dirty="0">
                <a:latin typeface="+mn-lt"/>
              </a:rPr>
              <a:t> to be processed by the compression function.</a:t>
            </a:r>
          </a:p>
          <a:p>
            <a:pPr marL="342900" indent="-342900" algn="just">
              <a:buAutoNum type="arabicPeriod"/>
            </a:pPr>
            <a:endParaRPr lang="en-US" b="0" i="0" u="none" strike="noStrike" baseline="0" dirty="0">
              <a:latin typeface="+mn-lt"/>
            </a:endParaRPr>
          </a:p>
          <a:p>
            <a:pPr algn="just"/>
            <a:r>
              <a:rPr lang="en-US" b="0" i="0" u="none" strike="noStrike" baseline="0" dirty="0">
                <a:latin typeface="+mn-lt"/>
              </a:rPr>
              <a:t>2. The message is then considered as </a:t>
            </a:r>
            <a:r>
              <a:rPr lang="en-US" b="0" i="0" u="none" strike="noStrike" baseline="0" dirty="0">
                <a:solidFill>
                  <a:srgbClr val="FF0000"/>
                </a:solidFill>
                <a:latin typeface="+mn-lt"/>
              </a:rPr>
              <a:t>t blocks</a:t>
            </a:r>
            <a:r>
              <a:rPr lang="en-US" b="0" i="0" u="none" strike="noStrike" baseline="0" dirty="0">
                <a:latin typeface="+mn-lt"/>
              </a:rPr>
              <a:t>, each of n bits. Call each block M</a:t>
            </a:r>
            <a:r>
              <a:rPr lang="en-US" b="0" i="0" u="none" strike="noStrike" baseline="-25000" dirty="0">
                <a:latin typeface="+mn-lt"/>
              </a:rPr>
              <a:t>1</a:t>
            </a:r>
            <a:r>
              <a:rPr lang="en-US" b="0" i="0" u="none" strike="noStrike" baseline="0" dirty="0">
                <a:latin typeface="+mn-lt"/>
              </a:rPr>
              <a:t>, M</a:t>
            </a:r>
            <a:r>
              <a:rPr lang="en-US" b="0" i="0" u="none" strike="noStrike" baseline="-25000" dirty="0">
                <a:latin typeface="+mn-lt"/>
              </a:rPr>
              <a:t>2</a:t>
            </a:r>
            <a:r>
              <a:rPr lang="en-US" b="0" i="0" u="none" strike="noStrike" baseline="0" dirty="0">
                <a:latin typeface="+mn-lt"/>
              </a:rPr>
              <a:t>,…, M</a:t>
            </a:r>
            <a:r>
              <a:rPr lang="en-US" b="0" i="0" u="none" strike="noStrike" baseline="-25000" dirty="0">
                <a:latin typeface="+mn-lt"/>
              </a:rPr>
              <a:t>t</a:t>
            </a:r>
            <a:r>
              <a:rPr lang="en-US" b="0" i="0" u="none" strike="noStrike" baseline="0" dirty="0">
                <a:latin typeface="+mn-lt"/>
              </a:rPr>
              <a:t>. </a:t>
            </a:r>
            <a:r>
              <a:rPr lang="en-US" dirty="0">
                <a:latin typeface="+mn-lt"/>
              </a:rPr>
              <a:t>  </a:t>
            </a:r>
          </a:p>
          <a:p>
            <a:pPr algn="just"/>
            <a:r>
              <a:rPr lang="en-US" b="0" i="0" u="none" strike="noStrike" baseline="0" dirty="0">
                <a:latin typeface="+mn-lt"/>
              </a:rPr>
              <a:t>     digest created at t iterations H</a:t>
            </a:r>
            <a:r>
              <a:rPr lang="en-US" b="0" i="0" u="none" strike="noStrike" baseline="-25000" dirty="0">
                <a:latin typeface="+mn-lt"/>
              </a:rPr>
              <a:t>1</a:t>
            </a:r>
            <a:r>
              <a:rPr lang="en-US" b="0" i="0" u="none" strike="noStrike" baseline="0" dirty="0">
                <a:latin typeface="+mn-lt"/>
              </a:rPr>
              <a:t>, H</a:t>
            </a:r>
            <a:r>
              <a:rPr lang="en-US" b="0" i="0" u="none" strike="noStrike" baseline="-25000" dirty="0">
                <a:latin typeface="+mn-lt"/>
              </a:rPr>
              <a:t>2</a:t>
            </a:r>
            <a:r>
              <a:rPr lang="en-US" b="0" i="0" u="none" strike="noStrike" baseline="0" dirty="0">
                <a:latin typeface="+mn-lt"/>
              </a:rPr>
              <a:t>,…, H</a:t>
            </a:r>
            <a:r>
              <a:rPr lang="en-US" b="0" i="0" u="none" strike="noStrike" baseline="-25000" dirty="0">
                <a:latin typeface="+mn-lt"/>
              </a:rPr>
              <a:t>t</a:t>
            </a:r>
            <a:r>
              <a:rPr lang="en-US" b="0" i="0" u="none" strike="noStrike" baseline="0" dirty="0">
                <a:latin typeface="+mn-lt"/>
              </a:rPr>
              <a:t>.</a:t>
            </a:r>
          </a:p>
          <a:p>
            <a:pPr algn="just"/>
            <a:endParaRPr lang="en-US" b="0" i="0" u="none" strike="noStrike" baseline="0" dirty="0">
              <a:latin typeface="+mn-lt"/>
            </a:endParaRPr>
          </a:p>
          <a:p>
            <a:pPr algn="just"/>
            <a:r>
              <a:rPr lang="en-US" b="0" i="0" u="none" strike="noStrike" baseline="0" dirty="0">
                <a:latin typeface="+mn-lt"/>
              </a:rPr>
              <a:t>3. Before starting the iteration, </a:t>
            </a:r>
            <a:r>
              <a:rPr lang="en-US" b="0" i="0" u="none" strike="noStrike" baseline="0" dirty="0">
                <a:solidFill>
                  <a:srgbClr val="C00000"/>
                </a:solidFill>
                <a:latin typeface="+mn-lt"/>
              </a:rPr>
              <a:t>the digest H</a:t>
            </a:r>
            <a:r>
              <a:rPr lang="en-US" b="0" i="0" u="none" strike="noStrike" baseline="-25000" dirty="0">
                <a:solidFill>
                  <a:srgbClr val="C00000"/>
                </a:solidFill>
                <a:latin typeface="+mn-lt"/>
              </a:rPr>
              <a:t>0</a:t>
            </a:r>
            <a:r>
              <a:rPr lang="en-US" b="0" i="0" u="none" strike="noStrike" baseline="0" dirty="0">
                <a:solidFill>
                  <a:srgbClr val="C00000"/>
                </a:solidFill>
                <a:latin typeface="+mn-lt"/>
              </a:rPr>
              <a:t> is set to a fixed value, normally called IV (initial value or initial vector).</a:t>
            </a:r>
          </a:p>
          <a:p>
            <a:pPr algn="just"/>
            <a:endParaRPr lang="en-US" b="0" i="0" u="none" strike="noStrike" baseline="0" dirty="0">
              <a:latin typeface="+mn-lt"/>
            </a:endParaRPr>
          </a:p>
          <a:p>
            <a:pPr algn="just"/>
            <a:r>
              <a:rPr lang="en-US" b="0" i="0" u="none" strike="noStrike" baseline="0" dirty="0">
                <a:latin typeface="+mn-lt"/>
              </a:rPr>
              <a:t>4. The compression function at each iteration operates on H</a:t>
            </a:r>
            <a:r>
              <a:rPr lang="en-US" b="0" i="0" u="none" strike="noStrike" baseline="-25000" dirty="0">
                <a:latin typeface="+mn-lt"/>
              </a:rPr>
              <a:t>i−1 </a:t>
            </a:r>
            <a:r>
              <a:rPr lang="en-US" b="0" i="0" u="none" strike="noStrike" baseline="0" dirty="0">
                <a:latin typeface="+mn-lt"/>
              </a:rPr>
              <a:t>and Mi to create a new H</a:t>
            </a:r>
            <a:r>
              <a:rPr lang="en-US" b="0" i="0" u="none" strike="noStrike" baseline="-25000" dirty="0">
                <a:latin typeface="+mn-lt"/>
              </a:rPr>
              <a:t>i</a:t>
            </a:r>
            <a:r>
              <a:rPr lang="en-US" b="0" i="0" u="none" strike="noStrike" baseline="0" dirty="0">
                <a:latin typeface="+mn-lt"/>
              </a:rPr>
              <a:t>. </a:t>
            </a:r>
          </a:p>
          <a:p>
            <a:pPr algn="just"/>
            <a:r>
              <a:rPr lang="en-US" dirty="0">
                <a:latin typeface="+mn-lt"/>
              </a:rPr>
              <a:t>                </a:t>
            </a:r>
            <a:r>
              <a:rPr lang="en-US" b="0" i="0" u="none" strike="noStrike" baseline="0" dirty="0">
                <a:latin typeface="+mn-lt"/>
              </a:rPr>
              <a:t> H</a:t>
            </a:r>
            <a:r>
              <a:rPr lang="en-US" b="0" i="0" u="none" strike="noStrike" baseline="-25000" dirty="0">
                <a:latin typeface="+mn-lt"/>
              </a:rPr>
              <a:t>i</a:t>
            </a:r>
            <a:r>
              <a:rPr lang="en-US" b="0" i="0" u="none" strike="noStrike" baseline="0" dirty="0">
                <a:latin typeface="+mn-lt"/>
              </a:rPr>
              <a:t> = ƒ(H</a:t>
            </a:r>
            <a:r>
              <a:rPr lang="en-US" b="0" i="0" u="none" strike="noStrike" baseline="-25000" dirty="0">
                <a:latin typeface="+mn-lt"/>
              </a:rPr>
              <a:t>i−1</a:t>
            </a:r>
            <a:r>
              <a:rPr lang="en-US" b="0" i="0" u="none" strike="noStrike" baseline="0" dirty="0">
                <a:latin typeface="+mn-lt"/>
              </a:rPr>
              <a:t>, M</a:t>
            </a:r>
            <a:r>
              <a:rPr lang="en-US" b="0" i="0" u="none" strike="noStrike" baseline="-25000" dirty="0">
                <a:latin typeface="+mn-lt"/>
              </a:rPr>
              <a:t>i</a:t>
            </a:r>
            <a:r>
              <a:rPr lang="en-US" b="0" i="0" u="none" strike="noStrike" baseline="0" dirty="0">
                <a:latin typeface="+mn-lt"/>
              </a:rPr>
              <a:t>), where ƒ is the compression function.</a:t>
            </a:r>
          </a:p>
          <a:p>
            <a:pPr algn="just"/>
            <a:endParaRPr lang="en-US" b="0" i="0" u="none" strike="noStrike" baseline="0" dirty="0">
              <a:latin typeface="+mn-lt"/>
            </a:endParaRPr>
          </a:p>
          <a:p>
            <a:pPr algn="just"/>
            <a:r>
              <a:rPr lang="en-US" b="0" i="0" u="none" strike="noStrike" baseline="0" dirty="0">
                <a:latin typeface="+mn-lt"/>
              </a:rPr>
              <a:t>5. </a:t>
            </a:r>
            <a:r>
              <a:rPr lang="en-US" b="0" i="0" u="none" strike="noStrike" baseline="0" dirty="0" err="1">
                <a:latin typeface="+mn-lt"/>
              </a:rPr>
              <a:t>H</a:t>
            </a:r>
            <a:r>
              <a:rPr lang="en-US" b="0" i="0" u="none" strike="noStrike" baseline="-25000" dirty="0" err="1">
                <a:latin typeface="+mn-lt"/>
              </a:rPr>
              <a:t>t</a:t>
            </a:r>
            <a:r>
              <a:rPr lang="en-US" b="0" i="0" u="none" strike="noStrike" baseline="-25000" dirty="0">
                <a:latin typeface="+mn-lt"/>
              </a:rPr>
              <a:t> </a:t>
            </a:r>
            <a:r>
              <a:rPr lang="en-US" b="0" i="0" u="none" strike="noStrike" baseline="0" dirty="0">
                <a:latin typeface="+mn-lt"/>
              </a:rPr>
              <a:t>is the cryptographic hash function of the original message, that is, h(M).</a:t>
            </a:r>
            <a:endParaRPr lang="en-US" dirty="0">
              <a:latin typeface="+mn-lt"/>
            </a:endParaRPr>
          </a:p>
        </p:txBody>
      </p:sp>
    </p:spTree>
    <p:extLst>
      <p:ext uri="{BB962C8B-B14F-4D97-AF65-F5344CB8AC3E}">
        <p14:creationId xmlns:p14="http://schemas.microsoft.com/office/powerpoint/2010/main" val="329541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A69776C-DB87-1CFF-10A3-C88649375003}"/>
              </a:ext>
            </a:extLst>
          </p:cNvPr>
          <p:cNvSpPr txBox="1"/>
          <p:nvPr/>
        </p:nvSpPr>
        <p:spPr>
          <a:xfrm>
            <a:off x="654690" y="2745549"/>
            <a:ext cx="8035185" cy="707886"/>
          </a:xfrm>
          <a:prstGeom prst="rect">
            <a:avLst/>
          </a:prstGeom>
          <a:noFill/>
        </p:spPr>
        <p:txBody>
          <a:bodyPr wrap="square">
            <a:spAutoFit/>
          </a:bodyPr>
          <a:lstStyle/>
          <a:p>
            <a:pPr algn="just"/>
            <a:r>
              <a:rPr lang="en-US" sz="2000" b="0" i="0" u="none" strike="noStrike" baseline="0" dirty="0">
                <a:latin typeface="+mn-lt"/>
              </a:rPr>
              <a:t>If the compression function in the Merkle-</a:t>
            </a:r>
            <a:r>
              <a:rPr lang="en-US" sz="2000" b="0" i="0" u="none" strike="noStrike" baseline="0" dirty="0" err="1">
                <a:latin typeface="+mn-lt"/>
              </a:rPr>
              <a:t>Damgard</a:t>
            </a:r>
            <a:r>
              <a:rPr lang="en-US" sz="2000" b="0" i="0" u="none" strike="noStrike" baseline="0" dirty="0">
                <a:latin typeface="+mn-lt"/>
              </a:rPr>
              <a:t> scheme is collision resistant, the hash function is also collision resistant.</a:t>
            </a:r>
            <a:endParaRPr lang="en-US" sz="2000" dirty="0">
              <a:latin typeface="+mn-lt"/>
            </a:endParaRPr>
          </a:p>
        </p:txBody>
      </p:sp>
    </p:spTree>
    <p:extLst>
      <p:ext uri="{BB962C8B-B14F-4D97-AF65-F5344CB8AC3E}">
        <p14:creationId xmlns:p14="http://schemas.microsoft.com/office/powerpoint/2010/main" val="1434352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A69776C-DB87-1CFF-10A3-C88649375003}"/>
              </a:ext>
            </a:extLst>
          </p:cNvPr>
          <p:cNvSpPr txBox="1"/>
          <p:nvPr/>
        </p:nvSpPr>
        <p:spPr>
          <a:xfrm>
            <a:off x="554407" y="779055"/>
            <a:ext cx="8035185" cy="400110"/>
          </a:xfrm>
          <a:prstGeom prst="rect">
            <a:avLst/>
          </a:prstGeom>
          <a:noFill/>
        </p:spPr>
        <p:txBody>
          <a:bodyPr wrap="square">
            <a:spAutoFit/>
          </a:bodyPr>
          <a:lstStyle/>
          <a:p>
            <a:pPr algn="l"/>
            <a:r>
              <a:rPr lang="en-US" sz="2000" b="1" i="0" u="none" strike="noStrike" baseline="0" dirty="0">
                <a:solidFill>
                  <a:srgbClr val="C00000"/>
                </a:solidFill>
                <a:latin typeface="+mn-lt"/>
              </a:rPr>
              <a:t>Two Groups of Compression Functions</a:t>
            </a:r>
            <a:endParaRPr lang="en-US" sz="2000" b="1" dirty="0">
              <a:solidFill>
                <a:srgbClr val="C00000"/>
              </a:solidFill>
              <a:latin typeface="+mn-lt"/>
            </a:endParaRPr>
          </a:p>
        </p:txBody>
      </p:sp>
      <p:sp>
        <p:nvSpPr>
          <p:cNvPr id="4" name="TextBox 3">
            <a:extLst>
              <a:ext uri="{FF2B5EF4-FFF2-40B4-BE49-F238E27FC236}">
                <a16:creationId xmlns:a16="http://schemas.microsoft.com/office/drawing/2014/main" id="{42D09A2B-B165-E3F9-A42A-76DF5B877D3D}"/>
              </a:ext>
            </a:extLst>
          </p:cNvPr>
          <p:cNvSpPr txBox="1"/>
          <p:nvPr/>
        </p:nvSpPr>
        <p:spPr>
          <a:xfrm>
            <a:off x="232235" y="1606264"/>
            <a:ext cx="8717935" cy="3416320"/>
          </a:xfrm>
          <a:prstGeom prst="rect">
            <a:avLst/>
          </a:prstGeom>
          <a:noFill/>
        </p:spPr>
        <p:txBody>
          <a:bodyPr wrap="square">
            <a:spAutoFit/>
          </a:bodyPr>
          <a:lstStyle/>
          <a:p>
            <a:pPr algn="just"/>
            <a:r>
              <a:rPr lang="en-US" sz="1800" b="0" i="0" u="none" strike="noStrike" baseline="0" dirty="0">
                <a:latin typeface="+mn-lt"/>
              </a:rPr>
              <a:t>Merkle-</a:t>
            </a:r>
            <a:r>
              <a:rPr lang="en-US" sz="1800" b="0" i="0" u="none" strike="noStrike" baseline="0" dirty="0" err="1">
                <a:latin typeface="+mn-lt"/>
              </a:rPr>
              <a:t>Damgard</a:t>
            </a:r>
            <a:r>
              <a:rPr lang="en-US" sz="1800" b="0" i="0" u="none" strike="noStrike" baseline="0" dirty="0">
                <a:latin typeface="+mn-lt"/>
              </a:rPr>
              <a:t> scheme is the basis for many cryptographic hash functions today.</a:t>
            </a:r>
          </a:p>
          <a:p>
            <a:pPr algn="just"/>
            <a:endParaRPr lang="en-US" sz="1800" b="0" i="0" u="none" strike="noStrike" baseline="0" dirty="0">
              <a:latin typeface="+mn-lt"/>
            </a:endParaRPr>
          </a:p>
          <a:p>
            <a:pPr algn="just"/>
            <a:r>
              <a:rPr lang="en-US" sz="1800" b="0" i="0" u="none" strike="noStrike" baseline="0" dirty="0">
                <a:solidFill>
                  <a:srgbClr val="C00000"/>
                </a:solidFill>
                <a:latin typeface="+mn-lt"/>
              </a:rPr>
              <a:t>Only thing we need to do is design a compression function that is collision resistant and insert it in the Merkle-</a:t>
            </a:r>
            <a:r>
              <a:rPr lang="en-US" sz="1800" b="0" i="0" u="none" strike="noStrike" baseline="0" dirty="0" err="1">
                <a:solidFill>
                  <a:srgbClr val="C00000"/>
                </a:solidFill>
                <a:latin typeface="+mn-lt"/>
              </a:rPr>
              <a:t>Damgard</a:t>
            </a:r>
            <a:r>
              <a:rPr lang="en-US" sz="1800" b="0" i="0" u="none" strike="noStrike" baseline="0" dirty="0">
                <a:solidFill>
                  <a:srgbClr val="C00000"/>
                </a:solidFill>
                <a:latin typeface="+mn-lt"/>
              </a:rPr>
              <a:t> scheme. </a:t>
            </a:r>
          </a:p>
          <a:p>
            <a:pPr algn="just"/>
            <a:endParaRPr lang="en-US" sz="1800" dirty="0">
              <a:latin typeface="+mn-lt"/>
            </a:endParaRPr>
          </a:p>
          <a:p>
            <a:pPr algn="just"/>
            <a:r>
              <a:rPr lang="en-US" sz="1800" b="0" i="0" u="none" strike="noStrike" baseline="0" dirty="0">
                <a:latin typeface="+mn-lt"/>
              </a:rPr>
              <a:t> </a:t>
            </a:r>
            <a:r>
              <a:rPr lang="en-US" sz="1800" dirty="0">
                <a:latin typeface="+mn-lt"/>
              </a:rPr>
              <a:t>T</a:t>
            </a:r>
            <a:r>
              <a:rPr lang="en-US" sz="1800" b="0" i="0" u="none" strike="noStrike" baseline="0" dirty="0">
                <a:latin typeface="+mn-lt"/>
              </a:rPr>
              <a:t>wo different approaches in designing a hash function. </a:t>
            </a:r>
          </a:p>
          <a:p>
            <a:pPr algn="just"/>
            <a:endParaRPr lang="en-US" sz="1800" dirty="0">
              <a:latin typeface="+mn-lt"/>
            </a:endParaRPr>
          </a:p>
          <a:p>
            <a:pPr marL="742950" lvl="1" indent="-285750" algn="just">
              <a:buFont typeface="Arial" panose="020B0604020202020204" pitchFamily="34" charset="0"/>
              <a:buChar char="•"/>
            </a:pPr>
            <a:r>
              <a:rPr lang="en-US" sz="1800" dirty="0">
                <a:latin typeface="+mn-lt"/>
              </a:rPr>
              <a:t>F</a:t>
            </a:r>
            <a:r>
              <a:rPr lang="en-US" sz="1800" b="0" i="0" u="none" strike="noStrike" baseline="0" dirty="0">
                <a:latin typeface="+mn-lt"/>
              </a:rPr>
              <a:t>irst approach : </a:t>
            </a:r>
            <a:r>
              <a:rPr lang="en-US" sz="1800" b="0" i="0" u="none" strike="noStrike" baseline="0" dirty="0">
                <a:solidFill>
                  <a:srgbClr val="C00000"/>
                </a:solidFill>
                <a:latin typeface="+mn-lt"/>
              </a:rPr>
              <a:t>compression function is made from scratch</a:t>
            </a:r>
            <a:r>
              <a:rPr lang="en-US" sz="1800" b="0" i="0" u="none" strike="noStrike" baseline="0" dirty="0">
                <a:latin typeface="+mn-lt"/>
              </a:rPr>
              <a:t>: it is particularly designed for this purpose. </a:t>
            </a:r>
          </a:p>
          <a:p>
            <a:pPr marL="742950" lvl="1" indent="-285750" algn="just">
              <a:buFont typeface="Arial" panose="020B0604020202020204" pitchFamily="34" charset="0"/>
              <a:buChar char="•"/>
            </a:pPr>
            <a:endParaRPr lang="en-US" sz="1800" dirty="0">
              <a:latin typeface="+mn-lt"/>
            </a:endParaRPr>
          </a:p>
          <a:p>
            <a:pPr marL="742950" lvl="1" indent="-285750" algn="just">
              <a:buFont typeface="Arial" panose="020B0604020202020204" pitchFamily="34" charset="0"/>
              <a:buChar char="•"/>
            </a:pPr>
            <a:r>
              <a:rPr lang="en-US" sz="1800" dirty="0">
                <a:latin typeface="+mn-lt"/>
              </a:rPr>
              <a:t>S</a:t>
            </a:r>
            <a:r>
              <a:rPr lang="en-US" sz="1800" b="0" i="0" u="none" strike="noStrike" baseline="0" dirty="0">
                <a:latin typeface="+mn-lt"/>
              </a:rPr>
              <a:t>econd approach : </a:t>
            </a:r>
            <a:r>
              <a:rPr lang="en-US" sz="1800" b="0" i="0" u="none" strike="noStrike" baseline="0" dirty="0">
                <a:solidFill>
                  <a:srgbClr val="C00000"/>
                </a:solidFill>
                <a:latin typeface="+mn-lt"/>
              </a:rPr>
              <a:t>symmetric-key block cipher serves as a compression function.</a:t>
            </a:r>
            <a:endParaRPr lang="en-IN" sz="1800" dirty="0">
              <a:solidFill>
                <a:srgbClr val="C00000"/>
              </a:solidFill>
              <a:latin typeface="+mn-lt"/>
            </a:endParaRPr>
          </a:p>
        </p:txBody>
      </p:sp>
    </p:spTree>
    <p:extLst>
      <p:ext uri="{BB962C8B-B14F-4D97-AF65-F5344CB8AC3E}">
        <p14:creationId xmlns:p14="http://schemas.microsoft.com/office/powerpoint/2010/main" val="794883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42D09A2B-B165-E3F9-A42A-76DF5B877D3D}"/>
              </a:ext>
            </a:extLst>
          </p:cNvPr>
          <p:cNvSpPr txBox="1"/>
          <p:nvPr/>
        </p:nvSpPr>
        <p:spPr>
          <a:xfrm>
            <a:off x="462665" y="961024"/>
            <a:ext cx="8141860" cy="1631216"/>
          </a:xfrm>
          <a:prstGeom prst="rect">
            <a:avLst/>
          </a:prstGeom>
          <a:noFill/>
        </p:spPr>
        <p:txBody>
          <a:bodyPr wrap="square">
            <a:spAutoFit/>
          </a:bodyPr>
          <a:lstStyle/>
          <a:p>
            <a:pPr algn="l"/>
            <a:r>
              <a:rPr lang="en-US" sz="1800" b="1" i="0" u="none" strike="noStrike" baseline="0" dirty="0">
                <a:solidFill>
                  <a:srgbClr val="C00000"/>
                </a:solidFill>
                <a:latin typeface="+mn-lt"/>
              </a:rPr>
              <a:t>Hash Functions Made from Scratch</a:t>
            </a:r>
          </a:p>
          <a:p>
            <a:pPr algn="l"/>
            <a:endParaRPr lang="en-US" sz="1800" b="0" i="0" u="none" strike="noStrike" baseline="0" dirty="0">
              <a:latin typeface="+mn-lt"/>
            </a:endParaRPr>
          </a:p>
          <a:p>
            <a:pPr algn="just"/>
            <a:r>
              <a:rPr lang="en-US" b="0" i="0" u="none" strike="noStrike" baseline="0" dirty="0">
                <a:latin typeface="+mn-lt"/>
              </a:rPr>
              <a:t>A set of cryptographic hash functions uses compression functions that are made from scratch. </a:t>
            </a:r>
          </a:p>
          <a:p>
            <a:pPr algn="just"/>
            <a:endParaRPr lang="en-US" dirty="0">
              <a:latin typeface="+mn-lt"/>
            </a:endParaRPr>
          </a:p>
          <a:p>
            <a:pPr algn="just"/>
            <a:r>
              <a:rPr lang="en-US" b="0" i="0" u="none" strike="noStrike" baseline="0" dirty="0">
                <a:latin typeface="+mn-lt"/>
              </a:rPr>
              <a:t>These compression functions are specifically designed for the purposes they serve.</a:t>
            </a:r>
            <a:endParaRPr lang="en-IN" dirty="0">
              <a:latin typeface="+mn-lt"/>
            </a:endParaRPr>
          </a:p>
        </p:txBody>
      </p:sp>
      <p:sp>
        <p:nvSpPr>
          <p:cNvPr id="6" name="TextBox 5">
            <a:extLst>
              <a:ext uri="{FF2B5EF4-FFF2-40B4-BE49-F238E27FC236}">
                <a16:creationId xmlns:a16="http://schemas.microsoft.com/office/drawing/2014/main" id="{D4AADFD7-E6A8-6BAF-A45D-D53789D6FB84}"/>
              </a:ext>
            </a:extLst>
          </p:cNvPr>
          <p:cNvSpPr txBox="1"/>
          <p:nvPr/>
        </p:nvSpPr>
        <p:spPr>
          <a:xfrm>
            <a:off x="539475" y="2959967"/>
            <a:ext cx="7988240" cy="1569660"/>
          </a:xfrm>
          <a:prstGeom prst="rect">
            <a:avLst/>
          </a:prstGeom>
          <a:noFill/>
        </p:spPr>
        <p:txBody>
          <a:bodyPr wrap="square">
            <a:spAutoFit/>
          </a:bodyPr>
          <a:lstStyle/>
          <a:p>
            <a:pPr algn="just"/>
            <a:r>
              <a:rPr lang="en-US" sz="1600" b="0" i="0" u="none" strike="noStrike" baseline="0" dirty="0">
                <a:solidFill>
                  <a:srgbClr val="FF0000"/>
                </a:solidFill>
                <a:latin typeface="+mn-lt"/>
              </a:rPr>
              <a:t>Message Digest (MD) </a:t>
            </a:r>
          </a:p>
          <a:p>
            <a:pPr marL="285750" indent="-285750" algn="just">
              <a:buFont typeface="Wingdings" panose="05000000000000000000" pitchFamily="2" charset="2"/>
              <a:buChar char="ü"/>
            </a:pPr>
            <a:r>
              <a:rPr lang="en-US" sz="1600" b="0" i="0" u="none" strike="noStrike" baseline="0" dirty="0">
                <a:latin typeface="+mn-lt"/>
              </a:rPr>
              <a:t>Several hash algorithms were designed by Ron Rivest. </a:t>
            </a:r>
          </a:p>
          <a:p>
            <a:pPr marL="285750" indent="-285750" algn="just">
              <a:buFont typeface="Wingdings" panose="05000000000000000000" pitchFamily="2" charset="2"/>
              <a:buChar char="ü"/>
            </a:pPr>
            <a:r>
              <a:rPr lang="en-US" sz="1600" b="0" i="0" u="none" strike="noStrike" baseline="0" dirty="0">
                <a:latin typeface="+mn-lt"/>
              </a:rPr>
              <a:t>These are referred to as MD2, MD4, and MD5</a:t>
            </a:r>
            <a:r>
              <a:rPr lang="en-US" dirty="0">
                <a:latin typeface="+mn-lt"/>
              </a:rPr>
              <a:t>.</a:t>
            </a:r>
            <a:endParaRPr lang="en-US" sz="1600" b="0" i="0" u="none" strike="noStrike" baseline="0" dirty="0">
              <a:latin typeface="+mn-lt"/>
            </a:endParaRPr>
          </a:p>
          <a:p>
            <a:pPr marL="285750" indent="-285750" algn="just">
              <a:buFont typeface="Wingdings" panose="05000000000000000000" pitchFamily="2" charset="2"/>
              <a:buChar char="ü"/>
            </a:pPr>
            <a:r>
              <a:rPr lang="en-US" sz="1600" b="0" i="0" u="none" strike="noStrike" baseline="0" dirty="0">
                <a:latin typeface="+mn-lt"/>
              </a:rPr>
              <a:t>The last version, MD5, is a strengthened version of MD4 that divides the message into blocks of 512 bits and creates a 128-bit digest. </a:t>
            </a:r>
          </a:p>
          <a:p>
            <a:pPr marL="285750" indent="-285750" algn="just">
              <a:buFont typeface="Wingdings" panose="05000000000000000000" pitchFamily="2" charset="2"/>
              <a:buChar char="ü"/>
            </a:pPr>
            <a:r>
              <a:rPr lang="en-US" sz="1600" b="0" i="0" u="none" strike="noStrike" baseline="0" dirty="0">
                <a:latin typeface="+mn-lt"/>
              </a:rPr>
              <a:t>Message digest of size 128 bits is too small to resist collision attack.</a:t>
            </a:r>
            <a:endParaRPr lang="en-IN" dirty="0">
              <a:latin typeface="+mn-lt"/>
            </a:endParaRPr>
          </a:p>
        </p:txBody>
      </p:sp>
    </p:spTree>
    <p:extLst>
      <p:ext uri="{BB962C8B-B14F-4D97-AF65-F5344CB8AC3E}">
        <p14:creationId xmlns:p14="http://schemas.microsoft.com/office/powerpoint/2010/main" val="10486580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88C1F55F-4645-0C86-ABE4-CF9CA4CC828D}"/>
              </a:ext>
            </a:extLst>
          </p:cNvPr>
          <p:cNvSpPr txBox="1"/>
          <p:nvPr/>
        </p:nvSpPr>
        <p:spPr>
          <a:xfrm>
            <a:off x="385855" y="661194"/>
            <a:ext cx="8449100" cy="2062103"/>
          </a:xfrm>
          <a:prstGeom prst="rect">
            <a:avLst/>
          </a:prstGeom>
          <a:noFill/>
        </p:spPr>
        <p:txBody>
          <a:bodyPr wrap="square">
            <a:spAutoFit/>
          </a:bodyPr>
          <a:lstStyle/>
          <a:p>
            <a:pPr algn="just"/>
            <a:r>
              <a:rPr lang="en-US" sz="1600" b="0" i="0" u="none" strike="noStrike" baseline="0" dirty="0">
                <a:solidFill>
                  <a:srgbClr val="FF0000"/>
                </a:solidFill>
                <a:latin typeface="+mn-lt"/>
              </a:rPr>
              <a:t>Secure Hash Algorithm (SHA) </a:t>
            </a:r>
          </a:p>
          <a:p>
            <a:pPr marL="285750" indent="-285750" algn="just">
              <a:buFont typeface="Wingdings" panose="05000000000000000000" pitchFamily="2" charset="2"/>
              <a:buChar char="ü"/>
            </a:pPr>
            <a:r>
              <a:rPr lang="en-US" sz="1600" b="0" i="0" u="none" strike="noStrike" baseline="0" dirty="0">
                <a:latin typeface="+mn-lt"/>
              </a:rPr>
              <a:t>The Secure Hash Algorithm (SHA) is a standard that was developed by the National Institute of Standards and Technology (NIST). </a:t>
            </a:r>
          </a:p>
          <a:p>
            <a:pPr marL="285750" indent="-285750" algn="just">
              <a:buFont typeface="Wingdings" panose="05000000000000000000" pitchFamily="2" charset="2"/>
              <a:buChar char="ü"/>
            </a:pPr>
            <a:r>
              <a:rPr lang="en-US" sz="1600" b="0" i="0" u="none" strike="noStrike" baseline="0" dirty="0">
                <a:latin typeface="+mn-lt"/>
              </a:rPr>
              <a:t>It is sometimes referred to as Secure Hash Standard (SHS). </a:t>
            </a:r>
          </a:p>
          <a:p>
            <a:pPr marL="285750" indent="-285750" algn="just">
              <a:buFont typeface="Wingdings" panose="05000000000000000000" pitchFamily="2" charset="2"/>
              <a:buChar char="ü"/>
            </a:pPr>
            <a:r>
              <a:rPr lang="en-US" sz="1600" b="0" i="0" u="none" strike="noStrike" baseline="0" dirty="0">
                <a:latin typeface="+mn-lt"/>
              </a:rPr>
              <a:t>The standard is mostly based on MD5.</a:t>
            </a:r>
          </a:p>
          <a:p>
            <a:pPr marL="285750" indent="-285750" algn="just">
              <a:buFont typeface="Wingdings" panose="05000000000000000000" pitchFamily="2" charset="2"/>
              <a:buChar char="ü"/>
            </a:pPr>
            <a:r>
              <a:rPr lang="en-US" sz="1600" b="0" i="0" u="none" strike="noStrike" baseline="0" dirty="0">
                <a:latin typeface="+mn-lt"/>
              </a:rPr>
              <a:t>The standard was revised in 1995, which includes SHA-1. </a:t>
            </a:r>
          </a:p>
          <a:p>
            <a:pPr marL="285750" indent="-285750" algn="just">
              <a:buFont typeface="Wingdings" panose="05000000000000000000" pitchFamily="2" charset="2"/>
              <a:buChar char="ü"/>
            </a:pPr>
            <a:r>
              <a:rPr lang="en-US" sz="1600" b="0" i="0" u="none" strike="noStrike" baseline="0" dirty="0">
                <a:latin typeface="+mn-lt"/>
              </a:rPr>
              <a:t>It was revised later, which defines 4 new versions: SHA-224, SHA-256, SHA-384, and SHA-512. </a:t>
            </a:r>
          </a:p>
        </p:txBody>
      </p:sp>
      <p:pic>
        <p:nvPicPr>
          <p:cNvPr id="8" name="Picture 7">
            <a:extLst>
              <a:ext uri="{FF2B5EF4-FFF2-40B4-BE49-F238E27FC236}">
                <a16:creationId xmlns:a16="http://schemas.microsoft.com/office/drawing/2014/main" id="{6C37C47E-564A-2C5C-AB93-D3B3BB562BC6}"/>
              </a:ext>
            </a:extLst>
          </p:cNvPr>
          <p:cNvPicPr>
            <a:picLocks noChangeAspect="1"/>
          </p:cNvPicPr>
          <p:nvPr/>
        </p:nvPicPr>
        <p:blipFill>
          <a:blip r:embed="rId2"/>
          <a:stretch>
            <a:fillRect/>
          </a:stretch>
        </p:blipFill>
        <p:spPr>
          <a:xfrm>
            <a:off x="772808" y="2944058"/>
            <a:ext cx="7598384" cy="2340769"/>
          </a:xfrm>
          <a:prstGeom prst="rect">
            <a:avLst/>
          </a:prstGeom>
        </p:spPr>
      </p:pic>
      <p:sp>
        <p:nvSpPr>
          <p:cNvPr id="10" name="TextBox 9">
            <a:extLst>
              <a:ext uri="{FF2B5EF4-FFF2-40B4-BE49-F238E27FC236}">
                <a16:creationId xmlns:a16="http://schemas.microsoft.com/office/drawing/2014/main" id="{F437AAFA-35A0-1D4D-62B5-665649339AB5}"/>
              </a:ext>
            </a:extLst>
          </p:cNvPr>
          <p:cNvSpPr txBox="1"/>
          <p:nvPr/>
        </p:nvSpPr>
        <p:spPr>
          <a:xfrm>
            <a:off x="616285" y="5858252"/>
            <a:ext cx="4572000" cy="338554"/>
          </a:xfrm>
          <a:prstGeom prst="rect">
            <a:avLst/>
          </a:prstGeom>
          <a:noFill/>
        </p:spPr>
        <p:txBody>
          <a:bodyPr wrap="square">
            <a:spAutoFit/>
          </a:bodyPr>
          <a:lstStyle/>
          <a:p>
            <a:r>
              <a:rPr lang="en-US" sz="1600" b="0" i="0" u="none" strike="noStrike" baseline="0" dirty="0">
                <a:latin typeface="+mn-lt"/>
              </a:rPr>
              <a:t>All of these versions have the same structure</a:t>
            </a:r>
            <a:endParaRPr lang="en-IN" dirty="0">
              <a:latin typeface="+mn-lt"/>
            </a:endParaRPr>
          </a:p>
        </p:txBody>
      </p:sp>
    </p:spTree>
    <p:extLst>
      <p:ext uri="{BB962C8B-B14F-4D97-AF65-F5344CB8AC3E}">
        <p14:creationId xmlns:p14="http://schemas.microsoft.com/office/powerpoint/2010/main" val="4145110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15FAA693-564F-3ED5-A575-4EAE556DFC5C}"/>
              </a:ext>
            </a:extLst>
          </p:cNvPr>
          <p:cNvSpPr txBox="1"/>
          <p:nvPr/>
        </p:nvSpPr>
        <p:spPr>
          <a:xfrm>
            <a:off x="309045" y="1017588"/>
            <a:ext cx="8180264" cy="2092881"/>
          </a:xfrm>
          <a:prstGeom prst="rect">
            <a:avLst/>
          </a:prstGeom>
          <a:noFill/>
        </p:spPr>
        <p:txBody>
          <a:bodyPr wrap="square">
            <a:spAutoFit/>
          </a:bodyPr>
          <a:lstStyle/>
          <a:p>
            <a:pPr algn="just"/>
            <a:r>
              <a:rPr lang="en-US" sz="1800" b="0" i="0" u="none" strike="noStrike" baseline="0" dirty="0">
                <a:solidFill>
                  <a:srgbClr val="FF0000"/>
                </a:solidFill>
                <a:latin typeface="+mj-lt"/>
              </a:rPr>
              <a:t>Other Algorithms </a:t>
            </a:r>
          </a:p>
          <a:p>
            <a:pPr marL="742950" lvl="1" indent="-285750" algn="just">
              <a:buFont typeface="Wingdings" panose="05000000000000000000" pitchFamily="2" charset="2"/>
              <a:buChar char="ü"/>
            </a:pPr>
            <a:r>
              <a:rPr lang="en-US" b="0" i="0" u="none" strike="noStrike" baseline="0" dirty="0">
                <a:latin typeface="+mj-lt"/>
              </a:rPr>
              <a:t>RACE Integrity Primitives Evaluation Message Digest (RIPMED) has several versions.</a:t>
            </a:r>
          </a:p>
          <a:p>
            <a:pPr marL="742950" lvl="1" indent="-285750" algn="just">
              <a:buFont typeface="Wingdings" panose="05000000000000000000" pitchFamily="2" charset="2"/>
              <a:buChar char="ü"/>
            </a:pPr>
            <a:r>
              <a:rPr lang="en-US" b="0" i="0" u="none" strike="noStrike" baseline="0" dirty="0">
                <a:latin typeface="+mj-lt"/>
              </a:rPr>
              <a:t> RIPEMD-160 is a hash algorithm with a 160-bit message digest. </a:t>
            </a:r>
          </a:p>
          <a:p>
            <a:pPr marL="742950" lvl="1" indent="-285750" algn="just">
              <a:buFont typeface="Wingdings" panose="05000000000000000000" pitchFamily="2" charset="2"/>
              <a:buChar char="ü"/>
            </a:pPr>
            <a:r>
              <a:rPr lang="en-US" b="0" i="0" u="none" strike="noStrike" baseline="0" dirty="0">
                <a:latin typeface="+mj-lt"/>
              </a:rPr>
              <a:t>RIPEMD-160 uses the same structure as MD5 but uses two parallel lines of execution. </a:t>
            </a:r>
          </a:p>
          <a:p>
            <a:pPr marL="742950" lvl="1" indent="-285750" algn="just">
              <a:buFont typeface="Wingdings" panose="05000000000000000000" pitchFamily="2" charset="2"/>
              <a:buChar char="ü"/>
            </a:pPr>
            <a:r>
              <a:rPr lang="en-US" b="0" i="0" u="none" strike="noStrike" baseline="0" dirty="0">
                <a:latin typeface="+mj-lt"/>
              </a:rPr>
              <a:t>HAVAL is a variable-length hashing algorithm with a message digest of size 128, 160, 192, 224, and 256.The block size is 1024 bits.</a:t>
            </a:r>
            <a:endParaRPr lang="en-IN" dirty="0">
              <a:latin typeface="+mj-lt"/>
            </a:endParaRPr>
          </a:p>
        </p:txBody>
      </p:sp>
    </p:spTree>
    <p:extLst>
      <p:ext uri="{BB962C8B-B14F-4D97-AF65-F5344CB8AC3E}">
        <p14:creationId xmlns:p14="http://schemas.microsoft.com/office/powerpoint/2010/main" val="4037454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E5F0DD3C-2D6E-FED5-8B3C-9A97A5A7E694}"/>
              </a:ext>
            </a:extLst>
          </p:cNvPr>
          <p:cNvSpPr txBox="1"/>
          <p:nvPr/>
        </p:nvSpPr>
        <p:spPr>
          <a:xfrm>
            <a:off x="616285" y="832922"/>
            <a:ext cx="5146270" cy="400110"/>
          </a:xfrm>
          <a:prstGeom prst="rect">
            <a:avLst/>
          </a:prstGeom>
          <a:noFill/>
        </p:spPr>
        <p:txBody>
          <a:bodyPr wrap="square">
            <a:spAutoFit/>
          </a:bodyPr>
          <a:lstStyle/>
          <a:p>
            <a:r>
              <a:rPr lang="en-US" sz="2000" b="0" i="0" u="none" strike="noStrike" baseline="0" dirty="0">
                <a:solidFill>
                  <a:srgbClr val="FF0000"/>
                </a:solidFill>
                <a:latin typeface="+mn-lt"/>
              </a:rPr>
              <a:t>Hash Functions Based on Block Ciphers</a:t>
            </a:r>
            <a:endParaRPr lang="en-IN" sz="2000" dirty="0">
              <a:solidFill>
                <a:srgbClr val="FF0000"/>
              </a:solidFill>
              <a:latin typeface="+mn-lt"/>
            </a:endParaRPr>
          </a:p>
        </p:txBody>
      </p:sp>
      <p:sp>
        <p:nvSpPr>
          <p:cNvPr id="7" name="TextBox 6">
            <a:extLst>
              <a:ext uri="{FF2B5EF4-FFF2-40B4-BE49-F238E27FC236}">
                <a16:creationId xmlns:a16="http://schemas.microsoft.com/office/drawing/2014/main" id="{0948E06A-2666-3946-F524-F76D4259E770}"/>
              </a:ext>
            </a:extLst>
          </p:cNvPr>
          <p:cNvSpPr txBox="1"/>
          <p:nvPr/>
        </p:nvSpPr>
        <p:spPr>
          <a:xfrm>
            <a:off x="619146" y="1253580"/>
            <a:ext cx="8103455" cy="3139321"/>
          </a:xfrm>
          <a:prstGeom prst="rect">
            <a:avLst/>
          </a:prstGeom>
          <a:noFill/>
        </p:spPr>
        <p:txBody>
          <a:bodyPr wrap="square">
            <a:spAutoFit/>
          </a:bodyPr>
          <a:lstStyle/>
          <a:p>
            <a:pPr algn="just"/>
            <a:r>
              <a:rPr lang="en-US" sz="1800" b="0" i="0" u="none" strike="noStrike" baseline="0" dirty="0">
                <a:latin typeface="+mn-lt"/>
              </a:rPr>
              <a:t>An iterated cryptographic hash function can use a symmetric-key block cipher as a compression function. </a:t>
            </a:r>
          </a:p>
          <a:p>
            <a:pPr algn="just"/>
            <a:endParaRPr lang="en-US" sz="1800" dirty="0">
              <a:latin typeface="+mn-lt"/>
            </a:endParaRPr>
          </a:p>
          <a:p>
            <a:pPr algn="just"/>
            <a:r>
              <a:rPr lang="en-US" sz="1800" b="0" i="0" u="none" strike="noStrike" baseline="0" dirty="0">
                <a:latin typeface="+mn-lt"/>
              </a:rPr>
              <a:t>There are several secure symmetric-key block ciphers, such as triple DES or AES, that can be used to make a one-way function.</a:t>
            </a:r>
          </a:p>
          <a:p>
            <a:pPr algn="just"/>
            <a:endParaRPr lang="en-US" sz="1800" dirty="0">
              <a:latin typeface="+mn-lt"/>
            </a:endParaRPr>
          </a:p>
          <a:p>
            <a:pPr algn="just"/>
            <a:r>
              <a:rPr lang="en-US" sz="1800" b="0" i="0" u="none" strike="noStrike" baseline="0" dirty="0">
                <a:latin typeface="+mn-lt"/>
              </a:rPr>
              <a:t>The block cipher in this case only performs encryption. </a:t>
            </a:r>
          </a:p>
          <a:p>
            <a:pPr algn="just"/>
            <a:endParaRPr lang="en-US" sz="1800" dirty="0">
              <a:latin typeface="+mn-lt"/>
            </a:endParaRPr>
          </a:p>
          <a:p>
            <a:pPr algn="just"/>
            <a:r>
              <a:rPr lang="en-US" sz="1800" b="0" i="0" u="none" strike="noStrike" baseline="0" dirty="0">
                <a:latin typeface="+mn-lt"/>
              </a:rPr>
              <a:t>Several schemes have been proposed. </a:t>
            </a:r>
          </a:p>
          <a:p>
            <a:pPr algn="just"/>
            <a:endParaRPr lang="en-US" sz="1800" dirty="0">
              <a:latin typeface="+mn-lt"/>
            </a:endParaRPr>
          </a:p>
          <a:p>
            <a:pPr algn="just"/>
            <a:r>
              <a:rPr lang="en-US" sz="1800" b="0" i="0" u="none" strike="noStrike" baseline="0" dirty="0">
                <a:solidFill>
                  <a:srgbClr val="C00000"/>
                </a:solidFill>
                <a:latin typeface="+mn-lt"/>
              </a:rPr>
              <a:t>one of the </a:t>
            </a:r>
            <a:r>
              <a:rPr lang="en-IN" sz="1800" b="0" i="0" u="none" strike="noStrike" baseline="0" dirty="0">
                <a:solidFill>
                  <a:srgbClr val="C00000"/>
                </a:solidFill>
                <a:latin typeface="+mn-lt"/>
              </a:rPr>
              <a:t>most promising, Whirlpool</a:t>
            </a:r>
            <a:r>
              <a:rPr lang="en-IN" sz="1800" b="0" i="0" u="none" strike="noStrike" baseline="0" dirty="0">
                <a:latin typeface="+mn-lt"/>
              </a:rPr>
              <a:t>.</a:t>
            </a:r>
            <a:endParaRPr lang="en-IN" sz="1800" dirty="0">
              <a:latin typeface="+mn-lt"/>
            </a:endParaRPr>
          </a:p>
        </p:txBody>
      </p:sp>
    </p:spTree>
    <p:extLst>
      <p:ext uri="{BB962C8B-B14F-4D97-AF65-F5344CB8AC3E}">
        <p14:creationId xmlns:p14="http://schemas.microsoft.com/office/powerpoint/2010/main" val="61360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E5F0DD3C-2D6E-FED5-8B3C-9A97A5A7E694}"/>
              </a:ext>
            </a:extLst>
          </p:cNvPr>
          <p:cNvSpPr txBox="1"/>
          <p:nvPr/>
        </p:nvSpPr>
        <p:spPr>
          <a:xfrm>
            <a:off x="424260" y="461139"/>
            <a:ext cx="5146270" cy="400110"/>
          </a:xfrm>
          <a:prstGeom prst="rect">
            <a:avLst/>
          </a:prstGeom>
          <a:noFill/>
        </p:spPr>
        <p:txBody>
          <a:bodyPr wrap="square">
            <a:spAutoFit/>
          </a:bodyPr>
          <a:lstStyle/>
          <a:p>
            <a:r>
              <a:rPr lang="en-US" sz="2000" b="1" i="0" u="none" strike="noStrike" baseline="0" dirty="0">
                <a:solidFill>
                  <a:srgbClr val="FF0000"/>
                </a:solidFill>
                <a:latin typeface="+mn-lt"/>
              </a:rPr>
              <a:t>Rabin Scheme</a:t>
            </a:r>
            <a:endParaRPr lang="en-IN" sz="2000" b="1" dirty="0">
              <a:solidFill>
                <a:srgbClr val="FF0000"/>
              </a:solidFill>
              <a:latin typeface="+mn-lt"/>
            </a:endParaRPr>
          </a:p>
        </p:txBody>
      </p:sp>
      <p:sp>
        <p:nvSpPr>
          <p:cNvPr id="7" name="TextBox 6">
            <a:extLst>
              <a:ext uri="{FF2B5EF4-FFF2-40B4-BE49-F238E27FC236}">
                <a16:creationId xmlns:a16="http://schemas.microsoft.com/office/drawing/2014/main" id="{0948E06A-2666-3946-F524-F76D4259E770}"/>
              </a:ext>
            </a:extLst>
          </p:cNvPr>
          <p:cNvSpPr txBox="1"/>
          <p:nvPr/>
        </p:nvSpPr>
        <p:spPr>
          <a:xfrm>
            <a:off x="442466" y="984814"/>
            <a:ext cx="8298341" cy="5078313"/>
          </a:xfrm>
          <a:prstGeom prst="rect">
            <a:avLst/>
          </a:prstGeom>
          <a:noFill/>
        </p:spPr>
        <p:txBody>
          <a:bodyPr wrap="square">
            <a:spAutoFit/>
          </a:bodyPr>
          <a:lstStyle/>
          <a:p>
            <a:pPr algn="just"/>
            <a:r>
              <a:rPr lang="en-US" sz="1800" b="0" i="0" u="none" strike="noStrike" baseline="0" dirty="0">
                <a:latin typeface="+mj-lt"/>
              </a:rPr>
              <a:t>The iterated hash function proposed by Rabin is very simple. </a:t>
            </a:r>
          </a:p>
          <a:p>
            <a:pPr algn="just"/>
            <a:endParaRPr lang="en-US" sz="1800" dirty="0">
              <a:latin typeface="+mj-lt"/>
            </a:endParaRPr>
          </a:p>
          <a:p>
            <a:pPr algn="just"/>
            <a:r>
              <a:rPr lang="en-US" sz="1800" b="0" i="0" u="none" strike="noStrike" baseline="0" dirty="0">
                <a:latin typeface="+mj-lt"/>
              </a:rPr>
              <a:t>The</a:t>
            </a:r>
            <a:r>
              <a:rPr lang="en-US" sz="1800" dirty="0">
                <a:latin typeface="+mj-lt"/>
              </a:rPr>
              <a:t> </a:t>
            </a:r>
            <a:r>
              <a:rPr lang="en-US" sz="1800" b="0" i="0" u="none" strike="noStrike" baseline="0" dirty="0">
                <a:latin typeface="+mj-lt"/>
              </a:rPr>
              <a:t>Rabin scheme is </a:t>
            </a:r>
            <a:r>
              <a:rPr lang="en-US" sz="1800" b="0" i="0" u="none" strike="noStrike" baseline="0" dirty="0">
                <a:solidFill>
                  <a:srgbClr val="FF0000"/>
                </a:solidFill>
                <a:latin typeface="+mj-lt"/>
              </a:rPr>
              <a:t>based on the Merkle-</a:t>
            </a:r>
            <a:r>
              <a:rPr lang="en-US" sz="1800" b="0" i="0" u="none" strike="noStrike" baseline="0" dirty="0" err="1">
                <a:solidFill>
                  <a:srgbClr val="FF0000"/>
                </a:solidFill>
                <a:latin typeface="+mj-lt"/>
              </a:rPr>
              <a:t>Damgard</a:t>
            </a:r>
            <a:r>
              <a:rPr lang="en-US" sz="1800" b="0" i="0" u="none" strike="noStrike" baseline="0" dirty="0">
                <a:solidFill>
                  <a:srgbClr val="FF0000"/>
                </a:solidFill>
                <a:latin typeface="+mj-lt"/>
              </a:rPr>
              <a:t> scheme</a:t>
            </a:r>
            <a:r>
              <a:rPr lang="en-US" sz="1800" b="0" i="0" u="none" strike="noStrike" baseline="0" dirty="0">
                <a:latin typeface="+mj-lt"/>
              </a:rPr>
              <a:t>. </a:t>
            </a:r>
          </a:p>
          <a:p>
            <a:pPr algn="just"/>
            <a:endParaRPr lang="en-US" sz="1800" dirty="0">
              <a:latin typeface="+mj-lt"/>
            </a:endParaRPr>
          </a:p>
          <a:p>
            <a:pPr algn="just"/>
            <a:r>
              <a:rPr lang="en-US" sz="1800" b="0" i="0" u="none" strike="noStrike" baseline="0" dirty="0">
                <a:latin typeface="+mj-lt"/>
              </a:rPr>
              <a:t>The </a:t>
            </a:r>
            <a:r>
              <a:rPr lang="en-US" sz="1800" b="0" i="0" u="none" strike="noStrike" baseline="0" dirty="0">
                <a:solidFill>
                  <a:srgbClr val="FF0000"/>
                </a:solidFill>
                <a:latin typeface="+mj-lt"/>
              </a:rPr>
              <a:t>compression function is replaced by any encrypting cipher</a:t>
            </a:r>
            <a:r>
              <a:rPr lang="en-US" sz="1800" b="0" i="0" u="none" strike="noStrike" baseline="0" dirty="0">
                <a:latin typeface="+mj-lt"/>
              </a:rPr>
              <a:t>. </a:t>
            </a:r>
          </a:p>
          <a:p>
            <a:pPr algn="just"/>
            <a:endParaRPr lang="en-US" sz="1800" dirty="0">
              <a:latin typeface="+mj-lt"/>
            </a:endParaRPr>
          </a:p>
          <a:p>
            <a:pPr algn="just"/>
            <a:r>
              <a:rPr lang="en-US" sz="1800" b="0" i="0" u="none" strike="noStrike" baseline="0" dirty="0">
                <a:latin typeface="+mj-lt"/>
              </a:rPr>
              <a:t>The message block is used as the key; </a:t>
            </a:r>
          </a:p>
          <a:p>
            <a:pPr algn="just"/>
            <a:r>
              <a:rPr lang="en-US" sz="1800" b="0" i="0" u="none" strike="noStrike" baseline="0" dirty="0">
                <a:latin typeface="+mj-lt"/>
              </a:rPr>
              <a:t>Previously created digest is used as the plaintext. The ciphertext is the new message digest. </a:t>
            </a:r>
          </a:p>
          <a:p>
            <a:pPr algn="just"/>
            <a:endParaRPr lang="en-US" sz="1800" dirty="0">
              <a:latin typeface="+mj-lt"/>
            </a:endParaRPr>
          </a:p>
          <a:p>
            <a:pPr algn="just"/>
            <a:r>
              <a:rPr lang="en-US" sz="1800" dirty="0">
                <a:solidFill>
                  <a:srgbClr val="FF0000"/>
                </a:solidFill>
                <a:latin typeface="+mj-lt"/>
              </a:rPr>
              <a:t>T</a:t>
            </a:r>
            <a:r>
              <a:rPr lang="en-US" sz="1800" b="0" i="0" u="none" strike="noStrike" baseline="0" dirty="0">
                <a:solidFill>
                  <a:srgbClr val="FF0000"/>
                </a:solidFill>
                <a:latin typeface="+mj-lt"/>
              </a:rPr>
              <a:t>he digest is the size of data block cipher in the underlying cryptosystem. </a:t>
            </a:r>
          </a:p>
          <a:p>
            <a:pPr algn="just"/>
            <a:endParaRPr lang="en-US" sz="1800" b="0" i="0" u="none" strike="noStrike" baseline="0" dirty="0">
              <a:solidFill>
                <a:srgbClr val="FF0000"/>
              </a:solidFill>
              <a:latin typeface="+mj-lt"/>
            </a:endParaRPr>
          </a:p>
          <a:p>
            <a:pPr algn="just"/>
            <a:r>
              <a:rPr lang="en-US" sz="1800" b="0" i="0" u="none" strike="noStrike" baseline="0" dirty="0">
                <a:latin typeface="+mj-lt"/>
              </a:rPr>
              <a:t>For</a:t>
            </a:r>
            <a:r>
              <a:rPr lang="en-US" sz="1800" dirty="0">
                <a:latin typeface="+mj-lt"/>
              </a:rPr>
              <a:t> </a:t>
            </a:r>
            <a:r>
              <a:rPr lang="en-US" sz="1800" b="0" i="0" u="none" strike="noStrike" baseline="0" dirty="0">
                <a:latin typeface="+mj-lt"/>
              </a:rPr>
              <a:t>example, if DES is used as the block cipher, the size of the digest is only 64 bits.</a:t>
            </a:r>
          </a:p>
          <a:p>
            <a:pPr algn="just"/>
            <a:endParaRPr lang="en-US" sz="1800" b="0" i="0" u="none" strike="noStrike" baseline="0" dirty="0">
              <a:latin typeface="+mj-lt"/>
            </a:endParaRPr>
          </a:p>
          <a:p>
            <a:pPr algn="just"/>
            <a:r>
              <a:rPr lang="en-US" sz="1800" b="0" i="0" u="none" strike="noStrike" baseline="0" dirty="0">
                <a:latin typeface="+mj-lt"/>
              </a:rPr>
              <a:t>it is subject to a meet-in-the-middle attack</a:t>
            </a:r>
            <a:r>
              <a:rPr lang="en-US" sz="1200" b="0" i="0" u="none" strike="noStrike" baseline="0" dirty="0">
                <a:latin typeface="+mj-lt"/>
              </a:rPr>
              <a:t>, </a:t>
            </a:r>
            <a:r>
              <a:rPr lang="en-US" sz="1800" b="0" i="0" u="none" strike="noStrike" baseline="0" dirty="0">
                <a:latin typeface="+mj-lt"/>
              </a:rPr>
              <a:t>because the adversary can use the decryption algorithm of the cryptosystem.</a:t>
            </a:r>
          </a:p>
          <a:p>
            <a:pPr algn="just"/>
            <a:endParaRPr lang="en-IN" sz="1800" dirty="0">
              <a:latin typeface="+mj-lt"/>
            </a:endParaRPr>
          </a:p>
        </p:txBody>
      </p:sp>
    </p:spTree>
    <p:extLst>
      <p:ext uri="{BB962C8B-B14F-4D97-AF65-F5344CB8AC3E}">
        <p14:creationId xmlns:p14="http://schemas.microsoft.com/office/powerpoint/2010/main" val="4249863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E5F0DD3C-2D6E-FED5-8B3C-9A97A5A7E694}"/>
              </a:ext>
            </a:extLst>
          </p:cNvPr>
          <p:cNvSpPr txBox="1"/>
          <p:nvPr/>
        </p:nvSpPr>
        <p:spPr>
          <a:xfrm>
            <a:off x="424260" y="461139"/>
            <a:ext cx="5146270" cy="400110"/>
          </a:xfrm>
          <a:prstGeom prst="rect">
            <a:avLst/>
          </a:prstGeom>
          <a:noFill/>
        </p:spPr>
        <p:txBody>
          <a:bodyPr wrap="square">
            <a:spAutoFit/>
          </a:bodyPr>
          <a:lstStyle/>
          <a:p>
            <a:r>
              <a:rPr lang="en-US" sz="2000" b="1" i="0" u="none" strike="noStrike" baseline="0" dirty="0">
                <a:solidFill>
                  <a:srgbClr val="FF0000"/>
                </a:solidFill>
                <a:latin typeface="+mn-lt"/>
              </a:rPr>
              <a:t>Rabin Scheme</a:t>
            </a:r>
            <a:endParaRPr lang="en-IN" sz="2000" b="1" dirty="0">
              <a:solidFill>
                <a:srgbClr val="FF0000"/>
              </a:solidFill>
              <a:latin typeface="+mn-lt"/>
            </a:endParaRPr>
          </a:p>
        </p:txBody>
      </p:sp>
      <p:pic>
        <p:nvPicPr>
          <p:cNvPr id="2" name="Picture 12">
            <a:extLst>
              <a:ext uri="{FF2B5EF4-FFF2-40B4-BE49-F238E27FC236}">
                <a16:creationId xmlns:a16="http://schemas.microsoft.com/office/drawing/2014/main" id="{E3763E56-B9C9-70B5-35B5-2CC908FCE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2686050"/>
            <a:ext cx="8255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1">
            <a:extLst>
              <a:ext uri="{FF2B5EF4-FFF2-40B4-BE49-F238E27FC236}">
                <a16:creationId xmlns:a16="http://schemas.microsoft.com/office/drawing/2014/main" id="{93FC1EB5-AF8C-93EB-5B74-FAB5B892D23F}"/>
              </a:ext>
            </a:extLst>
          </p:cNvPr>
          <p:cNvSpPr txBox="1">
            <a:spLocks noChangeArrowheads="1"/>
          </p:cNvSpPr>
          <p:nvPr/>
        </p:nvSpPr>
        <p:spPr bwMode="auto">
          <a:xfrm>
            <a:off x="2667000" y="2057400"/>
            <a:ext cx="3281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dirty="0">
                <a:solidFill>
                  <a:schemeClr val="folHlink"/>
                </a:solidFill>
                <a:latin typeface="Times New Roman" panose="02020603050405020304" pitchFamily="18" charset="0"/>
              </a:rPr>
              <a:t>Figure 12.2  </a:t>
            </a:r>
            <a:r>
              <a:rPr lang="en-US" altLang="en-US" sz="2000" i="1" baseline="0" dirty="0">
                <a:latin typeface="Times New Roman" panose="02020603050405020304" pitchFamily="18" charset="0"/>
              </a:rPr>
              <a:t>Rabin scheme</a:t>
            </a:r>
          </a:p>
        </p:txBody>
      </p:sp>
    </p:spTree>
    <p:extLst>
      <p:ext uri="{BB962C8B-B14F-4D97-AF65-F5344CB8AC3E}">
        <p14:creationId xmlns:p14="http://schemas.microsoft.com/office/powerpoint/2010/main" val="31749018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E5F0DD3C-2D6E-FED5-8B3C-9A97A5A7E694}"/>
              </a:ext>
            </a:extLst>
          </p:cNvPr>
          <p:cNvSpPr txBox="1"/>
          <p:nvPr/>
        </p:nvSpPr>
        <p:spPr>
          <a:xfrm>
            <a:off x="462665" y="617478"/>
            <a:ext cx="5146270" cy="400110"/>
          </a:xfrm>
          <a:prstGeom prst="rect">
            <a:avLst/>
          </a:prstGeom>
          <a:noFill/>
        </p:spPr>
        <p:txBody>
          <a:bodyPr wrap="square">
            <a:spAutoFit/>
          </a:bodyPr>
          <a:lstStyle/>
          <a:p>
            <a:r>
              <a:rPr lang="en-US" sz="2000" b="0" i="0" u="none" strike="noStrike" baseline="0" dirty="0">
                <a:solidFill>
                  <a:srgbClr val="FF0000"/>
                </a:solidFill>
                <a:latin typeface="+mj-lt"/>
              </a:rPr>
              <a:t>Davies-Meyer Scheme</a:t>
            </a:r>
            <a:endParaRPr lang="en-IN" sz="2000" b="1" dirty="0">
              <a:solidFill>
                <a:srgbClr val="FF0000"/>
              </a:solidFill>
              <a:latin typeface="+mj-lt"/>
            </a:endParaRPr>
          </a:p>
        </p:txBody>
      </p:sp>
      <p:sp>
        <p:nvSpPr>
          <p:cNvPr id="7" name="TextBox 6">
            <a:extLst>
              <a:ext uri="{FF2B5EF4-FFF2-40B4-BE49-F238E27FC236}">
                <a16:creationId xmlns:a16="http://schemas.microsoft.com/office/drawing/2014/main" id="{547641CE-8EF2-F042-AC13-7F38D069BFCD}"/>
              </a:ext>
            </a:extLst>
          </p:cNvPr>
          <p:cNvSpPr txBox="1"/>
          <p:nvPr/>
        </p:nvSpPr>
        <p:spPr>
          <a:xfrm>
            <a:off x="462665" y="1330266"/>
            <a:ext cx="7958375" cy="646331"/>
          </a:xfrm>
          <a:prstGeom prst="rect">
            <a:avLst/>
          </a:prstGeom>
          <a:noFill/>
        </p:spPr>
        <p:txBody>
          <a:bodyPr wrap="square">
            <a:spAutoFit/>
          </a:bodyPr>
          <a:lstStyle/>
          <a:p>
            <a:pPr algn="just"/>
            <a:r>
              <a:rPr lang="en-US" sz="1800" b="0" i="0" u="none" strike="noStrike" baseline="0" dirty="0">
                <a:latin typeface="+mj-lt"/>
              </a:rPr>
              <a:t>The Davies-Meyer scheme is basically the same as the Rabin scheme except that it uses forward feed to protect against meet-in-the-middle attack. </a:t>
            </a:r>
            <a:endParaRPr lang="en-IN" sz="1800" dirty="0">
              <a:latin typeface="+mj-lt"/>
            </a:endParaRPr>
          </a:p>
        </p:txBody>
      </p:sp>
      <p:pic>
        <p:nvPicPr>
          <p:cNvPr id="8" name="Picture 13">
            <a:extLst>
              <a:ext uri="{FF2B5EF4-FFF2-40B4-BE49-F238E27FC236}">
                <a16:creationId xmlns:a16="http://schemas.microsoft.com/office/drawing/2014/main" id="{7A0A40B9-0A24-DA5F-657F-E8C61D0BB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00" y="3216021"/>
            <a:ext cx="7329276" cy="231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11">
            <a:extLst>
              <a:ext uri="{FF2B5EF4-FFF2-40B4-BE49-F238E27FC236}">
                <a16:creationId xmlns:a16="http://schemas.microsoft.com/office/drawing/2014/main" id="{34E30C3B-904D-49F5-C5CA-2C754835C9A6}"/>
              </a:ext>
            </a:extLst>
          </p:cNvPr>
          <p:cNvSpPr txBox="1">
            <a:spLocks noChangeArrowheads="1"/>
          </p:cNvSpPr>
          <p:nvPr/>
        </p:nvSpPr>
        <p:spPr bwMode="auto">
          <a:xfrm>
            <a:off x="2081212" y="2620089"/>
            <a:ext cx="34955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baseline="0" dirty="0">
                <a:solidFill>
                  <a:schemeClr val="folHlink"/>
                </a:solidFill>
                <a:latin typeface="Times New Roman" panose="02020603050405020304" pitchFamily="18" charset="0"/>
              </a:rPr>
              <a:t>Figure 12.3  </a:t>
            </a:r>
            <a:r>
              <a:rPr lang="en-US" altLang="en-US" sz="1800" i="1" baseline="0" dirty="0">
                <a:latin typeface="Times New Roman" panose="02020603050405020304" pitchFamily="18" charset="0"/>
              </a:rPr>
              <a:t>Davies-Meyer scheme</a:t>
            </a:r>
          </a:p>
        </p:txBody>
      </p:sp>
    </p:spTree>
    <p:extLst>
      <p:ext uri="{BB962C8B-B14F-4D97-AF65-F5344CB8AC3E}">
        <p14:creationId xmlns:p14="http://schemas.microsoft.com/office/powerpoint/2010/main" val="229086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8771A4D1-C1C3-7D2B-BB10-D8B1BE23488F}"/>
              </a:ext>
            </a:extLst>
          </p:cNvPr>
          <p:cNvSpPr txBox="1"/>
          <p:nvPr/>
        </p:nvSpPr>
        <p:spPr>
          <a:xfrm>
            <a:off x="673481" y="579378"/>
            <a:ext cx="4572000" cy="400110"/>
          </a:xfrm>
          <a:prstGeom prst="rect">
            <a:avLst/>
          </a:prstGeom>
          <a:noFill/>
        </p:spPr>
        <p:txBody>
          <a:bodyPr wrap="square">
            <a:spAutoFit/>
          </a:bodyPr>
          <a:lstStyle/>
          <a:p>
            <a:r>
              <a:rPr lang="en-IN" sz="2000" b="1" i="0" u="none" strike="noStrike" baseline="0" dirty="0">
                <a:latin typeface="+mn-lt"/>
              </a:rPr>
              <a:t>Message and Message Digest</a:t>
            </a:r>
            <a:endParaRPr lang="en-IN" sz="2000" b="1" dirty="0">
              <a:latin typeface="+mn-lt"/>
            </a:endParaRPr>
          </a:p>
        </p:txBody>
      </p:sp>
      <p:sp>
        <p:nvSpPr>
          <p:cNvPr id="6" name="TextBox 5">
            <a:extLst>
              <a:ext uri="{FF2B5EF4-FFF2-40B4-BE49-F238E27FC236}">
                <a16:creationId xmlns:a16="http://schemas.microsoft.com/office/drawing/2014/main" id="{E269307E-A456-41D4-97FE-00C175F832B7}"/>
              </a:ext>
            </a:extLst>
          </p:cNvPr>
          <p:cNvSpPr txBox="1"/>
          <p:nvPr/>
        </p:nvSpPr>
        <p:spPr>
          <a:xfrm>
            <a:off x="424260" y="1213620"/>
            <a:ext cx="8333885" cy="2215991"/>
          </a:xfrm>
          <a:prstGeom prst="rect">
            <a:avLst/>
          </a:prstGeom>
          <a:noFill/>
        </p:spPr>
        <p:txBody>
          <a:bodyPr wrap="square">
            <a:spAutoFit/>
          </a:bodyPr>
          <a:lstStyle/>
          <a:p>
            <a:pPr algn="just"/>
            <a:r>
              <a:rPr lang="en-US" sz="2000" b="0" i="0" u="none" strike="noStrike" baseline="0" dirty="0">
                <a:solidFill>
                  <a:srgbClr val="C00000"/>
                </a:solidFill>
                <a:latin typeface="+mn-lt"/>
              </a:rPr>
              <a:t>The electronic equivalent of the document and fingerprint pair is the message and digest pair. </a:t>
            </a:r>
          </a:p>
          <a:p>
            <a:pPr algn="just"/>
            <a:endParaRPr lang="en-US" sz="1800" dirty="0">
              <a:latin typeface="+mn-lt"/>
            </a:endParaRPr>
          </a:p>
          <a:p>
            <a:pPr marL="285750" indent="-285750" algn="just">
              <a:buFont typeface="Arial" panose="020B0604020202020204" pitchFamily="34" charset="0"/>
              <a:buChar char="•"/>
            </a:pPr>
            <a:r>
              <a:rPr lang="en-US" b="0" i="0" u="none" strike="noStrike" baseline="0" dirty="0">
                <a:latin typeface="+mn-lt"/>
              </a:rPr>
              <a:t>To preserve the integrity of a message, the message is passed through an algorithm called a cryptographic hash function. </a:t>
            </a:r>
          </a:p>
          <a:p>
            <a:pPr marL="285750" indent="-285750" algn="just">
              <a:buFont typeface="Arial" panose="020B0604020202020204" pitchFamily="34" charset="0"/>
              <a:buChar char="•"/>
            </a:pPr>
            <a:endParaRPr lang="en-US" dirty="0">
              <a:latin typeface="+mn-lt"/>
            </a:endParaRPr>
          </a:p>
          <a:p>
            <a:pPr marL="285750" indent="-285750" algn="just">
              <a:buFont typeface="Arial" panose="020B0604020202020204" pitchFamily="34" charset="0"/>
              <a:buChar char="•"/>
            </a:pPr>
            <a:r>
              <a:rPr lang="en-US" b="0" i="0" u="none" strike="noStrike" baseline="0" dirty="0">
                <a:latin typeface="+mn-lt"/>
              </a:rPr>
              <a:t>The function creates a compressed image of the message that can be used like a fingerprint. </a:t>
            </a:r>
          </a:p>
        </p:txBody>
      </p:sp>
      <p:pic>
        <p:nvPicPr>
          <p:cNvPr id="2" name="Picture 13">
            <a:extLst>
              <a:ext uri="{FF2B5EF4-FFF2-40B4-BE49-F238E27FC236}">
                <a16:creationId xmlns:a16="http://schemas.microsoft.com/office/drawing/2014/main" id="{C9DD5C84-4916-9809-F406-D114114A5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220" y="4312315"/>
            <a:ext cx="5484813"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2">
            <a:extLst>
              <a:ext uri="{FF2B5EF4-FFF2-40B4-BE49-F238E27FC236}">
                <a16:creationId xmlns:a16="http://schemas.microsoft.com/office/drawing/2014/main" id="{DB0261F7-300F-D389-D55A-0336F4F33173}"/>
              </a:ext>
            </a:extLst>
          </p:cNvPr>
          <p:cNvSpPr txBox="1">
            <a:spLocks noChangeArrowheads="1"/>
          </p:cNvSpPr>
          <p:nvPr/>
        </p:nvSpPr>
        <p:spPr bwMode="auto">
          <a:xfrm>
            <a:off x="2672708" y="3800323"/>
            <a:ext cx="29091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600" baseline="0" dirty="0">
                <a:solidFill>
                  <a:schemeClr val="folHlink"/>
                </a:solidFill>
                <a:latin typeface="Times New Roman" panose="02020603050405020304" pitchFamily="18" charset="0"/>
              </a:rPr>
              <a:t>Figure 11.1  </a:t>
            </a:r>
            <a:r>
              <a:rPr lang="en-US" altLang="en-US" sz="1600" i="1" baseline="0" dirty="0">
                <a:latin typeface="Times New Roman" panose="02020603050405020304" pitchFamily="18" charset="0"/>
              </a:rPr>
              <a:t>Message and digest</a:t>
            </a:r>
          </a:p>
        </p:txBody>
      </p:sp>
    </p:spTree>
    <p:extLst>
      <p:ext uri="{BB962C8B-B14F-4D97-AF65-F5344CB8AC3E}">
        <p14:creationId xmlns:p14="http://schemas.microsoft.com/office/powerpoint/2010/main" val="1061818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3EC022D2-3030-5BF2-7208-B36382634387}"/>
              </a:ext>
            </a:extLst>
          </p:cNvPr>
          <p:cNvSpPr txBox="1"/>
          <p:nvPr/>
        </p:nvSpPr>
        <p:spPr>
          <a:xfrm>
            <a:off x="534019" y="1057910"/>
            <a:ext cx="8103456" cy="1200329"/>
          </a:xfrm>
          <a:prstGeom prst="rect">
            <a:avLst/>
          </a:prstGeom>
          <a:noFill/>
        </p:spPr>
        <p:txBody>
          <a:bodyPr wrap="square">
            <a:spAutoFit/>
          </a:bodyPr>
          <a:lstStyle/>
          <a:p>
            <a:pPr algn="just"/>
            <a:r>
              <a:rPr lang="en-US" sz="1800" b="0" i="0" u="none" strike="noStrike" baseline="0" dirty="0">
                <a:solidFill>
                  <a:srgbClr val="FF0000"/>
                </a:solidFill>
                <a:latin typeface="+mj-lt"/>
              </a:rPr>
              <a:t>The scheme can be used if the data block and the cipher key are the same size. </a:t>
            </a:r>
          </a:p>
          <a:p>
            <a:pPr algn="just"/>
            <a:endParaRPr lang="en-US" sz="1800" dirty="0">
              <a:latin typeface="+mj-lt"/>
            </a:endParaRPr>
          </a:p>
          <a:p>
            <a:pPr algn="just"/>
            <a:r>
              <a:rPr lang="en-US" sz="1800" b="0" i="0" u="none" strike="noStrike" baseline="0" dirty="0">
                <a:latin typeface="+mj-lt"/>
              </a:rPr>
              <a:t>For example, AES is a good candidate for this purpose. </a:t>
            </a:r>
            <a:endParaRPr lang="en-IN" sz="1800" dirty="0">
              <a:latin typeface="+mj-lt"/>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520272" y="481300"/>
            <a:ext cx="4572000" cy="400110"/>
          </a:xfrm>
          <a:prstGeom prst="rect">
            <a:avLst/>
          </a:prstGeom>
          <a:noFill/>
        </p:spPr>
        <p:txBody>
          <a:bodyPr wrap="square">
            <a:spAutoFit/>
          </a:bodyPr>
          <a:lstStyle/>
          <a:p>
            <a:r>
              <a:rPr lang="en-US" sz="2000" b="0" i="0" u="none" strike="noStrike" baseline="0" dirty="0">
                <a:solidFill>
                  <a:srgbClr val="FF0000"/>
                </a:solidFill>
                <a:latin typeface="+mj-lt"/>
              </a:rPr>
              <a:t>Matyas-Meyer-</a:t>
            </a:r>
            <a:r>
              <a:rPr lang="en-US" sz="2000" b="0" i="0" u="none" strike="noStrike" baseline="0" dirty="0" err="1">
                <a:solidFill>
                  <a:srgbClr val="FF0000"/>
                </a:solidFill>
                <a:latin typeface="+mj-lt"/>
              </a:rPr>
              <a:t>Oseas</a:t>
            </a:r>
            <a:r>
              <a:rPr lang="en-US" sz="2000" b="0" i="0" u="none" strike="noStrike" baseline="0" dirty="0">
                <a:solidFill>
                  <a:srgbClr val="FF0000"/>
                </a:solidFill>
                <a:latin typeface="+mj-lt"/>
              </a:rPr>
              <a:t> Scheme </a:t>
            </a:r>
            <a:endParaRPr lang="en-IN" sz="2000" dirty="0">
              <a:solidFill>
                <a:srgbClr val="FF0000"/>
              </a:solidFill>
            </a:endParaRPr>
          </a:p>
        </p:txBody>
      </p:sp>
      <p:pic>
        <p:nvPicPr>
          <p:cNvPr id="11" name="Picture 13">
            <a:extLst>
              <a:ext uri="{FF2B5EF4-FFF2-40B4-BE49-F238E27FC236}">
                <a16:creationId xmlns:a16="http://schemas.microsoft.com/office/drawing/2014/main" id="{E4858448-801D-5CF3-697F-88E2492C4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00" y="3375895"/>
            <a:ext cx="7182132" cy="2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11">
            <a:extLst>
              <a:ext uri="{FF2B5EF4-FFF2-40B4-BE49-F238E27FC236}">
                <a16:creationId xmlns:a16="http://schemas.microsoft.com/office/drawing/2014/main" id="{0D928F5A-864A-0E00-F50B-93CA5AD5E19C}"/>
              </a:ext>
            </a:extLst>
          </p:cNvPr>
          <p:cNvSpPr txBox="1">
            <a:spLocks noChangeArrowheads="1"/>
          </p:cNvSpPr>
          <p:nvPr/>
        </p:nvSpPr>
        <p:spPr bwMode="auto">
          <a:xfrm>
            <a:off x="1817491" y="2672795"/>
            <a:ext cx="50101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600" baseline="0" dirty="0">
                <a:solidFill>
                  <a:schemeClr val="folHlink"/>
                </a:solidFill>
                <a:latin typeface="Times New Roman" panose="02020603050405020304" pitchFamily="18" charset="0"/>
              </a:rPr>
              <a:t>Figure 12.4  </a:t>
            </a:r>
            <a:r>
              <a:rPr lang="en-US" altLang="en-US" sz="1600" i="1" baseline="0" dirty="0">
                <a:latin typeface="Times New Roman" panose="02020603050405020304" pitchFamily="18" charset="0"/>
              </a:rPr>
              <a:t>Matyas-Meyer-</a:t>
            </a:r>
            <a:r>
              <a:rPr lang="en-US" altLang="en-US" sz="1600" i="1" baseline="0" dirty="0" err="1">
                <a:latin typeface="Times New Roman" panose="02020603050405020304" pitchFamily="18" charset="0"/>
              </a:rPr>
              <a:t>Oseas</a:t>
            </a:r>
            <a:r>
              <a:rPr lang="en-US" altLang="en-US" sz="1600" i="1" baseline="0" dirty="0">
                <a:latin typeface="Times New Roman" panose="02020603050405020304" pitchFamily="18" charset="0"/>
              </a:rPr>
              <a:t> scheme</a:t>
            </a:r>
          </a:p>
        </p:txBody>
      </p:sp>
    </p:spTree>
    <p:extLst>
      <p:ext uri="{BB962C8B-B14F-4D97-AF65-F5344CB8AC3E}">
        <p14:creationId xmlns:p14="http://schemas.microsoft.com/office/powerpoint/2010/main" val="1471770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3EC022D2-3030-5BF2-7208-B36382634387}"/>
              </a:ext>
            </a:extLst>
          </p:cNvPr>
          <p:cNvSpPr txBox="1"/>
          <p:nvPr/>
        </p:nvSpPr>
        <p:spPr>
          <a:xfrm>
            <a:off x="527076" y="1021771"/>
            <a:ext cx="8103456" cy="1754326"/>
          </a:xfrm>
          <a:prstGeom prst="rect">
            <a:avLst/>
          </a:prstGeom>
          <a:noFill/>
        </p:spPr>
        <p:txBody>
          <a:bodyPr wrap="square">
            <a:spAutoFit/>
          </a:bodyPr>
          <a:lstStyle/>
          <a:p>
            <a:pPr algn="just"/>
            <a:r>
              <a:rPr lang="en-US" sz="1800" b="0" i="0" u="none" strike="noStrike" baseline="0" dirty="0" err="1">
                <a:latin typeface="+mj-lt"/>
              </a:rPr>
              <a:t>Miyaguchi-Preneel</a:t>
            </a:r>
            <a:r>
              <a:rPr lang="en-US" sz="1800" b="0" i="0" u="none" strike="noStrike" baseline="0" dirty="0">
                <a:latin typeface="+mj-lt"/>
              </a:rPr>
              <a:t> scheme is an extended version of Matyas-Meyer-</a:t>
            </a:r>
            <a:r>
              <a:rPr lang="en-US" sz="1800" b="0" i="0" u="none" strike="noStrike" baseline="0" dirty="0" err="1">
                <a:latin typeface="+mj-lt"/>
              </a:rPr>
              <a:t>Oseas</a:t>
            </a:r>
            <a:r>
              <a:rPr lang="en-US" sz="1800" b="0" i="0" u="none" strike="noStrike" baseline="0" dirty="0">
                <a:latin typeface="+mj-lt"/>
              </a:rPr>
              <a:t>. </a:t>
            </a:r>
          </a:p>
          <a:p>
            <a:pPr algn="just"/>
            <a:endParaRPr lang="en-US" sz="1800" dirty="0">
              <a:latin typeface="+mj-lt"/>
            </a:endParaRPr>
          </a:p>
          <a:p>
            <a:pPr algn="just"/>
            <a:r>
              <a:rPr lang="en-US" sz="1800" b="0" i="0" u="none" strike="noStrike" baseline="0" dirty="0">
                <a:latin typeface="+mj-lt"/>
              </a:rPr>
              <a:t>To make the algorithm stronger against attack, the plaintext, the cipher key, and the ciphertext are all exclusive-</a:t>
            </a:r>
            <a:r>
              <a:rPr lang="en-US" sz="1800" b="0" i="0" u="none" strike="noStrike" baseline="0" dirty="0" err="1">
                <a:latin typeface="+mj-lt"/>
              </a:rPr>
              <a:t>ored</a:t>
            </a:r>
            <a:r>
              <a:rPr lang="en-US" sz="1800" b="0" i="0" u="none" strike="noStrike" baseline="0" dirty="0">
                <a:latin typeface="+mj-lt"/>
              </a:rPr>
              <a:t> together to create the new digest. </a:t>
            </a:r>
          </a:p>
          <a:p>
            <a:pPr algn="just"/>
            <a:endParaRPr lang="en-US" sz="1800" dirty="0">
              <a:latin typeface="+mj-lt"/>
            </a:endParaRPr>
          </a:p>
          <a:p>
            <a:pPr algn="just"/>
            <a:r>
              <a:rPr lang="en-US" sz="1800" b="0" i="0" u="none" strike="noStrike" baseline="0" dirty="0">
                <a:latin typeface="+mj-lt"/>
              </a:rPr>
              <a:t>This is the scheme used by the Whirlpool hash function. </a:t>
            </a:r>
          </a:p>
        </p:txBody>
      </p:sp>
      <p:sp>
        <p:nvSpPr>
          <p:cNvPr id="10" name="TextBox 9">
            <a:extLst>
              <a:ext uri="{FF2B5EF4-FFF2-40B4-BE49-F238E27FC236}">
                <a16:creationId xmlns:a16="http://schemas.microsoft.com/office/drawing/2014/main" id="{CFEE4901-D248-C221-9711-06F79C73A3DD}"/>
              </a:ext>
            </a:extLst>
          </p:cNvPr>
          <p:cNvSpPr txBox="1"/>
          <p:nvPr/>
        </p:nvSpPr>
        <p:spPr>
          <a:xfrm>
            <a:off x="520272" y="481300"/>
            <a:ext cx="4572000" cy="400110"/>
          </a:xfrm>
          <a:prstGeom prst="rect">
            <a:avLst/>
          </a:prstGeom>
          <a:noFill/>
        </p:spPr>
        <p:txBody>
          <a:bodyPr wrap="square">
            <a:spAutoFit/>
          </a:bodyPr>
          <a:lstStyle/>
          <a:p>
            <a:r>
              <a:rPr lang="en-US" sz="2000" b="0" i="0" u="none" strike="noStrike" baseline="0" dirty="0" err="1">
                <a:solidFill>
                  <a:srgbClr val="FF0000"/>
                </a:solidFill>
                <a:latin typeface="+mn-lt"/>
              </a:rPr>
              <a:t>Miyaguchi-Preneel</a:t>
            </a:r>
            <a:r>
              <a:rPr lang="en-US" sz="2000" b="0" i="0" u="none" strike="noStrike" baseline="0" dirty="0">
                <a:solidFill>
                  <a:srgbClr val="FF0000"/>
                </a:solidFill>
                <a:latin typeface="+mn-lt"/>
              </a:rPr>
              <a:t> Scheme</a:t>
            </a:r>
            <a:endParaRPr lang="en-IN" sz="2000" dirty="0">
              <a:solidFill>
                <a:srgbClr val="FF0000"/>
              </a:solidFill>
              <a:latin typeface="+mn-lt"/>
            </a:endParaRPr>
          </a:p>
        </p:txBody>
      </p:sp>
      <p:pic>
        <p:nvPicPr>
          <p:cNvPr id="2" name="Picture 13">
            <a:extLst>
              <a:ext uri="{FF2B5EF4-FFF2-40B4-BE49-F238E27FC236}">
                <a16:creationId xmlns:a16="http://schemas.microsoft.com/office/drawing/2014/main" id="{892E0BD6-0D6D-3861-DF23-15D9C5735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120" y="3743349"/>
            <a:ext cx="7123762" cy="226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1">
            <a:extLst>
              <a:ext uri="{FF2B5EF4-FFF2-40B4-BE49-F238E27FC236}">
                <a16:creationId xmlns:a16="http://schemas.microsoft.com/office/drawing/2014/main" id="{A460AE82-B06F-6F2A-C107-479EAAF248ED}"/>
              </a:ext>
            </a:extLst>
          </p:cNvPr>
          <p:cNvSpPr txBox="1">
            <a:spLocks noChangeArrowheads="1"/>
          </p:cNvSpPr>
          <p:nvPr/>
        </p:nvSpPr>
        <p:spPr bwMode="auto">
          <a:xfrm>
            <a:off x="2037270" y="3090446"/>
            <a:ext cx="35889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600" baseline="0" dirty="0">
                <a:solidFill>
                  <a:schemeClr val="folHlink"/>
                </a:solidFill>
                <a:latin typeface="Times New Roman" panose="02020603050405020304" pitchFamily="18" charset="0"/>
              </a:rPr>
              <a:t>Figure 12.5  </a:t>
            </a:r>
            <a:r>
              <a:rPr lang="en-US" altLang="en-US" sz="1600" i="1" baseline="0" dirty="0" err="1">
                <a:latin typeface="Times New Roman" panose="02020603050405020304" pitchFamily="18" charset="0"/>
              </a:rPr>
              <a:t>Miyaguchi-Preneel</a:t>
            </a:r>
            <a:r>
              <a:rPr lang="en-US" altLang="en-US" sz="1600" i="1" baseline="0" dirty="0">
                <a:latin typeface="Times New Roman" panose="02020603050405020304" pitchFamily="18" charset="0"/>
              </a:rPr>
              <a:t> scheme</a:t>
            </a:r>
          </a:p>
        </p:txBody>
      </p:sp>
    </p:spTree>
    <p:extLst>
      <p:ext uri="{BB962C8B-B14F-4D97-AF65-F5344CB8AC3E}">
        <p14:creationId xmlns:p14="http://schemas.microsoft.com/office/powerpoint/2010/main" val="2786021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CD44151-B2D1-2379-DDD5-50D2F019ED99}"/>
              </a:ext>
            </a:extLst>
          </p:cNvPr>
          <p:cNvSpPr txBox="1"/>
          <p:nvPr/>
        </p:nvSpPr>
        <p:spPr>
          <a:xfrm>
            <a:off x="462664" y="1453963"/>
            <a:ext cx="8103455" cy="2154436"/>
          </a:xfrm>
          <a:prstGeom prst="rect">
            <a:avLst/>
          </a:prstGeom>
          <a:noFill/>
        </p:spPr>
        <p:txBody>
          <a:bodyPr wrap="square">
            <a:spAutoFit/>
          </a:bodyPr>
          <a:lstStyle/>
          <a:p>
            <a:pPr algn="just"/>
            <a:r>
              <a:rPr lang="en-US" sz="2000" b="0" i="0" u="none" strike="noStrike" baseline="0" dirty="0">
                <a:solidFill>
                  <a:srgbClr val="FF0000"/>
                </a:solidFill>
                <a:latin typeface="+mn-lt"/>
              </a:rPr>
              <a:t>SHA-512 is the version of SHA with a 512-bit message digest. </a:t>
            </a:r>
          </a:p>
          <a:p>
            <a:pPr algn="just"/>
            <a:endParaRPr lang="en-US" sz="2000" dirty="0">
              <a:latin typeface="+mn-lt"/>
            </a:endParaRPr>
          </a:p>
          <a:p>
            <a:pPr algn="just"/>
            <a:r>
              <a:rPr lang="en-US" sz="2000" b="0" i="0" u="none" strike="noStrike" baseline="0" dirty="0">
                <a:latin typeface="+mn-lt"/>
              </a:rPr>
              <a:t>This version, like others SHA family, is </a:t>
            </a:r>
            <a:r>
              <a:rPr lang="en-US" sz="2000" b="0" i="0" u="none" strike="noStrike" baseline="0" dirty="0">
                <a:solidFill>
                  <a:srgbClr val="FF0000"/>
                </a:solidFill>
                <a:latin typeface="+mn-lt"/>
              </a:rPr>
              <a:t>based on the Merkle-</a:t>
            </a:r>
            <a:r>
              <a:rPr lang="en-US" sz="2000" b="0" i="0" u="none" strike="noStrike" baseline="0" dirty="0" err="1">
                <a:solidFill>
                  <a:srgbClr val="FF0000"/>
                </a:solidFill>
                <a:latin typeface="+mn-lt"/>
              </a:rPr>
              <a:t>Damgard</a:t>
            </a:r>
            <a:r>
              <a:rPr lang="en-US" sz="2000" b="0" i="0" u="none" strike="noStrike" baseline="0" dirty="0">
                <a:solidFill>
                  <a:srgbClr val="FF0000"/>
                </a:solidFill>
                <a:latin typeface="+mn-lt"/>
              </a:rPr>
              <a:t> scheme. </a:t>
            </a:r>
          </a:p>
          <a:p>
            <a:pPr algn="just"/>
            <a:endParaRPr lang="en-US" sz="1800" dirty="0">
              <a:latin typeface="+mn-lt"/>
            </a:endParaRPr>
          </a:p>
          <a:p>
            <a:pPr algn="just"/>
            <a:r>
              <a:rPr lang="en-US" sz="1800" b="0" i="0" u="none" strike="noStrike" baseline="0" dirty="0">
                <a:latin typeface="+mn-lt"/>
              </a:rPr>
              <a:t>it is the latest version, it has a more complex structure than the others, and its message digest is the longest. </a:t>
            </a:r>
          </a:p>
        </p:txBody>
      </p:sp>
    </p:spTree>
    <p:extLst>
      <p:ext uri="{BB962C8B-B14F-4D97-AF65-F5344CB8AC3E}">
        <p14:creationId xmlns:p14="http://schemas.microsoft.com/office/powerpoint/2010/main" val="8116890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391E0B5-4F9A-0DB2-310F-C1C14F6B25DD}"/>
              </a:ext>
            </a:extLst>
          </p:cNvPr>
          <p:cNvPicPr>
            <a:picLocks noChangeAspect="1"/>
          </p:cNvPicPr>
          <p:nvPr/>
        </p:nvPicPr>
        <p:blipFill>
          <a:blip r:embed="rId2"/>
          <a:stretch>
            <a:fillRect/>
          </a:stretch>
        </p:blipFill>
        <p:spPr>
          <a:xfrm>
            <a:off x="1273005" y="2387546"/>
            <a:ext cx="6597989" cy="2082907"/>
          </a:xfrm>
          <a:prstGeom prst="rect">
            <a:avLst/>
          </a:prstGeom>
        </p:spPr>
      </p:pic>
      <p:sp>
        <p:nvSpPr>
          <p:cNvPr id="3" name="TextBox 2">
            <a:extLst>
              <a:ext uri="{FF2B5EF4-FFF2-40B4-BE49-F238E27FC236}">
                <a16:creationId xmlns:a16="http://schemas.microsoft.com/office/drawing/2014/main" id="{126D5E49-56F6-B24D-BAAE-247269BCDFF4}"/>
              </a:ext>
            </a:extLst>
          </p:cNvPr>
          <p:cNvSpPr txBox="1"/>
          <p:nvPr/>
        </p:nvSpPr>
        <p:spPr>
          <a:xfrm>
            <a:off x="731500" y="1374304"/>
            <a:ext cx="4572000" cy="338554"/>
          </a:xfrm>
          <a:prstGeom prst="rect">
            <a:avLst/>
          </a:prstGeom>
          <a:noFill/>
        </p:spPr>
        <p:txBody>
          <a:bodyPr wrap="square">
            <a:spAutoFit/>
          </a:bodyPr>
          <a:lstStyle/>
          <a:p>
            <a:pPr algn="just"/>
            <a:r>
              <a:rPr lang="en-US" sz="1600" b="0" i="0" u="none" strike="noStrike" baseline="0" dirty="0">
                <a:latin typeface="+mn-lt"/>
              </a:rPr>
              <a:t>For characteristics of SHA-512 see Table 12.1.</a:t>
            </a:r>
            <a:endParaRPr lang="en-IN" sz="1600" dirty="0">
              <a:latin typeface="+mn-lt"/>
            </a:endParaRPr>
          </a:p>
        </p:txBody>
      </p:sp>
    </p:spTree>
    <p:extLst>
      <p:ext uri="{BB962C8B-B14F-4D97-AF65-F5344CB8AC3E}">
        <p14:creationId xmlns:p14="http://schemas.microsoft.com/office/powerpoint/2010/main" val="760120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1821057-D133-9E7E-596C-3F72D0994C6B}"/>
              </a:ext>
            </a:extLst>
          </p:cNvPr>
          <p:cNvSpPr txBox="1"/>
          <p:nvPr/>
        </p:nvSpPr>
        <p:spPr>
          <a:xfrm>
            <a:off x="510641" y="1237459"/>
            <a:ext cx="8122717" cy="923330"/>
          </a:xfrm>
          <a:prstGeom prst="rect">
            <a:avLst/>
          </a:prstGeom>
          <a:noFill/>
        </p:spPr>
        <p:txBody>
          <a:bodyPr wrap="square">
            <a:spAutoFit/>
          </a:bodyPr>
          <a:lstStyle/>
          <a:p>
            <a:pPr algn="l"/>
            <a:r>
              <a:rPr lang="en-US" sz="1800" b="0" i="0" u="none" strike="noStrike" baseline="0" dirty="0">
                <a:latin typeface="+mj-lt"/>
              </a:rPr>
              <a:t>SHA-512 creates a digest of 512 bits from a multiple-block message. </a:t>
            </a:r>
          </a:p>
          <a:p>
            <a:pPr algn="l"/>
            <a:endParaRPr lang="en-US" sz="1800" dirty="0">
              <a:latin typeface="+mj-lt"/>
            </a:endParaRPr>
          </a:p>
          <a:p>
            <a:pPr algn="l"/>
            <a:r>
              <a:rPr lang="en-US" sz="1800" b="0" i="0" u="none" strike="noStrike" baseline="0" dirty="0">
                <a:latin typeface="+mj-lt"/>
              </a:rPr>
              <a:t>Each block is 1024 bits in length.</a:t>
            </a:r>
            <a:endParaRPr lang="en-IN" sz="1800" dirty="0">
              <a:latin typeface="+mj-lt"/>
            </a:endParaRPr>
          </a:p>
        </p:txBody>
      </p:sp>
      <p:pic>
        <p:nvPicPr>
          <p:cNvPr id="2" name="Picture 12">
            <a:extLst>
              <a:ext uri="{FF2B5EF4-FFF2-40B4-BE49-F238E27FC236}">
                <a16:creationId xmlns:a16="http://schemas.microsoft.com/office/drawing/2014/main" id="{B03EE81F-B62D-CB61-2F14-55D1F9AEDF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011" y="2994654"/>
            <a:ext cx="7157414" cy="289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1">
            <a:extLst>
              <a:ext uri="{FF2B5EF4-FFF2-40B4-BE49-F238E27FC236}">
                <a16:creationId xmlns:a16="http://schemas.microsoft.com/office/drawing/2014/main" id="{291CB78D-071D-25EF-E00A-F5652FA78B8A}"/>
              </a:ext>
            </a:extLst>
          </p:cNvPr>
          <p:cNvSpPr txBox="1">
            <a:spLocks noChangeArrowheads="1"/>
          </p:cNvSpPr>
          <p:nvPr/>
        </p:nvSpPr>
        <p:spPr bwMode="auto">
          <a:xfrm>
            <a:off x="1855655" y="2467051"/>
            <a:ext cx="41371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600" baseline="0" dirty="0">
                <a:solidFill>
                  <a:schemeClr val="folHlink"/>
                </a:solidFill>
                <a:latin typeface="Times New Roman" panose="02020603050405020304" pitchFamily="18" charset="0"/>
              </a:rPr>
              <a:t>Figure 12.6  </a:t>
            </a:r>
            <a:r>
              <a:rPr lang="en-US" altLang="en-US" sz="1600" i="1" baseline="0" dirty="0">
                <a:latin typeface="Times New Roman" panose="02020603050405020304" pitchFamily="18" charset="0"/>
              </a:rPr>
              <a:t>Message digest creation SHA-512</a:t>
            </a:r>
          </a:p>
        </p:txBody>
      </p:sp>
    </p:spTree>
    <p:extLst>
      <p:ext uri="{BB962C8B-B14F-4D97-AF65-F5344CB8AC3E}">
        <p14:creationId xmlns:p14="http://schemas.microsoft.com/office/powerpoint/2010/main" val="1381140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2F0096A-6154-D664-BEC3-608E72489F21}"/>
              </a:ext>
            </a:extLst>
          </p:cNvPr>
          <p:cNvSpPr txBox="1"/>
          <p:nvPr/>
        </p:nvSpPr>
        <p:spPr>
          <a:xfrm>
            <a:off x="474582" y="1441153"/>
            <a:ext cx="8122716" cy="3600986"/>
          </a:xfrm>
          <a:prstGeom prst="rect">
            <a:avLst/>
          </a:prstGeom>
          <a:noFill/>
        </p:spPr>
        <p:txBody>
          <a:bodyPr wrap="square">
            <a:spAutoFit/>
          </a:bodyPr>
          <a:lstStyle/>
          <a:p>
            <a:pPr algn="just"/>
            <a:r>
              <a:rPr lang="en-US" sz="1800" b="0" i="0" u="none" strike="noStrike" baseline="0" dirty="0">
                <a:latin typeface="+mj-lt"/>
              </a:rPr>
              <a:t>The digest is initialized to a predetermined value of 512 bits. </a:t>
            </a:r>
          </a:p>
          <a:p>
            <a:pPr algn="just"/>
            <a:endParaRPr lang="en-US" sz="1800" dirty="0">
              <a:latin typeface="+mj-lt"/>
            </a:endParaRPr>
          </a:p>
          <a:p>
            <a:pPr algn="just"/>
            <a:r>
              <a:rPr lang="en-US" sz="1800" b="0" i="0" u="none" strike="noStrike" baseline="0" dirty="0">
                <a:latin typeface="+mj-lt"/>
              </a:rPr>
              <a:t>The algorithm mixes this initial value with the first block of the message to create the first intermediate message digest of 512 bits. </a:t>
            </a:r>
          </a:p>
          <a:p>
            <a:pPr algn="just"/>
            <a:endParaRPr lang="en-US" sz="1800" dirty="0">
              <a:latin typeface="+mj-lt"/>
            </a:endParaRPr>
          </a:p>
          <a:p>
            <a:pPr algn="just"/>
            <a:r>
              <a:rPr lang="en-US" sz="1800" b="0" i="0" u="none" strike="noStrike" baseline="0" dirty="0">
                <a:latin typeface="+mj-lt"/>
              </a:rPr>
              <a:t>This digest is then mixed with the second block to create the second intermediate digest. </a:t>
            </a:r>
          </a:p>
          <a:p>
            <a:pPr algn="just"/>
            <a:endParaRPr lang="en-US" sz="1800" dirty="0">
              <a:latin typeface="+mj-lt"/>
            </a:endParaRPr>
          </a:p>
          <a:p>
            <a:pPr algn="just"/>
            <a:r>
              <a:rPr lang="en-US" sz="1800" b="0" i="0" u="none" strike="noStrike" baseline="0" dirty="0">
                <a:latin typeface="+mj-lt"/>
              </a:rPr>
              <a:t>Finally, the (N − 1)</a:t>
            </a:r>
            <a:r>
              <a:rPr lang="en-US" sz="1800" b="0" i="0" u="none" strike="noStrike" baseline="30000" dirty="0" err="1">
                <a:latin typeface="+mj-lt"/>
              </a:rPr>
              <a:t>th</a:t>
            </a:r>
            <a:r>
              <a:rPr lang="en-US" sz="1800" b="0" i="0" u="none" strike="noStrike" baseline="0" dirty="0">
                <a:latin typeface="+mj-lt"/>
              </a:rPr>
              <a:t> digest is mixed with the Nth block to create the N</a:t>
            </a:r>
            <a:r>
              <a:rPr lang="en-US" sz="1800" b="0" i="0" u="none" strike="noStrike" baseline="30000" dirty="0">
                <a:latin typeface="+mj-lt"/>
              </a:rPr>
              <a:t>th</a:t>
            </a:r>
            <a:r>
              <a:rPr lang="en-US" sz="1800" b="0" i="0" u="none" strike="noStrike" baseline="0" dirty="0">
                <a:latin typeface="+mj-lt"/>
              </a:rPr>
              <a:t> digest. </a:t>
            </a:r>
          </a:p>
          <a:p>
            <a:pPr algn="just"/>
            <a:endParaRPr lang="en-US" sz="1800" dirty="0">
              <a:latin typeface="+mj-lt"/>
            </a:endParaRPr>
          </a:p>
          <a:p>
            <a:pPr algn="just"/>
            <a:r>
              <a:rPr lang="en-US" sz="2400" b="0" i="0" u="none" strike="noStrike" baseline="0" dirty="0">
                <a:solidFill>
                  <a:srgbClr val="FF0000"/>
                </a:solidFill>
                <a:latin typeface="+mj-lt"/>
              </a:rPr>
              <a:t>When the last block is processed, the resulting digest is the message </a:t>
            </a:r>
            <a:r>
              <a:rPr lang="en-IN" sz="2400" b="0" i="0" u="none" strike="noStrike" baseline="0" dirty="0">
                <a:solidFill>
                  <a:srgbClr val="FF0000"/>
                </a:solidFill>
                <a:latin typeface="+mj-lt"/>
              </a:rPr>
              <a:t>digest for the entire message.</a:t>
            </a:r>
            <a:endParaRPr lang="en-IN" sz="2400" dirty="0">
              <a:solidFill>
                <a:srgbClr val="FF0000"/>
              </a:solidFill>
              <a:latin typeface="+mj-lt"/>
            </a:endParaRPr>
          </a:p>
        </p:txBody>
      </p:sp>
    </p:spTree>
    <p:extLst>
      <p:ext uri="{BB962C8B-B14F-4D97-AF65-F5344CB8AC3E}">
        <p14:creationId xmlns:p14="http://schemas.microsoft.com/office/powerpoint/2010/main" val="12700941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FEE2267-6F85-DBBF-7E32-F9844D994389}"/>
              </a:ext>
            </a:extLst>
          </p:cNvPr>
          <p:cNvSpPr txBox="1"/>
          <p:nvPr/>
        </p:nvSpPr>
        <p:spPr>
          <a:xfrm>
            <a:off x="462664" y="1493541"/>
            <a:ext cx="7988241" cy="2585323"/>
          </a:xfrm>
          <a:prstGeom prst="rect">
            <a:avLst/>
          </a:prstGeom>
          <a:noFill/>
        </p:spPr>
        <p:txBody>
          <a:bodyPr wrap="square">
            <a:spAutoFit/>
          </a:bodyPr>
          <a:lstStyle/>
          <a:p>
            <a:pPr algn="just"/>
            <a:r>
              <a:rPr lang="en-IN" sz="1800" b="0" i="0" u="none" strike="noStrike" baseline="0" dirty="0">
                <a:solidFill>
                  <a:srgbClr val="FF0000"/>
                </a:solidFill>
                <a:latin typeface="+mn-lt"/>
              </a:rPr>
              <a:t>Message Preparation</a:t>
            </a:r>
          </a:p>
          <a:p>
            <a:pPr algn="just"/>
            <a:endParaRPr lang="en-IN" sz="1800" b="0" i="0" u="none" strike="noStrike" baseline="0" dirty="0">
              <a:solidFill>
                <a:srgbClr val="FF0000"/>
              </a:solidFill>
              <a:latin typeface="+mn-lt"/>
            </a:endParaRPr>
          </a:p>
          <a:p>
            <a:pPr algn="just"/>
            <a:r>
              <a:rPr lang="en-US" sz="1800" b="0" i="0" u="none" strike="noStrike" baseline="0" dirty="0">
                <a:latin typeface="+mn-lt"/>
              </a:rPr>
              <a:t>SHA-512 insists that the length of the original message be less than 2</a:t>
            </a:r>
            <a:r>
              <a:rPr lang="en-US" sz="1800" b="0" i="0" u="none" strike="noStrike" baseline="30000" dirty="0">
                <a:latin typeface="+mn-lt"/>
              </a:rPr>
              <a:t>128</a:t>
            </a:r>
            <a:r>
              <a:rPr lang="en-US" sz="1800" b="0" i="0" u="none" strike="noStrike" baseline="0" dirty="0">
                <a:latin typeface="+mn-lt"/>
              </a:rPr>
              <a:t> bits. </a:t>
            </a:r>
          </a:p>
          <a:p>
            <a:pPr algn="just"/>
            <a:endParaRPr lang="en-US" sz="1800" dirty="0">
              <a:latin typeface="+mn-lt"/>
            </a:endParaRPr>
          </a:p>
          <a:p>
            <a:pPr algn="just"/>
            <a:r>
              <a:rPr lang="en-US" sz="1800" b="0" i="0" u="none" strike="noStrike" baseline="0" dirty="0">
                <a:latin typeface="+mn-lt"/>
              </a:rPr>
              <a:t>This</a:t>
            </a:r>
            <a:r>
              <a:rPr lang="en-US" sz="1800" dirty="0">
                <a:latin typeface="+mn-lt"/>
              </a:rPr>
              <a:t> </a:t>
            </a:r>
            <a:r>
              <a:rPr lang="en-US" sz="1800" b="0" i="0" u="none" strike="noStrike" baseline="0" dirty="0">
                <a:latin typeface="+mn-lt"/>
              </a:rPr>
              <a:t>means that if the length of a message is equal to or greater than 2</a:t>
            </a:r>
            <a:r>
              <a:rPr lang="en-US" sz="1800" b="0" i="0" u="none" strike="noStrike" baseline="30000" dirty="0">
                <a:latin typeface="+mn-lt"/>
              </a:rPr>
              <a:t>128</a:t>
            </a:r>
            <a:r>
              <a:rPr lang="en-US" sz="1800" b="0" i="0" u="none" strike="noStrike" baseline="0" dirty="0">
                <a:latin typeface="+mn-lt"/>
              </a:rPr>
              <a:t>, it will not be processed by SHA-512. </a:t>
            </a:r>
          </a:p>
          <a:p>
            <a:pPr algn="just"/>
            <a:endParaRPr lang="en-US" sz="1800" dirty="0">
              <a:latin typeface="+mn-lt"/>
            </a:endParaRPr>
          </a:p>
          <a:p>
            <a:pPr algn="just"/>
            <a:r>
              <a:rPr lang="en-US" sz="1800" b="0" i="0" u="none" strike="noStrike" baseline="0" dirty="0">
                <a:latin typeface="+mn-lt"/>
              </a:rPr>
              <a:t>This is not usually a problem because 2</a:t>
            </a:r>
            <a:r>
              <a:rPr lang="en-US" sz="1800" b="0" i="0" u="none" strike="noStrike" baseline="30000" dirty="0">
                <a:latin typeface="+mn-lt"/>
              </a:rPr>
              <a:t>128</a:t>
            </a:r>
            <a:r>
              <a:rPr lang="en-US" sz="1800" b="0" i="0" u="none" strike="noStrike" baseline="0" dirty="0">
                <a:latin typeface="+mn-lt"/>
              </a:rPr>
              <a:t> bits is probably larger than the total storage capacity of any system.</a:t>
            </a:r>
            <a:endParaRPr lang="en-IN" sz="1800" dirty="0">
              <a:latin typeface="+mn-lt"/>
            </a:endParaRPr>
          </a:p>
        </p:txBody>
      </p:sp>
    </p:spTree>
    <p:extLst>
      <p:ext uri="{BB962C8B-B14F-4D97-AF65-F5344CB8AC3E}">
        <p14:creationId xmlns:p14="http://schemas.microsoft.com/office/powerpoint/2010/main" val="2027027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FEE2267-6F85-DBBF-7E32-F9844D994389}"/>
              </a:ext>
            </a:extLst>
          </p:cNvPr>
          <p:cNvSpPr txBox="1"/>
          <p:nvPr/>
        </p:nvSpPr>
        <p:spPr>
          <a:xfrm>
            <a:off x="462664" y="1493541"/>
            <a:ext cx="7988241" cy="369332"/>
          </a:xfrm>
          <a:prstGeom prst="rect">
            <a:avLst/>
          </a:prstGeom>
          <a:noFill/>
        </p:spPr>
        <p:txBody>
          <a:bodyPr wrap="square">
            <a:spAutoFit/>
          </a:bodyPr>
          <a:lstStyle/>
          <a:p>
            <a:pPr algn="just"/>
            <a:r>
              <a:rPr lang="en-IN" sz="1800" b="0" i="0" u="none" strike="noStrike" baseline="0" dirty="0">
                <a:solidFill>
                  <a:srgbClr val="FF0000"/>
                </a:solidFill>
                <a:latin typeface="+mn-lt"/>
              </a:rPr>
              <a:t>Message Preparation</a:t>
            </a:r>
          </a:p>
        </p:txBody>
      </p:sp>
      <p:sp>
        <p:nvSpPr>
          <p:cNvPr id="2" name="Rectangle 13">
            <a:extLst>
              <a:ext uri="{FF2B5EF4-FFF2-40B4-BE49-F238E27FC236}">
                <a16:creationId xmlns:a16="http://schemas.microsoft.com/office/drawing/2014/main" id="{70D61625-3F0D-354A-D65A-814128883442}"/>
              </a:ext>
            </a:extLst>
          </p:cNvPr>
          <p:cNvSpPr>
            <a:spLocks noChangeArrowheads="1"/>
          </p:cNvSpPr>
          <p:nvPr/>
        </p:nvSpPr>
        <p:spPr bwMode="auto">
          <a:xfrm>
            <a:off x="495300" y="3749675"/>
            <a:ext cx="8077200" cy="9461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sz="2800" baseline="0" dirty="0">
                <a:latin typeface="Times New Roman" panose="02020603050405020304" pitchFamily="18" charset="0"/>
              </a:rPr>
              <a:t>SHA-512 creates a 512-bit message digest out of a message less than 2</a:t>
            </a:r>
            <a:r>
              <a:rPr lang="en-US" altLang="en-US" sz="2800" baseline="30000" dirty="0">
                <a:latin typeface="Times New Roman" panose="02020603050405020304" pitchFamily="18" charset="0"/>
              </a:rPr>
              <a:t>128</a:t>
            </a:r>
            <a:r>
              <a:rPr lang="en-US" altLang="en-US" sz="2800" baseline="0" dirty="0">
                <a:latin typeface="Times New Roman" panose="02020603050405020304" pitchFamily="18" charset="0"/>
              </a:rPr>
              <a:t>.</a:t>
            </a:r>
          </a:p>
        </p:txBody>
      </p:sp>
    </p:spTree>
    <p:extLst>
      <p:ext uri="{BB962C8B-B14F-4D97-AF65-F5344CB8AC3E}">
        <p14:creationId xmlns:p14="http://schemas.microsoft.com/office/powerpoint/2010/main" val="27911666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530E8B-B47B-C911-ED80-2A82EACF9584}"/>
              </a:ext>
            </a:extLst>
          </p:cNvPr>
          <p:cNvSpPr txBox="1"/>
          <p:nvPr/>
        </p:nvSpPr>
        <p:spPr>
          <a:xfrm>
            <a:off x="347450" y="1300316"/>
            <a:ext cx="8525910" cy="2923877"/>
          </a:xfrm>
          <a:prstGeom prst="rect">
            <a:avLst/>
          </a:prstGeom>
          <a:noFill/>
        </p:spPr>
        <p:txBody>
          <a:bodyPr wrap="square">
            <a:spAutoFit/>
          </a:bodyPr>
          <a:lstStyle/>
          <a:p>
            <a:pPr algn="just"/>
            <a:r>
              <a:rPr lang="en-IN" sz="2000" b="0" i="0" u="none" strike="noStrike" baseline="0" dirty="0">
                <a:solidFill>
                  <a:srgbClr val="FF0000"/>
                </a:solidFill>
                <a:latin typeface="+mn-lt"/>
              </a:rPr>
              <a:t>Length Field and Padding</a:t>
            </a:r>
          </a:p>
          <a:p>
            <a:pPr algn="just"/>
            <a:endParaRPr lang="en-IN" sz="2000" b="0" i="0" u="none" strike="noStrike" baseline="0" dirty="0">
              <a:solidFill>
                <a:srgbClr val="FF0000"/>
              </a:solidFill>
              <a:latin typeface="+mn-lt"/>
            </a:endParaRPr>
          </a:p>
          <a:p>
            <a:pPr algn="just"/>
            <a:r>
              <a:rPr lang="en-US" sz="1800" b="0" i="0" u="none" strike="noStrike" baseline="0" dirty="0">
                <a:latin typeface="+mn-lt"/>
              </a:rPr>
              <a:t>Before the message digest can be created, SHA-512 requires the addition of a 128-bit unsigned-integer length field to the message that defines the length of the message in bits. </a:t>
            </a:r>
          </a:p>
          <a:p>
            <a:pPr algn="just"/>
            <a:endParaRPr lang="en-US" sz="1800" dirty="0">
              <a:latin typeface="+mn-lt"/>
            </a:endParaRPr>
          </a:p>
          <a:p>
            <a:pPr algn="just"/>
            <a:r>
              <a:rPr lang="en-US" sz="1800" b="0" i="0" u="none" strike="noStrike" baseline="0" dirty="0">
                <a:latin typeface="+mn-lt"/>
              </a:rPr>
              <a:t>This is the length of the original message before padding. </a:t>
            </a:r>
          </a:p>
          <a:p>
            <a:pPr algn="just"/>
            <a:endParaRPr lang="en-US" sz="1800" dirty="0">
              <a:latin typeface="+mn-lt"/>
            </a:endParaRPr>
          </a:p>
          <a:p>
            <a:pPr algn="just"/>
            <a:r>
              <a:rPr lang="en-US" sz="1800" b="0" i="0" u="none" strike="noStrike" baseline="0" dirty="0">
                <a:latin typeface="+mn-lt"/>
              </a:rPr>
              <a:t>An unsigned integer field of 128 bits can define a number between 0 and 2</a:t>
            </a:r>
            <a:r>
              <a:rPr lang="en-US" sz="1800" b="0" i="0" u="none" strike="noStrike" baseline="30000" dirty="0">
                <a:latin typeface="+mn-lt"/>
              </a:rPr>
              <a:t>128</a:t>
            </a:r>
            <a:r>
              <a:rPr lang="en-US" sz="1800" b="0" i="0" u="none" strike="noStrike" baseline="0" dirty="0">
                <a:latin typeface="+mn-lt"/>
              </a:rPr>
              <a:t> − 1, which is the maximum length of the message allowed in SHA-512. </a:t>
            </a:r>
          </a:p>
        </p:txBody>
      </p:sp>
      <p:sp>
        <p:nvSpPr>
          <p:cNvPr id="3" name="TextBox 2">
            <a:extLst>
              <a:ext uri="{FF2B5EF4-FFF2-40B4-BE49-F238E27FC236}">
                <a16:creationId xmlns:a16="http://schemas.microsoft.com/office/drawing/2014/main" id="{B54CA9BC-48EE-A61C-E768-8D2E7C4AFF54}"/>
              </a:ext>
            </a:extLst>
          </p:cNvPr>
          <p:cNvSpPr txBox="1"/>
          <p:nvPr/>
        </p:nvSpPr>
        <p:spPr>
          <a:xfrm>
            <a:off x="462665" y="5538799"/>
            <a:ext cx="8218670" cy="584775"/>
          </a:xfrm>
          <a:prstGeom prst="rect">
            <a:avLst/>
          </a:prstGeom>
          <a:noFill/>
        </p:spPr>
        <p:txBody>
          <a:bodyPr wrap="square">
            <a:spAutoFit/>
          </a:bodyPr>
          <a:lstStyle/>
          <a:p>
            <a:pPr algn="just"/>
            <a:r>
              <a:rPr lang="en-US" sz="1600" b="0" i="0" u="none" strike="noStrike" baseline="0" dirty="0">
                <a:latin typeface="+mn-lt"/>
              </a:rPr>
              <a:t>The length field defines the length of the original message before adding the length field or the padding (Figure 12.7).</a:t>
            </a:r>
            <a:endParaRPr lang="en-IN" sz="1600" dirty="0">
              <a:latin typeface="+mn-lt"/>
            </a:endParaRPr>
          </a:p>
        </p:txBody>
      </p:sp>
    </p:spTree>
    <p:extLst>
      <p:ext uri="{BB962C8B-B14F-4D97-AF65-F5344CB8AC3E}">
        <p14:creationId xmlns:p14="http://schemas.microsoft.com/office/powerpoint/2010/main" val="2250331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530E8B-B47B-C911-ED80-2A82EACF9584}"/>
              </a:ext>
            </a:extLst>
          </p:cNvPr>
          <p:cNvSpPr txBox="1"/>
          <p:nvPr/>
        </p:nvSpPr>
        <p:spPr>
          <a:xfrm>
            <a:off x="347450" y="1300316"/>
            <a:ext cx="8525910" cy="707886"/>
          </a:xfrm>
          <a:prstGeom prst="rect">
            <a:avLst/>
          </a:prstGeom>
          <a:noFill/>
        </p:spPr>
        <p:txBody>
          <a:bodyPr wrap="square">
            <a:spAutoFit/>
          </a:bodyPr>
          <a:lstStyle/>
          <a:p>
            <a:pPr algn="just"/>
            <a:r>
              <a:rPr lang="en-IN" sz="2000" b="0" i="0" u="none" strike="noStrike" baseline="0" dirty="0">
                <a:solidFill>
                  <a:srgbClr val="FF0000"/>
                </a:solidFill>
                <a:latin typeface="+mn-lt"/>
              </a:rPr>
              <a:t>Length Field and Padding</a:t>
            </a:r>
          </a:p>
          <a:p>
            <a:pPr algn="just"/>
            <a:endParaRPr lang="en-IN" sz="2000" b="0" i="0" u="none" strike="noStrike" baseline="0" dirty="0">
              <a:solidFill>
                <a:srgbClr val="FF0000"/>
              </a:solidFill>
              <a:latin typeface="+mn-lt"/>
            </a:endParaRPr>
          </a:p>
        </p:txBody>
      </p:sp>
      <p:pic>
        <p:nvPicPr>
          <p:cNvPr id="6" name="Picture 12">
            <a:extLst>
              <a:ext uri="{FF2B5EF4-FFF2-40B4-BE49-F238E27FC236}">
                <a16:creationId xmlns:a16="http://schemas.microsoft.com/office/drawing/2014/main" id="{414EB5C5-67C8-49E2-CA39-21B361C91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3394075"/>
            <a:ext cx="8327995" cy="1878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1">
            <a:extLst>
              <a:ext uri="{FF2B5EF4-FFF2-40B4-BE49-F238E27FC236}">
                <a16:creationId xmlns:a16="http://schemas.microsoft.com/office/drawing/2014/main" id="{E01A7CAA-7E59-D59A-E9FB-524975E4E7BC}"/>
              </a:ext>
            </a:extLst>
          </p:cNvPr>
          <p:cNvSpPr txBox="1">
            <a:spLocks noChangeArrowheads="1"/>
          </p:cNvSpPr>
          <p:nvPr/>
        </p:nvSpPr>
        <p:spPr bwMode="auto">
          <a:xfrm>
            <a:off x="1381125" y="2209800"/>
            <a:ext cx="570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dirty="0">
                <a:solidFill>
                  <a:schemeClr val="folHlink"/>
                </a:solidFill>
                <a:latin typeface="Times New Roman" panose="02020603050405020304" pitchFamily="18" charset="0"/>
              </a:rPr>
              <a:t>Figure 12.7  </a:t>
            </a:r>
            <a:r>
              <a:rPr lang="en-US" altLang="en-US" sz="2000" i="1" baseline="0" dirty="0">
                <a:latin typeface="Times New Roman" panose="02020603050405020304" pitchFamily="18" charset="0"/>
              </a:rPr>
              <a:t>Padding and length field in SHA-512</a:t>
            </a:r>
          </a:p>
        </p:txBody>
      </p:sp>
    </p:spTree>
    <p:extLst>
      <p:ext uri="{BB962C8B-B14F-4D97-AF65-F5344CB8AC3E}">
        <p14:creationId xmlns:p14="http://schemas.microsoft.com/office/powerpoint/2010/main" val="317191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002BB67E-98A0-6EC0-24DC-75B835B3986F}"/>
              </a:ext>
            </a:extLst>
          </p:cNvPr>
          <p:cNvSpPr txBox="1"/>
          <p:nvPr/>
        </p:nvSpPr>
        <p:spPr>
          <a:xfrm>
            <a:off x="518620" y="817533"/>
            <a:ext cx="1748330" cy="400110"/>
          </a:xfrm>
          <a:prstGeom prst="rect">
            <a:avLst/>
          </a:prstGeom>
          <a:noFill/>
        </p:spPr>
        <p:txBody>
          <a:bodyPr wrap="square">
            <a:spAutoFit/>
          </a:bodyPr>
          <a:lstStyle/>
          <a:p>
            <a:r>
              <a:rPr lang="en-IN" sz="2000" b="1" i="0" u="none" strike="noStrike" baseline="0" dirty="0">
                <a:solidFill>
                  <a:srgbClr val="FF0000"/>
                </a:solidFill>
                <a:latin typeface="+mn-lt"/>
              </a:rPr>
              <a:t>Difference</a:t>
            </a:r>
            <a:endParaRPr lang="en-IN" sz="2000" b="1" dirty="0">
              <a:solidFill>
                <a:srgbClr val="FF0000"/>
              </a:solidFill>
              <a:latin typeface="+mn-lt"/>
            </a:endParaRPr>
          </a:p>
        </p:txBody>
      </p:sp>
      <p:sp>
        <p:nvSpPr>
          <p:cNvPr id="6" name="TextBox 5">
            <a:extLst>
              <a:ext uri="{FF2B5EF4-FFF2-40B4-BE49-F238E27FC236}">
                <a16:creationId xmlns:a16="http://schemas.microsoft.com/office/drawing/2014/main" id="{D3CBF632-2E64-49CB-761F-9E959C147355}"/>
              </a:ext>
            </a:extLst>
          </p:cNvPr>
          <p:cNvSpPr txBox="1"/>
          <p:nvPr/>
        </p:nvSpPr>
        <p:spPr>
          <a:xfrm>
            <a:off x="385856" y="1511037"/>
            <a:ext cx="8295480" cy="2092881"/>
          </a:xfrm>
          <a:prstGeom prst="rect">
            <a:avLst/>
          </a:prstGeom>
          <a:noFill/>
        </p:spPr>
        <p:txBody>
          <a:bodyPr wrap="square">
            <a:spAutoFit/>
          </a:bodyPr>
          <a:lstStyle/>
          <a:p>
            <a:pPr algn="just"/>
            <a:r>
              <a:rPr lang="en-US" sz="2000" b="0" i="0" u="none" strike="noStrike" baseline="0" dirty="0">
                <a:latin typeface="+mn-lt"/>
              </a:rPr>
              <a:t>Two pairs (document/fingerprint) and (message/message digest) are similar, with some differences. </a:t>
            </a:r>
          </a:p>
          <a:p>
            <a:pPr algn="just"/>
            <a:endParaRPr lang="en-US" sz="1800" dirty="0">
              <a:latin typeface="+mn-lt"/>
            </a:endParaRPr>
          </a:p>
          <a:p>
            <a:pPr marL="285750" indent="-285750" algn="just">
              <a:buFont typeface="Arial" panose="020B0604020202020204" pitchFamily="34" charset="0"/>
              <a:buChar char="•"/>
            </a:pPr>
            <a:r>
              <a:rPr lang="en-US" sz="1800" b="0" i="0" u="none" strike="noStrike" baseline="0" dirty="0">
                <a:latin typeface="+mn-lt"/>
              </a:rPr>
              <a:t>Document and fingerprint are physically linked together. </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b="0" i="0" u="none" strike="noStrike" baseline="0" dirty="0">
                <a:latin typeface="+mn-lt"/>
              </a:rPr>
              <a:t>Message and message digest can be unlinked (or sent) separately, and, most importantly, the message digest needs to be safe from change.</a:t>
            </a:r>
            <a:endParaRPr lang="en-IN" sz="1800" dirty="0">
              <a:latin typeface="+mn-lt"/>
            </a:endParaRPr>
          </a:p>
        </p:txBody>
      </p:sp>
      <p:sp>
        <p:nvSpPr>
          <p:cNvPr id="8" name="TextBox 7">
            <a:extLst>
              <a:ext uri="{FF2B5EF4-FFF2-40B4-BE49-F238E27FC236}">
                <a16:creationId xmlns:a16="http://schemas.microsoft.com/office/drawing/2014/main" id="{4C5D1D6E-0EEC-A581-B94A-238F17706B5C}"/>
              </a:ext>
            </a:extLst>
          </p:cNvPr>
          <p:cNvSpPr txBox="1"/>
          <p:nvPr/>
        </p:nvSpPr>
        <p:spPr>
          <a:xfrm>
            <a:off x="1360128" y="4594711"/>
            <a:ext cx="6528850" cy="430887"/>
          </a:xfrm>
          <a:prstGeom prst="rect">
            <a:avLst/>
          </a:prstGeom>
          <a:noFill/>
        </p:spPr>
        <p:txBody>
          <a:bodyPr wrap="square">
            <a:spAutoFit/>
          </a:bodyPr>
          <a:lstStyle/>
          <a:p>
            <a:r>
              <a:rPr lang="en-US" sz="2200" b="1" i="0" u="none" strike="noStrike" baseline="0" dirty="0">
                <a:solidFill>
                  <a:srgbClr val="C00000"/>
                </a:solidFill>
                <a:latin typeface="Generic456-Regular"/>
              </a:rPr>
              <a:t>The message digest needs to be safe from change.</a:t>
            </a:r>
            <a:endParaRPr lang="en-IN" sz="2200" b="1" dirty="0">
              <a:solidFill>
                <a:srgbClr val="C00000"/>
              </a:solidFill>
            </a:endParaRPr>
          </a:p>
        </p:txBody>
      </p:sp>
    </p:spTree>
    <p:extLst>
      <p:ext uri="{BB962C8B-B14F-4D97-AF65-F5344CB8AC3E}">
        <p14:creationId xmlns:p14="http://schemas.microsoft.com/office/powerpoint/2010/main" val="1945070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530E8B-B47B-C911-ED80-2A82EACF9584}"/>
              </a:ext>
            </a:extLst>
          </p:cNvPr>
          <p:cNvSpPr txBox="1"/>
          <p:nvPr/>
        </p:nvSpPr>
        <p:spPr>
          <a:xfrm>
            <a:off x="347450" y="1300316"/>
            <a:ext cx="8525910" cy="707886"/>
          </a:xfrm>
          <a:prstGeom prst="rect">
            <a:avLst/>
          </a:prstGeom>
          <a:noFill/>
        </p:spPr>
        <p:txBody>
          <a:bodyPr wrap="square">
            <a:spAutoFit/>
          </a:bodyPr>
          <a:lstStyle/>
          <a:p>
            <a:pPr algn="just"/>
            <a:r>
              <a:rPr lang="en-IN" sz="2000" b="0" i="0" u="none" strike="noStrike" baseline="0" dirty="0">
                <a:solidFill>
                  <a:srgbClr val="FF0000"/>
                </a:solidFill>
                <a:latin typeface="+mn-lt"/>
              </a:rPr>
              <a:t>Length Field and Padding</a:t>
            </a:r>
          </a:p>
          <a:p>
            <a:pPr algn="just"/>
            <a:endParaRPr lang="en-IN" sz="2000" b="0" i="0" u="none" strike="noStrike" baseline="0" dirty="0">
              <a:solidFill>
                <a:srgbClr val="FF0000"/>
              </a:solidFill>
              <a:latin typeface="+mn-lt"/>
            </a:endParaRPr>
          </a:p>
        </p:txBody>
      </p:sp>
      <p:sp>
        <p:nvSpPr>
          <p:cNvPr id="6" name="TextBox 5">
            <a:extLst>
              <a:ext uri="{FF2B5EF4-FFF2-40B4-BE49-F238E27FC236}">
                <a16:creationId xmlns:a16="http://schemas.microsoft.com/office/drawing/2014/main" id="{B231E7C3-18E6-515F-E4DC-1844FB4B3F06}"/>
              </a:ext>
            </a:extLst>
          </p:cNvPr>
          <p:cNvSpPr txBox="1"/>
          <p:nvPr/>
        </p:nvSpPr>
        <p:spPr>
          <a:xfrm>
            <a:off x="462665" y="2005857"/>
            <a:ext cx="7911430" cy="2031325"/>
          </a:xfrm>
          <a:prstGeom prst="rect">
            <a:avLst/>
          </a:prstGeom>
          <a:noFill/>
        </p:spPr>
        <p:txBody>
          <a:bodyPr wrap="square">
            <a:spAutoFit/>
          </a:bodyPr>
          <a:lstStyle/>
          <a:p>
            <a:pPr algn="just"/>
            <a:r>
              <a:rPr lang="en-US" sz="1800" b="0" i="0" u="none" strike="noStrike" baseline="0" dirty="0">
                <a:latin typeface="+mn-lt"/>
              </a:rPr>
              <a:t>Before the addition of the length field, we need to pad the original message to make the length a multiple of 1024. </a:t>
            </a:r>
          </a:p>
          <a:p>
            <a:pPr algn="just"/>
            <a:endParaRPr lang="en-US" sz="1800" dirty="0">
              <a:latin typeface="+mn-lt"/>
            </a:endParaRPr>
          </a:p>
          <a:p>
            <a:pPr algn="just"/>
            <a:r>
              <a:rPr lang="en-US" sz="1800" b="0" i="0" u="none" strike="noStrike" baseline="0" dirty="0">
                <a:latin typeface="+mn-lt"/>
              </a:rPr>
              <a:t>The length of the padding field can be calculated as follows.</a:t>
            </a:r>
          </a:p>
          <a:p>
            <a:pPr algn="just"/>
            <a:endParaRPr lang="en-US" sz="1800" dirty="0">
              <a:latin typeface="+mn-lt"/>
            </a:endParaRPr>
          </a:p>
          <a:p>
            <a:pPr algn="just"/>
            <a:r>
              <a:rPr lang="en-US" sz="1800" b="0" i="0" u="none" strike="noStrike" baseline="0" dirty="0">
                <a:latin typeface="+mn-lt"/>
              </a:rPr>
              <a:t> Let |M| be the length of the original message and |P| be the length of the padding field.</a:t>
            </a:r>
            <a:endParaRPr lang="en-IN" sz="1800" dirty="0">
              <a:latin typeface="+mn-lt"/>
            </a:endParaRPr>
          </a:p>
        </p:txBody>
      </p:sp>
      <p:pic>
        <p:nvPicPr>
          <p:cNvPr id="8" name="Picture 7">
            <a:extLst>
              <a:ext uri="{FF2B5EF4-FFF2-40B4-BE49-F238E27FC236}">
                <a16:creationId xmlns:a16="http://schemas.microsoft.com/office/drawing/2014/main" id="{F4BB6FB4-48DE-BA6A-D37B-797C1D8851F4}"/>
              </a:ext>
            </a:extLst>
          </p:cNvPr>
          <p:cNvPicPr>
            <a:picLocks noChangeAspect="1"/>
          </p:cNvPicPr>
          <p:nvPr/>
        </p:nvPicPr>
        <p:blipFill>
          <a:blip r:embed="rId2"/>
          <a:stretch>
            <a:fillRect/>
          </a:stretch>
        </p:blipFill>
        <p:spPr>
          <a:xfrm>
            <a:off x="731500" y="4585538"/>
            <a:ext cx="7442595" cy="528520"/>
          </a:xfrm>
          <a:prstGeom prst="rect">
            <a:avLst/>
          </a:prstGeom>
        </p:spPr>
      </p:pic>
      <p:sp>
        <p:nvSpPr>
          <p:cNvPr id="11" name="TextBox 10">
            <a:extLst>
              <a:ext uri="{FF2B5EF4-FFF2-40B4-BE49-F238E27FC236}">
                <a16:creationId xmlns:a16="http://schemas.microsoft.com/office/drawing/2014/main" id="{C5BE43F7-2C1D-37CE-CCDE-908D13527730}"/>
              </a:ext>
            </a:extLst>
          </p:cNvPr>
          <p:cNvSpPr txBox="1"/>
          <p:nvPr/>
        </p:nvSpPr>
        <p:spPr>
          <a:xfrm>
            <a:off x="629424" y="5847659"/>
            <a:ext cx="7911430" cy="369332"/>
          </a:xfrm>
          <a:prstGeom prst="rect">
            <a:avLst/>
          </a:prstGeom>
          <a:noFill/>
        </p:spPr>
        <p:txBody>
          <a:bodyPr wrap="square">
            <a:spAutoFit/>
          </a:bodyPr>
          <a:lstStyle/>
          <a:p>
            <a:r>
              <a:rPr lang="en-US" sz="1800" b="0" i="0" u="none" strike="noStrike" baseline="0" dirty="0">
                <a:latin typeface="+mn-lt"/>
              </a:rPr>
              <a:t>The format of the padding is </a:t>
            </a:r>
            <a:r>
              <a:rPr lang="en-US" sz="1800" b="0" i="0" u="none" strike="noStrike" baseline="0" dirty="0">
                <a:solidFill>
                  <a:srgbClr val="FF0000"/>
                </a:solidFill>
                <a:latin typeface="+mn-lt"/>
              </a:rPr>
              <a:t>one 1 followed by the necessary number of 0s</a:t>
            </a:r>
            <a:r>
              <a:rPr lang="en-US" sz="1800" b="0" i="0" u="none" strike="noStrike" baseline="0" dirty="0">
                <a:latin typeface="+mn-lt"/>
              </a:rPr>
              <a:t>.</a:t>
            </a:r>
            <a:endParaRPr lang="en-IN" sz="1800" dirty="0">
              <a:latin typeface="+mn-lt"/>
            </a:endParaRPr>
          </a:p>
        </p:txBody>
      </p:sp>
    </p:spTree>
    <p:extLst>
      <p:ext uri="{BB962C8B-B14F-4D97-AF65-F5344CB8AC3E}">
        <p14:creationId xmlns:p14="http://schemas.microsoft.com/office/powerpoint/2010/main" val="14317116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530E8B-B47B-C911-ED80-2A82EACF9584}"/>
              </a:ext>
            </a:extLst>
          </p:cNvPr>
          <p:cNvSpPr txBox="1"/>
          <p:nvPr/>
        </p:nvSpPr>
        <p:spPr>
          <a:xfrm>
            <a:off x="347450" y="1300316"/>
            <a:ext cx="8525910" cy="707886"/>
          </a:xfrm>
          <a:prstGeom prst="rect">
            <a:avLst/>
          </a:prstGeom>
          <a:noFill/>
        </p:spPr>
        <p:txBody>
          <a:bodyPr wrap="square">
            <a:spAutoFit/>
          </a:bodyPr>
          <a:lstStyle/>
          <a:p>
            <a:pPr algn="just"/>
            <a:r>
              <a:rPr lang="en-IN" sz="2000" b="0" i="0" u="none" strike="noStrike" baseline="0" dirty="0">
                <a:solidFill>
                  <a:srgbClr val="FF0000"/>
                </a:solidFill>
                <a:latin typeface="+mn-lt"/>
              </a:rPr>
              <a:t>Length Field and Padding</a:t>
            </a:r>
          </a:p>
          <a:p>
            <a:pPr algn="just"/>
            <a:endParaRPr lang="en-IN" sz="2000" b="0" i="0" u="none" strike="noStrike" baseline="0" dirty="0">
              <a:solidFill>
                <a:srgbClr val="FF0000"/>
              </a:solidFill>
              <a:latin typeface="+mn-lt"/>
            </a:endParaRPr>
          </a:p>
        </p:txBody>
      </p:sp>
      <p:sp>
        <p:nvSpPr>
          <p:cNvPr id="6" name="TextBox 5">
            <a:extLst>
              <a:ext uri="{FF2B5EF4-FFF2-40B4-BE49-F238E27FC236}">
                <a16:creationId xmlns:a16="http://schemas.microsoft.com/office/drawing/2014/main" id="{B231E7C3-18E6-515F-E4DC-1844FB4B3F06}"/>
              </a:ext>
            </a:extLst>
          </p:cNvPr>
          <p:cNvSpPr txBox="1"/>
          <p:nvPr/>
        </p:nvSpPr>
        <p:spPr>
          <a:xfrm>
            <a:off x="462664" y="2005857"/>
            <a:ext cx="8257075" cy="1200329"/>
          </a:xfrm>
          <a:prstGeom prst="rect">
            <a:avLst/>
          </a:prstGeom>
          <a:noFill/>
        </p:spPr>
        <p:txBody>
          <a:bodyPr wrap="square">
            <a:spAutoFit/>
          </a:bodyPr>
          <a:lstStyle/>
          <a:p>
            <a:pPr algn="l"/>
            <a:r>
              <a:rPr lang="en-US" sz="1800" b="0" i="0" u="none" strike="noStrike" baseline="0" dirty="0">
                <a:latin typeface="+mn-lt"/>
              </a:rPr>
              <a:t>What is the number of padding bits if the length of the original message is 2590 bits?</a:t>
            </a:r>
          </a:p>
          <a:p>
            <a:pPr algn="l"/>
            <a:endParaRPr lang="en-US" sz="1800" b="0" i="0" u="none" strike="noStrike" baseline="0" dirty="0">
              <a:latin typeface="+mn-lt"/>
            </a:endParaRPr>
          </a:p>
          <a:p>
            <a:pPr algn="l"/>
            <a:r>
              <a:rPr lang="en-IN" sz="1800" b="0" i="0" u="none" strike="noStrike" baseline="0" dirty="0">
                <a:latin typeface="+mn-lt"/>
              </a:rPr>
              <a:t>Solution</a:t>
            </a:r>
          </a:p>
        </p:txBody>
      </p:sp>
      <p:pic>
        <p:nvPicPr>
          <p:cNvPr id="3" name="Picture 2">
            <a:extLst>
              <a:ext uri="{FF2B5EF4-FFF2-40B4-BE49-F238E27FC236}">
                <a16:creationId xmlns:a16="http://schemas.microsoft.com/office/drawing/2014/main" id="{B24D862A-9E75-DFA0-A99F-1C2D91F9F7CD}"/>
              </a:ext>
            </a:extLst>
          </p:cNvPr>
          <p:cNvPicPr>
            <a:picLocks noChangeAspect="1"/>
          </p:cNvPicPr>
          <p:nvPr/>
        </p:nvPicPr>
        <p:blipFill>
          <a:blip r:embed="rId2"/>
          <a:stretch>
            <a:fillRect/>
          </a:stretch>
        </p:blipFill>
        <p:spPr>
          <a:xfrm>
            <a:off x="1000334" y="3743588"/>
            <a:ext cx="6660486" cy="551869"/>
          </a:xfrm>
          <a:prstGeom prst="rect">
            <a:avLst/>
          </a:prstGeom>
        </p:spPr>
      </p:pic>
      <p:sp>
        <p:nvSpPr>
          <p:cNvPr id="9" name="TextBox 8">
            <a:extLst>
              <a:ext uri="{FF2B5EF4-FFF2-40B4-BE49-F238E27FC236}">
                <a16:creationId xmlns:a16="http://schemas.microsoft.com/office/drawing/2014/main" id="{D8815560-CBDE-7C22-633A-264FB64FA7BD}"/>
              </a:ext>
            </a:extLst>
          </p:cNvPr>
          <p:cNvSpPr txBox="1"/>
          <p:nvPr/>
        </p:nvSpPr>
        <p:spPr>
          <a:xfrm>
            <a:off x="1000334" y="5339753"/>
            <a:ext cx="6720875" cy="400110"/>
          </a:xfrm>
          <a:prstGeom prst="rect">
            <a:avLst/>
          </a:prstGeom>
          <a:noFill/>
        </p:spPr>
        <p:txBody>
          <a:bodyPr wrap="square">
            <a:spAutoFit/>
          </a:bodyPr>
          <a:lstStyle/>
          <a:p>
            <a:r>
              <a:rPr lang="en-US" sz="2000" b="0" i="0" u="none" strike="noStrike" baseline="0" dirty="0">
                <a:latin typeface="+mj-lt"/>
              </a:rPr>
              <a:t>The padding consists of one 1 followed by 353 0’s.</a:t>
            </a:r>
            <a:endParaRPr lang="en-IN" sz="2000" dirty="0">
              <a:latin typeface="+mj-lt"/>
            </a:endParaRPr>
          </a:p>
        </p:txBody>
      </p:sp>
    </p:spTree>
    <p:extLst>
      <p:ext uri="{BB962C8B-B14F-4D97-AF65-F5344CB8AC3E}">
        <p14:creationId xmlns:p14="http://schemas.microsoft.com/office/powerpoint/2010/main" val="10818773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462665" y="661194"/>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530E8B-B47B-C911-ED80-2A82EACF9584}"/>
              </a:ext>
            </a:extLst>
          </p:cNvPr>
          <p:cNvSpPr txBox="1"/>
          <p:nvPr/>
        </p:nvSpPr>
        <p:spPr>
          <a:xfrm>
            <a:off x="347450" y="1300316"/>
            <a:ext cx="8525910" cy="707886"/>
          </a:xfrm>
          <a:prstGeom prst="rect">
            <a:avLst/>
          </a:prstGeom>
          <a:noFill/>
        </p:spPr>
        <p:txBody>
          <a:bodyPr wrap="square">
            <a:spAutoFit/>
          </a:bodyPr>
          <a:lstStyle/>
          <a:p>
            <a:pPr algn="just"/>
            <a:r>
              <a:rPr lang="en-IN" sz="2000" b="0" i="0" u="none" strike="noStrike" baseline="0" dirty="0">
                <a:solidFill>
                  <a:srgbClr val="FF0000"/>
                </a:solidFill>
                <a:latin typeface="+mn-lt"/>
              </a:rPr>
              <a:t>Length Field and Padding</a:t>
            </a:r>
          </a:p>
          <a:p>
            <a:pPr algn="just"/>
            <a:endParaRPr lang="en-IN" sz="2000" b="0" i="0" u="none" strike="noStrike" baseline="0" dirty="0">
              <a:solidFill>
                <a:srgbClr val="FF0000"/>
              </a:solidFill>
              <a:latin typeface="+mn-lt"/>
            </a:endParaRPr>
          </a:p>
        </p:txBody>
      </p:sp>
      <p:sp>
        <p:nvSpPr>
          <p:cNvPr id="6" name="TextBox 5">
            <a:extLst>
              <a:ext uri="{FF2B5EF4-FFF2-40B4-BE49-F238E27FC236}">
                <a16:creationId xmlns:a16="http://schemas.microsoft.com/office/drawing/2014/main" id="{B231E7C3-18E6-515F-E4DC-1844FB4B3F06}"/>
              </a:ext>
            </a:extLst>
          </p:cNvPr>
          <p:cNvSpPr txBox="1"/>
          <p:nvPr/>
        </p:nvSpPr>
        <p:spPr>
          <a:xfrm>
            <a:off x="462664" y="2005857"/>
            <a:ext cx="8257075" cy="2031325"/>
          </a:xfrm>
          <a:prstGeom prst="rect">
            <a:avLst/>
          </a:prstGeom>
          <a:noFill/>
        </p:spPr>
        <p:txBody>
          <a:bodyPr wrap="square">
            <a:spAutoFit/>
          </a:bodyPr>
          <a:lstStyle/>
          <a:p>
            <a:pPr algn="just"/>
            <a:r>
              <a:rPr lang="en-IN" sz="1800" b="0" i="0" u="none" strike="noStrike" baseline="0" dirty="0">
                <a:latin typeface="+mn-lt"/>
              </a:rPr>
              <a:t>Example 12.4</a:t>
            </a:r>
          </a:p>
          <a:p>
            <a:pPr algn="just"/>
            <a:r>
              <a:rPr lang="en-US" sz="1800" b="0" i="0" u="none" strike="noStrike" baseline="0" dirty="0">
                <a:latin typeface="+mn-lt"/>
              </a:rPr>
              <a:t>Do we need padding if the length of the original message is already a multiple of 1024 bits?</a:t>
            </a:r>
          </a:p>
          <a:p>
            <a:pPr algn="just"/>
            <a:endParaRPr lang="en-US" sz="1800" b="0" i="0" u="none" strike="noStrike" baseline="0" dirty="0">
              <a:latin typeface="+mn-lt"/>
            </a:endParaRPr>
          </a:p>
          <a:p>
            <a:pPr algn="just"/>
            <a:r>
              <a:rPr lang="en-IN" sz="1800" b="0" i="0" u="none" strike="noStrike" baseline="0" dirty="0">
                <a:latin typeface="+mn-lt"/>
              </a:rPr>
              <a:t>Solution</a:t>
            </a:r>
          </a:p>
          <a:p>
            <a:pPr algn="just"/>
            <a:r>
              <a:rPr lang="en-US" sz="1800" b="0" i="0" u="none" strike="noStrike" baseline="0" dirty="0">
                <a:latin typeface="+mn-lt"/>
              </a:rPr>
              <a:t>Yes we do, because we need to add the length field. So padding is needed to make the new block a multiple of 1024 bits.</a:t>
            </a:r>
            <a:endParaRPr lang="en-IN" sz="1800" dirty="0">
              <a:latin typeface="+mn-lt"/>
            </a:endParaRPr>
          </a:p>
        </p:txBody>
      </p:sp>
    </p:spTree>
    <p:extLst>
      <p:ext uri="{BB962C8B-B14F-4D97-AF65-F5344CB8AC3E}">
        <p14:creationId xmlns:p14="http://schemas.microsoft.com/office/powerpoint/2010/main" val="1242629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385855" y="499475"/>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231E7C3-18E6-515F-E4DC-1844FB4B3F06}"/>
              </a:ext>
            </a:extLst>
          </p:cNvPr>
          <p:cNvSpPr txBox="1"/>
          <p:nvPr/>
        </p:nvSpPr>
        <p:spPr>
          <a:xfrm>
            <a:off x="443462" y="1117715"/>
            <a:ext cx="8257075" cy="4524315"/>
          </a:xfrm>
          <a:prstGeom prst="rect">
            <a:avLst/>
          </a:prstGeom>
          <a:noFill/>
        </p:spPr>
        <p:txBody>
          <a:bodyPr wrap="square">
            <a:spAutoFit/>
          </a:bodyPr>
          <a:lstStyle/>
          <a:p>
            <a:pPr algn="just"/>
            <a:r>
              <a:rPr lang="en-IN" sz="1800" b="0" i="0" u="none" strike="noStrike" baseline="0" dirty="0">
                <a:solidFill>
                  <a:srgbClr val="FF0000"/>
                </a:solidFill>
                <a:latin typeface="Calibri" panose="020F0502020204030204" pitchFamily="34" charset="0"/>
                <a:ea typeface="Calibri" panose="020F0502020204030204" pitchFamily="34" charset="0"/>
                <a:cs typeface="Calibri" panose="020F0502020204030204" pitchFamily="34" charset="0"/>
              </a:rPr>
              <a:t>Example 12.5</a:t>
            </a:r>
          </a:p>
          <a:p>
            <a:pPr algn="just"/>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What is the minimum and maximum number of padding bits that can be added to a message?</a:t>
            </a:r>
          </a:p>
          <a:p>
            <a:pPr algn="just"/>
            <a:endParaRPr lang="en-US" sz="18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r>
              <a:rPr lang="en-IN" sz="1800" b="0" i="0" u="none" strike="noStrike" baseline="0" dirty="0">
                <a:solidFill>
                  <a:srgbClr val="FF0000"/>
                </a:solidFill>
                <a:latin typeface="Calibri" panose="020F0502020204030204" pitchFamily="34" charset="0"/>
                <a:ea typeface="Calibri" panose="020F0502020204030204" pitchFamily="34" charset="0"/>
                <a:cs typeface="Calibri" panose="020F0502020204030204" pitchFamily="34" charset="0"/>
              </a:rPr>
              <a:t>Solution</a:t>
            </a:r>
          </a:p>
          <a:p>
            <a:pPr algn="just"/>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a. The minimum length of padding is 0 and it happens when (−M − 128) mod 1024 is 0.</a:t>
            </a:r>
          </a:p>
          <a:p>
            <a:pPr algn="just"/>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This means that |M| = −128 mod 1024 = 896 mod 1024 bits. In other words, the last</a:t>
            </a:r>
          </a:p>
          <a:p>
            <a:pPr algn="just"/>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block in the original message is 896 bits. We add a 128-bit length field to make the block </a:t>
            </a:r>
            <a:r>
              <a:rPr lang="en-IN" sz="1800" b="0" i="0" u="none" strike="noStrike" baseline="0" dirty="0">
                <a:latin typeface="Calibri" panose="020F0502020204030204" pitchFamily="34" charset="0"/>
                <a:ea typeface="Calibri" panose="020F0502020204030204" pitchFamily="34" charset="0"/>
                <a:cs typeface="Calibri" panose="020F0502020204030204" pitchFamily="34" charset="0"/>
              </a:rPr>
              <a:t>complete.</a:t>
            </a:r>
          </a:p>
          <a:p>
            <a:pPr algn="just"/>
            <a:endParaRPr lang="en-IN" sz="1800" b="0" i="0" u="none" strike="noStrike" baseline="0" dirty="0">
              <a:latin typeface="Calibri" panose="020F0502020204030204" pitchFamily="34" charset="0"/>
              <a:ea typeface="Calibri" panose="020F0502020204030204" pitchFamily="34" charset="0"/>
              <a:cs typeface="Calibri" panose="020F0502020204030204" pitchFamily="34" charset="0"/>
            </a:endParaRPr>
          </a:p>
          <a:p>
            <a:pPr algn="just"/>
            <a:r>
              <a:rPr lang="en-US" sz="1800" b="0" i="0" strike="noStrike" baseline="0" dirty="0">
                <a:latin typeface="Calibri" panose="020F0502020204030204" pitchFamily="34" charset="0"/>
                <a:ea typeface="Calibri" panose="020F0502020204030204" pitchFamily="34" charset="0"/>
                <a:cs typeface="Calibri" panose="020F0502020204030204" pitchFamily="34" charset="0"/>
              </a:rPr>
              <a:t>b. The maximum length of padding is 1023 and it happens when (−|M| −128) = 1023 mod 1024. This means that the length of the original message is |M| = (−128 −1023) mod 1024 or the length is |M| = 897 mod 1024. In this case, we cannot just add the length field because the length of the last block exceeds one bit more than 1024. So we need to add 897 bits to complete this block and create a second block of 896 bits. Now the length can be added to make this block complete.</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00349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385855" y="499475"/>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1DE8B1D-FD59-41B5-8F32-869411CA18B4}"/>
              </a:ext>
            </a:extLst>
          </p:cNvPr>
          <p:cNvSpPr txBox="1"/>
          <p:nvPr/>
        </p:nvSpPr>
        <p:spPr>
          <a:xfrm>
            <a:off x="443462" y="1005646"/>
            <a:ext cx="8257075" cy="2308324"/>
          </a:xfrm>
          <a:prstGeom prst="rect">
            <a:avLst/>
          </a:prstGeom>
          <a:noFill/>
        </p:spPr>
        <p:txBody>
          <a:bodyPr wrap="square">
            <a:spAutoFit/>
          </a:bodyPr>
          <a:lstStyle/>
          <a:p>
            <a:pPr algn="just"/>
            <a:r>
              <a:rPr lang="en-IN" sz="1800" b="0" i="0" u="none" strike="noStrike" baseline="0" dirty="0">
                <a:solidFill>
                  <a:srgbClr val="FF0000"/>
                </a:solidFill>
                <a:latin typeface="+mn-lt"/>
              </a:rPr>
              <a:t>Words</a:t>
            </a:r>
          </a:p>
          <a:p>
            <a:pPr algn="just"/>
            <a:r>
              <a:rPr lang="en-US" sz="1800" b="0" i="0" u="none" strike="noStrike" baseline="0" dirty="0">
                <a:latin typeface="+mn-lt"/>
              </a:rPr>
              <a:t>SHA-512 operates on words; </a:t>
            </a:r>
            <a:r>
              <a:rPr lang="en-US" sz="1800" dirty="0">
                <a:latin typeface="+mn-lt"/>
              </a:rPr>
              <a:t> </a:t>
            </a:r>
            <a:r>
              <a:rPr lang="en-US" sz="1800" b="0" i="0" u="none" strike="noStrike" baseline="0" dirty="0">
                <a:latin typeface="+mn-lt"/>
              </a:rPr>
              <a:t>A word is defined as 64 bits. </a:t>
            </a:r>
          </a:p>
          <a:p>
            <a:pPr algn="just"/>
            <a:endParaRPr lang="en-US" sz="1800" dirty="0">
              <a:latin typeface="+mn-lt"/>
            </a:endParaRPr>
          </a:p>
          <a:p>
            <a:pPr algn="just"/>
            <a:r>
              <a:rPr lang="en-US" sz="1800" b="0" i="0" u="none" strike="noStrike" baseline="0" dirty="0">
                <a:latin typeface="+mn-lt"/>
              </a:rPr>
              <a:t>After the padding and the length field are added to the message, each block of the message consists of </a:t>
            </a:r>
            <a:r>
              <a:rPr lang="en-US" sz="1800" b="0" i="0" u="none" strike="noStrike" baseline="0" dirty="0">
                <a:solidFill>
                  <a:srgbClr val="FF0000"/>
                </a:solidFill>
                <a:latin typeface="+mn-lt"/>
              </a:rPr>
              <a:t>sixteen </a:t>
            </a:r>
            <a:r>
              <a:rPr lang="en-US" sz="1800" b="0" i="0" u="none" strike="noStrike" baseline="0" dirty="0">
                <a:latin typeface="+mn-lt"/>
              </a:rPr>
              <a:t>64-bit words. </a:t>
            </a:r>
          </a:p>
          <a:p>
            <a:pPr algn="just"/>
            <a:endParaRPr lang="en-US" sz="1800" dirty="0">
              <a:latin typeface="+mn-lt"/>
            </a:endParaRPr>
          </a:p>
          <a:p>
            <a:pPr algn="just"/>
            <a:r>
              <a:rPr lang="en-US" sz="1800" b="0" i="0" u="none" strike="noStrike" baseline="0" dirty="0">
                <a:latin typeface="+mn-lt"/>
              </a:rPr>
              <a:t>Message digest is also made of 64-bit words, but the message digest is only </a:t>
            </a:r>
            <a:r>
              <a:rPr lang="en-US" sz="1800" b="0" i="0" u="none" strike="noStrike" baseline="0" dirty="0">
                <a:solidFill>
                  <a:srgbClr val="FF0000"/>
                </a:solidFill>
                <a:latin typeface="+mn-lt"/>
              </a:rPr>
              <a:t>eight</a:t>
            </a:r>
            <a:r>
              <a:rPr lang="en-US" sz="1800" b="0" i="0" u="none" strike="noStrike" baseline="0" dirty="0">
                <a:latin typeface="+mn-lt"/>
              </a:rPr>
              <a:t> words and the words are named A, B, C, D, E, F, G, and H.</a:t>
            </a:r>
            <a:endParaRPr lang="en-IN" sz="1800" dirty="0">
              <a:latin typeface="+mn-lt"/>
            </a:endParaRPr>
          </a:p>
        </p:txBody>
      </p:sp>
      <p:pic>
        <p:nvPicPr>
          <p:cNvPr id="11" name="Picture 12">
            <a:extLst>
              <a:ext uri="{FF2B5EF4-FFF2-40B4-BE49-F238E27FC236}">
                <a16:creationId xmlns:a16="http://schemas.microsoft.com/office/drawing/2014/main" id="{624FBC1C-0420-CBB3-60B2-855BC5C79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393" y="3694448"/>
            <a:ext cx="7525212" cy="188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8846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385855" y="499475"/>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1DE8B1D-FD59-41B5-8F32-869411CA18B4}"/>
              </a:ext>
            </a:extLst>
          </p:cNvPr>
          <p:cNvSpPr txBox="1"/>
          <p:nvPr/>
        </p:nvSpPr>
        <p:spPr>
          <a:xfrm>
            <a:off x="443462" y="1005646"/>
            <a:ext cx="8257075" cy="369332"/>
          </a:xfrm>
          <a:prstGeom prst="rect">
            <a:avLst/>
          </a:prstGeom>
          <a:noFill/>
        </p:spPr>
        <p:txBody>
          <a:bodyPr wrap="square">
            <a:spAutoFit/>
          </a:bodyPr>
          <a:lstStyle/>
          <a:p>
            <a:pPr algn="just"/>
            <a:r>
              <a:rPr lang="en-IN" sz="1800" b="0" i="0" u="none" strike="noStrike" baseline="0" dirty="0">
                <a:solidFill>
                  <a:srgbClr val="FF0000"/>
                </a:solidFill>
                <a:latin typeface="+mn-lt"/>
              </a:rPr>
              <a:t>Words</a:t>
            </a:r>
          </a:p>
        </p:txBody>
      </p:sp>
      <p:pic>
        <p:nvPicPr>
          <p:cNvPr id="9" name="Picture 8">
            <a:extLst>
              <a:ext uri="{FF2B5EF4-FFF2-40B4-BE49-F238E27FC236}">
                <a16:creationId xmlns:a16="http://schemas.microsoft.com/office/drawing/2014/main" id="{C0301059-D407-DE06-1290-5C24662BE598}"/>
              </a:ext>
            </a:extLst>
          </p:cNvPr>
          <p:cNvPicPr>
            <a:picLocks noChangeAspect="1"/>
          </p:cNvPicPr>
          <p:nvPr/>
        </p:nvPicPr>
        <p:blipFill>
          <a:blip r:embed="rId2"/>
          <a:stretch>
            <a:fillRect/>
          </a:stretch>
        </p:blipFill>
        <p:spPr>
          <a:xfrm>
            <a:off x="443462" y="2727907"/>
            <a:ext cx="7876392" cy="663522"/>
          </a:xfrm>
          <a:prstGeom prst="rect">
            <a:avLst/>
          </a:prstGeom>
        </p:spPr>
      </p:pic>
      <p:sp>
        <p:nvSpPr>
          <p:cNvPr id="2" name="TextBox 1">
            <a:extLst>
              <a:ext uri="{FF2B5EF4-FFF2-40B4-BE49-F238E27FC236}">
                <a16:creationId xmlns:a16="http://schemas.microsoft.com/office/drawing/2014/main" id="{39C822C5-8C23-D9E7-9C96-5825A53E06A7}"/>
              </a:ext>
            </a:extLst>
          </p:cNvPr>
          <p:cNvSpPr txBox="1"/>
          <p:nvPr/>
        </p:nvSpPr>
        <p:spPr>
          <a:xfrm>
            <a:off x="7279552" y="5842877"/>
            <a:ext cx="1420985" cy="584775"/>
          </a:xfrm>
          <a:prstGeom prst="rect">
            <a:avLst/>
          </a:prstGeom>
          <a:noFill/>
        </p:spPr>
        <p:txBody>
          <a:bodyPr wrap="square" rtlCol="0">
            <a:spAutoFit/>
          </a:bodyPr>
          <a:lstStyle/>
          <a:p>
            <a:r>
              <a:rPr lang="en-US" dirty="0"/>
              <a:t>16*64=1024</a:t>
            </a:r>
          </a:p>
          <a:p>
            <a:r>
              <a:rPr lang="en-US" dirty="0"/>
              <a:t>8*64=512</a:t>
            </a:r>
            <a:endParaRPr lang="en-IN" dirty="0"/>
          </a:p>
        </p:txBody>
      </p:sp>
    </p:spTree>
    <p:extLst>
      <p:ext uri="{BB962C8B-B14F-4D97-AF65-F5344CB8AC3E}">
        <p14:creationId xmlns:p14="http://schemas.microsoft.com/office/powerpoint/2010/main" val="24315168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385855" y="499475"/>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1DE8B1D-FD59-41B5-8F32-869411CA18B4}"/>
              </a:ext>
            </a:extLst>
          </p:cNvPr>
          <p:cNvSpPr txBox="1"/>
          <p:nvPr/>
        </p:nvSpPr>
        <p:spPr>
          <a:xfrm>
            <a:off x="379780" y="972284"/>
            <a:ext cx="8257075" cy="3170099"/>
          </a:xfrm>
          <a:prstGeom prst="rect">
            <a:avLst/>
          </a:prstGeom>
          <a:noFill/>
        </p:spPr>
        <p:txBody>
          <a:bodyPr wrap="square">
            <a:spAutoFit/>
          </a:bodyPr>
          <a:lstStyle/>
          <a:p>
            <a:pPr algn="just"/>
            <a:r>
              <a:rPr lang="en-IN" sz="2000" b="1" i="0" u="none" strike="noStrike" baseline="0" dirty="0">
                <a:solidFill>
                  <a:srgbClr val="FF0000"/>
                </a:solidFill>
                <a:latin typeface="Calibri" panose="020F0502020204030204" pitchFamily="34" charset="0"/>
                <a:ea typeface="Calibri" panose="020F0502020204030204" pitchFamily="34" charset="0"/>
                <a:cs typeface="Calibri" panose="020F0502020204030204" pitchFamily="34" charset="0"/>
              </a:rPr>
              <a:t>Word Expansion</a:t>
            </a:r>
          </a:p>
          <a:p>
            <a:pPr algn="just"/>
            <a:endParaRPr lang="en-IN" sz="2000" b="1" i="0" u="none" strike="noStrike" baseline="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0" i="0" u="none" strike="noStrike" baseline="0" dirty="0">
                <a:latin typeface="+mj-lt"/>
                <a:ea typeface="Calibri" panose="020F0502020204030204" pitchFamily="34" charset="0"/>
                <a:cs typeface="Calibri" panose="020F0502020204030204" pitchFamily="34" charset="0"/>
              </a:rPr>
              <a:t>Before processing, each message block must be expanded. </a:t>
            </a:r>
          </a:p>
          <a:p>
            <a:pPr marL="342900" indent="-342900" algn="just">
              <a:buFont typeface="Arial" panose="020B0604020202020204" pitchFamily="34" charset="0"/>
              <a:buChar char="•"/>
            </a:pPr>
            <a:endParaRPr lang="en-US" sz="2000" b="0" i="0" u="none" strike="noStrike" baseline="0" dirty="0">
              <a:latin typeface="+mj-lt"/>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0" i="0" u="none" strike="noStrike" baseline="0" dirty="0">
                <a:latin typeface="+mj-lt"/>
                <a:ea typeface="Calibri" panose="020F0502020204030204" pitchFamily="34" charset="0"/>
                <a:cs typeface="Calibri" panose="020F0502020204030204" pitchFamily="34" charset="0"/>
              </a:rPr>
              <a:t>A block is made of 1024 bits, or </a:t>
            </a:r>
            <a:r>
              <a:rPr lang="en-US" sz="2000" b="0" i="0" u="none" strike="noStrike" baseline="0" dirty="0">
                <a:solidFill>
                  <a:srgbClr val="FF0000"/>
                </a:solidFill>
                <a:latin typeface="+mj-lt"/>
                <a:ea typeface="Calibri" panose="020F0502020204030204" pitchFamily="34" charset="0"/>
                <a:cs typeface="Calibri" panose="020F0502020204030204" pitchFamily="34" charset="0"/>
              </a:rPr>
              <a:t>sixteen</a:t>
            </a:r>
            <a:r>
              <a:rPr lang="en-US" sz="2000" b="0" i="0" u="none" strike="noStrike" baseline="0" dirty="0">
                <a:latin typeface="+mj-lt"/>
                <a:ea typeface="Calibri" panose="020F0502020204030204" pitchFamily="34" charset="0"/>
                <a:cs typeface="Calibri" panose="020F0502020204030204" pitchFamily="34" charset="0"/>
              </a:rPr>
              <a:t> 64-bit </a:t>
            </a:r>
            <a:r>
              <a:rPr lang="en-US" sz="2000" b="0" i="0" u="none" strike="noStrike" baseline="0" dirty="0">
                <a:solidFill>
                  <a:srgbClr val="FF0000"/>
                </a:solidFill>
                <a:latin typeface="+mj-lt"/>
                <a:ea typeface="Calibri" panose="020F0502020204030204" pitchFamily="34" charset="0"/>
                <a:cs typeface="Calibri" panose="020F0502020204030204" pitchFamily="34" charset="0"/>
              </a:rPr>
              <a:t>words. </a:t>
            </a:r>
          </a:p>
          <a:p>
            <a:pPr marL="342900" indent="-342900" algn="just">
              <a:buFont typeface="Arial" panose="020B0604020202020204" pitchFamily="34" charset="0"/>
              <a:buChar char="•"/>
            </a:pPr>
            <a:endParaRPr lang="en-US" sz="2000" b="0" i="0" u="none" strike="noStrike" baseline="0" dirty="0">
              <a:latin typeface="+mj-lt"/>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0" i="0" u="none" strike="noStrike" baseline="0" dirty="0">
                <a:solidFill>
                  <a:srgbClr val="FF0000"/>
                </a:solidFill>
                <a:latin typeface="+mj-lt"/>
                <a:ea typeface="Calibri" panose="020F0502020204030204" pitchFamily="34" charset="0"/>
                <a:cs typeface="Calibri" panose="020F0502020204030204" pitchFamily="34" charset="0"/>
              </a:rPr>
              <a:t>We need 80 words in the processing phase.</a:t>
            </a:r>
          </a:p>
          <a:p>
            <a:pPr marL="342900" indent="-342900" algn="just">
              <a:buFont typeface="Arial" panose="020B0604020202020204" pitchFamily="34" charset="0"/>
              <a:buChar char="•"/>
            </a:pPr>
            <a:endParaRPr lang="en-US" sz="2000" b="0" i="0" u="none" strike="noStrike" baseline="0" dirty="0">
              <a:solidFill>
                <a:srgbClr val="FF0000"/>
              </a:solidFill>
              <a:latin typeface="+mj-lt"/>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b="0" i="0" u="none" strike="noStrike" baseline="0" dirty="0">
                <a:latin typeface="+mj-lt"/>
                <a:ea typeface="Calibri" panose="020F0502020204030204" pitchFamily="34" charset="0"/>
                <a:cs typeface="Calibri" panose="020F0502020204030204" pitchFamily="34" charset="0"/>
              </a:rPr>
              <a:t> So the </a:t>
            </a:r>
            <a:r>
              <a:rPr lang="en-US" sz="2000" b="0" i="0" u="none" strike="noStrike" baseline="0" dirty="0">
                <a:solidFill>
                  <a:srgbClr val="FF0000"/>
                </a:solidFill>
                <a:latin typeface="+mj-lt"/>
                <a:ea typeface="Calibri" panose="020F0502020204030204" pitchFamily="34" charset="0"/>
                <a:cs typeface="Calibri" panose="020F0502020204030204" pitchFamily="34" charset="0"/>
              </a:rPr>
              <a:t>16-word block needs to be expanded to 80 words</a:t>
            </a:r>
            <a:r>
              <a:rPr lang="en-US" sz="2000" b="0" i="0" u="none" strike="noStrike" baseline="0" dirty="0">
                <a:latin typeface="+mj-lt"/>
                <a:ea typeface="Calibri" panose="020F0502020204030204" pitchFamily="34" charset="0"/>
                <a:cs typeface="Calibri" panose="020F0502020204030204" pitchFamily="34" charset="0"/>
              </a:rPr>
              <a:t>, from </a:t>
            </a:r>
            <a:r>
              <a:rPr lang="en-US" sz="2000" b="0" i="0" u="none" strike="noStrike" baseline="0" dirty="0">
                <a:solidFill>
                  <a:srgbClr val="FF0000"/>
                </a:solidFill>
                <a:latin typeface="+mj-lt"/>
                <a:ea typeface="Calibri" panose="020F0502020204030204" pitchFamily="34" charset="0"/>
                <a:cs typeface="Calibri" panose="020F0502020204030204" pitchFamily="34" charset="0"/>
              </a:rPr>
              <a:t>W</a:t>
            </a:r>
            <a:r>
              <a:rPr lang="en-US" sz="2000" b="0" i="0" u="none" strike="noStrike" baseline="-25000" dirty="0">
                <a:solidFill>
                  <a:srgbClr val="FF0000"/>
                </a:solidFill>
                <a:latin typeface="+mj-lt"/>
                <a:ea typeface="Calibri" panose="020F0502020204030204" pitchFamily="34" charset="0"/>
                <a:cs typeface="Calibri" panose="020F0502020204030204" pitchFamily="34" charset="0"/>
              </a:rPr>
              <a:t>0</a:t>
            </a:r>
            <a:r>
              <a:rPr lang="en-US" sz="2000" b="0" i="0" u="none" strike="noStrike" baseline="0" dirty="0">
                <a:solidFill>
                  <a:srgbClr val="FF0000"/>
                </a:solidFill>
                <a:latin typeface="+mj-lt"/>
                <a:ea typeface="Calibri" panose="020F0502020204030204" pitchFamily="34" charset="0"/>
                <a:cs typeface="Calibri" panose="020F0502020204030204" pitchFamily="34" charset="0"/>
              </a:rPr>
              <a:t> to W</a:t>
            </a:r>
            <a:r>
              <a:rPr lang="en-US" sz="2000" b="0" i="0" u="none" strike="noStrike" baseline="-25000" dirty="0">
                <a:solidFill>
                  <a:srgbClr val="FF0000"/>
                </a:solidFill>
                <a:latin typeface="+mj-lt"/>
                <a:ea typeface="Calibri" panose="020F0502020204030204" pitchFamily="34" charset="0"/>
                <a:cs typeface="Calibri" panose="020F0502020204030204" pitchFamily="34" charset="0"/>
              </a:rPr>
              <a:t>79</a:t>
            </a:r>
            <a:r>
              <a:rPr lang="en-US" sz="2000" b="0" i="0" u="none" strike="noStrike" baseline="0" dirty="0">
                <a:solidFill>
                  <a:srgbClr val="FF0000"/>
                </a:solidFill>
                <a:latin typeface="+mj-lt"/>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08135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385855" y="499475"/>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1DE8B1D-FD59-41B5-8F32-869411CA18B4}"/>
              </a:ext>
            </a:extLst>
          </p:cNvPr>
          <p:cNvSpPr txBox="1"/>
          <p:nvPr/>
        </p:nvSpPr>
        <p:spPr>
          <a:xfrm>
            <a:off x="443462" y="1005646"/>
            <a:ext cx="8257075" cy="1200329"/>
          </a:xfrm>
          <a:prstGeom prst="rect">
            <a:avLst/>
          </a:prstGeom>
          <a:noFill/>
        </p:spPr>
        <p:txBody>
          <a:bodyPr wrap="square">
            <a:spAutoFit/>
          </a:bodyPr>
          <a:lstStyle/>
          <a:p>
            <a:pPr algn="just"/>
            <a:r>
              <a:rPr lang="en-IN" sz="1800" b="0" i="0" u="none" strike="noStrike" baseline="0" dirty="0">
                <a:solidFill>
                  <a:srgbClr val="FF0000"/>
                </a:solidFill>
                <a:latin typeface="Calibri" panose="020F0502020204030204" pitchFamily="34" charset="0"/>
                <a:ea typeface="Calibri" panose="020F0502020204030204" pitchFamily="34" charset="0"/>
                <a:cs typeface="Calibri" panose="020F0502020204030204" pitchFamily="34" charset="0"/>
              </a:rPr>
              <a:t>Word Expansion</a:t>
            </a:r>
          </a:p>
          <a:p>
            <a:pPr algn="just"/>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 The 1024-bit block becomes the first 16 words; </a:t>
            </a:r>
          </a:p>
          <a:p>
            <a:pPr algn="just"/>
            <a:r>
              <a:rPr lang="en-US" sz="1800" dirty="0">
                <a:latin typeface="Calibri" panose="020F0502020204030204" pitchFamily="34" charset="0"/>
                <a:ea typeface="Calibri" panose="020F0502020204030204" pitchFamily="34" charset="0"/>
                <a:cs typeface="Calibri" panose="020F0502020204030204" pitchFamily="34" charset="0"/>
              </a:rPr>
              <a:t>T</a:t>
            </a:r>
            <a:r>
              <a:rPr lang="en-US" sz="1800" b="0" i="0" u="none" strike="noStrike" baseline="0" dirty="0">
                <a:latin typeface="Calibri" panose="020F0502020204030204" pitchFamily="34" charset="0"/>
                <a:ea typeface="Calibri" panose="020F0502020204030204" pitchFamily="34" charset="0"/>
                <a:cs typeface="Calibri" panose="020F0502020204030204" pitchFamily="34" charset="0"/>
              </a:rPr>
              <a:t>he rest of the words come from already-made words according to the operation </a:t>
            </a:r>
            <a:r>
              <a:rPr lang="en-IN" sz="1800" b="0" i="0" u="none" strike="noStrike" baseline="0" dirty="0">
                <a:latin typeface="Calibri" panose="020F0502020204030204" pitchFamily="34" charset="0"/>
                <a:ea typeface="Calibri" panose="020F0502020204030204" pitchFamily="34" charset="0"/>
                <a:cs typeface="Calibri" panose="020F0502020204030204" pitchFamily="34" charset="0"/>
              </a:rPr>
              <a:t>shown in the figure.</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12">
            <a:extLst>
              <a:ext uri="{FF2B5EF4-FFF2-40B4-BE49-F238E27FC236}">
                <a16:creationId xmlns:a16="http://schemas.microsoft.com/office/drawing/2014/main" id="{2B993C47-F48E-1391-BB3D-A540265695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3525" y="3006545"/>
            <a:ext cx="6797685" cy="307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1">
            <a:extLst>
              <a:ext uri="{FF2B5EF4-FFF2-40B4-BE49-F238E27FC236}">
                <a16:creationId xmlns:a16="http://schemas.microsoft.com/office/drawing/2014/main" id="{A8EFB2B1-2046-E0F8-4BAA-206098423374}"/>
              </a:ext>
            </a:extLst>
          </p:cNvPr>
          <p:cNvSpPr txBox="1">
            <a:spLocks noChangeArrowheads="1"/>
          </p:cNvSpPr>
          <p:nvPr/>
        </p:nvSpPr>
        <p:spPr bwMode="auto">
          <a:xfrm>
            <a:off x="1960460" y="2470125"/>
            <a:ext cx="41452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baseline="0" dirty="0">
                <a:solidFill>
                  <a:schemeClr val="folHlink"/>
                </a:solidFill>
                <a:latin typeface="Times New Roman" panose="02020603050405020304" pitchFamily="18" charset="0"/>
              </a:rPr>
              <a:t>Figure 12.9  </a:t>
            </a:r>
            <a:r>
              <a:rPr lang="en-US" altLang="en-US" sz="1800" i="1" baseline="0" dirty="0">
                <a:latin typeface="Times New Roman" panose="02020603050405020304" pitchFamily="18" charset="0"/>
              </a:rPr>
              <a:t>Word expansion in SHA-512</a:t>
            </a:r>
          </a:p>
        </p:txBody>
      </p:sp>
    </p:spTree>
    <p:extLst>
      <p:ext uri="{BB962C8B-B14F-4D97-AF65-F5344CB8AC3E}">
        <p14:creationId xmlns:p14="http://schemas.microsoft.com/office/powerpoint/2010/main" val="1092012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385855" y="499475"/>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C260A47-3934-95DA-11C5-4331E6F0B635}"/>
              </a:ext>
            </a:extLst>
          </p:cNvPr>
          <p:cNvSpPr txBox="1"/>
          <p:nvPr/>
        </p:nvSpPr>
        <p:spPr>
          <a:xfrm>
            <a:off x="539475" y="1340973"/>
            <a:ext cx="8295480" cy="1200329"/>
          </a:xfrm>
          <a:prstGeom prst="rect">
            <a:avLst/>
          </a:prstGeom>
          <a:noFill/>
        </p:spPr>
        <p:txBody>
          <a:bodyPr wrap="square">
            <a:spAutoFit/>
          </a:bodyPr>
          <a:lstStyle/>
          <a:p>
            <a:pPr algn="just"/>
            <a:r>
              <a:rPr lang="en-IN" sz="1800" b="0" i="0" u="none" strike="noStrike" baseline="0" dirty="0">
                <a:latin typeface="+mn-lt"/>
              </a:rPr>
              <a:t>Example 12.6</a:t>
            </a:r>
          </a:p>
          <a:p>
            <a:pPr algn="just"/>
            <a:r>
              <a:rPr lang="en-US" sz="1800" b="0" i="0" u="none" strike="noStrike" baseline="0" dirty="0">
                <a:latin typeface="+mn-lt"/>
              </a:rPr>
              <a:t>Show how W</a:t>
            </a:r>
            <a:r>
              <a:rPr lang="en-US" sz="1800" b="0" i="0" u="none" strike="noStrike" baseline="-25000" dirty="0">
                <a:latin typeface="+mn-lt"/>
              </a:rPr>
              <a:t>60</a:t>
            </a:r>
            <a:r>
              <a:rPr lang="en-US" sz="1800" b="0" i="0" u="none" strike="noStrike" baseline="0" dirty="0">
                <a:latin typeface="+mn-lt"/>
              </a:rPr>
              <a:t> is made.</a:t>
            </a:r>
          </a:p>
          <a:p>
            <a:pPr algn="just"/>
            <a:endParaRPr lang="en-US" sz="1800" b="0" i="0" u="none" strike="noStrike" baseline="0" dirty="0">
              <a:latin typeface="+mn-lt"/>
            </a:endParaRPr>
          </a:p>
          <a:p>
            <a:pPr algn="just"/>
            <a:r>
              <a:rPr lang="en-IN" sz="1800" b="0" i="0" u="none" strike="noStrike" baseline="0" dirty="0">
                <a:latin typeface="+mn-lt"/>
              </a:rPr>
              <a:t>Solution</a:t>
            </a:r>
          </a:p>
        </p:txBody>
      </p:sp>
      <p:pic>
        <p:nvPicPr>
          <p:cNvPr id="8" name="Picture 7">
            <a:extLst>
              <a:ext uri="{FF2B5EF4-FFF2-40B4-BE49-F238E27FC236}">
                <a16:creationId xmlns:a16="http://schemas.microsoft.com/office/drawing/2014/main" id="{26D27138-70DB-CDE4-7FD2-76EC38191310}"/>
              </a:ext>
            </a:extLst>
          </p:cNvPr>
          <p:cNvPicPr>
            <a:picLocks noChangeAspect="1"/>
          </p:cNvPicPr>
          <p:nvPr/>
        </p:nvPicPr>
        <p:blipFill>
          <a:blip r:embed="rId2"/>
          <a:stretch>
            <a:fillRect/>
          </a:stretch>
        </p:blipFill>
        <p:spPr>
          <a:xfrm>
            <a:off x="504233" y="3422384"/>
            <a:ext cx="8330722" cy="558768"/>
          </a:xfrm>
          <a:prstGeom prst="rect">
            <a:avLst/>
          </a:prstGeom>
        </p:spPr>
      </p:pic>
      <p:pic>
        <p:nvPicPr>
          <p:cNvPr id="2" name="Picture 12">
            <a:extLst>
              <a:ext uri="{FF2B5EF4-FFF2-40B4-BE49-F238E27FC236}">
                <a16:creationId xmlns:a16="http://schemas.microsoft.com/office/drawing/2014/main" id="{00E3E1F4-FCF3-E29A-A6FF-616A67FD0D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3720" y="4862234"/>
            <a:ext cx="3456450" cy="1562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032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385855" y="499475"/>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C260A47-3934-95DA-11C5-4331E6F0B635}"/>
              </a:ext>
            </a:extLst>
          </p:cNvPr>
          <p:cNvSpPr txBox="1"/>
          <p:nvPr/>
        </p:nvSpPr>
        <p:spPr>
          <a:xfrm>
            <a:off x="309045" y="1340973"/>
            <a:ext cx="8525910" cy="1200329"/>
          </a:xfrm>
          <a:prstGeom prst="rect">
            <a:avLst/>
          </a:prstGeom>
          <a:noFill/>
        </p:spPr>
        <p:txBody>
          <a:bodyPr wrap="square">
            <a:spAutoFit/>
          </a:bodyPr>
          <a:lstStyle/>
          <a:p>
            <a:pPr algn="just"/>
            <a:r>
              <a:rPr lang="en-IN" sz="1800" b="0" i="0" u="none" strike="noStrike" baseline="0" dirty="0">
                <a:solidFill>
                  <a:srgbClr val="FF0000"/>
                </a:solidFill>
                <a:latin typeface="+mj-lt"/>
                <a:ea typeface="Calibri" panose="020F0502020204030204" pitchFamily="34" charset="0"/>
                <a:cs typeface="Calibri" panose="020F0502020204030204" pitchFamily="34" charset="0"/>
              </a:rPr>
              <a:t>Message Digest Initialization</a:t>
            </a:r>
          </a:p>
          <a:p>
            <a:pPr algn="just"/>
            <a:r>
              <a:rPr lang="en-US" sz="1800" b="0" i="0" u="none" strike="noStrike" baseline="0" dirty="0">
                <a:latin typeface="+mj-lt"/>
                <a:ea typeface="Calibri" panose="020F0502020204030204" pitchFamily="34" charset="0"/>
                <a:cs typeface="Calibri" panose="020F0502020204030204" pitchFamily="34" charset="0"/>
              </a:rPr>
              <a:t>The algorithm uses 8 constants for message digest initialization. </a:t>
            </a:r>
          </a:p>
          <a:p>
            <a:pPr algn="just"/>
            <a:endParaRPr lang="en-US" sz="1800" dirty="0">
              <a:latin typeface="+mj-lt"/>
              <a:ea typeface="Calibri" panose="020F0502020204030204" pitchFamily="34" charset="0"/>
              <a:cs typeface="Calibri" panose="020F0502020204030204" pitchFamily="34" charset="0"/>
            </a:endParaRPr>
          </a:p>
          <a:p>
            <a:pPr algn="just"/>
            <a:r>
              <a:rPr lang="en-US" sz="1800" b="0" i="0" u="none" strike="noStrike" baseline="0" dirty="0">
                <a:latin typeface="+mj-lt"/>
                <a:ea typeface="Calibri" panose="020F0502020204030204" pitchFamily="34" charset="0"/>
                <a:cs typeface="Calibri" panose="020F0502020204030204" pitchFamily="34" charset="0"/>
              </a:rPr>
              <a:t> </a:t>
            </a:r>
            <a:r>
              <a:rPr lang="en-US" sz="1800" dirty="0">
                <a:latin typeface="+mj-lt"/>
                <a:ea typeface="Calibri" panose="020F0502020204030204" pitchFamily="34" charset="0"/>
                <a:cs typeface="Calibri" panose="020F0502020204030204" pitchFamily="34" charset="0"/>
              </a:rPr>
              <a:t>C</a:t>
            </a:r>
            <a:r>
              <a:rPr lang="en-US" sz="1800" b="0" i="0" u="none" strike="noStrike" baseline="0" dirty="0">
                <a:latin typeface="+mj-lt"/>
                <a:ea typeface="Calibri" panose="020F0502020204030204" pitchFamily="34" charset="0"/>
                <a:cs typeface="Calibri" panose="020F0502020204030204" pitchFamily="34" charset="0"/>
              </a:rPr>
              <a:t>all these constants A</a:t>
            </a:r>
            <a:r>
              <a:rPr lang="en-US" sz="1800" b="0" i="0" u="none" strike="noStrike" baseline="-25000" dirty="0">
                <a:latin typeface="+mj-lt"/>
                <a:ea typeface="Calibri" panose="020F0502020204030204" pitchFamily="34" charset="0"/>
                <a:cs typeface="Calibri" panose="020F0502020204030204" pitchFamily="34" charset="0"/>
              </a:rPr>
              <a:t>0</a:t>
            </a:r>
            <a:r>
              <a:rPr lang="en-US" sz="1800" b="0" i="0" u="none" strike="noStrike" baseline="0" dirty="0">
                <a:latin typeface="+mj-lt"/>
                <a:ea typeface="Calibri" panose="020F0502020204030204" pitchFamily="34" charset="0"/>
                <a:cs typeface="Calibri" panose="020F0502020204030204" pitchFamily="34" charset="0"/>
              </a:rPr>
              <a:t> to H</a:t>
            </a:r>
            <a:r>
              <a:rPr lang="en-US" sz="1800" b="0" i="0" u="none" strike="noStrike" baseline="-25000" dirty="0">
                <a:latin typeface="+mj-lt"/>
                <a:ea typeface="Calibri" panose="020F0502020204030204" pitchFamily="34" charset="0"/>
                <a:cs typeface="Calibri" panose="020F0502020204030204" pitchFamily="34" charset="0"/>
              </a:rPr>
              <a:t>0</a:t>
            </a:r>
            <a:r>
              <a:rPr lang="en-US" sz="1800" b="0" i="0" u="none" strike="noStrike" baseline="0" dirty="0">
                <a:latin typeface="+mj-lt"/>
                <a:ea typeface="Calibri" panose="020F0502020204030204" pitchFamily="34" charset="0"/>
                <a:cs typeface="Calibri" panose="020F0502020204030204" pitchFamily="34" charset="0"/>
              </a:rPr>
              <a:t> to match with the word naming used for the digest. </a:t>
            </a:r>
          </a:p>
        </p:txBody>
      </p:sp>
      <p:pic>
        <p:nvPicPr>
          <p:cNvPr id="3" name="Picture 2">
            <a:extLst>
              <a:ext uri="{FF2B5EF4-FFF2-40B4-BE49-F238E27FC236}">
                <a16:creationId xmlns:a16="http://schemas.microsoft.com/office/drawing/2014/main" id="{0862721C-5555-BB44-695E-CE2B656F38E0}"/>
              </a:ext>
            </a:extLst>
          </p:cNvPr>
          <p:cNvPicPr>
            <a:picLocks noChangeAspect="1"/>
          </p:cNvPicPr>
          <p:nvPr/>
        </p:nvPicPr>
        <p:blipFill>
          <a:blip r:embed="rId2"/>
          <a:stretch>
            <a:fillRect/>
          </a:stretch>
        </p:blipFill>
        <p:spPr>
          <a:xfrm>
            <a:off x="1038740" y="2567773"/>
            <a:ext cx="6769448" cy="2019404"/>
          </a:xfrm>
          <a:prstGeom prst="rect">
            <a:avLst/>
          </a:prstGeom>
        </p:spPr>
      </p:pic>
      <p:pic>
        <p:nvPicPr>
          <p:cNvPr id="2" name="Picture 12">
            <a:extLst>
              <a:ext uri="{FF2B5EF4-FFF2-40B4-BE49-F238E27FC236}">
                <a16:creationId xmlns:a16="http://schemas.microsoft.com/office/drawing/2014/main" id="{3A62C4BC-8C68-50D0-F44B-72E3563784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962" y="4991386"/>
            <a:ext cx="3278509" cy="132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751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503F21F5-D170-6001-0A7B-5D5EFC08A82E}"/>
              </a:ext>
            </a:extLst>
          </p:cNvPr>
          <p:cNvSpPr txBox="1"/>
          <p:nvPr/>
        </p:nvSpPr>
        <p:spPr>
          <a:xfrm>
            <a:off x="347450" y="741872"/>
            <a:ext cx="4572000" cy="400110"/>
          </a:xfrm>
          <a:prstGeom prst="rect">
            <a:avLst/>
          </a:prstGeom>
          <a:noFill/>
        </p:spPr>
        <p:txBody>
          <a:bodyPr wrap="square">
            <a:spAutoFit/>
          </a:bodyPr>
          <a:lstStyle/>
          <a:p>
            <a:r>
              <a:rPr lang="en-IN" sz="2000" b="1" i="0" u="none" strike="noStrike" baseline="0" dirty="0">
                <a:solidFill>
                  <a:srgbClr val="C00000"/>
                </a:solidFill>
                <a:latin typeface="+mn-lt"/>
              </a:rPr>
              <a:t>Checking Integrity</a:t>
            </a:r>
            <a:endParaRPr lang="en-IN" sz="2000" b="1" dirty="0">
              <a:solidFill>
                <a:srgbClr val="C00000"/>
              </a:solidFill>
              <a:latin typeface="+mn-lt"/>
            </a:endParaRPr>
          </a:p>
        </p:txBody>
      </p:sp>
      <p:sp>
        <p:nvSpPr>
          <p:cNvPr id="6" name="TextBox 5">
            <a:extLst>
              <a:ext uri="{FF2B5EF4-FFF2-40B4-BE49-F238E27FC236}">
                <a16:creationId xmlns:a16="http://schemas.microsoft.com/office/drawing/2014/main" id="{AA8D9BCA-BC97-5A4C-049F-10AF1DF6C8D9}"/>
              </a:ext>
            </a:extLst>
          </p:cNvPr>
          <p:cNvSpPr txBox="1"/>
          <p:nvPr/>
        </p:nvSpPr>
        <p:spPr>
          <a:xfrm>
            <a:off x="347450" y="1281048"/>
            <a:ext cx="8295480" cy="646331"/>
          </a:xfrm>
          <a:prstGeom prst="rect">
            <a:avLst/>
          </a:prstGeom>
          <a:noFill/>
        </p:spPr>
        <p:txBody>
          <a:bodyPr wrap="square">
            <a:spAutoFit/>
          </a:bodyPr>
          <a:lstStyle/>
          <a:p>
            <a:pPr algn="just"/>
            <a:r>
              <a:rPr lang="en-US" sz="1800" b="0" i="0" u="none" strike="noStrike" baseline="0" dirty="0">
                <a:latin typeface="+mn-lt"/>
              </a:rPr>
              <a:t>Run the cryptographic hash function again and compare the new message digest with the previous one. </a:t>
            </a:r>
          </a:p>
        </p:txBody>
      </p:sp>
      <p:pic>
        <p:nvPicPr>
          <p:cNvPr id="2" name="Picture 12">
            <a:extLst>
              <a:ext uri="{FF2B5EF4-FFF2-40B4-BE49-F238E27FC236}">
                <a16:creationId xmlns:a16="http://schemas.microsoft.com/office/drawing/2014/main" id="{C906826B-5EE9-7281-7DD1-64C8B6788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740" y="3132014"/>
            <a:ext cx="7248525"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1">
            <a:extLst>
              <a:ext uri="{FF2B5EF4-FFF2-40B4-BE49-F238E27FC236}">
                <a16:creationId xmlns:a16="http://schemas.microsoft.com/office/drawing/2014/main" id="{D4B6EF98-FB08-7E9E-87AC-CF6E8CA76D76}"/>
              </a:ext>
            </a:extLst>
          </p:cNvPr>
          <p:cNvSpPr txBox="1">
            <a:spLocks noChangeArrowheads="1"/>
          </p:cNvSpPr>
          <p:nvPr/>
        </p:nvSpPr>
        <p:spPr bwMode="auto">
          <a:xfrm>
            <a:off x="2459725" y="2586404"/>
            <a:ext cx="31621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baseline="0" dirty="0">
                <a:solidFill>
                  <a:schemeClr val="folHlink"/>
                </a:solidFill>
                <a:latin typeface="Times New Roman" panose="02020603050405020304" pitchFamily="18" charset="0"/>
              </a:rPr>
              <a:t>Figure 11.2  </a:t>
            </a:r>
            <a:r>
              <a:rPr lang="en-US" altLang="en-US" sz="1800" i="1" baseline="0" dirty="0">
                <a:latin typeface="Times New Roman" panose="02020603050405020304" pitchFamily="18" charset="0"/>
              </a:rPr>
              <a:t>Checking integrity</a:t>
            </a:r>
          </a:p>
        </p:txBody>
      </p:sp>
    </p:spTree>
    <p:extLst>
      <p:ext uri="{BB962C8B-B14F-4D97-AF65-F5344CB8AC3E}">
        <p14:creationId xmlns:p14="http://schemas.microsoft.com/office/powerpoint/2010/main" val="4253921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385855" y="499475"/>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C260A47-3934-95DA-11C5-4331E6F0B635}"/>
              </a:ext>
            </a:extLst>
          </p:cNvPr>
          <p:cNvSpPr txBox="1"/>
          <p:nvPr/>
        </p:nvSpPr>
        <p:spPr>
          <a:xfrm>
            <a:off x="193830" y="1340973"/>
            <a:ext cx="8641125" cy="2308324"/>
          </a:xfrm>
          <a:prstGeom prst="rect">
            <a:avLst/>
          </a:prstGeom>
          <a:noFill/>
        </p:spPr>
        <p:txBody>
          <a:bodyPr wrap="square">
            <a:spAutoFit/>
          </a:bodyPr>
          <a:lstStyle/>
          <a:p>
            <a:pPr algn="just"/>
            <a:r>
              <a:rPr lang="en-US" sz="1800" b="0" i="0" u="none" strike="noStrike" baseline="0" dirty="0">
                <a:latin typeface="+mj-lt"/>
              </a:rPr>
              <a:t>Values are calculated from the first 8 prime numbers (2, 3, 5, 7, 11, 13, 17, and 19). </a:t>
            </a:r>
          </a:p>
          <a:p>
            <a:pPr algn="just"/>
            <a:endParaRPr lang="en-US" sz="1800" dirty="0">
              <a:latin typeface="+mj-lt"/>
            </a:endParaRPr>
          </a:p>
          <a:p>
            <a:pPr algn="just"/>
            <a:r>
              <a:rPr lang="en-US" sz="1800" b="0" i="0" u="none" strike="noStrike" baseline="0" dirty="0">
                <a:latin typeface="+mj-lt"/>
              </a:rPr>
              <a:t>Each value is the fraction part of the square root of the corresponding prime number after converting to binary and </a:t>
            </a:r>
            <a:r>
              <a:rPr lang="en-US" sz="1800" b="0" i="0" u="none" strike="noStrike" baseline="0" dirty="0">
                <a:solidFill>
                  <a:srgbClr val="FF0000"/>
                </a:solidFill>
                <a:latin typeface="+mj-lt"/>
              </a:rPr>
              <a:t>keeping only the first 64 bits</a:t>
            </a:r>
            <a:r>
              <a:rPr lang="en-US" sz="1800" b="0" i="0" u="none" strike="noStrike" baseline="0" dirty="0">
                <a:latin typeface="+mj-lt"/>
              </a:rPr>
              <a:t>. </a:t>
            </a:r>
          </a:p>
          <a:p>
            <a:pPr algn="just"/>
            <a:endParaRPr lang="en-US" sz="1800" dirty="0">
              <a:latin typeface="+mj-lt"/>
            </a:endParaRPr>
          </a:p>
          <a:p>
            <a:pPr algn="just"/>
            <a:r>
              <a:rPr lang="en-US" sz="1800" b="0" i="0" u="none" strike="noStrike" baseline="0" dirty="0">
                <a:latin typeface="+mj-lt"/>
              </a:rPr>
              <a:t>For example, the eighth prime is 19, with the square root (19)</a:t>
            </a:r>
            <a:r>
              <a:rPr lang="en-US" sz="1800" b="0" i="0" u="none" strike="noStrike" baseline="30000" dirty="0">
                <a:latin typeface="+mj-lt"/>
              </a:rPr>
              <a:t>1/2</a:t>
            </a:r>
            <a:r>
              <a:rPr lang="en-US" sz="1800" b="0" i="0" u="none" strike="noStrike" baseline="0" dirty="0">
                <a:latin typeface="+mj-lt"/>
              </a:rPr>
              <a:t> = 4.35889894354. </a:t>
            </a:r>
          </a:p>
          <a:p>
            <a:pPr algn="just"/>
            <a:endParaRPr lang="en-US" sz="1800" dirty="0">
              <a:latin typeface="+mj-lt"/>
            </a:endParaRPr>
          </a:p>
          <a:p>
            <a:pPr algn="just"/>
            <a:r>
              <a:rPr lang="en-US" sz="1800" b="0" i="0" u="none" strike="noStrike" baseline="0" dirty="0">
                <a:latin typeface="+mj-lt"/>
              </a:rPr>
              <a:t>Converting the number to binary with only 64 bits in the fraction part, we get</a:t>
            </a:r>
            <a:endParaRPr lang="en-IN" sz="1800" dirty="0">
              <a:latin typeface="+mj-lt"/>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DC63DEB-75E6-CA3C-817E-45C7526B8A5B}"/>
              </a:ext>
            </a:extLst>
          </p:cNvPr>
          <p:cNvPicPr>
            <a:picLocks noChangeAspect="1"/>
          </p:cNvPicPr>
          <p:nvPr/>
        </p:nvPicPr>
        <p:blipFill>
          <a:blip r:embed="rId2"/>
          <a:stretch>
            <a:fillRect/>
          </a:stretch>
        </p:blipFill>
        <p:spPr>
          <a:xfrm>
            <a:off x="1538005" y="4626915"/>
            <a:ext cx="6164764" cy="453500"/>
          </a:xfrm>
          <a:prstGeom prst="rect">
            <a:avLst/>
          </a:prstGeom>
        </p:spPr>
      </p:pic>
      <p:sp>
        <p:nvSpPr>
          <p:cNvPr id="8" name="TextBox 7">
            <a:extLst>
              <a:ext uri="{FF2B5EF4-FFF2-40B4-BE49-F238E27FC236}">
                <a16:creationId xmlns:a16="http://schemas.microsoft.com/office/drawing/2014/main" id="{A9751AD3-6E75-23EA-0622-21C2048047EC}"/>
              </a:ext>
            </a:extLst>
          </p:cNvPr>
          <p:cNvSpPr txBox="1"/>
          <p:nvPr/>
        </p:nvSpPr>
        <p:spPr>
          <a:xfrm>
            <a:off x="789107" y="5567162"/>
            <a:ext cx="7796215" cy="338554"/>
          </a:xfrm>
          <a:prstGeom prst="rect">
            <a:avLst/>
          </a:prstGeom>
          <a:noFill/>
        </p:spPr>
        <p:txBody>
          <a:bodyPr wrap="square">
            <a:spAutoFit/>
          </a:bodyPr>
          <a:lstStyle/>
          <a:p>
            <a:r>
              <a:rPr lang="en-US" sz="1600" b="0" i="0" u="none" strike="noStrike" baseline="0" dirty="0">
                <a:solidFill>
                  <a:srgbClr val="FF0000"/>
                </a:solidFill>
                <a:latin typeface="+mn-lt"/>
              </a:rPr>
              <a:t>SHA-512 keeps the fraction part, (</a:t>
            </a:r>
            <a:r>
              <a:rPr lang="en-US" sz="1400" b="0" i="0" u="none" strike="noStrike" baseline="0" dirty="0">
                <a:solidFill>
                  <a:srgbClr val="FF0000"/>
                </a:solidFill>
                <a:latin typeface="+mn-lt"/>
              </a:rPr>
              <a:t>5BE0CD19137E2179)</a:t>
            </a:r>
            <a:r>
              <a:rPr lang="en-US" sz="800" b="0" i="0" u="none" strike="noStrike" baseline="0" dirty="0">
                <a:solidFill>
                  <a:srgbClr val="FF0000"/>
                </a:solidFill>
                <a:latin typeface="+mn-lt"/>
              </a:rPr>
              <a:t>16</a:t>
            </a:r>
            <a:r>
              <a:rPr lang="en-US" sz="1400" b="0" i="0" u="none" strike="noStrike" baseline="0" dirty="0">
                <a:solidFill>
                  <a:srgbClr val="FF0000"/>
                </a:solidFill>
                <a:latin typeface="+mn-lt"/>
              </a:rPr>
              <a:t>, </a:t>
            </a:r>
            <a:r>
              <a:rPr lang="en-US" sz="1600" b="0" i="0" u="none" strike="noStrike" baseline="0" dirty="0">
                <a:solidFill>
                  <a:srgbClr val="FF0000"/>
                </a:solidFill>
                <a:latin typeface="+mn-lt"/>
              </a:rPr>
              <a:t>as an unsigned integer</a:t>
            </a:r>
            <a:endParaRPr lang="en-IN" dirty="0">
              <a:solidFill>
                <a:srgbClr val="FF0000"/>
              </a:solidFill>
              <a:latin typeface="+mn-lt"/>
            </a:endParaRPr>
          </a:p>
        </p:txBody>
      </p:sp>
    </p:spTree>
    <p:extLst>
      <p:ext uri="{BB962C8B-B14F-4D97-AF65-F5344CB8AC3E}">
        <p14:creationId xmlns:p14="http://schemas.microsoft.com/office/powerpoint/2010/main" val="15114701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385855" y="499475"/>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04929B25-4DA9-1137-C192-98223C2F1654}"/>
              </a:ext>
            </a:extLst>
          </p:cNvPr>
          <p:cNvSpPr txBox="1"/>
          <p:nvPr/>
        </p:nvSpPr>
        <p:spPr>
          <a:xfrm>
            <a:off x="384446" y="1949292"/>
            <a:ext cx="8333884" cy="2031325"/>
          </a:xfrm>
          <a:prstGeom prst="rect">
            <a:avLst/>
          </a:prstGeom>
          <a:noFill/>
        </p:spPr>
        <p:txBody>
          <a:bodyPr wrap="square">
            <a:spAutoFit/>
          </a:bodyPr>
          <a:lstStyle/>
          <a:p>
            <a:pPr algn="l"/>
            <a:r>
              <a:rPr lang="en-IN" sz="1800" b="0" i="0" u="none" strike="noStrike" baseline="0" dirty="0">
                <a:solidFill>
                  <a:srgbClr val="FF0000"/>
                </a:solidFill>
                <a:latin typeface="+mn-lt"/>
              </a:rPr>
              <a:t>Compression Function</a:t>
            </a:r>
          </a:p>
          <a:p>
            <a:pPr algn="just"/>
            <a:r>
              <a:rPr lang="en-US" sz="1800" b="0" i="0" u="none" strike="noStrike" baseline="0" dirty="0">
                <a:latin typeface="+mn-lt"/>
              </a:rPr>
              <a:t>SHA-512 creates a 512-bit (eight 64-bit words) message digest from a multiple-block message where each block is 1024 bits. </a:t>
            </a:r>
          </a:p>
          <a:p>
            <a:pPr algn="just"/>
            <a:endParaRPr lang="en-US" sz="1800" dirty="0">
              <a:latin typeface="+mn-lt"/>
            </a:endParaRPr>
          </a:p>
          <a:p>
            <a:pPr algn="just"/>
            <a:r>
              <a:rPr lang="en-US" sz="1800" b="0" i="0" u="none" strike="noStrike" baseline="0" dirty="0">
                <a:latin typeface="+mn-lt"/>
              </a:rPr>
              <a:t>The processing of each block of data in SHA-512 </a:t>
            </a:r>
            <a:r>
              <a:rPr lang="en-US" sz="1800" b="1" i="0" u="none" strike="noStrike" baseline="0" dirty="0">
                <a:solidFill>
                  <a:srgbClr val="FF0000"/>
                </a:solidFill>
                <a:latin typeface="+mn-lt"/>
              </a:rPr>
              <a:t>involves 80 rounds</a:t>
            </a:r>
            <a:r>
              <a:rPr lang="en-US" sz="1800" b="1" i="0" u="none" strike="noStrike" baseline="0" dirty="0">
                <a:latin typeface="+mn-lt"/>
              </a:rPr>
              <a:t>. </a:t>
            </a:r>
          </a:p>
          <a:p>
            <a:pPr algn="just"/>
            <a:endParaRPr lang="en-US" sz="1800" dirty="0">
              <a:latin typeface="+mn-lt"/>
            </a:endParaRPr>
          </a:p>
          <a:p>
            <a:pPr algn="just"/>
            <a:r>
              <a:rPr lang="en-US" sz="1800" b="0" i="0" u="none" strike="noStrike" baseline="0" dirty="0">
                <a:latin typeface="+mn-lt"/>
              </a:rPr>
              <a:t>Figure 12.10 shows the general outline for the compression function. </a:t>
            </a:r>
          </a:p>
        </p:txBody>
      </p:sp>
      <p:pic>
        <p:nvPicPr>
          <p:cNvPr id="2" name="Picture 12">
            <a:extLst>
              <a:ext uri="{FF2B5EF4-FFF2-40B4-BE49-F238E27FC236}">
                <a16:creationId xmlns:a16="http://schemas.microsoft.com/office/drawing/2014/main" id="{DE14E7C0-AAAD-675C-879B-240A7E501A9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3845" y="377051"/>
            <a:ext cx="2548298" cy="1030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2485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10" name="TextBox 9">
            <a:extLst>
              <a:ext uri="{FF2B5EF4-FFF2-40B4-BE49-F238E27FC236}">
                <a16:creationId xmlns:a16="http://schemas.microsoft.com/office/drawing/2014/main" id="{CFEE4901-D248-C221-9711-06F79C73A3DD}"/>
              </a:ext>
            </a:extLst>
          </p:cNvPr>
          <p:cNvSpPr txBox="1"/>
          <p:nvPr/>
        </p:nvSpPr>
        <p:spPr>
          <a:xfrm>
            <a:off x="385855" y="499475"/>
            <a:ext cx="4572000" cy="461665"/>
          </a:xfrm>
          <a:prstGeom prst="rect">
            <a:avLst/>
          </a:prstGeom>
          <a:noFill/>
        </p:spPr>
        <p:txBody>
          <a:bodyPr wrap="square">
            <a:spAutoFit/>
          </a:bodyPr>
          <a:lstStyle/>
          <a:p>
            <a:r>
              <a:rPr lang="en-IN" sz="2400" b="0" i="0" u="none" strike="noStrike" baseline="0" dirty="0">
                <a:solidFill>
                  <a:srgbClr val="FF0000"/>
                </a:solidFill>
                <a:latin typeface="+mj-lt"/>
                <a:ea typeface="Calibri" panose="020F0502020204030204" pitchFamily="34" charset="0"/>
                <a:cs typeface="Calibri" panose="020F0502020204030204" pitchFamily="34" charset="0"/>
              </a:rPr>
              <a:t>12.2 SHA-512</a:t>
            </a:r>
            <a:endParaRPr lang="en-IN" sz="2400" dirty="0">
              <a:solidFill>
                <a:srgbClr val="FF0000"/>
              </a:solidFill>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04929B25-4DA9-1137-C192-98223C2F1654}"/>
              </a:ext>
            </a:extLst>
          </p:cNvPr>
          <p:cNvSpPr txBox="1"/>
          <p:nvPr/>
        </p:nvSpPr>
        <p:spPr>
          <a:xfrm>
            <a:off x="405058" y="1136063"/>
            <a:ext cx="8333884" cy="369332"/>
          </a:xfrm>
          <a:prstGeom prst="rect">
            <a:avLst/>
          </a:prstGeom>
          <a:noFill/>
        </p:spPr>
        <p:txBody>
          <a:bodyPr wrap="square">
            <a:spAutoFit/>
          </a:bodyPr>
          <a:lstStyle/>
          <a:p>
            <a:pPr algn="l"/>
            <a:r>
              <a:rPr lang="en-IN" sz="1800" b="0" i="0" u="none" strike="noStrike" baseline="0" dirty="0">
                <a:solidFill>
                  <a:srgbClr val="FF0000"/>
                </a:solidFill>
                <a:latin typeface="+mn-lt"/>
              </a:rPr>
              <a:t>Compression Function</a:t>
            </a:r>
          </a:p>
        </p:txBody>
      </p:sp>
      <p:pic>
        <p:nvPicPr>
          <p:cNvPr id="6" name="Picture 12">
            <a:extLst>
              <a:ext uri="{FF2B5EF4-FFF2-40B4-BE49-F238E27FC236}">
                <a16:creationId xmlns:a16="http://schemas.microsoft.com/office/drawing/2014/main" id="{2359B1E8-27EC-BE19-52D0-464B0FDBC3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567" y="1661970"/>
            <a:ext cx="4693261" cy="486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956DEA54-D124-BE05-3585-4CE695A2C18C}"/>
              </a:ext>
            </a:extLst>
          </p:cNvPr>
          <p:cNvSpPr txBox="1"/>
          <p:nvPr/>
        </p:nvSpPr>
        <p:spPr>
          <a:xfrm>
            <a:off x="5311351" y="643371"/>
            <a:ext cx="3419850" cy="4770537"/>
          </a:xfrm>
          <a:prstGeom prst="rect">
            <a:avLst/>
          </a:prstGeom>
          <a:noFill/>
        </p:spPr>
        <p:txBody>
          <a:bodyPr wrap="square">
            <a:spAutoFit/>
          </a:bodyPr>
          <a:lstStyle/>
          <a:p>
            <a:pPr algn="just"/>
            <a:r>
              <a:rPr lang="en-US" b="0" i="0" u="none" strike="noStrike" baseline="0" dirty="0">
                <a:latin typeface="+mn-lt"/>
              </a:rPr>
              <a:t>In each round, the contents of eight previous buffers, one word from the expanded block (Wi), and one 64-bit constant (Ki) are mixed together and then operated on to create a new set of eight buffers. </a:t>
            </a:r>
          </a:p>
          <a:p>
            <a:pPr algn="just"/>
            <a:endParaRPr lang="en-US" dirty="0">
              <a:latin typeface="+mn-lt"/>
            </a:endParaRPr>
          </a:p>
          <a:p>
            <a:pPr algn="just"/>
            <a:r>
              <a:rPr lang="en-US" b="0" i="0" u="none" strike="noStrike" baseline="0" dirty="0">
                <a:latin typeface="+mn-lt"/>
              </a:rPr>
              <a:t>At the beginning of processing, the values of the eight buffers are saved into eight temporary variables. </a:t>
            </a:r>
          </a:p>
          <a:p>
            <a:pPr algn="just"/>
            <a:endParaRPr lang="en-US" dirty="0">
              <a:latin typeface="+mn-lt"/>
            </a:endParaRPr>
          </a:p>
          <a:p>
            <a:pPr algn="just"/>
            <a:r>
              <a:rPr lang="en-US" b="0" i="0" u="none" strike="noStrike" baseline="0" dirty="0">
                <a:latin typeface="+mn-lt"/>
              </a:rPr>
              <a:t>At the end of the processing (after step 79), these values are added to the values created from step 79. </a:t>
            </a:r>
          </a:p>
          <a:p>
            <a:pPr algn="just"/>
            <a:endParaRPr lang="en-US" dirty="0">
              <a:latin typeface="+mn-lt"/>
            </a:endParaRPr>
          </a:p>
          <a:p>
            <a:pPr algn="just"/>
            <a:endParaRPr lang="en-US" b="0" i="0" u="none" strike="noStrike" baseline="0" dirty="0">
              <a:latin typeface="+mn-lt"/>
            </a:endParaRPr>
          </a:p>
          <a:p>
            <a:pPr algn="just"/>
            <a:r>
              <a:rPr lang="en-US" b="0" i="0" u="none" strike="noStrike" baseline="0" dirty="0">
                <a:latin typeface="+mn-lt"/>
              </a:rPr>
              <a:t>We call this last operation the final adding, as shown in the figure</a:t>
            </a:r>
            <a:r>
              <a:rPr lang="en-US" sz="1400" b="0" i="0" u="none" strike="noStrike" baseline="0" dirty="0">
                <a:latin typeface="Generic515-Regular"/>
              </a:rPr>
              <a:t>.</a:t>
            </a:r>
            <a:endParaRPr lang="en-IN" dirty="0"/>
          </a:p>
        </p:txBody>
      </p:sp>
    </p:spTree>
    <p:extLst>
      <p:ext uri="{BB962C8B-B14F-4D97-AF65-F5344CB8AC3E}">
        <p14:creationId xmlns:p14="http://schemas.microsoft.com/office/powerpoint/2010/main" val="14018620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C1276C1-3FF6-4EEA-F87D-6CD111730E5A}"/>
              </a:ext>
            </a:extLst>
          </p:cNvPr>
          <p:cNvSpPr txBox="1"/>
          <p:nvPr/>
        </p:nvSpPr>
        <p:spPr>
          <a:xfrm>
            <a:off x="501070" y="810211"/>
            <a:ext cx="4572000" cy="400110"/>
          </a:xfrm>
          <a:prstGeom prst="rect">
            <a:avLst/>
          </a:prstGeom>
          <a:noFill/>
        </p:spPr>
        <p:txBody>
          <a:bodyPr wrap="square">
            <a:spAutoFit/>
          </a:bodyPr>
          <a:lstStyle/>
          <a:p>
            <a:r>
              <a:rPr lang="en-IN" sz="2000" b="1" i="0" u="none" strike="noStrike" baseline="0" dirty="0">
                <a:solidFill>
                  <a:srgbClr val="FF0000"/>
                </a:solidFill>
                <a:latin typeface="+mn-lt"/>
              </a:rPr>
              <a:t>Structure of Each Round</a:t>
            </a:r>
            <a:endParaRPr lang="en-IN" sz="2000" b="1" dirty="0">
              <a:solidFill>
                <a:srgbClr val="FF0000"/>
              </a:solidFill>
              <a:latin typeface="+mn-lt"/>
            </a:endParaRPr>
          </a:p>
        </p:txBody>
      </p:sp>
      <p:sp>
        <p:nvSpPr>
          <p:cNvPr id="6" name="TextBox 5">
            <a:extLst>
              <a:ext uri="{FF2B5EF4-FFF2-40B4-BE49-F238E27FC236}">
                <a16:creationId xmlns:a16="http://schemas.microsoft.com/office/drawing/2014/main" id="{751D584E-0F87-5794-794A-15CB71ED9BB3}"/>
              </a:ext>
            </a:extLst>
          </p:cNvPr>
          <p:cNvSpPr txBox="1"/>
          <p:nvPr/>
        </p:nvSpPr>
        <p:spPr>
          <a:xfrm>
            <a:off x="444039" y="1229179"/>
            <a:ext cx="7949835" cy="1477328"/>
          </a:xfrm>
          <a:prstGeom prst="rect">
            <a:avLst/>
          </a:prstGeom>
          <a:noFill/>
        </p:spPr>
        <p:txBody>
          <a:bodyPr wrap="square">
            <a:spAutoFit/>
          </a:bodyPr>
          <a:lstStyle/>
          <a:p>
            <a:pPr algn="just"/>
            <a:r>
              <a:rPr lang="en-US" sz="1800" b="0" i="0" u="none" strike="noStrike" baseline="0" dirty="0">
                <a:latin typeface="+mj-lt"/>
              </a:rPr>
              <a:t>In each round, eight new values for the 64-bit buffers are created from the values of the buffers in the previous round. </a:t>
            </a:r>
          </a:p>
          <a:p>
            <a:pPr algn="just"/>
            <a:endParaRPr lang="en-US" sz="1800" dirty="0">
              <a:latin typeface="+mj-lt"/>
            </a:endParaRPr>
          </a:p>
          <a:p>
            <a:pPr algn="just"/>
            <a:r>
              <a:rPr lang="en-US" sz="1800" b="0" i="0" u="none" strike="noStrike" baseline="0" dirty="0">
                <a:latin typeface="+mj-lt"/>
              </a:rPr>
              <a:t>As Figure 12.11 shows</a:t>
            </a:r>
            <a:r>
              <a:rPr lang="en-US" sz="1800" b="0" i="0" u="none" strike="noStrike" baseline="0" dirty="0">
                <a:solidFill>
                  <a:srgbClr val="FF0000"/>
                </a:solidFill>
                <a:latin typeface="+mj-lt"/>
              </a:rPr>
              <a:t>, six buffers are the exact copies </a:t>
            </a:r>
            <a:r>
              <a:rPr lang="en-US" sz="1800" b="0" i="0" u="none" strike="noStrike" baseline="0" dirty="0">
                <a:latin typeface="+mj-lt"/>
              </a:rPr>
              <a:t>of one of the buffers in the previous round as shown below:</a:t>
            </a:r>
            <a:endParaRPr lang="en-IN" sz="1800" dirty="0">
              <a:latin typeface="+mj-lt"/>
            </a:endParaRPr>
          </a:p>
        </p:txBody>
      </p:sp>
      <p:pic>
        <p:nvPicPr>
          <p:cNvPr id="8" name="Picture 7">
            <a:extLst>
              <a:ext uri="{FF2B5EF4-FFF2-40B4-BE49-F238E27FC236}">
                <a16:creationId xmlns:a16="http://schemas.microsoft.com/office/drawing/2014/main" id="{06180454-43BC-AAB6-AAD4-41083745BFE1}"/>
              </a:ext>
            </a:extLst>
          </p:cNvPr>
          <p:cNvPicPr>
            <a:picLocks noChangeAspect="1"/>
          </p:cNvPicPr>
          <p:nvPr/>
        </p:nvPicPr>
        <p:blipFill>
          <a:blip r:embed="rId2"/>
          <a:stretch>
            <a:fillRect/>
          </a:stretch>
        </p:blipFill>
        <p:spPr>
          <a:xfrm>
            <a:off x="1345980" y="3189815"/>
            <a:ext cx="5683940" cy="395941"/>
          </a:xfrm>
          <a:prstGeom prst="rect">
            <a:avLst/>
          </a:prstGeom>
        </p:spPr>
      </p:pic>
      <p:pic>
        <p:nvPicPr>
          <p:cNvPr id="4" name="Picture 3">
            <a:extLst>
              <a:ext uri="{FF2B5EF4-FFF2-40B4-BE49-F238E27FC236}">
                <a16:creationId xmlns:a16="http://schemas.microsoft.com/office/drawing/2014/main" id="{539B0E0F-9035-4C26-5261-914EFC32CBDF}"/>
              </a:ext>
            </a:extLst>
          </p:cNvPr>
          <p:cNvPicPr>
            <a:picLocks noChangeAspect="1"/>
          </p:cNvPicPr>
          <p:nvPr/>
        </p:nvPicPr>
        <p:blipFill>
          <a:blip r:embed="rId3"/>
          <a:stretch>
            <a:fillRect/>
          </a:stretch>
        </p:blipFill>
        <p:spPr>
          <a:xfrm>
            <a:off x="1157538" y="4151493"/>
            <a:ext cx="6188909" cy="1973069"/>
          </a:xfrm>
          <a:prstGeom prst="rect">
            <a:avLst/>
          </a:prstGeom>
        </p:spPr>
      </p:pic>
    </p:spTree>
    <p:extLst>
      <p:ext uri="{BB962C8B-B14F-4D97-AF65-F5344CB8AC3E}">
        <p14:creationId xmlns:p14="http://schemas.microsoft.com/office/powerpoint/2010/main" val="12862204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C1276C1-3FF6-4EEA-F87D-6CD111730E5A}"/>
              </a:ext>
            </a:extLst>
          </p:cNvPr>
          <p:cNvSpPr txBox="1"/>
          <p:nvPr/>
        </p:nvSpPr>
        <p:spPr>
          <a:xfrm>
            <a:off x="501070" y="810211"/>
            <a:ext cx="4572000" cy="400110"/>
          </a:xfrm>
          <a:prstGeom prst="rect">
            <a:avLst/>
          </a:prstGeom>
          <a:noFill/>
        </p:spPr>
        <p:txBody>
          <a:bodyPr wrap="square">
            <a:spAutoFit/>
          </a:bodyPr>
          <a:lstStyle/>
          <a:p>
            <a:r>
              <a:rPr lang="en-IN" sz="2000" b="1" i="0" u="none" strike="noStrike" baseline="0" dirty="0">
                <a:solidFill>
                  <a:srgbClr val="FF0000"/>
                </a:solidFill>
                <a:latin typeface="+mn-lt"/>
              </a:rPr>
              <a:t>Structure of Each Round</a:t>
            </a:r>
            <a:endParaRPr lang="en-IN" sz="2000" b="1" dirty="0">
              <a:solidFill>
                <a:srgbClr val="FF0000"/>
              </a:solidFill>
              <a:latin typeface="+mn-lt"/>
            </a:endParaRPr>
          </a:p>
        </p:txBody>
      </p:sp>
      <p:sp>
        <p:nvSpPr>
          <p:cNvPr id="4" name="TextBox 3">
            <a:extLst>
              <a:ext uri="{FF2B5EF4-FFF2-40B4-BE49-F238E27FC236}">
                <a16:creationId xmlns:a16="http://schemas.microsoft.com/office/drawing/2014/main" id="{981F4804-4629-7B87-1176-711A6B589CFB}"/>
              </a:ext>
            </a:extLst>
          </p:cNvPr>
          <p:cNvSpPr txBox="1"/>
          <p:nvPr/>
        </p:nvSpPr>
        <p:spPr>
          <a:xfrm>
            <a:off x="510219" y="4143979"/>
            <a:ext cx="8286331" cy="1477328"/>
          </a:xfrm>
          <a:prstGeom prst="rect">
            <a:avLst/>
          </a:prstGeom>
          <a:noFill/>
        </p:spPr>
        <p:txBody>
          <a:bodyPr wrap="square">
            <a:spAutoFit/>
          </a:bodyPr>
          <a:lstStyle/>
          <a:p>
            <a:pPr algn="just"/>
            <a:r>
              <a:rPr lang="en-US" sz="1800" b="0" i="0" u="none" strike="noStrike" baseline="0" dirty="0">
                <a:latin typeface="+mj-lt"/>
              </a:rPr>
              <a:t>Two of the new buffers, </a:t>
            </a:r>
            <a:r>
              <a:rPr lang="en-US" sz="1800" b="0" i="0" u="none" strike="noStrike" baseline="0" dirty="0">
                <a:solidFill>
                  <a:srgbClr val="FF0000"/>
                </a:solidFill>
                <a:latin typeface="+mj-lt"/>
              </a:rPr>
              <a:t>A </a:t>
            </a:r>
            <a:r>
              <a:rPr lang="en-US" sz="1800" b="0" i="0" u="none" strike="noStrike" baseline="0" dirty="0">
                <a:latin typeface="+mj-lt"/>
              </a:rPr>
              <a:t>and </a:t>
            </a:r>
            <a:r>
              <a:rPr lang="en-US" sz="1800" b="0" i="0" u="none" strike="noStrike" baseline="0" dirty="0">
                <a:solidFill>
                  <a:srgbClr val="FF0000"/>
                </a:solidFill>
                <a:latin typeface="+mj-lt"/>
              </a:rPr>
              <a:t>E</a:t>
            </a:r>
            <a:r>
              <a:rPr lang="en-US" sz="1800" b="0" i="0" u="none" strike="noStrike" baseline="0" dirty="0">
                <a:latin typeface="+mj-lt"/>
              </a:rPr>
              <a:t>, receive their inputs from some complex functions that </a:t>
            </a:r>
            <a:r>
              <a:rPr lang="en-US" sz="1800" b="0" i="0" u="none" strike="noStrike" baseline="0" dirty="0">
                <a:solidFill>
                  <a:srgbClr val="FF0000"/>
                </a:solidFill>
                <a:latin typeface="+mj-lt"/>
              </a:rPr>
              <a:t>involve some of the previous buffers, the corresponding word for this round (Wi), and the corresponding constant for this round (Ki). </a:t>
            </a:r>
          </a:p>
          <a:p>
            <a:pPr algn="just"/>
            <a:endParaRPr lang="en-US" sz="1800" dirty="0">
              <a:latin typeface="+mj-lt"/>
            </a:endParaRPr>
          </a:p>
          <a:p>
            <a:pPr algn="just"/>
            <a:r>
              <a:rPr lang="en-US" sz="1800" b="0" i="0" u="none" strike="noStrike" baseline="0" dirty="0">
                <a:latin typeface="+mj-lt"/>
              </a:rPr>
              <a:t>Figure 12.11 shows the structure of </a:t>
            </a:r>
            <a:r>
              <a:rPr lang="en-IN" sz="1800" b="0" i="0" u="none" strike="noStrike" baseline="0" dirty="0">
                <a:latin typeface="+mj-lt"/>
              </a:rPr>
              <a:t>each round.</a:t>
            </a:r>
            <a:endParaRPr lang="en-IN" sz="1800" dirty="0">
              <a:latin typeface="+mj-lt"/>
            </a:endParaRPr>
          </a:p>
        </p:txBody>
      </p:sp>
      <p:pic>
        <p:nvPicPr>
          <p:cNvPr id="2" name="Picture 1">
            <a:extLst>
              <a:ext uri="{FF2B5EF4-FFF2-40B4-BE49-F238E27FC236}">
                <a16:creationId xmlns:a16="http://schemas.microsoft.com/office/drawing/2014/main" id="{5DD9603B-AC90-F4B2-37A3-AA6E877C3022}"/>
              </a:ext>
            </a:extLst>
          </p:cNvPr>
          <p:cNvPicPr>
            <a:picLocks noChangeAspect="1"/>
          </p:cNvPicPr>
          <p:nvPr/>
        </p:nvPicPr>
        <p:blipFill>
          <a:blip r:embed="rId2"/>
          <a:stretch>
            <a:fillRect/>
          </a:stretch>
        </p:blipFill>
        <p:spPr>
          <a:xfrm>
            <a:off x="1035426" y="1582613"/>
            <a:ext cx="6188909" cy="1973069"/>
          </a:xfrm>
          <a:prstGeom prst="rect">
            <a:avLst/>
          </a:prstGeom>
        </p:spPr>
      </p:pic>
    </p:spTree>
    <p:extLst>
      <p:ext uri="{BB962C8B-B14F-4D97-AF65-F5344CB8AC3E}">
        <p14:creationId xmlns:p14="http://schemas.microsoft.com/office/powerpoint/2010/main" val="8045977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C1276C1-3FF6-4EEA-F87D-6CD111730E5A}"/>
              </a:ext>
            </a:extLst>
          </p:cNvPr>
          <p:cNvSpPr txBox="1"/>
          <p:nvPr/>
        </p:nvSpPr>
        <p:spPr>
          <a:xfrm>
            <a:off x="501070" y="416271"/>
            <a:ext cx="4572000" cy="400110"/>
          </a:xfrm>
          <a:prstGeom prst="rect">
            <a:avLst/>
          </a:prstGeom>
          <a:noFill/>
        </p:spPr>
        <p:txBody>
          <a:bodyPr wrap="square">
            <a:spAutoFit/>
          </a:bodyPr>
          <a:lstStyle/>
          <a:p>
            <a:r>
              <a:rPr lang="en-IN" sz="2000" b="1" i="0" u="none" strike="noStrike" baseline="0" dirty="0">
                <a:solidFill>
                  <a:srgbClr val="FF0000"/>
                </a:solidFill>
                <a:latin typeface="+mn-lt"/>
              </a:rPr>
              <a:t>Structure of Each Round</a:t>
            </a:r>
            <a:endParaRPr lang="en-IN" sz="2000" b="1" dirty="0">
              <a:solidFill>
                <a:srgbClr val="FF0000"/>
              </a:solidFill>
              <a:latin typeface="+mn-lt"/>
            </a:endParaRPr>
          </a:p>
        </p:txBody>
      </p:sp>
      <p:sp>
        <p:nvSpPr>
          <p:cNvPr id="4" name="TextBox 3">
            <a:extLst>
              <a:ext uri="{FF2B5EF4-FFF2-40B4-BE49-F238E27FC236}">
                <a16:creationId xmlns:a16="http://schemas.microsoft.com/office/drawing/2014/main" id="{981F4804-4629-7B87-1176-711A6B589CFB}"/>
              </a:ext>
            </a:extLst>
          </p:cNvPr>
          <p:cNvSpPr txBox="1"/>
          <p:nvPr/>
        </p:nvSpPr>
        <p:spPr>
          <a:xfrm>
            <a:off x="501070" y="749377"/>
            <a:ext cx="8286331" cy="369332"/>
          </a:xfrm>
          <a:prstGeom prst="rect">
            <a:avLst/>
          </a:prstGeom>
          <a:noFill/>
        </p:spPr>
        <p:txBody>
          <a:bodyPr wrap="square">
            <a:spAutoFit/>
          </a:bodyPr>
          <a:lstStyle/>
          <a:p>
            <a:pPr algn="just"/>
            <a:r>
              <a:rPr lang="en-US" sz="1800" b="0" i="0" u="none" strike="noStrike" baseline="0" dirty="0">
                <a:latin typeface="+mj-lt"/>
              </a:rPr>
              <a:t>Figure 12.11 shows the structure of </a:t>
            </a:r>
            <a:r>
              <a:rPr lang="en-IN" sz="1800" b="0" i="0" u="none" strike="noStrike" baseline="0" dirty="0">
                <a:latin typeface="+mj-lt"/>
              </a:rPr>
              <a:t>each round.</a:t>
            </a:r>
            <a:endParaRPr lang="en-IN" sz="1800" dirty="0">
              <a:latin typeface="+mj-lt"/>
            </a:endParaRPr>
          </a:p>
        </p:txBody>
      </p:sp>
      <p:pic>
        <p:nvPicPr>
          <p:cNvPr id="2" name="Picture 13">
            <a:extLst>
              <a:ext uri="{FF2B5EF4-FFF2-40B4-BE49-F238E27FC236}">
                <a16:creationId xmlns:a16="http://schemas.microsoft.com/office/drawing/2014/main" id="{E42B0356-3E03-AD26-6F7C-146591689E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694" y="1289240"/>
            <a:ext cx="4456411" cy="4488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82AD0A4B-12C4-1E87-5017-C2B42E082651}"/>
              </a:ext>
            </a:extLst>
          </p:cNvPr>
          <p:cNvSpPr txBox="1"/>
          <p:nvPr/>
        </p:nvSpPr>
        <p:spPr>
          <a:xfrm>
            <a:off x="5800959" y="1208823"/>
            <a:ext cx="2986441" cy="1754326"/>
          </a:xfrm>
          <a:prstGeom prst="rect">
            <a:avLst/>
          </a:prstGeom>
          <a:noFill/>
        </p:spPr>
        <p:txBody>
          <a:bodyPr wrap="square">
            <a:spAutoFit/>
          </a:bodyPr>
          <a:lstStyle/>
          <a:p>
            <a:pPr algn="just"/>
            <a:r>
              <a:rPr lang="en-US" sz="1800" b="0" i="0" u="none" strike="noStrike" baseline="0" dirty="0">
                <a:latin typeface="Generic515-Regular"/>
              </a:rPr>
              <a:t>There are 2 mixers, 3 functions, and several operators. </a:t>
            </a:r>
          </a:p>
          <a:p>
            <a:pPr algn="just"/>
            <a:endParaRPr lang="en-US" sz="1800" dirty="0">
              <a:latin typeface="Generic515-Regular"/>
            </a:endParaRPr>
          </a:p>
          <a:p>
            <a:pPr algn="just"/>
            <a:r>
              <a:rPr lang="en-US" sz="1800" b="0" i="0" u="none" strike="noStrike" baseline="0" dirty="0">
                <a:latin typeface="Generic515-Regular"/>
              </a:rPr>
              <a:t>Each mixer combines two functions. </a:t>
            </a:r>
            <a:endParaRPr lang="en-IN" sz="1800" dirty="0"/>
          </a:p>
        </p:txBody>
      </p:sp>
    </p:spTree>
    <p:extLst>
      <p:ext uri="{BB962C8B-B14F-4D97-AF65-F5344CB8AC3E}">
        <p14:creationId xmlns:p14="http://schemas.microsoft.com/office/powerpoint/2010/main" val="617180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C1276C1-3FF6-4EEA-F87D-6CD111730E5A}"/>
              </a:ext>
            </a:extLst>
          </p:cNvPr>
          <p:cNvSpPr txBox="1"/>
          <p:nvPr/>
        </p:nvSpPr>
        <p:spPr>
          <a:xfrm>
            <a:off x="501070" y="416271"/>
            <a:ext cx="4572000" cy="400110"/>
          </a:xfrm>
          <a:prstGeom prst="rect">
            <a:avLst/>
          </a:prstGeom>
          <a:noFill/>
        </p:spPr>
        <p:txBody>
          <a:bodyPr wrap="square">
            <a:spAutoFit/>
          </a:bodyPr>
          <a:lstStyle/>
          <a:p>
            <a:r>
              <a:rPr lang="en-IN" sz="2000" b="1" i="0" u="none" strike="noStrike" baseline="0" dirty="0">
                <a:solidFill>
                  <a:srgbClr val="FF0000"/>
                </a:solidFill>
                <a:latin typeface="+mn-lt"/>
              </a:rPr>
              <a:t>Structure of Each Round</a:t>
            </a:r>
            <a:endParaRPr lang="en-IN" sz="2000" b="1" dirty="0">
              <a:solidFill>
                <a:srgbClr val="FF0000"/>
              </a:solidFill>
              <a:latin typeface="+mn-lt"/>
            </a:endParaRPr>
          </a:p>
        </p:txBody>
      </p:sp>
      <p:sp>
        <p:nvSpPr>
          <p:cNvPr id="4" name="TextBox 3">
            <a:extLst>
              <a:ext uri="{FF2B5EF4-FFF2-40B4-BE49-F238E27FC236}">
                <a16:creationId xmlns:a16="http://schemas.microsoft.com/office/drawing/2014/main" id="{981F4804-4629-7B87-1176-711A6B589CFB}"/>
              </a:ext>
            </a:extLst>
          </p:cNvPr>
          <p:cNvSpPr txBox="1"/>
          <p:nvPr/>
        </p:nvSpPr>
        <p:spPr>
          <a:xfrm>
            <a:off x="501070" y="749377"/>
            <a:ext cx="8286331" cy="369332"/>
          </a:xfrm>
          <a:prstGeom prst="rect">
            <a:avLst/>
          </a:prstGeom>
          <a:noFill/>
        </p:spPr>
        <p:txBody>
          <a:bodyPr wrap="square">
            <a:spAutoFit/>
          </a:bodyPr>
          <a:lstStyle/>
          <a:p>
            <a:pPr algn="just"/>
            <a:r>
              <a:rPr lang="en-US" sz="1800" b="0" i="0" u="none" strike="noStrike" baseline="0" dirty="0">
                <a:latin typeface="+mj-lt"/>
              </a:rPr>
              <a:t>Figure 12.11 shows the structure of </a:t>
            </a:r>
            <a:r>
              <a:rPr lang="en-IN" sz="1800" b="0" i="0" u="none" strike="noStrike" baseline="0" dirty="0">
                <a:latin typeface="+mj-lt"/>
              </a:rPr>
              <a:t>each round.</a:t>
            </a:r>
            <a:endParaRPr lang="en-IN" sz="1800" dirty="0">
              <a:latin typeface="+mj-lt"/>
            </a:endParaRPr>
          </a:p>
        </p:txBody>
      </p:sp>
      <p:pic>
        <p:nvPicPr>
          <p:cNvPr id="2" name="Picture 13">
            <a:extLst>
              <a:ext uri="{FF2B5EF4-FFF2-40B4-BE49-F238E27FC236}">
                <a16:creationId xmlns:a16="http://schemas.microsoft.com/office/drawing/2014/main" id="{E42B0356-3E03-AD26-6F7C-146591689E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694" y="1289240"/>
            <a:ext cx="4456411" cy="4488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399BF22B-A247-2377-FBF4-F184AC4E88DD}"/>
              </a:ext>
            </a:extLst>
          </p:cNvPr>
          <p:cNvSpPr txBox="1"/>
          <p:nvPr/>
        </p:nvSpPr>
        <p:spPr>
          <a:xfrm>
            <a:off x="5224885" y="1753104"/>
            <a:ext cx="3776830" cy="1077218"/>
          </a:xfrm>
          <a:prstGeom prst="rect">
            <a:avLst/>
          </a:prstGeom>
          <a:noFill/>
        </p:spPr>
        <p:txBody>
          <a:bodyPr wrap="square">
            <a:spAutoFit/>
          </a:bodyPr>
          <a:lstStyle/>
          <a:p>
            <a:pPr algn="l"/>
            <a:r>
              <a:rPr lang="en-US" sz="1600" b="0" i="0" u="none" strike="noStrike" baseline="0" dirty="0">
                <a:latin typeface="Generic515-Regular"/>
              </a:rPr>
              <a:t>1. The </a:t>
            </a:r>
            <a:r>
              <a:rPr lang="en-US" sz="1600" b="0" i="0" u="none" strike="noStrike" baseline="0" dirty="0">
                <a:solidFill>
                  <a:srgbClr val="FF0000"/>
                </a:solidFill>
                <a:latin typeface="Generic515-Regular"/>
              </a:rPr>
              <a:t>Majority function</a:t>
            </a:r>
            <a:r>
              <a:rPr lang="en-US" dirty="0">
                <a:solidFill>
                  <a:srgbClr val="FF0000"/>
                </a:solidFill>
                <a:latin typeface="Generic515-Regular"/>
              </a:rPr>
              <a:t> </a:t>
            </a:r>
            <a:r>
              <a:rPr lang="en-US" sz="1600" b="0" i="0" u="none" strike="noStrike" baseline="0" dirty="0">
                <a:latin typeface="Generic515-Regular"/>
              </a:rPr>
              <a:t>is a bitwise function. </a:t>
            </a:r>
          </a:p>
          <a:p>
            <a:pPr algn="l"/>
            <a:r>
              <a:rPr lang="en-US" sz="1600" b="0" i="0" u="none" strike="noStrike" baseline="0" dirty="0">
                <a:latin typeface="Generic515-Regular"/>
              </a:rPr>
              <a:t>It takes three corresponding bits in three buffers (A, B, and C) and calculates</a:t>
            </a:r>
            <a:endParaRPr lang="en-IN" dirty="0"/>
          </a:p>
        </p:txBody>
      </p:sp>
      <p:pic>
        <p:nvPicPr>
          <p:cNvPr id="9" name="Picture 11">
            <a:extLst>
              <a:ext uri="{FF2B5EF4-FFF2-40B4-BE49-F238E27FC236}">
                <a16:creationId xmlns:a16="http://schemas.microsoft.com/office/drawing/2014/main" id="{23D0D6FA-1393-E5D8-263E-217559C8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5356" y="3022349"/>
            <a:ext cx="2935887" cy="270916"/>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E69B787A-D4B2-7AB6-345B-62FEB931CD02}"/>
              </a:ext>
            </a:extLst>
          </p:cNvPr>
          <p:cNvSpPr txBox="1"/>
          <p:nvPr/>
        </p:nvSpPr>
        <p:spPr>
          <a:xfrm>
            <a:off x="5438208" y="3740017"/>
            <a:ext cx="3349193" cy="830997"/>
          </a:xfrm>
          <a:prstGeom prst="rect">
            <a:avLst/>
          </a:prstGeom>
          <a:noFill/>
        </p:spPr>
        <p:txBody>
          <a:bodyPr wrap="square">
            <a:spAutoFit/>
          </a:bodyPr>
          <a:lstStyle/>
          <a:p>
            <a:pPr algn="just"/>
            <a:r>
              <a:rPr lang="en-US" sz="1600" b="0" i="0" u="none" strike="noStrike" baseline="0" dirty="0">
                <a:latin typeface="Generic515-Regular"/>
              </a:rPr>
              <a:t>Resulting bit is the majority of 3 bits.</a:t>
            </a:r>
          </a:p>
          <a:p>
            <a:pPr algn="just"/>
            <a:r>
              <a:rPr lang="en-US" sz="1600" b="0" i="0" u="none" strike="noStrike" baseline="0" dirty="0">
                <a:latin typeface="Generic515-Regular"/>
              </a:rPr>
              <a:t> If 2 or 3 bits are 1’s, the resulting bit is 1; otherwise it is 0.</a:t>
            </a:r>
            <a:endParaRPr lang="en-IN" dirty="0"/>
          </a:p>
        </p:txBody>
      </p:sp>
    </p:spTree>
    <p:extLst>
      <p:ext uri="{BB962C8B-B14F-4D97-AF65-F5344CB8AC3E}">
        <p14:creationId xmlns:p14="http://schemas.microsoft.com/office/powerpoint/2010/main" val="7450343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C1276C1-3FF6-4EEA-F87D-6CD111730E5A}"/>
              </a:ext>
            </a:extLst>
          </p:cNvPr>
          <p:cNvSpPr txBox="1"/>
          <p:nvPr/>
        </p:nvSpPr>
        <p:spPr>
          <a:xfrm>
            <a:off x="501070" y="416271"/>
            <a:ext cx="4572000" cy="400110"/>
          </a:xfrm>
          <a:prstGeom prst="rect">
            <a:avLst/>
          </a:prstGeom>
          <a:noFill/>
        </p:spPr>
        <p:txBody>
          <a:bodyPr wrap="square">
            <a:spAutoFit/>
          </a:bodyPr>
          <a:lstStyle/>
          <a:p>
            <a:r>
              <a:rPr lang="en-IN" sz="2000" b="1" i="0" u="none" strike="noStrike" baseline="0" dirty="0">
                <a:solidFill>
                  <a:srgbClr val="FF0000"/>
                </a:solidFill>
                <a:latin typeface="+mn-lt"/>
              </a:rPr>
              <a:t>Structure of Each Round</a:t>
            </a:r>
            <a:endParaRPr lang="en-IN" sz="2000" b="1" dirty="0">
              <a:solidFill>
                <a:srgbClr val="FF0000"/>
              </a:solidFill>
              <a:latin typeface="+mn-lt"/>
            </a:endParaRPr>
          </a:p>
        </p:txBody>
      </p:sp>
      <p:pic>
        <p:nvPicPr>
          <p:cNvPr id="2" name="Picture 13">
            <a:extLst>
              <a:ext uri="{FF2B5EF4-FFF2-40B4-BE49-F238E27FC236}">
                <a16:creationId xmlns:a16="http://schemas.microsoft.com/office/drawing/2014/main" id="{E42B0356-3E03-AD26-6F7C-146591689E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694" y="1289240"/>
            <a:ext cx="4456411" cy="4488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61E5B97B-7B60-A1DB-A998-37821292044F}"/>
              </a:ext>
            </a:extLst>
          </p:cNvPr>
          <p:cNvSpPr txBox="1"/>
          <p:nvPr/>
        </p:nvSpPr>
        <p:spPr>
          <a:xfrm>
            <a:off x="5054701" y="1470536"/>
            <a:ext cx="3604605" cy="1077218"/>
          </a:xfrm>
          <a:prstGeom prst="rect">
            <a:avLst/>
          </a:prstGeom>
          <a:noFill/>
        </p:spPr>
        <p:txBody>
          <a:bodyPr wrap="square">
            <a:spAutoFit/>
          </a:bodyPr>
          <a:lstStyle/>
          <a:p>
            <a:pPr algn="just"/>
            <a:r>
              <a:rPr lang="en-US" sz="1600" b="0" i="0" u="none" strike="noStrike" baseline="0" dirty="0">
                <a:latin typeface="Generic515-Regular"/>
              </a:rPr>
              <a:t>2. The Conditional function is also a bitwise function. </a:t>
            </a:r>
          </a:p>
          <a:p>
            <a:pPr algn="just"/>
            <a:r>
              <a:rPr lang="en-US" sz="1600" b="0" i="0" u="none" strike="noStrike" baseline="0" dirty="0">
                <a:latin typeface="Generic515-Regular"/>
              </a:rPr>
              <a:t>It takes three corresponding bits in three buffers (E, F, and G) and calculates</a:t>
            </a:r>
            <a:endParaRPr lang="en-IN" dirty="0"/>
          </a:p>
        </p:txBody>
      </p:sp>
      <p:pic>
        <p:nvPicPr>
          <p:cNvPr id="10" name="Picture 14">
            <a:extLst>
              <a:ext uri="{FF2B5EF4-FFF2-40B4-BE49-F238E27FC236}">
                <a16:creationId xmlns:a16="http://schemas.microsoft.com/office/drawing/2014/main" id="{7DC934B1-2CD2-78C5-97EF-05ED6FFFD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935" y="2895524"/>
            <a:ext cx="2836908" cy="307617"/>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D8D95DCE-96A7-DC7A-6E43-6CF52B6E86AC}"/>
              </a:ext>
            </a:extLst>
          </p:cNvPr>
          <p:cNvSpPr txBox="1"/>
          <p:nvPr/>
        </p:nvSpPr>
        <p:spPr>
          <a:xfrm>
            <a:off x="5225086" y="3685941"/>
            <a:ext cx="3604605" cy="584775"/>
          </a:xfrm>
          <a:prstGeom prst="rect">
            <a:avLst/>
          </a:prstGeom>
          <a:noFill/>
        </p:spPr>
        <p:txBody>
          <a:bodyPr wrap="square">
            <a:spAutoFit/>
          </a:bodyPr>
          <a:lstStyle/>
          <a:p>
            <a:r>
              <a:rPr lang="en-US" sz="1600" b="0" i="0" u="none" strike="noStrike" baseline="0" dirty="0">
                <a:latin typeface="Generic515-Regular"/>
              </a:rPr>
              <a:t>Resulting bit is the logic “If </a:t>
            </a:r>
            <a:r>
              <a:rPr lang="en-US" sz="1600" b="0" i="0" u="none" strike="noStrike" baseline="0" dirty="0" err="1">
                <a:latin typeface="Generic515-Regular"/>
              </a:rPr>
              <a:t>E</a:t>
            </a:r>
            <a:r>
              <a:rPr lang="en-US" sz="1200" b="0" i="0" u="none" strike="noStrike" baseline="0" dirty="0" err="1">
                <a:latin typeface="Generic513-Regular"/>
              </a:rPr>
              <a:t>j</a:t>
            </a:r>
            <a:r>
              <a:rPr lang="en-US" sz="1200" b="0" i="0" u="none" strike="noStrike" baseline="0" dirty="0">
                <a:latin typeface="Generic513-Regular"/>
              </a:rPr>
              <a:t> </a:t>
            </a:r>
            <a:r>
              <a:rPr lang="en-US" sz="1600" b="0" i="0" u="none" strike="noStrike" baseline="0" dirty="0">
                <a:latin typeface="Generic515-Regular"/>
              </a:rPr>
              <a:t>then F</a:t>
            </a:r>
            <a:r>
              <a:rPr lang="en-US" sz="1200" b="0" i="0" u="none" strike="noStrike" baseline="0" dirty="0">
                <a:latin typeface="Generic513-Regular"/>
              </a:rPr>
              <a:t>j</a:t>
            </a:r>
            <a:r>
              <a:rPr lang="en-US" sz="1600" b="0" i="0" u="none" strike="noStrike" baseline="0" dirty="0">
                <a:latin typeface="Generic515-Regular"/>
              </a:rPr>
              <a:t>; else </a:t>
            </a:r>
            <a:r>
              <a:rPr lang="en-US" sz="1600" b="0" i="0" u="none" strike="noStrike" baseline="0" dirty="0" err="1">
                <a:latin typeface="Generic515-Regular"/>
              </a:rPr>
              <a:t>G</a:t>
            </a:r>
            <a:r>
              <a:rPr lang="en-US" sz="1200" b="0" i="0" u="none" strike="noStrike" baseline="0" dirty="0" err="1">
                <a:latin typeface="Generic513-Regular"/>
              </a:rPr>
              <a:t>j</a:t>
            </a:r>
            <a:r>
              <a:rPr lang="en-US" sz="1600" b="0" i="0" u="none" strike="noStrike" baseline="0" dirty="0">
                <a:latin typeface="Generic515-Regular"/>
              </a:rPr>
              <a:t>”.</a:t>
            </a:r>
            <a:endParaRPr lang="en-IN" dirty="0"/>
          </a:p>
        </p:txBody>
      </p:sp>
    </p:spTree>
    <p:extLst>
      <p:ext uri="{BB962C8B-B14F-4D97-AF65-F5344CB8AC3E}">
        <p14:creationId xmlns:p14="http://schemas.microsoft.com/office/powerpoint/2010/main" val="991084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C1276C1-3FF6-4EEA-F87D-6CD111730E5A}"/>
              </a:ext>
            </a:extLst>
          </p:cNvPr>
          <p:cNvSpPr txBox="1"/>
          <p:nvPr/>
        </p:nvSpPr>
        <p:spPr>
          <a:xfrm>
            <a:off x="501070" y="416271"/>
            <a:ext cx="4572000" cy="400110"/>
          </a:xfrm>
          <a:prstGeom prst="rect">
            <a:avLst/>
          </a:prstGeom>
          <a:noFill/>
        </p:spPr>
        <p:txBody>
          <a:bodyPr wrap="square">
            <a:spAutoFit/>
          </a:bodyPr>
          <a:lstStyle/>
          <a:p>
            <a:r>
              <a:rPr lang="en-IN" sz="2000" b="1" i="0" u="none" strike="noStrike" baseline="0" dirty="0">
                <a:solidFill>
                  <a:srgbClr val="FF0000"/>
                </a:solidFill>
                <a:latin typeface="+mn-lt"/>
              </a:rPr>
              <a:t>Structure of Each Round</a:t>
            </a:r>
            <a:endParaRPr lang="en-IN" sz="2000" b="1" dirty="0">
              <a:solidFill>
                <a:srgbClr val="FF0000"/>
              </a:solidFill>
              <a:latin typeface="+mn-lt"/>
            </a:endParaRPr>
          </a:p>
        </p:txBody>
      </p:sp>
      <p:pic>
        <p:nvPicPr>
          <p:cNvPr id="2" name="Picture 13">
            <a:extLst>
              <a:ext uri="{FF2B5EF4-FFF2-40B4-BE49-F238E27FC236}">
                <a16:creationId xmlns:a16="http://schemas.microsoft.com/office/drawing/2014/main" id="{E42B0356-3E03-AD26-6F7C-146591689E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694" y="1289240"/>
            <a:ext cx="4456411" cy="4488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B07FCE97-DA9C-A944-9310-27F21863C143}"/>
              </a:ext>
            </a:extLst>
          </p:cNvPr>
          <p:cNvSpPr txBox="1"/>
          <p:nvPr/>
        </p:nvSpPr>
        <p:spPr>
          <a:xfrm>
            <a:off x="5301695" y="1289240"/>
            <a:ext cx="3725863" cy="1077218"/>
          </a:xfrm>
          <a:prstGeom prst="rect">
            <a:avLst/>
          </a:prstGeom>
          <a:noFill/>
        </p:spPr>
        <p:txBody>
          <a:bodyPr wrap="square">
            <a:spAutoFit/>
          </a:bodyPr>
          <a:lstStyle/>
          <a:p>
            <a:pPr algn="l"/>
            <a:r>
              <a:rPr lang="en-US" sz="1600" b="0" i="0" u="none" strike="noStrike" baseline="0" dirty="0">
                <a:latin typeface="Generic515-Regular"/>
              </a:rPr>
              <a:t>3. The Rotate function</a:t>
            </a:r>
            <a:r>
              <a:rPr lang="en-US" dirty="0">
                <a:latin typeface="Generic515-Regular"/>
              </a:rPr>
              <a:t> </a:t>
            </a:r>
            <a:r>
              <a:rPr lang="en-US" sz="1600" b="0" i="0" u="none" strike="noStrike" baseline="0" dirty="0">
                <a:latin typeface="Generic515-Regular"/>
              </a:rPr>
              <a:t>right-rotates the 3 instances of the same buffer (A or E) and applies the exclusive-or operation on the results.</a:t>
            </a:r>
            <a:endParaRPr lang="en-IN" dirty="0"/>
          </a:p>
        </p:txBody>
      </p:sp>
      <p:pic>
        <p:nvPicPr>
          <p:cNvPr id="7" name="Picture 15">
            <a:extLst>
              <a:ext uri="{FF2B5EF4-FFF2-40B4-BE49-F238E27FC236}">
                <a16:creationId xmlns:a16="http://schemas.microsoft.com/office/drawing/2014/main" id="{22102FB6-3BC9-E458-E3D1-B2F529B59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140" y="2660999"/>
            <a:ext cx="3456972" cy="493640"/>
          </a:xfrm>
          <a:prstGeom prst="rect">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0AE5C67A-E6D1-D199-1B25-EA272FA2718F}"/>
              </a:ext>
            </a:extLst>
          </p:cNvPr>
          <p:cNvSpPr txBox="1"/>
          <p:nvPr/>
        </p:nvSpPr>
        <p:spPr>
          <a:xfrm>
            <a:off x="5301695" y="3684097"/>
            <a:ext cx="3456972" cy="1323439"/>
          </a:xfrm>
          <a:prstGeom prst="rect">
            <a:avLst/>
          </a:prstGeom>
          <a:noFill/>
        </p:spPr>
        <p:txBody>
          <a:bodyPr wrap="square">
            <a:spAutoFit/>
          </a:bodyPr>
          <a:lstStyle/>
          <a:p>
            <a:pPr algn="just"/>
            <a:r>
              <a:rPr lang="en-US" sz="1600" b="0" i="0" u="none" strike="noStrike" baseline="0" dirty="0">
                <a:latin typeface="Generic515-Regular"/>
              </a:rPr>
              <a:t>4. The right-rotation function, </a:t>
            </a:r>
            <a:r>
              <a:rPr lang="en-US" sz="1600" b="0" i="0" u="none" strike="noStrike" baseline="0" dirty="0" err="1">
                <a:latin typeface="Generic515-Regular"/>
              </a:rPr>
              <a:t>RotR</a:t>
            </a:r>
            <a:r>
              <a:rPr lang="en-US" sz="1200" b="0" i="0" u="none" strike="noStrike" baseline="0" dirty="0" err="1">
                <a:latin typeface="Generic515-Regular"/>
              </a:rPr>
              <a:t>i</a:t>
            </a:r>
            <a:r>
              <a:rPr lang="en-US" sz="1600" b="0" i="0" u="none" strike="noStrike" baseline="0" dirty="0">
                <a:latin typeface="Generic515-Regular"/>
              </a:rPr>
              <a:t>(x), is the same as the one we used in the </a:t>
            </a:r>
            <a:r>
              <a:rPr lang="en-US" sz="1600" b="0" i="0" u="none" strike="noStrike" baseline="0" dirty="0" err="1">
                <a:latin typeface="Generic515-Regular"/>
              </a:rPr>
              <a:t>wordexpansion</a:t>
            </a:r>
            <a:r>
              <a:rPr lang="en-US" dirty="0">
                <a:latin typeface="Generic515-Regular"/>
              </a:rPr>
              <a:t> </a:t>
            </a:r>
            <a:r>
              <a:rPr lang="en-US" sz="1600" b="0" i="0" u="none" strike="noStrike" baseline="0" dirty="0">
                <a:latin typeface="Generic515-Regular"/>
              </a:rPr>
              <a:t>process.</a:t>
            </a:r>
          </a:p>
          <a:p>
            <a:pPr algn="just"/>
            <a:r>
              <a:rPr lang="en-US" sz="1600" b="0" i="0" u="none" strike="noStrike" baseline="0" dirty="0">
                <a:latin typeface="Generic515-Regular"/>
              </a:rPr>
              <a:t> It right-rotates its argument </a:t>
            </a:r>
            <a:r>
              <a:rPr lang="en-US" sz="1600" b="0" i="0" u="none" strike="noStrike" baseline="0" dirty="0" err="1">
                <a:latin typeface="Generic513-Regular"/>
              </a:rPr>
              <a:t>i</a:t>
            </a:r>
            <a:r>
              <a:rPr lang="en-US" sz="1600" b="0" i="0" u="none" strike="noStrike" baseline="0" dirty="0">
                <a:latin typeface="Generic513-Regular"/>
              </a:rPr>
              <a:t> </a:t>
            </a:r>
            <a:r>
              <a:rPr lang="en-US" sz="1600" b="0" i="0" u="none" strike="noStrike" baseline="0" dirty="0">
                <a:latin typeface="Generic515-Regular"/>
              </a:rPr>
              <a:t>bits; it is actually a circular </a:t>
            </a:r>
            <a:r>
              <a:rPr lang="en-US" sz="1600" b="0" i="0" u="none" strike="noStrike" baseline="0" dirty="0" err="1">
                <a:latin typeface="Generic515-Regular"/>
              </a:rPr>
              <a:t>shiftright</a:t>
            </a:r>
            <a:r>
              <a:rPr lang="en-US" dirty="0">
                <a:latin typeface="Generic515-Regular"/>
              </a:rPr>
              <a:t> </a:t>
            </a:r>
            <a:r>
              <a:rPr lang="en-IN" sz="1600" b="0" i="0" u="none" strike="noStrike" baseline="0" dirty="0">
                <a:latin typeface="Generic515-Regular"/>
              </a:rPr>
              <a:t>operation.</a:t>
            </a:r>
            <a:endParaRPr lang="en-IN" dirty="0"/>
          </a:p>
        </p:txBody>
      </p:sp>
      <p:sp>
        <p:nvSpPr>
          <p:cNvPr id="14" name="TextBox 13">
            <a:extLst>
              <a:ext uri="{FF2B5EF4-FFF2-40B4-BE49-F238E27FC236}">
                <a16:creationId xmlns:a16="http://schemas.microsoft.com/office/drawing/2014/main" id="{29B36271-302B-7380-4E8E-DBB7A6DD2021}"/>
              </a:ext>
            </a:extLst>
          </p:cNvPr>
          <p:cNvSpPr txBox="1"/>
          <p:nvPr/>
        </p:nvSpPr>
        <p:spPr>
          <a:xfrm>
            <a:off x="5224885" y="5182409"/>
            <a:ext cx="3725863" cy="1077218"/>
          </a:xfrm>
          <a:prstGeom prst="rect">
            <a:avLst/>
          </a:prstGeom>
          <a:noFill/>
        </p:spPr>
        <p:txBody>
          <a:bodyPr wrap="square">
            <a:spAutoFit/>
          </a:bodyPr>
          <a:lstStyle/>
          <a:p>
            <a:pPr algn="just"/>
            <a:r>
              <a:rPr lang="en-US" sz="1600" b="0" i="0" u="none" strike="noStrike" baseline="0" dirty="0">
                <a:latin typeface="Generic515-Regular"/>
              </a:rPr>
              <a:t>5. The addition operator used in the process is addition modulo 2</a:t>
            </a:r>
            <a:r>
              <a:rPr lang="en-US" sz="1200" b="0" i="0" u="none" strike="noStrike" baseline="30000" dirty="0">
                <a:latin typeface="Generic515-Regular"/>
              </a:rPr>
              <a:t>64</a:t>
            </a:r>
            <a:r>
              <a:rPr lang="en-US" sz="1600" b="0" i="0" u="none" strike="noStrike" baseline="0" dirty="0">
                <a:latin typeface="Generic515-Regular"/>
              </a:rPr>
              <a:t>. </a:t>
            </a:r>
          </a:p>
          <a:p>
            <a:pPr algn="just"/>
            <a:r>
              <a:rPr lang="en-US" sz="1600" b="0" i="0" u="none" strike="noStrike" baseline="0" dirty="0">
                <a:latin typeface="Generic515-Regular"/>
              </a:rPr>
              <a:t>This means that the result of adding two or more buffers is always a 64-bit word.</a:t>
            </a:r>
            <a:endParaRPr lang="en-IN" dirty="0"/>
          </a:p>
        </p:txBody>
      </p:sp>
    </p:spTree>
    <p:extLst>
      <p:ext uri="{BB962C8B-B14F-4D97-AF65-F5344CB8AC3E}">
        <p14:creationId xmlns:p14="http://schemas.microsoft.com/office/powerpoint/2010/main" val="35508196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C1276C1-3FF6-4EEA-F87D-6CD111730E5A}"/>
              </a:ext>
            </a:extLst>
          </p:cNvPr>
          <p:cNvSpPr txBox="1"/>
          <p:nvPr/>
        </p:nvSpPr>
        <p:spPr>
          <a:xfrm>
            <a:off x="501070" y="416271"/>
            <a:ext cx="4572000" cy="400110"/>
          </a:xfrm>
          <a:prstGeom prst="rect">
            <a:avLst/>
          </a:prstGeom>
          <a:noFill/>
        </p:spPr>
        <p:txBody>
          <a:bodyPr wrap="square">
            <a:spAutoFit/>
          </a:bodyPr>
          <a:lstStyle/>
          <a:p>
            <a:r>
              <a:rPr lang="en-IN" sz="2000" b="1" i="0" u="none" strike="noStrike" baseline="0" dirty="0">
                <a:solidFill>
                  <a:srgbClr val="FF0000"/>
                </a:solidFill>
                <a:latin typeface="+mn-lt"/>
              </a:rPr>
              <a:t>Structure of Each Round</a:t>
            </a:r>
            <a:endParaRPr lang="en-IN" sz="2000" b="1" dirty="0">
              <a:solidFill>
                <a:srgbClr val="FF0000"/>
              </a:solidFill>
              <a:latin typeface="+mn-lt"/>
            </a:endParaRPr>
          </a:p>
        </p:txBody>
      </p:sp>
      <p:sp>
        <p:nvSpPr>
          <p:cNvPr id="8" name="TextBox 7">
            <a:extLst>
              <a:ext uri="{FF2B5EF4-FFF2-40B4-BE49-F238E27FC236}">
                <a16:creationId xmlns:a16="http://schemas.microsoft.com/office/drawing/2014/main" id="{5D737A60-2D78-A025-2B8D-89D766613AB0}"/>
              </a:ext>
            </a:extLst>
          </p:cNvPr>
          <p:cNvSpPr txBox="1"/>
          <p:nvPr/>
        </p:nvSpPr>
        <p:spPr>
          <a:xfrm>
            <a:off x="501069" y="1053821"/>
            <a:ext cx="8410695" cy="1200329"/>
          </a:xfrm>
          <a:prstGeom prst="rect">
            <a:avLst/>
          </a:prstGeom>
          <a:noFill/>
        </p:spPr>
        <p:txBody>
          <a:bodyPr wrap="square">
            <a:spAutoFit/>
          </a:bodyPr>
          <a:lstStyle/>
          <a:p>
            <a:pPr algn="just"/>
            <a:r>
              <a:rPr lang="en-US" sz="1800" b="0" i="0" u="none" strike="noStrike" baseline="0" dirty="0">
                <a:latin typeface="+mj-lt"/>
              </a:rPr>
              <a:t>6. There are 80 constants, K</a:t>
            </a:r>
            <a:r>
              <a:rPr lang="en-US" sz="1800" b="0" i="0" u="none" strike="noStrike" baseline="-25000" dirty="0">
                <a:latin typeface="+mj-lt"/>
              </a:rPr>
              <a:t>0</a:t>
            </a:r>
            <a:r>
              <a:rPr lang="en-US" sz="1800" b="0" i="0" u="none" strike="noStrike" baseline="0" dirty="0">
                <a:latin typeface="+mj-lt"/>
              </a:rPr>
              <a:t> to K</a:t>
            </a:r>
            <a:r>
              <a:rPr lang="en-US" sz="1800" b="0" i="0" u="none" strike="noStrike" baseline="-25000" dirty="0">
                <a:latin typeface="+mj-lt"/>
              </a:rPr>
              <a:t>79</a:t>
            </a:r>
            <a:r>
              <a:rPr lang="en-US" sz="1800" b="0" i="0" u="none" strike="noStrike" baseline="0" dirty="0">
                <a:latin typeface="+mj-lt"/>
              </a:rPr>
              <a:t>, each of 64 bits as shown in Table 12.3 in hexadecimal format (four in a row). </a:t>
            </a:r>
          </a:p>
          <a:p>
            <a:pPr algn="just"/>
            <a:r>
              <a:rPr lang="en-US" sz="1800" b="0" i="0" u="none" strike="noStrike" baseline="0" dirty="0">
                <a:latin typeface="+mj-lt"/>
              </a:rPr>
              <a:t>Similar to the initial values for the eight digest buffers, these values are calculated from the </a:t>
            </a:r>
            <a:r>
              <a:rPr lang="en-US" sz="1800" b="0" i="0" u="none" strike="noStrike" baseline="0" dirty="0">
                <a:solidFill>
                  <a:srgbClr val="FF0000"/>
                </a:solidFill>
                <a:latin typeface="+mj-lt"/>
              </a:rPr>
              <a:t>first 80 prime numbers </a:t>
            </a:r>
            <a:r>
              <a:rPr lang="en-US" sz="1800" b="0" i="0" u="none" strike="noStrike" baseline="0" dirty="0">
                <a:latin typeface="+mj-lt"/>
              </a:rPr>
              <a:t>(2, 3,…, 409).</a:t>
            </a:r>
            <a:endParaRPr lang="en-IN" sz="1800" dirty="0">
              <a:latin typeface="+mj-lt"/>
            </a:endParaRPr>
          </a:p>
        </p:txBody>
      </p:sp>
      <p:pic>
        <p:nvPicPr>
          <p:cNvPr id="10" name="Picture 9">
            <a:extLst>
              <a:ext uri="{FF2B5EF4-FFF2-40B4-BE49-F238E27FC236}">
                <a16:creationId xmlns:a16="http://schemas.microsoft.com/office/drawing/2014/main" id="{1E87DF38-5757-5E36-EE8D-8D7F54FB4967}"/>
              </a:ext>
            </a:extLst>
          </p:cNvPr>
          <p:cNvPicPr>
            <a:picLocks noChangeAspect="1"/>
          </p:cNvPicPr>
          <p:nvPr/>
        </p:nvPicPr>
        <p:blipFill>
          <a:blip r:embed="rId2"/>
          <a:stretch>
            <a:fillRect/>
          </a:stretch>
        </p:blipFill>
        <p:spPr>
          <a:xfrm>
            <a:off x="1653220" y="2328483"/>
            <a:ext cx="5683940" cy="3550741"/>
          </a:xfrm>
          <a:prstGeom prst="rect">
            <a:avLst/>
          </a:prstGeom>
        </p:spPr>
      </p:pic>
    </p:spTree>
    <p:extLst>
      <p:ext uri="{BB962C8B-B14F-4D97-AF65-F5344CB8AC3E}">
        <p14:creationId xmlns:p14="http://schemas.microsoft.com/office/powerpoint/2010/main" val="370405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AA533A51-1889-784C-7DC7-DB562B8281EF}"/>
              </a:ext>
            </a:extLst>
          </p:cNvPr>
          <p:cNvSpPr txBox="1"/>
          <p:nvPr/>
        </p:nvSpPr>
        <p:spPr>
          <a:xfrm>
            <a:off x="462664" y="848311"/>
            <a:ext cx="4954245" cy="400110"/>
          </a:xfrm>
          <a:prstGeom prst="rect">
            <a:avLst/>
          </a:prstGeom>
          <a:noFill/>
        </p:spPr>
        <p:txBody>
          <a:bodyPr wrap="square">
            <a:spAutoFit/>
          </a:bodyPr>
          <a:lstStyle/>
          <a:p>
            <a:r>
              <a:rPr lang="en-IN" sz="2000" b="1" i="0" u="none" strike="noStrike" baseline="0" dirty="0">
                <a:solidFill>
                  <a:srgbClr val="C00000"/>
                </a:solidFill>
                <a:latin typeface="+mn-lt"/>
              </a:rPr>
              <a:t>Cryptographic Hash Function Criteria</a:t>
            </a:r>
            <a:endParaRPr lang="en-IN" sz="2000" b="1" dirty="0">
              <a:solidFill>
                <a:srgbClr val="C00000"/>
              </a:solidFill>
              <a:latin typeface="+mn-lt"/>
            </a:endParaRPr>
          </a:p>
        </p:txBody>
      </p:sp>
      <p:sp>
        <p:nvSpPr>
          <p:cNvPr id="6" name="TextBox 5">
            <a:extLst>
              <a:ext uri="{FF2B5EF4-FFF2-40B4-BE49-F238E27FC236}">
                <a16:creationId xmlns:a16="http://schemas.microsoft.com/office/drawing/2014/main" id="{60CADF1D-70D4-D7E9-32AB-7CDF9232467E}"/>
              </a:ext>
            </a:extLst>
          </p:cNvPr>
          <p:cNvSpPr txBox="1"/>
          <p:nvPr/>
        </p:nvSpPr>
        <p:spPr>
          <a:xfrm>
            <a:off x="539475" y="1662370"/>
            <a:ext cx="8065050" cy="369332"/>
          </a:xfrm>
          <a:prstGeom prst="rect">
            <a:avLst/>
          </a:prstGeom>
          <a:noFill/>
        </p:spPr>
        <p:txBody>
          <a:bodyPr wrap="square">
            <a:spAutoFit/>
          </a:bodyPr>
          <a:lstStyle/>
          <a:p>
            <a:pPr algn="l"/>
            <a:r>
              <a:rPr lang="en-US" sz="1800" b="0" i="0" u="none" strike="noStrike" baseline="0" dirty="0">
                <a:latin typeface="+mn-lt"/>
              </a:rPr>
              <a:t>A cryptographic hash function must satisfy three criteria: </a:t>
            </a:r>
          </a:p>
        </p:txBody>
      </p:sp>
      <p:pic>
        <p:nvPicPr>
          <p:cNvPr id="2" name="Picture 12">
            <a:extLst>
              <a:ext uri="{FF2B5EF4-FFF2-40B4-BE49-F238E27FC236}">
                <a16:creationId xmlns:a16="http://schemas.microsoft.com/office/drawing/2014/main" id="{F4104684-55C2-50E7-410A-A93CAE80D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360" y="4184275"/>
            <a:ext cx="656272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1">
            <a:extLst>
              <a:ext uri="{FF2B5EF4-FFF2-40B4-BE49-F238E27FC236}">
                <a16:creationId xmlns:a16="http://schemas.microsoft.com/office/drawing/2014/main" id="{AB8A7ECA-4230-E279-5F12-861D700187E9}"/>
              </a:ext>
            </a:extLst>
          </p:cNvPr>
          <p:cNvSpPr txBox="1">
            <a:spLocks noChangeArrowheads="1"/>
          </p:cNvSpPr>
          <p:nvPr/>
        </p:nvSpPr>
        <p:spPr bwMode="auto">
          <a:xfrm>
            <a:off x="1410641" y="3450663"/>
            <a:ext cx="54704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baseline="0" dirty="0">
                <a:solidFill>
                  <a:schemeClr val="folHlink"/>
                </a:solidFill>
                <a:latin typeface="Times New Roman" panose="02020603050405020304" pitchFamily="18" charset="0"/>
              </a:rPr>
              <a:t>Figure 11.3  </a:t>
            </a:r>
            <a:r>
              <a:rPr lang="en-US" altLang="en-US" sz="1800" baseline="0" dirty="0">
                <a:latin typeface="Times New Roman" panose="02020603050405020304" pitchFamily="18" charset="0"/>
              </a:rPr>
              <a:t>Criteria of a cryptographic hash function</a:t>
            </a:r>
          </a:p>
        </p:txBody>
      </p:sp>
    </p:spTree>
    <p:extLst>
      <p:ext uri="{BB962C8B-B14F-4D97-AF65-F5344CB8AC3E}">
        <p14:creationId xmlns:p14="http://schemas.microsoft.com/office/powerpoint/2010/main" val="7282529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C1276C1-3FF6-4EEA-F87D-6CD111730E5A}"/>
              </a:ext>
            </a:extLst>
          </p:cNvPr>
          <p:cNvSpPr txBox="1"/>
          <p:nvPr/>
        </p:nvSpPr>
        <p:spPr>
          <a:xfrm>
            <a:off x="501070" y="416271"/>
            <a:ext cx="4572000" cy="400110"/>
          </a:xfrm>
          <a:prstGeom prst="rect">
            <a:avLst/>
          </a:prstGeom>
          <a:noFill/>
        </p:spPr>
        <p:txBody>
          <a:bodyPr wrap="square">
            <a:spAutoFit/>
          </a:bodyPr>
          <a:lstStyle/>
          <a:p>
            <a:r>
              <a:rPr lang="en-IN" sz="2000" b="1" i="0" u="none" strike="noStrike" baseline="0" dirty="0">
                <a:solidFill>
                  <a:srgbClr val="FF0000"/>
                </a:solidFill>
                <a:latin typeface="+mn-lt"/>
              </a:rPr>
              <a:t>Structure of Each Round</a:t>
            </a:r>
            <a:endParaRPr lang="en-IN" sz="2000" b="1" dirty="0">
              <a:solidFill>
                <a:srgbClr val="FF0000"/>
              </a:solidFill>
              <a:latin typeface="+mn-lt"/>
            </a:endParaRPr>
          </a:p>
        </p:txBody>
      </p:sp>
      <p:sp>
        <p:nvSpPr>
          <p:cNvPr id="8" name="TextBox 7">
            <a:extLst>
              <a:ext uri="{FF2B5EF4-FFF2-40B4-BE49-F238E27FC236}">
                <a16:creationId xmlns:a16="http://schemas.microsoft.com/office/drawing/2014/main" id="{5D737A60-2D78-A025-2B8D-89D766613AB0}"/>
              </a:ext>
            </a:extLst>
          </p:cNvPr>
          <p:cNvSpPr txBox="1"/>
          <p:nvPr/>
        </p:nvSpPr>
        <p:spPr>
          <a:xfrm>
            <a:off x="501069" y="1053821"/>
            <a:ext cx="8410695" cy="3139321"/>
          </a:xfrm>
          <a:prstGeom prst="rect">
            <a:avLst/>
          </a:prstGeom>
          <a:noFill/>
        </p:spPr>
        <p:txBody>
          <a:bodyPr wrap="square">
            <a:spAutoFit/>
          </a:bodyPr>
          <a:lstStyle/>
          <a:p>
            <a:pPr algn="just"/>
            <a:r>
              <a:rPr lang="en-US" sz="1800" b="0" i="0" u="none" strike="noStrike" baseline="0" dirty="0">
                <a:latin typeface="+mj-lt"/>
              </a:rPr>
              <a:t>Each value is the fraction part of the cubic root of the corresponding prime number after converting it to binary and keeping only the first 64 bits.</a:t>
            </a:r>
          </a:p>
          <a:p>
            <a:pPr algn="just"/>
            <a:endParaRPr lang="en-US" sz="1800" dirty="0">
              <a:latin typeface="+mj-lt"/>
            </a:endParaRPr>
          </a:p>
          <a:p>
            <a:pPr algn="just"/>
            <a:r>
              <a:rPr lang="en-US" sz="1800" b="0" i="0" u="none" strike="noStrike" baseline="0" dirty="0">
                <a:latin typeface="+mj-lt"/>
              </a:rPr>
              <a:t> For example, the </a:t>
            </a:r>
            <a:r>
              <a:rPr lang="en-US" sz="1800" b="0" i="0" u="none" strike="noStrike" baseline="0" dirty="0">
                <a:solidFill>
                  <a:srgbClr val="FF0000"/>
                </a:solidFill>
                <a:latin typeface="+mj-lt"/>
              </a:rPr>
              <a:t>80th prime is 409</a:t>
            </a:r>
            <a:r>
              <a:rPr lang="en-US" sz="1800" b="0" i="0" u="none" strike="noStrike" baseline="0" dirty="0">
                <a:latin typeface="+mj-lt"/>
              </a:rPr>
              <a:t>, with the cubic root (409)</a:t>
            </a:r>
            <a:r>
              <a:rPr lang="en-US" sz="1800" b="0" i="0" u="none" strike="noStrike" baseline="30000" dirty="0">
                <a:latin typeface="+mj-lt"/>
              </a:rPr>
              <a:t>1/3</a:t>
            </a:r>
            <a:r>
              <a:rPr lang="en-US" sz="1800" b="0" i="0" u="none" strike="noStrike" baseline="0" dirty="0">
                <a:latin typeface="+mj-lt"/>
              </a:rPr>
              <a:t> = 7.42291412044. </a:t>
            </a:r>
          </a:p>
          <a:p>
            <a:pPr algn="just"/>
            <a:endParaRPr lang="en-US" sz="1800" dirty="0">
              <a:latin typeface="+mj-lt"/>
            </a:endParaRPr>
          </a:p>
          <a:p>
            <a:pPr algn="just"/>
            <a:r>
              <a:rPr lang="en-US" sz="1800" b="0" i="0" u="none" strike="noStrike" baseline="0" dirty="0">
                <a:latin typeface="+mj-lt"/>
              </a:rPr>
              <a:t>Converting this number to binary with only 64 bits in the fraction part, we get</a:t>
            </a:r>
          </a:p>
          <a:p>
            <a:pPr algn="just"/>
            <a:r>
              <a:rPr lang="pt-BR" sz="1800" b="0" i="0" u="none" strike="noStrike" baseline="0" dirty="0">
                <a:latin typeface="+mj-lt"/>
              </a:rPr>
              <a:t>(111.0110 1100 0100 0100 . . . 0111)</a:t>
            </a:r>
            <a:r>
              <a:rPr lang="pt-BR" sz="1800" b="0" i="0" u="none" strike="noStrike" baseline="-25000" dirty="0">
                <a:latin typeface="+mj-lt"/>
              </a:rPr>
              <a:t>2</a:t>
            </a:r>
            <a:r>
              <a:rPr lang="pt-BR" sz="1800" b="0" i="0" u="none" strike="noStrike" baseline="0" dirty="0">
                <a:latin typeface="+mj-lt"/>
              </a:rPr>
              <a:t> → (7.6C44198C4A475817)</a:t>
            </a:r>
            <a:r>
              <a:rPr lang="pt-BR" sz="1800" b="0" i="0" u="none" strike="noStrike" baseline="-25000" dirty="0">
                <a:latin typeface="+mj-lt"/>
              </a:rPr>
              <a:t>16</a:t>
            </a:r>
          </a:p>
          <a:p>
            <a:pPr algn="just"/>
            <a:endParaRPr lang="pt-BR" sz="1800" b="0" i="0" u="none" strike="noStrike" baseline="0" dirty="0">
              <a:latin typeface="+mj-lt"/>
            </a:endParaRPr>
          </a:p>
          <a:p>
            <a:pPr algn="just"/>
            <a:r>
              <a:rPr lang="en-US" sz="1800" b="0" i="0" u="none" strike="noStrike" baseline="0" dirty="0">
                <a:latin typeface="+mj-lt"/>
              </a:rPr>
              <a:t>SHA-512 keeps the fraction part, (6C44198C4A475817)</a:t>
            </a:r>
            <a:r>
              <a:rPr lang="en-US" sz="1800" b="0" i="0" u="none" strike="noStrike" baseline="-25000" dirty="0">
                <a:latin typeface="+mj-lt"/>
              </a:rPr>
              <a:t>16</a:t>
            </a:r>
            <a:r>
              <a:rPr lang="en-US" sz="1800" b="0" i="0" u="none" strike="noStrike" baseline="0" dirty="0">
                <a:latin typeface="+mj-lt"/>
              </a:rPr>
              <a:t>, as an unsigned integer.</a:t>
            </a:r>
            <a:endParaRPr lang="en-IN" sz="1800" dirty="0">
              <a:latin typeface="+mj-lt"/>
            </a:endParaRPr>
          </a:p>
        </p:txBody>
      </p:sp>
    </p:spTree>
    <p:extLst>
      <p:ext uri="{BB962C8B-B14F-4D97-AF65-F5344CB8AC3E}">
        <p14:creationId xmlns:p14="http://schemas.microsoft.com/office/powerpoint/2010/main" val="113270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C1276C1-3FF6-4EEA-F87D-6CD111730E5A}"/>
              </a:ext>
            </a:extLst>
          </p:cNvPr>
          <p:cNvSpPr txBox="1"/>
          <p:nvPr/>
        </p:nvSpPr>
        <p:spPr>
          <a:xfrm>
            <a:off x="501070" y="416271"/>
            <a:ext cx="4572000" cy="400110"/>
          </a:xfrm>
          <a:prstGeom prst="rect">
            <a:avLst/>
          </a:prstGeom>
          <a:noFill/>
        </p:spPr>
        <p:txBody>
          <a:bodyPr wrap="square">
            <a:spAutoFit/>
          </a:bodyPr>
          <a:lstStyle/>
          <a:p>
            <a:r>
              <a:rPr lang="en-IN" sz="2000" b="1" i="0" u="none" strike="noStrike" baseline="0" dirty="0">
                <a:solidFill>
                  <a:srgbClr val="FF0000"/>
                </a:solidFill>
                <a:latin typeface="+mn-lt"/>
              </a:rPr>
              <a:t>Structure of Each Round</a:t>
            </a:r>
            <a:endParaRPr lang="en-IN" sz="2000" b="1" dirty="0">
              <a:solidFill>
                <a:srgbClr val="FF0000"/>
              </a:solidFill>
              <a:latin typeface="+mn-lt"/>
            </a:endParaRPr>
          </a:p>
        </p:txBody>
      </p:sp>
      <p:sp>
        <p:nvSpPr>
          <p:cNvPr id="8" name="TextBox 7">
            <a:extLst>
              <a:ext uri="{FF2B5EF4-FFF2-40B4-BE49-F238E27FC236}">
                <a16:creationId xmlns:a16="http://schemas.microsoft.com/office/drawing/2014/main" id="{5D737A60-2D78-A025-2B8D-89D766613AB0}"/>
              </a:ext>
            </a:extLst>
          </p:cNvPr>
          <p:cNvSpPr txBox="1"/>
          <p:nvPr/>
        </p:nvSpPr>
        <p:spPr>
          <a:xfrm>
            <a:off x="501139" y="904022"/>
            <a:ext cx="8410695" cy="2862322"/>
          </a:xfrm>
          <a:prstGeom prst="rect">
            <a:avLst/>
          </a:prstGeom>
          <a:noFill/>
        </p:spPr>
        <p:txBody>
          <a:bodyPr wrap="square">
            <a:spAutoFit/>
          </a:bodyPr>
          <a:lstStyle/>
          <a:p>
            <a:pPr algn="l"/>
            <a:r>
              <a:rPr lang="en-IN" sz="1800" b="0" i="0" u="none" strike="noStrike" baseline="0" dirty="0">
                <a:latin typeface="+mj-lt"/>
              </a:rPr>
              <a:t>Example 12.7</a:t>
            </a:r>
          </a:p>
          <a:p>
            <a:pPr algn="l"/>
            <a:r>
              <a:rPr lang="en-US" sz="1800" b="0" i="0" u="none" strike="noStrike" baseline="0" dirty="0">
                <a:latin typeface="+mj-lt"/>
              </a:rPr>
              <a:t>We apply the Majority function on buffers A, B, and C. </a:t>
            </a:r>
          </a:p>
          <a:p>
            <a:pPr algn="l"/>
            <a:endParaRPr lang="en-US" sz="1800" dirty="0">
              <a:latin typeface="+mj-lt"/>
            </a:endParaRPr>
          </a:p>
          <a:p>
            <a:pPr algn="just"/>
            <a:r>
              <a:rPr lang="en-US" sz="1800" b="0" i="0" u="none" strike="noStrike" baseline="0" dirty="0">
                <a:latin typeface="+mj-lt"/>
              </a:rPr>
              <a:t>If the leftmost hexadecimal digits of these buffers are 0x7, 0xA, and 0xE, respectively, what is the leftmost digit of the result?</a:t>
            </a:r>
          </a:p>
          <a:p>
            <a:pPr algn="l"/>
            <a:endParaRPr lang="en-US" sz="1800" b="0" i="0" u="none" strike="noStrike" baseline="0" dirty="0">
              <a:latin typeface="+mj-lt"/>
            </a:endParaRPr>
          </a:p>
          <a:p>
            <a:pPr algn="l"/>
            <a:r>
              <a:rPr lang="en-IN" sz="1800" b="0" i="0" u="none" strike="noStrike" baseline="0" dirty="0">
                <a:latin typeface="+mj-lt"/>
              </a:rPr>
              <a:t>Solution</a:t>
            </a:r>
          </a:p>
          <a:p>
            <a:pPr algn="l"/>
            <a:r>
              <a:rPr lang="en-US" sz="1800" b="0" i="0" u="none" strike="noStrike" baseline="0" dirty="0">
                <a:latin typeface="+mj-lt"/>
              </a:rPr>
              <a:t>The digits in binary are 0111, 1010, and 1110.</a:t>
            </a:r>
          </a:p>
          <a:p>
            <a:pPr algn="l"/>
            <a:r>
              <a:rPr lang="en-US" sz="1800" b="0" i="0" u="none" strike="noStrike" baseline="0" dirty="0">
                <a:latin typeface="+mj-lt"/>
              </a:rPr>
              <a:t>a. The first bits are 0, 1, and 1. The majority is 1. We can also prove it using the definition </a:t>
            </a:r>
            <a:r>
              <a:rPr lang="en-IN" sz="1800" b="0" i="0" u="none" strike="noStrike" baseline="0" dirty="0">
                <a:latin typeface="+mj-lt"/>
              </a:rPr>
              <a:t>of the Majority function:</a:t>
            </a:r>
            <a:endParaRPr lang="en-IN" sz="1800" dirty="0">
              <a:latin typeface="+mj-lt"/>
            </a:endParaRPr>
          </a:p>
        </p:txBody>
      </p:sp>
      <p:pic>
        <p:nvPicPr>
          <p:cNvPr id="4" name="Picture 3">
            <a:extLst>
              <a:ext uri="{FF2B5EF4-FFF2-40B4-BE49-F238E27FC236}">
                <a16:creationId xmlns:a16="http://schemas.microsoft.com/office/drawing/2014/main" id="{E0052F35-EB67-02AD-7DF2-C44FD500256F}"/>
              </a:ext>
            </a:extLst>
          </p:cNvPr>
          <p:cNvPicPr>
            <a:picLocks noChangeAspect="1"/>
          </p:cNvPicPr>
          <p:nvPr/>
        </p:nvPicPr>
        <p:blipFill>
          <a:blip r:embed="rId2"/>
          <a:stretch>
            <a:fillRect/>
          </a:stretch>
        </p:blipFill>
        <p:spPr>
          <a:xfrm>
            <a:off x="1960460" y="4111555"/>
            <a:ext cx="4527179" cy="304800"/>
          </a:xfrm>
          <a:prstGeom prst="rect">
            <a:avLst/>
          </a:prstGeom>
        </p:spPr>
      </p:pic>
      <p:sp>
        <p:nvSpPr>
          <p:cNvPr id="7" name="TextBox 6">
            <a:extLst>
              <a:ext uri="{FF2B5EF4-FFF2-40B4-BE49-F238E27FC236}">
                <a16:creationId xmlns:a16="http://schemas.microsoft.com/office/drawing/2014/main" id="{7A9A4903-B574-AE5E-6B39-77BCC2FC1E72}"/>
              </a:ext>
            </a:extLst>
          </p:cNvPr>
          <p:cNvSpPr txBox="1"/>
          <p:nvPr/>
        </p:nvSpPr>
        <p:spPr>
          <a:xfrm>
            <a:off x="885119" y="4964400"/>
            <a:ext cx="7796215" cy="1477328"/>
          </a:xfrm>
          <a:prstGeom prst="rect">
            <a:avLst/>
          </a:prstGeom>
          <a:noFill/>
        </p:spPr>
        <p:txBody>
          <a:bodyPr wrap="square">
            <a:spAutoFit/>
          </a:bodyPr>
          <a:lstStyle/>
          <a:p>
            <a:pPr algn="l"/>
            <a:r>
              <a:rPr lang="en-US" sz="1800" b="0" i="0" u="none" strike="noStrike" baseline="0" dirty="0">
                <a:latin typeface="+mj-lt"/>
              </a:rPr>
              <a:t>b. The second bits are 1, 0, and 1. The majority is 1.</a:t>
            </a:r>
          </a:p>
          <a:p>
            <a:pPr algn="l"/>
            <a:r>
              <a:rPr lang="en-US" sz="1800" b="0" i="0" u="none" strike="noStrike" baseline="0" dirty="0">
                <a:latin typeface="+mj-lt"/>
              </a:rPr>
              <a:t>c. The third bits are 1, 1, and 1. The majority is 1.</a:t>
            </a:r>
          </a:p>
          <a:p>
            <a:pPr algn="l"/>
            <a:r>
              <a:rPr lang="en-US" sz="1800" b="0" i="0" u="none" strike="noStrike" baseline="0" dirty="0">
                <a:latin typeface="+mj-lt"/>
              </a:rPr>
              <a:t>d. The fourth bits are 1, 0, and 0. The majority is 0.</a:t>
            </a:r>
          </a:p>
          <a:p>
            <a:pPr algn="l"/>
            <a:endParaRPr lang="en-US" sz="1800" b="0" i="0" u="none" strike="noStrike" baseline="0" dirty="0">
              <a:latin typeface="+mj-lt"/>
            </a:endParaRPr>
          </a:p>
          <a:p>
            <a:pPr algn="l"/>
            <a:r>
              <a:rPr lang="en-US" sz="1800" b="0" i="0" u="none" strike="noStrike" baseline="0" dirty="0">
                <a:latin typeface="+mj-lt"/>
              </a:rPr>
              <a:t>The result is 1110, or </a:t>
            </a:r>
            <a:r>
              <a:rPr lang="en-US" sz="1800" b="0" i="0" u="none" strike="noStrike" baseline="0" dirty="0">
                <a:solidFill>
                  <a:srgbClr val="FF0000"/>
                </a:solidFill>
                <a:latin typeface="+mj-lt"/>
              </a:rPr>
              <a:t>0xE</a:t>
            </a:r>
            <a:r>
              <a:rPr lang="en-US" sz="1800" b="0" i="0" u="none" strike="noStrike" baseline="0" dirty="0">
                <a:latin typeface="+mj-lt"/>
              </a:rPr>
              <a:t> in hexadecimal.</a:t>
            </a:r>
            <a:endParaRPr lang="en-IN" sz="1800" dirty="0">
              <a:latin typeface="+mj-lt"/>
            </a:endParaRPr>
          </a:p>
        </p:txBody>
      </p:sp>
    </p:spTree>
    <p:extLst>
      <p:ext uri="{BB962C8B-B14F-4D97-AF65-F5344CB8AC3E}">
        <p14:creationId xmlns:p14="http://schemas.microsoft.com/office/powerpoint/2010/main" val="33760587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C1276C1-3FF6-4EEA-F87D-6CD111730E5A}"/>
              </a:ext>
            </a:extLst>
          </p:cNvPr>
          <p:cNvSpPr txBox="1"/>
          <p:nvPr/>
        </p:nvSpPr>
        <p:spPr>
          <a:xfrm>
            <a:off x="501070" y="416271"/>
            <a:ext cx="4572000" cy="400110"/>
          </a:xfrm>
          <a:prstGeom prst="rect">
            <a:avLst/>
          </a:prstGeom>
          <a:noFill/>
        </p:spPr>
        <p:txBody>
          <a:bodyPr wrap="square">
            <a:spAutoFit/>
          </a:bodyPr>
          <a:lstStyle/>
          <a:p>
            <a:r>
              <a:rPr lang="en-IN" sz="2000" b="1" i="0" u="none" strike="noStrike" baseline="0" dirty="0">
                <a:solidFill>
                  <a:srgbClr val="FF0000"/>
                </a:solidFill>
                <a:latin typeface="+mn-lt"/>
              </a:rPr>
              <a:t>Structure of Each Round</a:t>
            </a:r>
            <a:endParaRPr lang="en-IN" sz="2000" b="1" dirty="0">
              <a:solidFill>
                <a:srgbClr val="FF0000"/>
              </a:solidFill>
              <a:latin typeface="+mn-lt"/>
            </a:endParaRPr>
          </a:p>
        </p:txBody>
      </p:sp>
      <p:sp>
        <p:nvSpPr>
          <p:cNvPr id="9" name="TextBox 8">
            <a:extLst>
              <a:ext uri="{FF2B5EF4-FFF2-40B4-BE49-F238E27FC236}">
                <a16:creationId xmlns:a16="http://schemas.microsoft.com/office/drawing/2014/main" id="{258CDCB5-FF10-EC2F-3F27-C9BCF0827D23}"/>
              </a:ext>
            </a:extLst>
          </p:cNvPr>
          <p:cNvSpPr txBox="1"/>
          <p:nvPr/>
        </p:nvSpPr>
        <p:spPr>
          <a:xfrm>
            <a:off x="521011" y="1101398"/>
            <a:ext cx="8101977" cy="2862322"/>
          </a:xfrm>
          <a:prstGeom prst="rect">
            <a:avLst/>
          </a:prstGeom>
          <a:noFill/>
        </p:spPr>
        <p:txBody>
          <a:bodyPr wrap="square">
            <a:spAutoFit/>
          </a:bodyPr>
          <a:lstStyle/>
          <a:p>
            <a:pPr algn="just"/>
            <a:r>
              <a:rPr lang="en-IN" sz="1800" b="0" i="0" u="none" strike="noStrike" baseline="0" dirty="0">
                <a:latin typeface="+mj-lt"/>
              </a:rPr>
              <a:t>Example 12.8</a:t>
            </a:r>
          </a:p>
          <a:p>
            <a:pPr algn="just"/>
            <a:r>
              <a:rPr lang="en-US" sz="1800" b="0" i="0" u="none" strike="noStrike" baseline="0" dirty="0">
                <a:latin typeface="+mj-lt"/>
              </a:rPr>
              <a:t>We apply the Conditional function on E, F, and G buffers. </a:t>
            </a:r>
          </a:p>
          <a:p>
            <a:pPr algn="just"/>
            <a:endParaRPr lang="en-US" sz="1800" dirty="0">
              <a:latin typeface="+mj-lt"/>
            </a:endParaRPr>
          </a:p>
          <a:p>
            <a:pPr algn="just"/>
            <a:r>
              <a:rPr lang="en-US" sz="1800" b="0" i="0" u="none" strike="noStrike" baseline="0" dirty="0">
                <a:latin typeface="+mj-lt"/>
              </a:rPr>
              <a:t>If the leftmost hexadecimal digits of these buffers are 0x9, 0xA, and 0xF respectively, what is the leftmost digit of the result?</a:t>
            </a:r>
          </a:p>
          <a:p>
            <a:pPr algn="just"/>
            <a:endParaRPr lang="en-US" sz="1800" b="0" i="0" u="none" strike="noStrike" baseline="0" dirty="0">
              <a:latin typeface="+mj-lt"/>
            </a:endParaRPr>
          </a:p>
          <a:p>
            <a:pPr algn="just"/>
            <a:r>
              <a:rPr lang="en-IN" sz="1800" b="0" i="0" u="none" strike="noStrike" baseline="0" dirty="0">
                <a:latin typeface="+mj-lt"/>
              </a:rPr>
              <a:t>Solution</a:t>
            </a:r>
          </a:p>
          <a:p>
            <a:pPr algn="just"/>
            <a:r>
              <a:rPr lang="en-US" sz="1800" b="0" i="0" u="none" strike="noStrike" baseline="0" dirty="0">
                <a:latin typeface="+mj-lt"/>
              </a:rPr>
              <a:t>The digits in binary are 1001, 1010, and 1111.</a:t>
            </a:r>
          </a:p>
          <a:p>
            <a:pPr algn="just"/>
            <a:r>
              <a:rPr lang="en-US" sz="1800" b="0" i="0" u="none" strike="noStrike" baseline="0" dirty="0">
                <a:latin typeface="+mj-lt"/>
              </a:rPr>
              <a:t>a. The first bits are 1, 1, and 1. Since E1 = 1, the result is F1, which is 1. We can also use the definition of the Condition function to prove the result:</a:t>
            </a:r>
            <a:endParaRPr lang="en-IN" sz="1800" dirty="0">
              <a:latin typeface="+mj-lt"/>
            </a:endParaRPr>
          </a:p>
        </p:txBody>
      </p:sp>
      <p:pic>
        <p:nvPicPr>
          <p:cNvPr id="11" name="Picture 10">
            <a:extLst>
              <a:ext uri="{FF2B5EF4-FFF2-40B4-BE49-F238E27FC236}">
                <a16:creationId xmlns:a16="http://schemas.microsoft.com/office/drawing/2014/main" id="{CB36D699-9406-F8BD-A799-7281BF1A19C1}"/>
              </a:ext>
            </a:extLst>
          </p:cNvPr>
          <p:cNvPicPr>
            <a:picLocks noChangeAspect="1"/>
          </p:cNvPicPr>
          <p:nvPr/>
        </p:nvPicPr>
        <p:blipFill>
          <a:blip r:embed="rId2"/>
          <a:stretch>
            <a:fillRect/>
          </a:stretch>
        </p:blipFill>
        <p:spPr>
          <a:xfrm>
            <a:off x="1967856" y="4248737"/>
            <a:ext cx="5208287" cy="409223"/>
          </a:xfrm>
          <a:prstGeom prst="rect">
            <a:avLst/>
          </a:prstGeom>
        </p:spPr>
      </p:pic>
      <p:sp>
        <p:nvSpPr>
          <p:cNvPr id="13" name="TextBox 12">
            <a:extLst>
              <a:ext uri="{FF2B5EF4-FFF2-40B4-BE49-F238E27FC236}">
                <a16:creationId xmlns:a16="http://schemas.microsoft.com/office/drawing/2014/main" id="{181DE49F-A466-1F9A-3E59-2CAE92BA853F}"/>
              </a:ext>
            </a:extLst>
          </p:cNvPr>
          <p:cNvSpPr txBox="1"/>
          <p:nvPr/>
        </p:nvSpPr>
        <p:spPr>
          <a:xfrm>
            <a:off x="523262" y="5082971"/>
            <a:ext cx="7853083" cy="1077218"/>
          </a:xfrm>
          <a:prstGeom prst="rect">
            <a:avLst/>
          </a:prstGeom>
          <a:noFill/>
        </p:spPr>
        <p:txBody>
          <a:bodyPr wrap="square">
            <a:spAutoFit/>
          </a:bodyPr>
          <a:lstStyle/>
          <a:p>
            <a:pPr algn="l"/>
            <a:r>
              <a:rPr lang="en-US" b="0" i="0" u="none" strike="noStrike" baseline="0" dirty="0">
                <a:latin typeface="+mj-lt"/>
              </a:rPr>
              <a:t>b. The second bits are 0, 0, and 1. Since E2 is 0, the result is G2, which is 1.</a:t>
            </a:r>
          </a:p>
          <a:p>
            <a:pPr algn="l"/>
            <a:r>
              <a:rPr lang="en-US" b="0" i="0" u="none" strike="noStrike" baseline="0" dirty="0">
                <a:latin typeface="+mj-lt"/>
              </a:rPr>
              <a:t>c. The third bits are 0, 1, and 1. Since E3 is 0, the result is G3, which is 1.</a:t>
            </a:r>
          </a:p>
          <a:p>
            <a:pPr algn="l"/>
            <a:r>
              <a:rPr lang="en-US" b="0" i="0" u="none" strike="noStrike" baseline="0" dirty="0">
                <a:latin typeface="+mj-lt"/>
              </a:rPr>
              <a:t>d. The fourth bits are 1, 0, and 1. Since E4 is 1, the result is F4, which is 0.</a:t>
            </a:r>
          </a:p>
          <a:p>
            <a:pPr algn="l"/>
            <a:r>
              <a:rPr lang="en-US" b="0" i="0" u="none" strike="noStrike" baseline="0" dirty="0">
                <a:latin typeface="+mj-lt"/>
              </a:rPr>
              <a:t>The result is 1110, or </a:t>
            </a:r>
            <a:r>
              <a:rPr lang="en-US" b="0" i="0" u="none" strike="noStrike" baseline="0" dirty="0">
                <a:solidFill>
                  <a:srgbClr val="FF0000"/>
                </a:solidFill>
                <a:latin typeface="+mj-lt"/>
              </a:rPr>
              <a:t>0xE</a:t>
            </a:r>
            <a:r>
              <a:rPr lang="en-US" b="0" i="0" u="none" strike="noStrike" baseline="0" dirty="0">
                <a:latin typeface="+mj-lt"/>
              </a:rPr>
              <a:t> in hexadecimal.</a:t>
            </a:r>
            <a:endParaRPr lang="en-IN" dirty="0">
              <a:latin typeface="+mj-lt"/>
            </a:endParaRPr>
          </a:p>
        </p:txBody>
      </p:sp>
    </p:spTree>
    <p:extLst>
      <p:ext uri="{BB962C8B-B14F-4D97-AF65-F5344CB8AC3E}">
        <p14:creationId xmlns:p14="http://schemas.microsoft.com/office/powerpoint/2010/main" val="14636337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492B475-CC52-CB26-FCBA-2502CE75210E}"/>
              </a:ext>
            </a:extLst>
          </p:cNvPr>
          <p:cNvSpPr txBox="1"/>
          <p:nvPr/>
        </p:nvSpPr>
        <p:spPr>
          <a:xfrm>
            <a:off x="424260" y="637626"/>
            <a:ext cx="4572000" cy="461665"/>
          </a:xfrm>
          <a:prstGeom prst="rect">
            <a:avLst/>
          </a:prstGeom>
          <a:noFill/>
        </p:spPr>
        <p:txBody>
          <a:bodyPr wrap="square">
            <a:spAutoFit/>
          </a:bodyPr>
          <a:lstStyle/>
          <a:p>
            <a:r>
              <a:rPr lang="en-IN" sz="2400" b="0" i="0" u="none" strike="noStrike" baseline="0" dirty="0">
                <a:solidFill>
                  <a:srgbClr val="FF0000"/>
                </a:solidFill>
                <a:latin typeface="+mn-lt"/>
              </a:rPr>
              <a:t>12.3 WHIRLPOOL</a:t>
            </a:r>
            <a:endParaRPr lang="en-IN" sz="2400" dirty="0">
              <a:solidFill>
                <a:srgbClr val="FF0000"/>
              </a:solidFill>
              <a:latin typeface="+mn-lt"/>
            </a:endParaRPr>
          </a:p>
        </p:txBody>
      </p:sp>
      <p:sp>
        <p:nvSpPr>
          <p:cNvPr id="6" name="TextBox 5">
            <a:extLst>
              <a:ext uri="{FF2B5EF4-FFF2-40B4-BE49-F238E27FC236}">
                <a16:creationId xmlns:a16="http://schemas.microsoft.com/office/drawing/2014/main" id="{29061E13-4D2D-407E-3ED4-6294A98A9EF2}"/>
              </a:ext>
            </a:extLst>
          </p:cNvPr>
          <p:cNvSpPr txBox="1"/>
          <p:nvPr/>
        </p:nvSpPr>
        <p:spPr>
          <a:xfrm>
            <a:off x="501070" y="1394017"/>
            <a:ext cx="8045847" cy="3693319"/>
          </a:xfrm>
          <a:prstGeom prst="rect">
            <a:avLst/>
          </a:prstGeom>
          <a:noFill/>
        </p:spPr>
        <p:txBody>
          <a:bodyPr wrap="square">
            <a:spAutoFit/>
          </a:bodyPr>
          <a:lstStyle/>
          <a:p>
            <a:pPr algn="just"/>
            <a:r>
              <a:rPr lang="en-US" sz="1800" b="0" i="0" u="none" strike="noStrike" baseline="0" dirty="0">
                <a:latin typeface="+mj-lt"/>
              </a:rPr>
              <a:t>Is an iterated cryptographic hash function, based on the </a:t>
            </a:r>
            <a:r>
              <a:rPr lang="en-US" sz="1800" b="0" i="0" u="none" strike="noStrike" baseline="0" dirty="0" err="1">
                <a:latin typeface="+mj-lt"/>
              </a:rPr>
              <a:t>Miyaguchi-Preneel</a:t>
            </a:r>
            <a:r>
              <a:rPr lang="en-US" sz="1800" dirty="0">
                <a:latin typeface="+mj-lt"/>
              </a:rPr>
              <a:t> </a:t>
            </a:r>
            <a:r>
              <a:rPr lang="en-US" sz="1800" b="0" i="0" u="none" strike="noStrike" baseline="0" dirty="0">
                <a:latin typeface="+mj-lt"/>
              </a:rPr>
              <a:t>scheme.</a:t>
            </a:r>
          </a:p>
          <a:p>
            <a:pPr algn="just"/>
            <a:endParaRPr lang="en-US" sz="1800" dirty="0">
              <a:latin typeface="+mj-lt"/>
            </a:endParaRPr>
          </a:p>
          <a:p>
            <a:pPr algn="just"/>
            <a:r>
              <a:rPr lang="en-US" sz="1800" b="0" i="0" u="none" strike="noStrike" baseline="0" dirty="0">
                <a:latin typeface="+mj-lt"/>
              </a:rPr>
              <a:t>Uses a symmetric-key block cipher in place of the compression function.</a:t>
            </a:r>
          </a:p>
          <a:p>
            <a:pPr algn="just"/>
            <a:endParaRPr lang="en-US" sz="1800" b="0" i="0" u="none" strike="noStrike" baseline="0" dirty="0">
              <a:latin typeface="+mj-lt"/>
            </a:endParaRPr>
          </a:p>
          <a:p>
            <a:pPr algn="just"/>
            <a:r>
              <a:rPr lang="en-US" sz="1800" b="0" i="0" u="none" strike="noStrike" baseline="0" dirty="0">
                <a:latin typeface="+mj-lt"/>
              </a:rPr>
              <a:t>Block cipher is a modified AES cipher that has been tailored for this purpose.</a:t>
            </a:r>
          </a:p>
          <a:p>
            <a:pPr algn="just"/>
            <a:endParaRPr lang="en-US" sz="1800" dirty="0">
              <a:latin typeface="+mj-lt"/>
            </a:endParaRPr>
          </a:p>
          <a:p>
            <a:pPr algn="just"/>
            <a:endParaRPr lang="en-US" sz="1800" b="0" i="0" u="none" strike="noStrike" baseline="0" dirty="0">
              <a:latin typeface="+mj-lt"/>
            </a:endParaRPr>
          </a:p>
          <a:p>
            <a:pPr algn="just"/>
            <a:endParaRPr lang="en-US" sz="1800" dirty="0">
              <a:latin typeface="+mj-lt"/>
            </a:endParaRPr>
          </a:p>
          <a:p>
            <a:pPr algn="just"/>
            <a:r>
              <a:rPr lang="en-US" sz="1800" b="0" i="0" u="none" strike="noStrike" baseline="0" dirty="0">
                <a:latin typeface="+mj-lt"/>
              </a:rPr>
              <a:t>Designed by Vincent </a:t>
            </a:r>
            <a:r>
              <a:rPr lang="en-US" sz="1800" b="0" i="0" u="none" strike="noStrike" baseline="0" dirty="0" err="1">
                <a:latin typeface="+mj-lt"/>
              </a:rPr>
              <a:t>Rijmen</a:t>
            </a:r>
            <a:r>
              <a:rPr lang="en-US" sz="1800" b="0" i="0" u="none" strike="noStrike" baseline="0" dirty="0">
                <a:latin typeface="+mj-lt"/>
              </a:rPr>
              <a:t> and Paulo S. L. M. Barreto. </a:t>
            </a:r>
          </a:p>
          <a:p>
            <a:pPr algn="just"/>
            <a:endParaRPr lang="en-US" sz="1800" dirty="0">
              <a:latin typeface="+mj-lt"/>
            </a:endParaRPr>
          </a:p>
          <a:p>
            <a:pPr algn="just"/>
            <a:r>
              <a:rPr lang="en-US" sz="1800" b="0" i="0" u="none" strike="noStrike" baseline="0" dirty="0">
                <a:latin typeface="+mj-lt"/>
              </a:rPr>
              <a:t>Endorsed by the New European Schemes for Signatures, Integrity, and Encryption (NESSIE).</a:t>
            </a:r>
          </a:p>
        </p:txBody>
      </p:sp>
    </p:spTree>
    <p:extLst>
      <p:ext uri="{BB962C8B-B14F-4D97-AF65-F5344CB8AC3E}">
        <p14:creationId xmlns:p14="http://schemas.microsoft.com/office/powerpoint/2010/main" val="4094139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492B475-CC52-CB26-FCBA-2502CE75210E}"/>
              </a:ext>
            </a:extLst>
          </p:cNvPr>
          <p:cNvSpPr txBox="1"/>
          <p:nvPr/>
        </p:nvSpPr>
        <p:spPr>
          <a:xfrm>
            <a:off x="424260" y="637626"/>
            <a:ext cx="4572000" cy="461665"/>
          </a:xfrm>
          <a:prstGeom prst="rect">
            <a:avLst/>
          </a:prstGeom>
          <a:noFill/>
        </p:spPr>
        <p:txBody>
          <a:bodyPr wrap="square">
            <a:spAutoFit/>
          </a:bodyPr>
          <a:lstStyle/>
          <a:p>
            <a:r>
              <a:rPr lang="en-IN" sz="2400" b="0" i="0" u="none" strike="noStrike" baseline="0" dirty="0">
                <a:solidFill>
                  <a:srgbClr val="FF0000"/>
                </a:solidFill>
                <a:latin typeface="+mn-lt"/>
              </a:rPr>
              <a:t>12.3 WHIRLPOOL</a:t>
            </a:r>
            <a:endParaRPr lang="en-IN" sz="2400" dirty="0">
              <a:solidFill>
                <a:srgbClr val="FF0000"/>
              </a:solidFill>
              <a:latin typeface="+mn-lt"/>
            </a:endParaRPr>
          </a:p>
        </p:txBody>
      </p:sp>
      <p:pic>
        <p:nvPicPr>
          <p:cNvPr id="2" name="Picture 9">
            <a:extLst>
              <a:ext uri="{FF2B5EF4-FFF2-40B4-BE49-F238E27FC236}">
                <a16:creationId xmlns:a16="http://schemas.microsoft.com/office/drawing/2014/main" id="{B7B9D0AB-D90B-DA39-4648-08A5769170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691" y="2100883"/>
            <a:ext cx="6919575" cy="340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8">
            <a:extLst>
              <a:ext uri="{FF2B5EF4-FFF2-40B4-BE49-F238E27FC236}">
                <a16:creationId xmlns:a16="http://schemas.microsoft.com/office/drawing/2014/main" id="{22348B61-9584-1670-C5F8-6FD0558F866C}"/>
              </a:ext>
            </a:extLst>
          </p:cNvPr>
          <p:cNvSpPr txBox="1">
            <a:spLocks noChangeArrowheads="1"/>
          </p:cNvSpPr>
          <p:nvPr/>
        </p:nvSpPr>
        <p:spPr bwMode="auto">
          <a:xfrm>
            <a:off x="2090738" y="1219200"/>
            <a:ext cx="4538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dirty="0">
                <a:solidFill>
                  <a:schemeClr val="folHlink"/>
                </a:solidFill>
                <a:latin typeface="Times New Roman" panose="02020603050405020304" pitchFamily="18" charset="0"/>
              </a:rPr>
              <a:t>Figure 12.12  </a:t>
            </a:r>
            <a:r>
              <a:rPr lang="en-US" altLang="en-US" sz="2000" i="1" baseline="0" dirty="0">
                <a:latin typeface="Times New Roman" panose="02020603050405020304" pitchFamily="18" charset="0"/>
              </a:rPr>
              <a:t>Whirlpool hash function</a:t>
            </a:r>
          </a:p>
        </p:txBody>
      </p:sp>
    </p:spTree>
    <p:extLst>
      <p:ext uri="{BB962C8B-B14F-4D97-AF65-F5344CB8AC3E}">
        <p14:creationId xmlns:p14="http://schemas.microsoft.com/office/powerpoint/2010/main" val="39098541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492B475-CC52-CB26-FCBA-2502CE75210E}"/>
              </a:ext>
            </a:extLst>
          </p:cNvPr>
          <p:cNvSpPr txBox="1"/>
          <p:nvPr/>
        </p:nvSpPr>
        <p:spPr>
          <a:xfrm>
            <a:off x="424260" y="637626"/>
            <a:ext cx="4572000" cy="461665"/>
          </a:xfrm>
          <a:prstGeom prst="rect">
            <a:avLst/>
          </a:prstGeom>
          <a:noFill/>
        </p:spPr>
        <p:txBody>
          <a:bodyPr wrap="square">
            <a:spAutoFit/>
          </a:bodyPr>
          <a:lstStyle/>
          <a:p>
            <a:r>
              <a:rPr lang="en-IN" sz="2400" b="0" i="0" u="none" strike="noStrike" baseline="0" dirty="0">
                <a:solidFill>
                  <a:srgbClr val="FF0000"/>
                </a:solidFill>
                <a:latin typeface="+mn-lt"/>
              </a:rPr>
              <a:t>12.3 WHIRLPOOL</a:t>
            </a:r>
            <a:endParaRPr lang="en-IN" sz="2400" dirty="0">
              <a:solidFill>
                <a:srgbClr val="FF0000"/>
              </a:solidFill>
              <a:latin typeface="+mn-lt"/>
            </a:endParaRPr>
          </a:p>
        </p:txBody>
      </p:sp>
      <p:sp>
        <p:nvSpPr>
          <p:cNvPr id="7" name="TextBox 6">
            <a:extLst>
              <a:ext uri="{FF2B5EF4-FFF2-40B4-BE49-F238E27FC236}">
                <a16:creationId xmlns:a16="http://schemas.microsoft.com/office/drawing/2014/main" id="{50106851-2416-13B5-2601-E78A9835CB1E}"/>
              </a:ext>
            </a:extLst>
          </p:cNvPr>
          <p:cNvSpPr txBox="1"/>
          <p:nvPr/>
        </p:nvSpPr>
        <p:spPr>
          <a:xfrm>
            <a:off x="426606" y="1899863"/>
            <a:ext cx="8065050" cy="4524315"/>
          </a:xfrm>
          <a:prstGeom prst="rect">
            <a:avLst/>
          </a:prstGeom>
          <a:noFill/>
        </p:spPr>
        <p:txBody>
          <a:bodyPr wrap="square">
            <a:spAutoFit/>
          </a:bodyPr>
          <a:lstStyle/>
          <a:p>
            <a:pPr algn="just"/>
            <a:r>
              <a:rPr lang="en-IN" sz="1800" b="0" i="0" u="none" strike="noStrike" baseline="0" dirty="0">
                <a:solidFill>
                  <a:srgbClr val="FF0000"/>
                </a:solidFill>
                <a:latin typeface="+mn-lt"/>
              </a:rPr>
              <a:t>Preparation</a:t>
            </a:r>
            <a:endParaRPr lang="en-IN" sz="1800" b="0" i="0" u="none" strike="noStrike" baseline="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Whirlpool requires that the length of the original message be less than 2</a:t>
            </a:r>
            <a:r>
              <a:rPr lang="en-US" sz="1800" b="0" i="0" u="none" strike="noStrike" baseline="30000" dirty="0">
                <a:latin typeface="+mn-lt"/>
              </a:rPr>
              <a:t>256</a:t>
            </a:r>
            <a:r>
              <a:rPr lang="en-US" sz="1800" b="0" i="0" u="none" strike="noStrike" baseline="0" dirty="0">
                <a:latin typeface="+mn-lt"/>
              </a:rPr>
              <a:t> bits. </a:t>
            </a:r>
          </a:p>
          <a:p>
            <a:pPr algn="just"/>
            <a:endParaRPr lang="en-US" sz="1800" dirty="0">
              <a:latin typeface="+mn-lt"/>
            </a:endParaRPr>
          </a:p>
          <a:p>
            <a:pPr algn="just"/>
            <a:r>
              <a:rPr lang="en-US" sz="1800" b="0" i="0" u="none" strike="noStrike" baseline="0" dirty="0">
                <a:latin typeface="+mn-lt"/>
              </a:rPr>
              <a:t>A message needs to be padded before being processed. </a:t>
            </a:r>
          </a:p>
          <a:p>
            <a:pPr algn="just"/>
            <a:endParaRPr lang="en-US" sz="1800" dirty="0">
              <a:latin typeface="+mn-lt"/>
            </a:endParaRPr>
          </a:p>
          <a:p>
            <a:pPr algn="just"/>
            <a:r>
              <a:rPr lang="en-US" sz="1800" b="0" i="0" u="none" strike="noStrike" baseline="0" dirty="0">
                <a:latin typeface="+mn-lt"/>
              </a:rPr>
              <a:t>The padding is a single 1-bit followed by the necessary numbers of 0-bits to make the length of the padding an </a:t>
            </a:r>
            <a:r>
              <a:rPr lang="en-US" sz="1800" b="0" i="0" u="none" strike="noStrike" baseline="0" dirty="0">
                <a:solidFill>
                  <a:srgbClr val="FF0000"/>
                </a:solidFill>
                <a:latin typeface="+mn-lt"/>
              </a:rPr>
              <a:t>odd multiple of 256 bits. </a:t>
            </a:r>
          </a:p>
          <a:p>
            <a:pPr algn="just"/>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After padding, </a:t>
            </a:r>
            <a:r>
              <a:rPr lang="en-US" sz="1800" b="0" i="0" u="none" strike="noStrike" baseline="0" dirty="0">
                <a:solidFill>
                  <a:srgbClr val="FF0000"/>
                </a:solidFill>
                <a:latin typeface="+mn-lt"/>
              </a:rPr>
              <a:t>a block of 256 bits is added to define the length of the original message. </a:t>
            </a:r>
          </a:p>
          <a:p>
            <a:pPr algn="just"/>
            <a:endParaRPr lang="en-US" sz="1800" dirty="0">
              <a:solidFill>
                <a:srgbClr val="FF0000"/>
              </a:solidFill>
              <a:latin typeface="+mn-lt"/>
            </a:endParaRPr>
          </a:p>
          <a:p>
            <a:pPr algn="just"/>
            <a:r>
              <a:rPr lang="en-US" sz="1800" b="0" i="0" u="none" strike="noStrike" baseline="0" dirty="0">
                <a:latin typeface="+mn-lt"/>
              </a:rPr>
              <a:t>After padding and adding the length field, the augmented message size is an </a:t>
            </a:r>
            <a:r>
              <a:rPr lang="en-US" sz="1800" b="0" i="0" u="none" strike="noStrike" baseline="0" dirty="0">
                <a:solidFill>
                  <a:srgbClr val="FF0000"/>
                </a:solidFill>
                <a:latin typeface="+mn-lt"/>
              </a:rPr>
              <a:t>even</a:t>
            </a:r>
            <a:r>
              <a:rPr lang="en-US" sz="1800" b="0" i="0" u="none" strike="noStrike" baseline="0" dirty="0">
                <a:latin typeface="+mn-lt"/>
              </a:rPr>
              <a:t> multiple of 256 bits or a multiple of 512 bits. </a:t>
            </a:r>
          </a:p>
        </p:txBody>
      </p:sp>
      <p:pic>
        <p:nvPicPr>
          <p:cNvPr id="2" name="Picture 9">
            <a:extLst>
              <a:ext uri="{FF2B5EF4-FFF2-40B4-BE49-F238E27FC236}">
                <a16:creationId xmlns:a16="http://schemas.microsoft.com/office/drawing/2014/main" id="{353E9363-617F-1B0C-741A-D08D3FDD48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0520" y="593464"/>
            <a:ext cx="3716859" cy="182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3742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492B475-CC52-CB26-FCBA-2502CE75210E}"/>
              </a:ext>
            </a:extLst>
          </p:cNvPr>
          <p:cNvSpPr txBox="1"/>
          <p:nvPr/>
        </p:nvSpPr>
        <p:spPr>
          <a:xfrm>
            <a:off x="424260" y="637626"/>
            <a:ext cx="4572000" cy="461665"/>
          </a:xfrm>
          <a:prstGeom prst="rect">
            <a:avLst/>
          </a:prstGeom>
          <a:noFill/>
        </p:spPr>
        <p:txBody>
          <a:bodyPr wrap="square">
            <a:spAutoFit/>
          </a:bodyPr>
          <a:lstStyle/>
          <a:p>
            <a:r>
              <a:rPr lang="en-IN" sz="2400" b="0" i="0" u="none" strike="noStrike" baseline="0" dirty="0">
                <a:solidFill>
                  <a:srgbClr val="FF0000"/>
                </a:solidFill>
                <a:latin typeface="+mn-lt"/>
              </a:rPr>
              <a:t>12.3 WHIRLPOOL</a:t>
            </a:r>
            <a:endParaRPr lang="en-IN" sz="2400" dirty="0">
              <a:solidFill>
                <a:srgbClr val="FF0000"/>
              </a:solidFill>
              <a:latin typeface="+mn-lt"/>
            </a:endParaRPr>
          </a:p>
        </p:txBody>
      </p:sp>
      <p:sp>
        <p:nvSpPr>
          <p:cNvPr id="4" name="TextBox 3">
            <a:extLst>
              <a:ext uri="{FF2B5EF4-FFF2-40B4-BE49-F238E27FC236}">
                <a16:creationId xmlns:a16="http://schemas.microsoft.com/office/drawing/2014/main" id="{20B99201-0FBD-CA26-A68B-912011B43D69}"/>
              </a:ext>
            </a:extLst>
          </p:cNvPr>
          <p:cNvSpPr txBox="1"/>
          <p:nvPr/>
        </p:nvSpPr>
        <p:spPr>
          <a:xfrm>
            <a:off x="232235" y="1659284"/>
            <a:ext cx="8679530" cy="3416320"/>
          </a:xfrm>
          <a:prstGeom prst="rect">
            <a:avLst/>
          </a:prstGeom>
          <a:noFill/>
        </p:spPr>
        <p:txBody>
          <a:bodyPr wrap="square">
            <a:spAutoFit/>
          </a:bodyPr>
          <a:lstStyle/>
          <a:p>
            <a:pPr algn="just"/>
            <a:endParaRPr lang="en-US" sz="1800" dirty="0">
              <a:latin typeface="+mn-lt"/>
            </a:endParaRPr>
          </a:p>
          <a:p>
            <a:pPr algn="just"/>
            <a:r>
              <a:rPr lang="en-US" sz="1800" b="0" i="0" u="none" strike="noStrike" baseline="0" dirty="0">
                <a:solidFill>
                  <a:srgbClr val="FF0000"/>
                </a:solidFill>
                <a:latin typeface="+mn-lt"/>
              </a:rPr>
              <a:t>Whirlpool creates a digest of 512 bits </a:t>
            </a:r>
            <a:r>
              <a:rPr lang="en-US" sz="1800" b="0" i="0" u="none" strike="noStrike" baseline="0" dirty="0">
                <a:latin typeface="+mn-lt"/>
              </a:rPr>
              <a:t>from a multiple </a:t>
            </a:r>
            <a:r>
              <a:rPr lang="en-US" sz="1800" b="0" i="0" u="none" strike="noStrike" baseline="0" dirty="0">
                <a:solidFill>
                  <a:srgbClr val="FF0000"/>
                </a:solidFill>
                <a:latin typeface="+mn-lt"/>
              </a:rPr>
              <a:t>512-bit block message</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The </a:t>
            </a:r>
            <a:r>
              <a:rPr lang="en-US" sz="1800" b="0" i="0" u="none" strike="noStrike" baseline="0" dirty="0">
                <a:solidFill>
                  <a:srgbClr val="FF0000"/>
                </a:solidFill>
                <a:latin typeface="+mn-lt"/>
              </a:rPr>
              <a:t>512-bit digest, H</a:t>
            </a:r>
            <a:r>
              <a:rPr lang="en-US" sz="1800" b="0" i="0" u="none" strike="noStrike" baseline="-25000" dirty="0">
                <a:solidFill>
                  <a:srgbClr val="FF0000"/>
                </a:solidFill>
                <a:latin typeface="+mn-lt"/>
              </a:rPr>
              <a:t>0</a:t>
            </a:r>
            <a:r>
              <a:rPr lang="en-US" sz="1800" b="0" i="0" u="none" strike="noStrike" baseline="0" dirty="0">
                <a:solidFill>
                  <a:srgbClr val="FF0000"/>
                </a:solidFill>
                <a:latin typeface="+mn-lt"/>
              </a:rPr>
              <a:t>, is initialized to all 0’s</a:t>
            </a:r>
            <a:r>
              <a:rPr lang="en-US" sz="1800" b="0" i="0" u="none" strike="noStrike" baseline="0" dirty="0">
                <a:latin typeface="+mn-lt"/>
              </a:rPr>
              <a:t>.</a:t>
            </a:r>
          </a:p>
          <a:p>
            <a:pPr algn="just"/>
            <a:endParaRPr lang="en-US" sz="1800" b="0" i="0" u="none" strike="noStrike" baseline="0" dirty="0">
              <a:latin typeface="+mn-lt"/>
            </a:endParaRPr>
          </a:p>
          <a:p>
            <a:pPr algn="just"/>
            <a:r>
              <a:rPr lang="en-US" sz="1800" b="0" i="0" u="none" strike="noStrike" baseline="0" dirty="0">
                <a:latin typeface="+mn-lt"/>
              </a:rPr>
              <a:t>This value becomes the cipher key for encrypting the first block. </a:t>
            </a:r>
          </a:p>
          <a:p>
            <a:pPr algn="just"/>
            <a:endParaRPr lang="en-US" sz="1800" dirty="0">
              <a:latin typeface="+mn-lt"/>
            </a:endParaRPr>
          </a:p>
          <a:p>
            <a:pPr algn="just"/>
            <a:r>
              <a:rPr lang="en-US" sz="1800" b="0" i="0" u="none" strike="noStrike" baseline="0" dirty="0">
                <a:latin typeface="+mn-lt"/>
              </a:rPr>
              <a:t>The ciphertext resulting from encrypting each block becomes the cipher key for the next block after being exclusive-</a:t>
            </a:r>
            <a:r>
              <a:rPr lang="en-US" sz="1800" b="0" i="0" u="none" strike="noStrike" baseline="0" dirty="0" err="1">
                <a:latin typeface="+mn-lt"/>
              </a:rPr>
              <a:t>ored</a:t>
            </a:r>
            <a:r>
              <a:rPr lang="en-US" sz="1800" b="0" i="0" u="none" strike="noStrike" baseline="0" dirty="0">
                <a:latin typeface="+mn-lt"/>
              </a:rPr>
              <a:t> with the previous cipher key and the plaintext block. </a:t>
            </a:r>
          </a:p>
          <a:p>
            <a:pPr algn="just"/>
            <a:endParaRPr lang="en-US" sz="1800" dirty="0">
              <a:latin typeface="+mn-lt"/>
            </a:endParaRPr>
          </a:p>
          <a:p>
            <a:pPr algn="just"/>
            <a:r>
              <a:rPr lang="en-US" sz="1800" b="0" i="0" u="none" strike="noStrike" baseline="0" dirty="0">
                <a:solidFill>
                  <a:srgbClr val="FF0000"/>
                </a:solidFill>
                <a:latin typeface="+mn-lt"/>
              </a:rPr>
              <a:t>Message digest is the final 512-bit </a:t>
            </a:r>
            <a:r>
              <a:rPr lang="en-US" sz="1800" b="0" i="0" u="none" strike="noStrike" baseline="0" dirty="0">
                <a:latin typeface="+mn-lt"/>
              </a:rPr>
              <a:t>ciphertext after the last exclusive-or operation.</a:t>
            </a:r>
            <a:endParaRPr lang="en-IN" sz="1800" dirty="0">
              <a:latin typeface="+mn-lt"/>
            </a:endParaRPr>
          </a:p>
        </p:txBody>
      </p:sp>
    </p:spTree>
    <p:extLst>
      <p:ext uri="{BB962C8B-B14F-4D97-AF65-F5344CB8AC3E}">
        <p14:creationId xmlns:p14="http://schemas.microsoft.com/office/powerpoint/2010/main" val="27692118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2EE0EC81-D88A-3222-5AAC-B4E8446237B4}"/>
              </a:ext>
            </a:extLst>
          </p:cNvPr>
          <p:cNvSpPr txBox="1"/>
          <p:nvPr/>
        </p:nvSpPr>
        <p:spPr>
          <a:xfrm>
            <a:off x="424260" y="601834"/>
            <a:ext cx="8295480" cy="1754326"/>
          </a:xfrm>
          <a:prstGeom prst="rect">
            <a:avLst/>
          </a:prstGeom>
          <a:noFill/>
        </p:spPr>
        <p:txBody>
          <a:bodyPr wrap="square">
            <a:spAutoFit/>
          </a:bodyPr>
          <a:lstStyle/>
          <a:p>
            <a:pPr algn="just"/>
            <a:r>
              <a:rPr lang="en-IN" sz="1800" b="0" i="0" u="none" strike="noStrike" baseline="0" dirty="0">
                <a:solidFill>
                  <a:srgbClr val="FF0000"/>
                </a:solidFill>
                <a:latin typeface="+mn-lt"/>
              </a:rPr>
              <a:t>Whirlpool Cipher</a:t>
            </a:r>
          </a:p>
          <a:p>
            <a:pPr algn="just"/>
            <a:endParaRPr lang="en-IN" sz="1800" b="0" i="0" u="none" strike="noStrike" baseline="0" dirty="0">
              <a:latin typeface="+mn-lt"/>
            </a:endParaRPr>
          </a:p>
          <a:p>
            <a:pPr algn="just"/>
            <a:r>
              <a:rPr lang="en-US" sz="1800" b="0" i="0" u="none" strike="noStrike" baseline="0" dirty="0">
                <a:latin typeface="+mn-lt"/>
              </a:rPr>
              <a:t>The Whirlpool cipher is a non-Feistel cipher like AES.</a:t>
            </a:r>
          </a:p>
          <a:p>
            <a:pPr algn="just"/>
            <a:endParaRPr lang="en-US" sz="1800" dirty="0">
              <a:latin typeface="+mn-lt"/>
            </a:endParaRPr>
          </a:p>
          <a:p>
            <a:pPr algn="just"/>
            <a:r>
              <a:rPr lang="en-US" sz="1800" b="0" i="0" u="none" strike="noStrike" baseline="0" dirty="0">
                <a:latin typeface="+mn-lt"/>
              </a:rPr>
              <a:t>Here the Whirlpool cipher is compared with the AES cipher and their differences are mentioned.</a:t>
            </a:r>
            <a:endParaRPr lang="en-IN" sz="1800" dirty="0">
              <a:latin typeface="+mn-lt"/>
            </a:endParaRPr>
          </a:p>
        </p:txBody>
      </p:sp>
      <p:sp>
        <p:nvSpPr>
          <p:cNvPr id="8" name="TextBox 7">
            <a:extLst>
              <a:ext uri="{FF2B5EF4-FFF2-40B4-BE49-F238E27FC236}">
                <a16:creationId xmlns:a16="http://schemas.microsoft.com/office/drawing/2014/main" id="{9F5BB638-D1B0-5ECE-4117-265E7CA0FC11}"/>
              </a:ext>
            </a:extLst>
          </p:cNvPr>
          <p:cNvSpPr txBox="1"/>
          <p:nvPr/>
        </p:nvSpPr>
        <p:spPr>
          <a:xfrm>
            <a:off x="424259" y="2893664"/>
            <a:ext cx="8295481" cy="2031325"/>
          </a:xfrm>
          <a:prstGeom prst="rect">
            <a:avLst/>
          </a:prstGeom>
          <a:noFill/>
        </p:spPr>
        <p:txBody>
          <a:bodyPr wrap="square">
            <a:spAutoFit/>
          </a:bodyPr>
          <a:lstStyle/>
          <a:p>
            <a:pPr algn="l"/>
            <a:r>
              <a:rPr lang="en-IN" sz="1800" b="0" i="0" u="none" strike="noStrike" baseline="0" dirty="0">
                <a:solidFill>
                  <a:srgbClr val="FF0000"/>
                </a:solidFill>
                <a:latin typeface="+mn-lt"/>
              </a:rPr>
              <a:t>Rounds</a:t>
            </a:r>
          </a:p>
          <a:p>
            <a:pPr algn="l"/>
            <a:r>
              <a:rPr lang="en-US" sz="1800" b="0" i="0" u="none" strike="noStrike" baseline="0" dirty="0">
                <a:latin typeface="+mn-lt"/>
              </a:rPr>
              <a:t>Whirlpool is a round cipher that uses 10 rounds. </a:t>
            </a:r>
          </a:p>
          <a:p>
            <a:pPr algn="l"/>
            <a:endParaRPr lang="en-US" sz="1800" dirty="0">
              <a:latin typeface="+mn-lt"/>
            </a:endParaRPr>
          </a:p>
          <a:p>
            <a:pPr algn="l"/>
            <a:r>
              <a:rPr lang="en-US" sz="1800" b="0" i="0" u="none" strike="noStrike" baseline="0" dirty="0">
                <a:latin typeface="+mn-lt"/>
              </a:rPr>
              <a:t>The block size and key size are 512 bits.</a:t>
            </a:r>
          </a:p>
          <a:p>
            <a:pPr algn="l"/>
            <a:endParaRPr lang="en-US" sz="1800" b="0" i="0" u="none" strike="noStrike" baseline="0" dirty="0">
              <a:latin typeface="+mn-lt"/>
            </a:endParaRPr>
          </a:p>
          <a:p>
            <a:pPr algn="l"/>
            <a:r>
              <a:rPr lang="en-US" sz="1800" b="0" i="0" u="none" strike="noStrike" baseline="0" dirty="0">
                <a:latin typeface="+mn-lt"/>
              </a:rPr>
              <a:t>The cipher uses 11 round keys, K</a:t>
            </a:r>
            <a:r>
              <a:rPr lang="en-US" sz="1800" b="0" i="0" u="none" strike="noStrike" baseline="-25000" dirty="0">
                <a:latin typeface="+mn-lt"/>
              </a:rPr>
              <a:t>0</a:t>
            </a:r>
            <a:r>
              <a:rPr lang="en-US" sz="1800" b="0" i="0" u="none" strike="noStrike" baseline="0" dirty="0">
                <a:latin typeface="+mn-lt"/>
              </a:rPr>
              <a:t> to K</a:t>
            </a:r>
            <a:r>
              <a:rPr lang="en-US" sz="1800" b="0" i="0" u="none" strike="noStrike" baseline="-25000" dirty="0">
                <a:latin typeface="+mn-lt"/>
              </a:rPr>
              <a:t>10</a:t>
            </a:r>
            <a:r>
              <a:rPr lang="en-US" sz="1800" b="0" i="0" u="none" strike="noStrike" baseline="0" dirty="0">
                <a:latin typeface="+mn-lt"/>
              </a:rPr>
              <a:t>, each of 512 bits. </a:t>
            </a:r>
          </a:p>
          <a:p>
            <a:pPr algn="l"/>
            <a:endParaRPr lang="en-US" sz="1800" dirty="0">
              <a:latin typeface="+mn-lt"/>
            </a:endParaRPr>
          </a:p>
        </p:txBody>
      </p:sp>
    </p:spTree>
    <p:extLst>
      <p:ext uri="{BB962C8B-B14F-4D97-AF65-F5344CB8AC3E}">
        <p14:creationId xmlns:p14="http://schemas.microsoft.com/office/powerpoint/2010/main" val="2468556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pic>
        <p:nvPicPr>
          <p:cNvPr id="2" name="Picture 16">
            <a:extLst>
              <a:ext uri="{FF2B5EF4-FFF2-40B4-BE49-F238E27FC236}">
                <a16:creationId xmlns:a16="http://schemas.microsoft.com/office/drawing/2014/main" id="{E0E43363-0C99-767D-D7D1-BBF8C659A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40" y="1508751"/>
            <a:ext cx="5338295" cy="409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5">
            <a:extLst>
              <a:ext uri="{FF2B5EF4-FFF2-40B4-BE49-F238E27FC236}">
                <a16:creationId xmlns:a16="http://schemas.microsoft.com/office/drawing/2014/main" id="{DE39582B-6FB1-BBA0-5016-368EFD9C0FB3}"/>
              </a:ext>
            </a:extLst>
          </p:cNvPr>
          <p:cNvSpPr txBox="1">
            <a:spLocks noChangeArrowheads="1"/>
          </p:cNvSpPr>
          <p:nvPr/>
        </p:nvSpPr>
        <p:spPr bwMode="auto">
          <a:xfrm>
            <a:off x="1685925" y="838200"/>
            <a:ext cx="573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dirty="0">
                <a:solidFill>
                  <a:schemeClr val="folHlink"/>
                </a:solidFill>
                <a:latin typeface="Times New Roman" panose="02020603050405020304" pitchFamily="18" charset="0"/>
              </a:rPr>
              <a:t>Figure 12.13 </a:t>
            </a:r>
            <a:r>
              <a:rPr lang="en-US" altLang="en-US" sz="2000" i="1" baseline="0" dirty="0">
                <a:latin typeface="Times New Roman" panose="02020603050405020304" pitchFamily="18" charset="0"/>
              </a:rPr>
              <a:t>General idea of the Whirlpool cipher</a:t>
            </a:r>
          </a:p>
        </p:txBody>
      </p:sp>
      <p:sp>
        <p:nvSpPr>
          <p:cNvPr id="6" name="TextBox 5">
            <a:extLst>
              <a:ext uri="{FF2B5EF4-FFF2-40B4-BE49-F238E27FC236}">
                <a16:creationId xmlns:a16="http://schemas.microsoft.com/office/drawing/2014/main" id="{67E28904-7C47-FBA2-FBE4-1F4A592895A8}"/>
              </a:ext>
            </a:extLst>
          </p:cNvPr>
          <p:cNvSpPr txBox="1"/>
          <p:nvPr/>
        </p:nvSpPr>
        <p:spPr>
          <a:xfrm>
            <a:off x="577880" y="6018519"/>
            <a:ext cx="7565785" cy="338554"/>
          </a:xfrm>
          <a:prstGeom prst="rect">
            <a:avLst/>
          </a:prstGeom>
          <a:noFill/>
        </p:spPr>
        <p:txBody>
          <a:bodyPr wrap="square">
            <a:spAutoFit/>
          </a:bodyPr>
          <a:lstStyle/>
          <a:p>
            <a:pPr algn="l"/>
            <a:r>
              <a:rPr lang="en-US" sz="1600" b="0" i="0" u="none" strike="noStrike" baseline="0" dirty="0">
                <a:latin typeface="+mn-lt"/>
              </a:rPr>
              <a:t>Figure 12.13 shows the general design of the Whirlpool cipher.</a:t>
            </a:r>
            <a:endParaRPr lang="en-IN" sz="1600" dirty="0">
              <a:latin typeface="+mn-lt"/>
            </a:endParaRPr>
          </a:p>
        </p:txBody>
      </p:sp>
    </p:spTree>
    <p:extLst>
      <p:ext uri="{BB962C8B-B14F-4D97-AF65-F5344CB8AC3E}">
        <p14:creationId xmlns:p14="http://schemas.microsoft.com/office/powerpoint/2010/main" val="4211701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2E394EDA-CC6C-5654-D59F-5DF38BF14011}"/>
              </a:ext>
            </a:extLst>
          </p:cNvPr>
          <p:cNvSpPr txBox="1"/>
          <p:nvPr/>
        </p:nvSpPr>
        <p:spPr>
          <a:xfrm>
            <a:off x="539475" y="661194"/>
            <a:ext cx="8065050" cy="2862322"/>
          </a:xfrm>
          <a:prstGeom prst="rect">
            <a:avLst/>
          </a:prstGeom>
          <a:noFill/>
        </p:spPr>
        <p:txBody>
          <a:bodyPr wrap="square">
            <a:spAutoFit/>
          </a:bodyPr>
          <a:lstStyle/>
          <a:p>
            <a:pPr algn="just"/>
            <a:r>
              <a:rPr lang="en-IN" sz="1800" b="0" i="0" u="none" strike="noStrike" baseline="0" dirty="0">
                <a:solidFill>
                  <a:srgbClr val="FF0000"/>
                </a:solidFill>
                <a:latin typeface="+mn-lt"/>
              </a:rPr>
              <a:t>States and Blocks</a:t>
            </a:r>
          </a:p>
          <a:p>
            <a:pPr algn="just"/>
            <a:endParaRPr lang="en-IN" sz="1800" b="0" i="0" u="none" strike="noStrike" baseline="0" dirty="0">
              <a:solidFill>
                <a:srgbClr val="FF0000"/>
              </a:solidFill>
              <a:latin typeface="+mn-lt"/>
            </a:endParaRPr>
          </a:p>
          <a:p>
            <a:pPr algn="just"/>
            <a:r>
              <a:rPr lang="en-US" sz="1800" b="0" i="0" u="none" strike="noStrike" baseline="0" dirty="0">
                <a:latin typeface="+mn-lt"/>
              </a:rPr>
              <a:t>Like the AES cipher, the Whirlpool cipher uses states and blocks. </a:t>
            </a:r>
          </a:p>
          <a:p>
            <a:pPr algn="just"/>
            <a:endParaRPr lang="en-US" sz="1800" dirty="0">
              <a:latin typeface="+mn-lt"/>
            </a:endParaRPr>
          </a:p>
          <a:p>
            <a:pPr algn="just"/>
            <a:r>
              <a:rPr lang="en-US" sz="1800" b="0" i="0" u="none" strike="noStrike" baseline="0" dirty="0">
                <a:latin typeface="+mn-lt"/>
              </a:rPr>
              <a:t>However, the size of the block or state is 512 bits. </a:t>
            </a:r>
          </a:p>
          <a:p>
            <a:pPr algn="just"/>
            <a:endParaRPr lang="en-US" sz="1800" dirty="0">
              <a:latin typeface="+mn-lt"/>
            </a:endParaRPr>
          </a:p>
          <a:p>
            <a:pPr algn="just"/>
            <a:r>
              <a:rPr lang="en-US" sz="1800" b="0" i="0" u="none" strike="noStrike" baseline="0" dirty="0">
                <a:latin typeface="+mn-lt"/>
              </a:rPr>
              <a:t>A block is considered as a row matrix of 64 bytes; a state is considered as a square matrix of 8 × 8 bytes. </a:t>
            </a:r>
          </a:p>
          <a:p>
            <a:pPr algn="just"/>
            <a:endParaRPr lang="en-US" sz="1800" dirty="0">
              <a:latin typeface="+mn-lt"/>
            </a:endParaRPr>
          </a:p>
          <a:p>
            <a:pPr algn="just"/>
            <a:endParaRPr lang="en-US" sz="1800" dirty="0">
              <a:latin typeface="+mn-lt"/>
            </a:endParaRPr>
          </a:p>
        </p:txBody>
      </p:sp>
    </p:spTree>
    <p:extLst>
      <p:ext uri="{BB962C8B-B14F-4D97-AF65-F5344CB8AC3E}">
        <p14:creationId xmlns:p14="http://schemas.microsoft.com/office/powerpoint/2010/main" val="410964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3F074879-97F1-1B11-7F56-A4E95A54FC49}"/>
              </a:ext>
            </a:extLst>
          </p:cNvPr>
          <p:cNvSpPr txBox="1"/>
          <p:nvPr/>
        </p:nvSpPr>
        <p:spPr>
          <a:xfrm>
            <a:off x="481902" y="716667"/>
            <a:ext cx="3169315" cy="400110"/>
          </a:xfrm>
          <a:prstGeom prst="rect">
            <a:avLst/>
          </a:prstGeom>
          <a:noFill/>
        </p:spPr>
        <p:txBody>
          <a:bodyPr wrap="square">
            <a:spAutoFit/>
          </a:bodyPr>
          <a:lstStyle/>
          <a:p>
            <a:r>
              <a:rPr lang="en-IN" sz="2000" b="1" i="0" u="none" strike="noStrike" baseline="0" dirty="0">
                <a:solidFill>
                  <a:srgbClr val="C00000"/>
                </a:solidFill>
                <a:latin typeface="+mn-lt"/>
              </a:rPr>
              <a:t>Preimage Resistance</a:t>
            </a:r>
            <a:endParaRPr lang="en-IN" sz="2000" b="1" dirty="0">
              <a:solidFill>
                <a:srgbClr val="C00000"/>
              </a:solidFill>
              <a:latin typeface="+mn-lt"/>
            </a:endParaRPr>
          </a:p>
        </p:txBody>
      </p:sp>
      <p:sp>
        <p:nvSpPr>
          <p:cNvPr id="6" name="TextBox 5">
            <a:extLst>
              <a:ext uri="{FF2B5EF4-FFF2-40B4-BE49-F238E27FC236}">
                <a16:creationId xmlns:a16="http://schemas.microsoft.com/office/drawing/2014/main" id="{2FB96BF6-23AF-2998-AAA1-2274BA9CE7F2}"/>
              </a:ext>
            </a:extLst>
          </p:cNvPr>
          <p:cNvSpPr txBox="1"/>
          <p:nvPr/>
        </p:nvSpPr>
        <p:spPr>
          <a:xfrm>
            <a:off x="481902" y="1353255"/>
            <a:ext cx="8103455" cy="1200329"/>
          </a:xfrm>
          <a:prstGeom prst="rect">
            <a:avLst/>
          </a:prstGeom>
          <a:noFill/>
        </p:spPr>
        <p:txBody>
          <a:bodyPr wrap="square">
            <a:spAutoFit/>
          </a:bodyPr>
          <a:lstStyle/>
          <a:p>
            <a:pPr algn="just"/>
            <a:r>
              <a:rPr lang="en-US" sz="1800" b="0" i="0" u="none" strike="noStrike" baseline="0" dirty="0">
                <a:latin typeface="+mn-lt"/>
              </a:rPr>
              <a:t>A cryptographic hash function must be preimage resistant. </a:t>
            </a:r>
          </a:p>
          <a:p>
            <a:pPr algn="just"/>
            <a:endParaRPr lang="en-US" sz="1800" dirty="0">
              <a:latin typeface="+mn-lt"/>
            </a:endParaRPr>
          </a:p>
          <a:p>
            <a:pPr algn="just"/>
            <a:r>
              <a:rPr lang="en-US" sz="1800" b="0" i="0" u="none" strike="noStrike" baseline="0" dirty="0">
                <a:latin typeface="+mn-lt"/>
              </a:rPr>
              <a:t>Given a hash function h and y = h(M), it must be extremely difficult for Eve to find any message, M′, such that y = h(M′). </a:t>
            </a:r>
            <a:endParaRPr lang="en-IN" sz="1800" dirty="0">
              <a:latin typeface="+mn-lt"/>
            </a:endParaRPr>
          </a:p>
        </p:txBody>
      </p:sp>
      <p:pic>
        <p:nvPicPr>
          <p:cNvPr id="2" name="Picture 16">
            <a:extLst>
              <a:ext uri="{FF2B5EF4-FFF2-40B4-BE49-F238E27FC236}">
                <a16:creationId xmlns:a16="http://schemas.microsoft.com/office/drawing/2014/main" id="{1EE739CD-469E-47BA-C544-1629D1629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9600" y="3527352"/>
            <a:ext cx="5645535" cy="293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EA93329D-1842-1186-A159-520F68FD4E53}"/>
              </a:ext>
            </a:extLst>
          </p:cNvPr>
          <p:cNvSpPr txBox="1"/>
          <p:nvPr/>
        </p:nvSpPr>
        <p:spPr>
          <a:xfrm>
            <a:off x="2286000" y="2807732"/>
            <a:ext cx="4572000" cy="338554"/>
          </a:xfrm>
          <a:prstGeom prst="rect">
            <a:avLst/>
          </a:prstGeom>
          <a:noFill/>
        </p:spPr>
        <p:txBody>
          <a:bodyPr wrap="square">
            <a:spAutoFit/>
          </a:bodyPr>
          <a:lstStyle/>
          <a:p>
            <a:r>
              <a:rPr lang="en-US" altLang="en-US" sz="1600" baseline="0" dirty="0">
                <a:solidFill>
                  <a:schemeClr val="folHlink"/>
                </a:solidFill>
                <a:latin typeface="Times New Roman" panose="02020603050405020304" pitchFamily="18" charset="0"/>
              </a:rPr>
              <a:t>Figure 11.4  </a:t>
            </a:r>
            <a:r>
              <a:rPr lang="en-US" altLang="en-US" sz="1600" i="1" baseline="0" dirty="0">
                <a:latin typeface="Times New Roman" panose="02020603050405020304" pitchFamily="18" charset="0"/>
              </a:rPr>
              <a:t>Preimage</a:t>
            </a:r>
          </a:p>
        </p:txBody>
      </p:sp>
    </p:spTree>
    <p:extLst>
      <p:ext uri="{BB962C8B-B14F-4D97-AF65-F5344CB8AC3E}">
        <p14:creationId xmlns:p14="http://schemas.microsoft.com/office/powerpoint/2010/main" val="27190021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pic>
        <p:nvPicPr>
          <p:cNvPr id="2" name="Picture 11">
            <a:extLst>
              <a:ext uri="{FF2B5EF4-FFF2-40B4-BE49-F238E27FC236}">
                <a16:creationId xmlns:a16="http://schemas.microsoft.com/office/drawing/2014/main" id="{8C9C45E1-8781-CD52-2228-E9816AB4BF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9114" y="1383123"/>
            <a:ext cx="4531790" cy="4079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2">
            <a:extLst>
              <a:ext uri="{FF2B5EF4-FFF2-40B4-BE49-F238E27FC236}">
                <a16:creationId xmlns:a16="http://schemas.microsoft.com/office/drawing/2014/main" id="{C951C232-2DAB-910A-DF14-07E0C4FA78A6}"/>
              </a:ext>
            </a:extLst>
          </p:cNvPr>
          <p:cNvSpPr txBox="1">
            <a:spLocks noChangeArrowheads="1"/>
          </p:cNvSpPr>
          <p:nvPr/>
        </p:nvSpPr>
        <p:spPr bwMode="auto">
          <a:xfrm>
            <a:off x="1653220" y="648256"/>
            <a:ext cx="54085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baseline="0" dirty="0">
                <a:solidFill>
                  <a:schemeClr val="folHlink"/>
                </a:solidFill>
                <a:latin typeface="Times New Roman" panose="02020603050405020304" pitchFamily="18" charset="0"/>
              </a:rPr>
              <a:t>Figure 12.14  </a:t>
            </a:r>
            <a:r>
              <a:rPr lang="en-US" altLang="en-US" sz="1800" baseline="0" dirty="0">
                <a:latin typeface="Times New Roman" panose="02020603050405020304" pitchFamily="18" charset="0"/>
              </a:rPr>
              <a:t>Block and state in the Whirlpool cipher</a:t>
            </a:r>
          </a:p>
        </p:txBody>
      </p:sp>
      <p:sp>
        <p:nvSpPr>
          <p:cNvPr id="7" name="TextBox 6">
            <a:extLst>
              <a:ext uri="{FF2B5EF4-FFF2-40B4-BE49-F238E27FC236}">
                <a16:creationId xmlns:a16="http://schemas.microsoft.com/office/drawing/2014/main" id="{4430A460-FEC8-1943-8187-A88B46CA60C1}"/>
              </a:ext>
            </a:extLst>
          </p:cNvPr>
          <p:cNvSpPr txBox="1"/>
          <p:nvPr/>
        </p:nvSpPr>
        <p:spPr>
          <a:xfrm>
            <a:off x="501070" y="6040467"/>
            <a:ext cx="8141860" cy="338554"/>
          </a:xfrm>
          <a:prstGeom prst="rect">
            <a:avLst/>
          </a:prstGeom>
          <a:noFill/>
        </p:spPr>
        <p:txBody>
          <a:bodyPr wrap="square">
            <a:spAutoFit/>
          </a:bodyPr>
          <a:lstStyle/>
          <a:p>
            <a:pPr algn="just"/>
            <a:r>
              <a:rPr lang="en-US" sz="1600" b="0" i="0" u="none" strike="noStrike" baseline="0" dirty="0">
                <a:solidFill>
                  <a:srgbClr val="FF0000"/>
                </a:solidFill>
                <a:latin typeface="+mn-lt"/>
              </a:rPr>
              <a:t>Unlike AES, the block-to-state or </a:t>
            </a:r>
            <a:r>
              <a:rPr lang="en-US" sz="1600" b="0" i="0" u="none" strike="noStrike" baseline="0" dirty="0" err="1">
                <a:solidFill>
                  <a:srgbClr val="FF0000"/>
                </a:solidFill>
                <a:latin typeface="+mn-lt"/>
              </a:rPr>
              <a:t>stateto</a:t>
            </a:r>
            <a:r>
              <a:rPr lang="en-US" sz="1600" b="0" i="0" u="none" strike="noStrike" baseline="0" dirty="0">
                <a:solidFill>
                  <a:srgbClr val="FF0000"/>
                </a:solidFill>
                <a:latin typeface="+mn-lt"/>
              </a:rPr>
              <a:t>- block transformation is done row by row. </a:t>
            </a:r>
          </a:p>
        </p:txBody>
      </p:sp>
    </p:spTree>
    <p:extLst>
      <p:ext uri="{BB962C8B-B14F-4D97-AF65-F5344CB8AC3E}">
        <p14:creationId xmlns:p14="http://schemas.microsoft.com/office/powerpoint/2010/main" val="26296290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5A3549BB-8E3E-64F0-E60D-F18682F5FC1E}"/>
              </a:ext>
            </a:extLst>
          </p:cNvPr>
          <p:cNvSpPr txBox="1"/>
          <p:nvPr/>
        </p:nvSpPr>
        <p:spPr>
          <a:xfrm>
            <a:off x="616284" y="661194"/>
            <a:ext cx="8218671" cy="924366"/>
          </a:xfrm>
          <a:prstGeom prst="rect">
            <a:avLst/>
          </a:prstGeom>
          <a:noFill/>
        </p:spPr>
        <p:txBody>
          <a:bodyPr wrap="square">
            <a:spAutoFit/>
          </a:bodyPr>
          <a:lstStyle/>
          <a:p>
            <a:pPr algn="l"/>
            <a:r>
              <a:rPr lang="en-IN" sz="1800" b="0" i="0" u="none" strike="noStrike" baseline="0" dirty="0">
                <a:solidFill>
                  <a:srgbClr val="FF0000"/>
                </a:solidFill>
                <a:latin typeface="+mn-lt"/>
              </a:rPr>
              <a:t>Structure of Each Round</a:t>
            </a:r>
          </a:p>
          <a:p>
            <a:pPr algn="just"/>
            <a:r>
              <a:rPr lang="en-US" sz="1800" b="0" i="0" u="none" strike="noStrike" baseline="0" dirty="0">
                <a:latin typeface="+mn-lt"/>
              </a:rPr>
              <a:t>Figure 12.15 shows the structure of each round. Each round uses four transformations.</a:t>
            </a:r>
            <a:endParaRPr lang="en-IN" sz="1800" dirty="0">
              <a:latin typeface="+mn-lt"/>
            </a:endParaRPr>
          </a:p>
        </p:txBody>
      </p:sp>
      <p:pic>
        <p:nvPicPr>
          <p:cNvPr id="7" name="Picture 12">
            <a:extLst>
              <a:ext uri="{FF2B5EF4-FFF2-40B4-BE49-F238E27FC236}">
                <a16:creationId xmlns:a16="http://schemas.microsoft.com/office/drawing/2014/main" id="{51BA7CB2-649D-30A2-3E78-5EEB2ECCFC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1015" y="1654629"/>
            <a:ext cx="2526310" cy="4434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4996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700F7518-4367-D0FD-DD38-64304514E7D2}"/>
              </a:ext>
            </a:extLst>
          </p:cNvPr>
          <p:cNvSpPr txBox="1"/>
          <p:nvPr/>
        </p:nvSpPr>
        <p:spPr>
          <a:xfrm>
            <a:off x="309046" y="779055"/>
            <a:ext cx="8449100" cy="2585323"/>
          </a:xfrm>
          <a:prstGeom prst="rect">
            <a:avLst/>
          </a:prstGeom>
          <a:noFill/>
        </p:spPr>
        <p:txBody>
          <a:bodyPr wrap="square">
            <a:spAutoFit/>
          </a:bodyPr>
          <a:lstStyle/>
          <a:p>
            <a:pPr algn="just"/>
            <a:r>
              <a:rPr lang="en-US" sz="1800" b="0" i="0" u="none" strike="noStrike" baseline="0" dirty="0" err="1">
                <a:solidFill>
                  <a:srgbClr val="FF0000"/>
                </a:solidFill>
                <a:latin typeface="+mn-lt"/>
              </a:rPr>
              <a:t>SubBytes</a:t>
            </a:r>
            <a:r>
              <a:rPr lang="en-US" sz="1800" b="0" i="0" u="none" strike="noStrike" baseline="0" dirty="0">
                <a:solidFill>
                  <a:srgbClr val="FF0000"/>
                </a:solidFill>
                <a:latin typeface="+mn-lt"/>
              </a:rPr>
              <a:t> </a:t>
            </a:r>
            <a:r>
              <a:rPr lang="en-US" sz="1800" b="0" i="0" u="none" strike="noStrike" baseline="0" dirty="0">
                <a:latin typeface="+mn-lt"/>
              </a:rPr>
              <a:t>Like in AES, </a:t>
            </a:r>
            <a:r>
              <a:rPr lang="en-US" sz="1800" b="0" i="0" u="none" strike="noStrike" baseline="0" dirty="0" err="1">
                <a:latin typeface="+mn-lt"/>
              </a:rPr>
              <a:t>SubBytes</a:t>
            </a:r>
            <a:r>
              <a:rPr lang="en-US" sz="1800" b="0" i="0" u="none" strike="noStrike" baseline="0" dirty="0">
                <a:latin typeface="+mn-lt"/>
              </a:rPr>
              <a:t> provide a nonlinear transformation. </a:t>
            </a:r>
          </a:p>
          <a:p>
            <a:pPr algn="just"/>
            <a:endParaRPr lang="en-US" sz="1800" dirty="0">
              <a:latin typeface="+mn-lt"/>
            </a:endParaRPr>
          </a:p>
          <a:p>
            <a:pPr algn="just"/>
            <a:r>
              <a:rPr lang="en-US" sz="1800" b="0" i="0" u="none" strike="noStrike" baseline="0" dirty="0">
                <a:latin typeface="+mn-lt"/>
              </a:rPr>
              <a:t>A byte is represented as two hexadecimal digits. </a:t>
            </a:r>
          </a:p>
          <a:p>
            <a:pPr algn="just"/>
            <a:endParaRPr lang="en-US" sz="1800" dirty="0">
              <a:latin typeface="+mn-lt"/>
            </a:endParaRPr>
          </a:p>
          <a:p>
            <a:pPr algn="just"/>
            <a:r>
              <a:rPr lang="en-US" sz="1800" b="0" i="0" u="none" strike="noStrike" baseline="0" dirty="0">
                <a:latin typeface="+mn-lt"/>
              </a:rPr>
              <a:t>Left digit defines the row and  right digit defines the column of the substitution table. </a:t>
            </a:r>
          </a:p>
          <a:p>
            <a:pPr algn="just"/>
            <a:endParaRPr lang="en-US" sz="1800" dirty="0">
              <a:latin typeface="+mn-lt"/>
            </a:endParaRPr>
          </a:p>
          <a:p>
            <a:pPr algn="just"/>
            <a:r>
              <a:rPr lang="en-US" sz="1800" b="0" i="0" u="none" strike="noStrike" baseline="0" dirty="0">
                <a:latin typeface="+mn-lt"/>
              </a:rPr>
              <a:t>Two hexadecimal digits at the junction of the row and the column are the new byte. </a:t>
            </a:r>
          </a:p>
        </p:txBody>
      </p:sp>
      <p:pic>
        <p:nvPicPr>
          <p:cNvPr id="4" name="Picture 12">
            <a:extLst>
              <a:ext uri="{FF2B5EF4-FFF2-40B4-BE49-F238E27FC236}">
                <a16:creationId xmlns:a16="http://schemas.microsoft.com/office/drawing/2014/main" id="{497D142F-AC21-0095-1340-08B8A1AA63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74940" y="3928265"/>
            <a:ext cx="4302368" cy="2495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1">
            <a:extLst>
              <a:ext uri="{FF2B5EF4-FFF2-40B4-BE49-F238E27FC236}">
                <a16:creationId xmlns:a16="http://schemas.microsoft.com/office/drawing/2014/main" id="{5C3E0B16-1F1F-7B6D-4D45-49E7B46626EC}"/>
              </a:ext>
            </a:extLst>
          </p:cNvPr>
          <p:cNvSpPr txBox="1">
            <a:spLocks noChangeArrowheads="1"/>
          </p:cNvSpPr>
          <p:nvPr/>
        </p:nvSpPr>
        <p:spPr bwMode="auto">
          <a:xfrm>
            <a:off x="1273661" y="3526186"/>
            <a:ext cx="65966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b="0" baseline="0" dirty="0">
                <a:solidFill>
                  <a:schemeClr val="folHlink"/>
                </a:solidFill>
                <a:latin typeface="+mn-lt"/>
              </a:rPr>
              <a:t>Figure 12.16  </a:t>
            </a:r>
            <a:r>
              <a:rPr lang="en-US" altLang="en-US" sz="1800" b="0" i="1" baseline="0" dirty="0" err="1">
                <a:latin typeface="+mn-lt"/>
              </a:rPr>
              <a:t>SubBytes</a:t>
            </a:r>
            <a:r>
              <a:rPr lang="en-US" altLang="en-US" sz="1800" b="0" i="1" baseline="0" dirty="0">
                <a:latin typeface="+mn-lt"/>
              </a:rPr>
              <a:t> transformations in the Whirlpool cipher</a:t>
            </a:r>
          </a:p>
        </p:txBody>
      </p:sp>
    </p:spTree>
    <p:extLst>
      <p:ext uri="{BB962C8B-B14F-4D97-AF65-F5344CB8AC3E}">
        <p14:creationId xmlns:p14="http://schemas.microsoft.com/office/powerpoint/2010/main" val="3320979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700F7518-4367-D0FD-DD38-64304514E7D2}"/>
              </a:ext>
            </a:extLst>
          </p:cNvPr>
          <p:cNvSpPr txBox="1"/>
          <p:nvPr/>
        </p:nvSpPr>
        <p:spPr>
          <a:xfrm>
            <a:off x="481867" y="740650"/>
            <a:ext cx="8180265" cy="3139321"/>
          </a:xfrm>
          <a:prstGeom prst="rect">
            <a:avLst/>
          </a:prstGeom>
          <a:noFill/>
        </p:spPr>
        <p:txBody>
          <a:bodyPr wrap="square">
            <a:spAutoFit/>
          </a:bodyPr>
          <a:lstStyle/>
          <a:p>
            <a:pPr algn="just"/>
            <a:r>
              <a:rPr lang="en-US" sz="1800" b="0" i="0" u="none" strike="noStrike" baseline="0" dirty="0">
                <a:latin typeface="+mn-lt"/>
              </a:rPr>
              <a:t>In the </a:t>
            </a:r>
            <a:r>
              <a:rPr lang="en-US" sz="1800" b="0" i="0" u="none" strike="noStrike" baseline="0" dirty="0" err="1">
                <a:latin typeface="+mn-lt"/>
              </a:rPr>
              <a:t>SubBytes</a:t>
            </a:r>
            <a:r>
              <a:rPr lang="en-US" sz="1800" b="0" i="0" u="none" strike="noStrike" baseline="0" dirty="0">
                <a:latin typeface="+mn-lt"/>
              </a:rPr>
              <a:t> transformation, the state is treated as an 8 × 8 matrix of bytes.</a:t>
            </a:r>
          </a:p>
          <a:p>
            <a:pPr algn="just"/>
            <a:endParaRPr lang="en-US" sz="1800" b="0" i="0" u="none" strike="noStrike" baseline="0" dirty="0">
              <a:latin typeface="+mn-lt"/>
            </a:endParaRPr>
          </a:p>
          <a:p>
            <a:pPr algn="just"/>
            <a:r>
              <a:rPr lang="en-US" sz="1800" b="0" i="0" u="none" strike="noStrike" baseline="0" dirty="0">
                <a:latin typeface="+mn-lt"/>
              </a:rPr>
              <a:t>Transformation is done one byte at a time. </a:t>
            </a:r>
          </a:p>
          <a:p>
            <a:pPr algn="just"/>
            <a:endParaRPr lang="en-US" sz="1800" dirty="0">
              <a:latin typeface="+mn-lt"/>
            </a:endParaRPr>
          </a:p>
          <a:p>
            <a:pPr algn="just"/>
            <a:r>
              <a:rPr lang="en-US" sz="1800" b="0" i="0" u="none" strike="noStrike" baseline="0" dirty="0">
                <a:latin typeface="+mn-lt"/>
              </a:rPr>
              <a:t>The contents of each byte are changed, but the arrangement of the bytes in the matrix remains the same. </a:t>
            </a:r>
          </a:p>
          <a:p>
            <a:pPr algn="just"/>
            <a:endParaRPr lang="en-US" sz="1800" dirty="0">
              <a:latin typeface="+mn-lt"/>
            </a:endParaRPr>
          </a:p>
          <a:p>
            <a:pPr algn="just"/>
            <a:r>
              <a:rPr lang="en-US" sz="1800" b="0" i="0" u="none" strike="noStrike" baseline="0" dirty="0">
                <a:latin typeface="+mn-lt"/>
              </a:rPr>
              <a:t>Table 12.4 shows the substitution table (S-Box) for </a:t>
            </a:r>
            <a:r>
              <a:rPr lang="en-US" sz="1800" b="0" i="0" u="none" strike="noStrike" baseline="0" dirty="0" err="1">
                <a:latin typeface="+mn-lt"/>
              </a:rPr>
              <a:t>SubBytes</a:t>
            </a:r>
            <a:r>
              <a:rPr lang="en-US" sz="1800" b="0" i="0" u="none" strike="noStrike" baseline="0" dirty="0">
                <a:latin typeface="+mn-lt"/>
              </a:rPr>
              <a:t> transformation. </a:t>
            </a:r>
          </a:p>
          <a:p>
            <a:pPr algn="just"/>
            <a:endParaRPr lang="en-US" sz="1800" dirty="0">
              <a:latin typeface="+mn-lt"/>
            </a:endParaRPr>
          </a:p>
          <a:p>
            <a:pPr algn="just"/>
            <a:r>
              <a:rPr lang="en-US" sz="1800" b="0" i="0" u="none" strike="noStrike" baseline="0" dirty="0">
                <a:latin typeface="+mn-lt"/>
              </a:rPr>
              <a:t>The</a:t>
            </a:r>
            <a:r>
              <a:rPr lang="en-US" sz="1800" dirty="0">
                <a:latin typeface="+mn-lt"/>
              </a:rPr>
              <a:t> </a:t>
            </a:r>
            <a:r>
              <a:rPr lang="en-US" sz="1800" b="0" i="0" u="none" strike="noStrike" baseline="0" dirty="0">
                <a:latin typeface="+mn-lt"/>
              </a:rPr>
              <a:t>transformation definitely provides confusion effect. </a:t>
            </a:r>
          </a:p>
          <a:p>
            <a:pPr algn="just"/>
            <a:endParaRPr lang="en-US" sz="1800" dirty="0">
              <a:latin typeface="+mn-lt"/>
            </a:endParaRPr>
          </a:p>
        </p:txBody>
      </p:sp>
    </p:spTree>
    <p:extLst>
      <p:ext uri="{BB962C8B-B14F-4D97-AF65-F5344CB8AC3E}">
        <p14:creationId xmlns:p14="http://schemas.microsoft.com/office/powerpoint/2010/main" val="18573736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pic>
        <p:nvPicPr>
          <p:cNvPr id="2" name="Picture 11">
            <a:extLst>
              <a:ext uri="{FF2B5EF4-FFF2-40B4-BE49-F238E27FC236}">
                <a16:creationId xmlns:a16="http://schemas.microsoft.com/office/drawing/2014/main" id="{7A3EA2A4-CD37-0A17-BC2F-8B752F8B8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955" y="619411"/>
            <a:ext cx="6374651" cy="476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011AF2A9-0CA8-CC09-18DD-4DB73DC6D8E0}"/>
              </a:ext>
            </a:extLst>
          </p:cNvPr>
          <p:cNvSpPr txBox="1"/>
          <p:nvPr/>
        </p:nvSpPr>
        <p:spPr>
          <a:xfrm>
            <a:off x="366652" y="5687305"/>
            <a:ext cx="8410695" cy="584775"/>
          </a:xfrm>
          <a:prstGeom prst="rect">
            <a:avLst/>
          </a:prstGeom>
          <a:noFill/>
        </p:spPr>
        <p:txBody>
          <a:bodyPr wrap="square">
            <a:spAutoFit/>
          </a:bodyPr>
          <a:lstStyle/>
          <a:p>
            <a:pPr algn="just"/>
            <a:r>
              <a:rPr lang="en-US" sz="1600" b="0" i="0" u="none" strike="noStrike" baseline="0" dirty="0">
                <a:latin typeface="+mn-lt"/>
              </a:rPr>
              <a:t>For example, two bytes, 5A</a:t>
            </a:r>
            <a:r>
              <a:rPr lang="en-US" sz="1600" b="0" i="0" u="none" strike="noStrike" baseline="-25000" dirty="0">
                <a:latin typeface="+mn-lt"/>
              </a:rPr>
              <a:t>16</a:t>
            </a:r>
            <a:r>
              <a:rPr lang="en-US" sz="1600" b="0" i="0" u="none" strike="noStrike" baseline="0" dirty="0">
                <a:latin typeface="+mn-lt"/>
              </a:rPr>
              <a:t> and 5B</a:t>
            </a:r>
            <a:r>
              <a:rPr lang="en-US" sz="1600" b="0" i="0" u="none" strike="noStrike" baseline="-25000" dirty="0">
                <a:latin typeface="+mn-lt"/>
              </a:rPr>
              <a:t>16</a:t>
            </a:r>
            <a:r>
              <a:rPr lang="en-US" sz="1600" b="0" i="0" u="none" strike="noStrike" baseline="0" dirty="0">
                <a:latin typeface="+mn-lt"/>
              </a:rPr>
              <a:t>, which differ only in one bit (the rightmost bit), are transformed to 5B</a:t>
            </a:r>
            <a:r>
              <a:rPr lang="en-US" sz="1600" b="0" i="0" u="none" strike="noStrike" baseline="-25000" dirty="0">
                <a:latin typeface="+mn-lt"/>
              </a:rPr>
              <a:t>16</a:t>
            </a:r>
            <a:r>
              <a:rPr lang="en-US" sz="1600" b="0" i="0" u="none" strike="noStrike" baseline="0" dirty="0">
                <a:latin typeface="+mn-lt"/>
              </a:rPr>
              <a:t> and 88</a:t>
            </a:r>
            <a:r>
              <a:rPr lang="en-US" sz="1600" b="0" i="0" u="none" strike="noStrike" baseline="-25000" dirty="0">
                <a:latin typeface="+mn-lt"/>
              </a:rPr>
              <a:t>16</a:t>
            </a:r>
            <a:r>
              <a:rPr lang="en-US" sz="1600" b="0" i="0" u="none" strike="noStrike" baseline="0" dirty="0">
                <a:latin typeface="+mn-lt"/>
              </a:rPr>
              <a:t>, which differ in five bits.</a:t>
            </a:r>
          </a:p>
        </p:txBody>
      </p:sp>
    </p:spTree>
    <p:extLst>
      <p:ext uri="{BB962C8B-B14F-4D97-AF65-F5344CB8AC3E}">
        <p14:creationId xmlns:p14="http://schemas.microsoft.com/office/powerpoint/2010/main" val="33617346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AC0A0CEF-C094-8FEE-0C18-4C4290406D03}"/>
              </a:ext>
            </a:extLst>
          </p:cNvPr>
          <p:cNvSpPr txBox="1"/>
          <p:nvPr/>
        </p:nvSpPr>
        <p:spPr>
          <a:xfrm>
            <a:off x="385856" y="587029"/>
            <a:ext cx="8410694" cy="2308324"/>
          </a:xfrm>
          <a:prstGeom prst="rect">
            <a:avLst/>
          </a:prstGeom>
          <a:noFill/>
        </p:spPr>
        <p:txBody>
          <a:bodyPr wrap="square">
            <a:spAutoFit/>
          </a:bodyPr>
          <a:lstStyle/>
          <a:p>
            <a:pPr algn="just"/>
            <a:r>
              <a:rPr lang="en-US" b="0" i="0" u="none" strike="noStrike" baseline="0" dirty="0">
                <a:latin typeface="+mn-lt"/>
              </a:rPr>
              <a:t>The entries in Table 12.4 can be calculated algebraically using the GF(2</a:t>
            </a:r>
            <a:r>
              <a:rPr lang="en-US" b="0" i="0" u="none" strike="noStrike" baseline="30000" dirty="0">
                <a:latin typeface="+mn-lt"/>
              </a:rPr>
              <a:t>4</a:t>
            </a:r>
            <a:r>
              <a:rPr lang="en-US" b="0" i="0" u="none" strike="noStrike" baseline="0" dirty="0">
                <a:latin typeface="+mn-lt"/>
              </a:rPr>
              <a:t>) field with the irreducible polynomials (x</a:t>
            </a:r>
            <a:r>
              <a:rPr lang="en-US" b="0" i="0" u="none" strike="noStrike" baseline="30000" dirty="0">
                <a:latin typeface="+mn-lt"/>
              </a:rPr>
              <a:t>4</a:t>
            </a:r>
            <a:r>
              <a:rPr lang="en-US" b="0" i="0" u="none" strike="noStrike" baseline="0" dirty="0">
                <a:latin typeface="+mn-lt"/>
              </a:rPr>
              <a:t> + x + 1). </a:t>
            </a:r>
          </a:p>
          <a:p>
            <a:pPr algn="just"/>
            <a:endParaRPr lang="en-US" dirty="0">
              <a:latin typeface="+mn-lt"/>
            </a:endParaRPr>
          </a:p>
          <a:p>
            <a:pPr algn="just"/>
            <a:r>
              <a:rPr lang="en-US" b="0" i="0" u="none" strike="noStrike" baseline="0" dirty="0">
                <a:latin typeface="+mn-lt"/>
              </a:rPr>
              <a:t>Each hexadecimal digit in a byte is the input to a minibox (E and E</a:t>
            </a:r>
            <a:r>
              <a:rPr lang="en-US" b="0" i="0" u="none" strike="noStrike" baseline="30000" dirty="0">
                <a:latin typeface="+mn-lt"/>
              </a:rPr>
              <a:t>−1</a:t>
            </a:r>
            <a:r>
              <a:rPr lang="en-US" b="0" i="0" u="none" strike="noStrike" baseline="0" dirty="0">
                <a:latin typeface="+mn-lt"/>
              </a:rPr>
              <a:t>). </a:t>
            </a:r>
          </a:p>
          <a:p>
            <a:pPr algn="just"/>
            <a:endParaRPr lang="en-US" dirty="0">
              <a:latin typeface="+mn-lt"/>
            </a:endParaRPr>
          </a:p>
          <a:p>
            <a:pPr algn="just"/>
            <a:r>
              <a:rPr lang="en-US" b="0" i="0" u="none" strike="noStrike" baseline="0" dirty="0">
                <a:latin typeface="+mn-lt"/>
              </a:rPr>
              <a:t>The results are fed into another minibox, R. </a:t>
            </a:r>
          </a:p>
          <a:p>
            <a:pPr algn="just"/>
            <a:endParaRPr lang="en-US" dirty="0">
              <a:latin typeface="+mn-lt"/>
            </a:endParaRPr>
          </a:p>
          <a:p>
            <a:pPr algn="just"/>
            <a:r>
              <a:rPr lang="en-US" b="0" i="0" u="none" strike="noStrike" baseline="0" dirty="0">
                <a:latin typeface="+mn-lt"/>
              </a:rPr>
              <a:t>The E boxes calculate the exponential of input hexadecimal; the R box </a:t>
            </a:r>
            <a:r>
              <a:rPr lang="en-IN" b="0" i="0" u="none" strike="noStrike" baseline="0" dirty="0">
                <a:latin typeface="+mn-lt"/>
              </a:rPr>
              <a:t>uses a pseudorandom number generator.</a:t>
            </a:r>
            <a:endParaRPr lang="en-IN" dirty="0">
              <a:latin typeface="+mn-lt"/>
            </a:endParaRPr>
          </a:p>
        </p:txBody>
      </p:sp>
      <p:pic>
        <p:nvPicPr>
          <p:cNvPr id="7" name="Picture 6">
            <a:extLst>
              <a:ext uri="{FF2B5EF4-FFF2-40B4-BE49-F238E27FC236}">
                <a16:creationId xmlns:a16="http://schemas.microsoft.com/office/drawing/2014/main" id="{C5674EEB-951A-EA50-F67D-44A39D87D9BE}"/>
              </a:ext>
            </a:extLst>
          </p:cNvPr>
          <p:cNvPicPr>
            <a:picLocks noChangeAspect="1"/>
          </p:cNvPicPr>
          <p:nvPr/>
        </p:nvPicPr>
        <p:blipFill>
          <a:blip r:embed="rId2"/>
          <a:stretch>
            <a:fillRect/>
          </a:stretch>
        </p:blipFill>
        <p:spPr>
          <a:xfrm>
            <a:off x="385856" y="3360751"/>
            <a:ext cx="4038808" cy="482625"/>
          </a:xfrm>
          <a:prstGeom prst="rect">
            <a:avLst/>
          </a:prstGeom>
        </p:spPr>
      </p:pic>
      <p:sp>
        <p:nvSpPr>
          <p:cNvPr id="9" name="TextBox 8">
            <a:extLst>
              <a:ext uri="{FF2B5EF4-FFF2-40B4-BE49-F238E27FC236}">
                <a16:creationId xmlns:a16="http://schemas.microsoft.com/office/drawing/2014/main" id="{79218A8F-80B9-9E92-FFE9-FE982A787109}"/>
              </a:ext>
            </a:extLst>
          </p:cNvPr>
          <p:cNvSpPr txBox="1"/>
          <p:nvPr/>
        </p:nvSpPr>
        <p:spPr>
          <a:xfrm>
            <a:off x="577880" y="4185666"/>
            <a:ext cx="3763690" cy="1754326"/>
          </a:xfrm>
          <a:prstGeom prst="rect">
            <a:avLst/>
          </a:prstGeom>
          <a:noFill/>
        </p:spPr>
        <p:txBody>
          <a:bodyPr wrap="square">
            <a:spAutoFit/>
          </a:bodyPr>
          <a:lstStyle/>
          <a:p>
            <a:pPr algn="just"/>
            <a:r>
              <a:rPr lang="en-US" sz="1800" b="0" i="0" u="none" strike="noStrike" baseline="0" dirty="0">
                <a:latin typeface="+mn-lt"/>
              </a:rPr>
              <a:t>The E−1 box is just the inverse of the E box where the roles of input and output are changed. </a:t>
            </a:r>
          </a:p>
          <a:p>
            <a:pPr algn="just"/>
            <a:endParaRPr lang="en-US" sz="1800" dirty="0">
              <a:latin typeface="+mn-lt"/>
            </a:endParaRPr>
          </a:p>
          <a:p>
            <a:pPr algn="just"/>
            <a:r>
              <a:rPr lang="en-US" sz="1800" b="0" i="0" u="none" strike="noStrike" baseline="0" dirty="0">
                <a:latin typeface="+mn-lt"/>
              </a:rPr>
              <a:t>The input/output values for boxes are also tabulated in Figure 12.17.</a:t>
            </a:r>
            <a:endParaRPr lang="en-IN" sz="1800" dirty="0">
              <a:latin typeface="+mn-lt"/>
            </a:endParaRPr>
          </a:p>
        </p:txBody>
      </p:sp>
      <p:pic>
        <p:nvPicPr>
          <p:cNvPr id="2" name="Picture 1">
            <a:extLst>
              <a:ext uri="{FF2B5EF4-FFF2-40B4-BE49-F238E27FC236}">
                <a16:creationId xmlns:a16="http://schemas.microsoft.com/office/drawing/2014/main" id="{9124893B-D3A0-5C7B-7704-EF2E0EBC9D08}"/>
              </a:ext>
            </a:extLst>
          </p:cNvPr>
          <p:cNvPicPr>
            <a:picLocks noChangeAspect="1"/>
          </p:cNvPicPr>
          <p:nvPr/>
        </p:nvPicPr>
        <p:blipFill>
          <a:blip r:embed="rId3"/>
          <a:stretch>
            <a:fillRect/>
          </a:stretch>
        </p:blipFill>
        <p:spPr>
          <a:xfrm>
            <a:off x="5511296" y="3014624"/>
            <a:ext cx="3054824" cy="3067992"/>
          </a:xfrm>
          <a:prstGeom prst="rect">
            <a:avLst/>
          </a:prstGeom>
        </p:spPr>
      </p:pic>
    </p:spTree>
    <p:extLst>
      <p:ext uri="{BB962C8B-B14F-4D97-AF65-F5344CB8AC3E}">
        <p14:creationId xmlns:p14="http://schemas.microsoft.com/office/powerpoint/2010/main" val="17164471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7E134260-2B98-03D4-5124-DFFCCB61046B}"/>
              </a:ext>
            </a:extLst>
          </p:cNvPr>
          <p:cNvSpPr txBox="1"/>
          <p:nvPr/>
        </p:nvSpPr>
        <p:spPr>
          <a:xfrm>
            <a:off x="539474" y="661193"/>
            <a:ext cx="8257075" cy="2862322"/>
          </a:xfrm>
          <a:prstGeom prst="rect">
            <a:avLst/>
          </a:prstGeom>
          <a:noFill/>
        </p:spPr>
        <p:txBody>
          <a:bodyPr wrap="square">
            <a:spAutoFit/>
          </a:bodyPr>
          <a:lstStyle/>
          <a:p>
            <a:pPr algn="just"/>
            <a:r>
              <a:rPr lang="en-US" sz="1800" b="0" i="0" u="none" strike="noStrike" baseline="0" dirty="0" err="1">
                <a:solidFill>
                  <a:srgbClr val="FF0000"/>
                </a:solidFill>
                <a:latin typeface="+mn-lt"/>
              </a:rPr>
              <a:t>ShiftColumns</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To provide permutation, Whirlpool uses the </a:t>
            </a:r>
            <a:r>
              <a:rPr lang="en-US" sz="1800" b="0" i="0" u="none" strike="noStrike" baseline="0" dirty="0" err="1">
                <a:latin typeface="+mn-lt"/>
              </a:rPr>
              <a:t>ShiftColumns</a:t>
            </a:r>
            <a:r>
              <a:rPr lang="en-US" sz="1800" b="0" i="0" u="none" strike="noStrike" baseline="0" dirty="0">
                <a:latin typeface="+mn-lt"/>
              </a:rPr>
              <a:t> transformation, which is similar to the </a:t>
            </a:r>
            <a:r>
              <a:rPr lang="en-US" sz="1800" b="0" i="0" u="none" strike="noStrike" baseline="0" dirty="0" err="1">
                <a:latin typeface="+mn-lt"/>
              </a:rPr>
              <a:t>ShiftRows</a:t>
            </a:r>
            <a:r>
              <a:rPr lang="en-US" sz="1800" b="0" i="0" u="none" strike="noStrike" baseline="0" dirty="0">
                <a:latin typeface="+mn-lt"/>
              </a:rPr>
              <a:t> transformation in AES, except that the columns instead of rows are shifted. </a:t>
            </a:r>
          </a:p>
          <a:p>
            <a:pPr algn="just"/>
            <a:endParaRPr lang="en-US" sz="1800" dirty="0">
              <a:latin typeface="+mn-lt"/>
            </a:endParaRPr>
          </a:p>
          <a:p>
            <a:pPr algn="just"/>
            <a:r>
              <a:rPr lang="en-US" sz="1800" b="0" i="0" u="none" strike="noStrike" baseline="0" dirty="0">
                <a:latin typeface="+mn-lt"/>
              </a:rPr>
              <a:t>Shifting depends on the position of the column. </a:t>
            </a:r>
          </a:p>
          <a:p>
            <a:pPr algn="just"/>
            <a:endParaRPr lang="en-US" sz="1800" dirty="0">
              <a:latin typeface="+mn-lt"/>
            </a:endParaRPr>
          </a:p>
          <a:p>
            <a:pPr algn="just"/>
            <a:r>
              <a:rPr lang="en-US" sz="1800" b="0" i="0" u="none" strike="noStrike" baseline="0" dirty="0">
                <a:latin typeface="+mn-lt"/>
              </a:rPr>
              <a:t>Column 0 goes through 0-byte shifting (no shifting), while column 7 goes through 7-byte shifting.</a:t>
            </a:r>
          </a:p>
        </p:txBody>
      </p:sp>
      <p:pic>
        <p:nvPicPr>
          <p:cNvPr id="2" name="Picture 14">
            <a:extLst>
              <a:ext uri="{FF2B5EF4-FFF2-40B4-BE49-F238E27FC236}">
                <a16:creationId xmlns:a16="http://schemas.microsoft.com/office/drawing/2014/main" id="{B6BD915F-2107-2C01-303D-A62C9A6D87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7958" y="3676084"/>
            <a:ext cx="3494855" cy="2724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0683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407F6E21-9032-A1DD-116B-8C543A5A701B}"/>
              </a:ext>
            </a:extLst>
          </p:cNvPr>
          <p:cNvSpPr txBox="1"/>
          <p:nvPr/>
        </p:nvSpPr>
        <p:spPr>
          <a:xfrm>
            <a:off x="577879" y="894270"/>
            <a:ext cx="8026645" cy="3970318"/>
          </a:xfrm>
          <a:prstGeom prst="rect">
            <a:avLst/>
          </a:prstGeom>
          <a:noFill/>
        </p:spPr>
        <p:txBody>
          <a:bodyPr wrap="square">
            <a:spAutoFit/>
          </a:bodyPr>
          <a:lstStyle/>
          <a:p>
            <a:pPr algn="just"/>
            <a:r>
              <a:rPr lang="en-US" sz="1800" b="0" i="0" u="none" strike="noStrike" baseline="0" dirty="0" err="1">
                <a:solidFill>
                  <a:srgbClr val="FF0000"/>
                </a:solidFill>
                <a:latin typeface="+mn-lt"/>
              </a:rPr>
              <a:t>MixRows</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The </a:t>
            </a:r>
            <a:r>
              <a:rPr lang="en-US" sz="1800" b="0" i="0" u="none" strike="noStrike" baseline="0" dirty="0" err="1">
                <a:latin typeface="+mn-lt"/>
              </a:rPr>
              <a:t>MixRows</a:t>
            </a:r>
            <a:r>
              <a:rPr lang="en-US" sz="1800" b="0" i="0" u="none" strike="noStrike" baseline="0" dirty="0">
                <a:latin typeface="+mn-lt"/>
              </a:rPr>
              <a:t> transformation has the same effect as the </a:t>
            </a:r>
            <a:r>
              <a:rPr lang="en-US" sz="1800" b="0" i="0" u="none" strike="noStrike" baseline="0" dirty="0" err="1">
                <a:latin typeface="+mn-lt"/>
              </a:rPr>
              <a:t>MixColumns</a:t>
            </a:r>
            <a:r>
              <a:rPr lang="en-US" sz="1800" dirty="0">
                <a:latin typeface="+mn-lt"/>
              </a:rPr>
              <a:t> </a:t>
            </a:r>
            <a:r>
              <a:rPr lang="en-US" sz="1800" b="0" i="0" u="none" strike="noStrike" baseline="0" dirty="0">
                <a:latin typeface="+mn-lt"/>
              </a:rPr>
              <a:t>transformation in AES: it diffuses the bits. </a:t>
            </a:r>
          </a:p>
          <a:p>
            <a:pPr algn="just"/>
            <a:endParaRPr lang="en-US" sz="1800" dirty="0">
              <a:latin typeface="+mn-lt"/>
            </a:endParaRPr>
          </a:p>
          <a:p>
            <a:pPr algn="just"/>
            <a:r>
              <a:rPr lang="en-US" sz="1800" b="0" i="0" u="none" strike="noStrike" baseline="0" dirty="0">
                <a:latin typeface="+mn-lt"/>
              </a:rPr>
              <a:t>The </a:t>
            </a:r>
            <a:r>
              <a:rPr lang="en-US" sz="1800" b="0" i="0" u="none" strike="noStrike" baseline="0" dirty="0" err="1">
                <a:latin typeface="+mn-lt"/>
              </a:rPr>
              <a:t>MixRows</a:t>
            </a:r>
            <a:r>
              <a:rPr lang="en-US" sz="1800" b="0" i="0" u="none" strike="noStrike" baseline="0" dirty="0">
                <a:latin typeface="+mn-lt"/>
              </a:rPr>
              <a:t> transformation is a matrix transformation where bytes are interpreted as 8-bit words (or polynomials) with coefficients in GF(2). </a:t>
            </a:r>
          </a:p>
          <a:p>
            <a:pPr algn="just"/>
            <a:endParaRPr lang="en-US" sz="1800" dirty="0">
              <a:latin typeface="+mn-lt"/>
            </a:endParaRPr>
          </a:p>
          <a:p>
            <a:pPr algn="just"/>
            <a:r>
              <a:rPr lang="en-US" sz="1800" b="0" i="0" u="none" strike="noStrike" baseline="0" dirty="0">
                <a:latin typeface="+mn-lt"/>
              </a:rPr>
              <a:t>Multiplication of bytes is done in GF(2</a:t>
            </a:r>
            <a:r>
              <a:rPr lang="en-US" sz="1800" b="0" i="0" u="none" strike="noStrike" baseline="30000" dirty="0">
                <a:latin typeface="+mn-lt"/>
              </a:rPr>
              <a:t>8</a:t>
            </a:r>
            <a:r>
              <a:rPr lang="en-US" sz="1800" b="0" i="0" u="none" strike="noStrike" baseline="0" dirty="0">
                <a:latin typeface="+mn-lt"/>
              </a:rPr>
              <a:t>), but the modulus is different from the one used in AES. </a:t>
            </a:r>
          </a:p>
          <a:p>
            <a:pPr algn="just"/>
            <a:endParaRPr lang="en-US" sz="1800" dirty="0">
              <a:latin typeface="+mn-lt"/>
            </a:endParaRPr>
          </a:p>
          <a:p>
            <a:pPr algn="just"/>
            <a:r>
              <a:rPr lang="en-US" sz="1800" b="0" i="0" u="none" strike="noStrike" baseline="0" dirty="0">
                <a:latin typeface="+mn-lt"/>
              </a:rPr>
              <a:t>The Whirlpool cipher uses (0x11D) or (x</a:t>
            </a:r>
            <a:r>
              <a:rPr lang="en-US" sz="1800" b="0" i="0" u="none" strike="noStrike" baseline="30000" dirty="0">
                <a:latin typeface="+mn-lt"/>
              </a:rPr>
              <a:t>8</a:t>
            </a:r>
            <a:r>
              <a:rPr lang="en-US" sz="1800" b="0" i="0" u="none" strike="noStrike" baseline="0" dirty="0">
                <a:latin typeface="+mn-lt"/>
              </a:rPr>
              <a:t> + x</a:t>
            </a:r>
            <a:r>
              <a:rPr lang="en-US" sz="1800" b="0" i="0" u="none" strike="noStrike" baseline="30000" dirty="0">
                <a:latin typeface="+mn-lt"/>
              </a:rPr>
              <a:t>4</a:t>
            </a:r>
            <a:r>
              <a:rPr lang="en-US" sz="1800" b="0" i="0" u="none" strike="noStrike" baseline="0" dirty="0">
                <a:latin typeface="+mn-lt"/>
              </a:rPr>
              <a:t> + x</a:t>
            </a:r>
            <a:r>
              <a:rPr lang="en-US" sz="1800" b="0" i="0" u="none" strike="noStrike" baseline="30000" dirty="0">
                <a:latin typeface="+mn-lt"/>
              </a:rPr>
              <a:t>3</a:t>
            </a:r>
            <a:r>
              <a:rPr lang="en-US" sz="1800" b="0" i="0" u="none" strike="noStrike" baseline="0" dirty="0">
                <a:latin typeface="+mn-lt"/>
              </a:rPr>
              <a:t> + x</a:t>
            </a:r>
            <a:r>
              <a:rPr lang="en-US" sz="1800" b="0" i="0" u="none" strike="noStrike" baseline="30000" dirty="0">
                <a:latin typeface="+mn-lt"/>
              </a:rPr>
              <a:t>2</a:t>
            </a:r>
            <a:r>
              <a:rPr lang="en-US" sz="1800" b="0" i="0" u="none" strike="noStrike" baseline="0" dirty="0">
                <a:latin typeface="+mn-lt"/>
              </a:rPr>
              <a:t> + 1) as the modulus. </a:t>
            </a:r>
          </a:p>
          <a:p>
            <a:pPr algn="just"/>
            <a:endParaRPr lang="en-US" sz="1800" dirty="0">
              <a:latin typeface="+mn-lt"/>
            </a:endParaRPr>
          </a:p>
          <a:p>
            <a:pPr algn="just"/>
            <a:r>
              <a:rPr lang="en-US" sz="1800" b="0" i="0" u="none" strike="noStrike" baseline="0" dirty="0">
                <a:latin typeface="+mn-lt"/>
              </a:rPr>
              <a:t>Addition is the same as XORing of 8-bit words. </a:t>
            </a:r>
          </a:p>
        </p:txBody>
      </p:sp>
    </p:spTree>
    <p:extLst>
      <p:ext uri="{BB962C8B-B14F-4D97-AF65-F5344CB8AC3E}">
        <p14:creationId xmlns:p14="http://schemas.microsoft.com/office/powerpoint/2010/main" val="11228099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pic>
        <p:nvPicPr>
          <p:cNvPr id="2" name="Picture 12">
            <a:extLst>
              <a:ext uri="{FF2B5EF4-FFF2-40B4-BE49-F238E27FC236}">
                <a16:creationId xmlns:a16="http://schemas.microsoft.com/office/drawing/2014/main" id="{5CED45EF-36B9-0C4A-26E1-90633E770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95" y="2161635"/>
            <a:ext cx="7262790" cy="363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11">
            <a:extLst>
              <a:ext uri="{FF2B5EF4-FFF2-40B4-BE49-F238E27FC236}">
                <a16:creationId xmlns:a16="http://schemas.microsoft.com/office/drawing/2014/main" id="{537DFADA-6096-0692-547F-D10D50A8C20B}"/>
              </a:ext>
            </a:extLst>
          </p:cNvPr>
          <p:cNvSpPr txBox="1">
            <a:spLocks noChangeArrowheads="1"/>
          </p:cNvSpPr>
          <p:nvPr/>
        </p:nvSpPr>
        <p:spPr bwMode="auto">
          <a:xfrm>
            <a:off x="1050925" y="990600"/>
            <a:ext cx="709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dirty="0">
                <a:solidFill>
                  <a:schemeClr val="folHlink"/>
                </a:solidFill>
                <a:latin typeface="Times New Roman" panose="02020603050405020304" pitchFamily="18" charset="0"/>
              </a:rPr>
              <a:t>Figure 12.19  </a:t>
            </a:r>
            <a:r>
              <a:rPr lang="en-US" altLang="en-US" sz="2000" i="1" baseline="0" dirty="0" err="1">
                <a:latin typeface="Times New Roman" panose="02020603050405020304" pitchFamily="18" charset="0"/>
              </a:rPr>
              <a:t>MixRows</a:t>
            </a:r>
            <a:r>
              <a:rPr lang="en-US" altLang="en-US" sz="2000" i="1" baseline="0" dirty="0">
                <a:latin typeface="Times New Roman" panose="02020603050405020304" pitchFamily="18" charset="0"/>
              </a:rPr>
              <a:t> transformation in the Whirlpool cipher</a:t>
            </a:r>
          </a:p>
        </p:txBody>
      </p:sp>
    </p:spTree>
    <p:extLst>
      <p:ext uri="{BB962C8B-B14F-4D97-AF65-F5344CB8AC3E}">
        <p14:creationId xmlns:p14="http://schemas.microsoft.com/office/powerpoint/2010/main" val="14485607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B60877E-1C93-6E6E-CB29-4EE1F5A9A89A}"/>
              </a:ext>
            </a:extLst>
          </p:cNvPr>
          <p:cNvSpPr txBox="1"/>
          <p:nvPr/>
        </p:nvSpPr>
        <p:spPr>
          <a:xfrm>
            <a:off x="481867" y="483351"/>
            <a:ext cx="8180265" cy="2585323"/>
          </a:xfrm>
          <a:prstGeom prst="rect">
            <a:avLst/>
          </a:prstGeom>
          <a:noFill/>
        </p:spPr>
        <p:txBody>
          <a:bodyPr wrap="square">
            <a:spAutoFit/>
          </a:bodyPr>
          <a:lstStyle/>
          <a:p>
            <a:pPr algn="just"/>
            <a:r>
              <a:rPr lang="en-US" sz="1800" b="0" i="0" u="none" strike="noStrike" baseline="0" dirty="0" err="1">
                <a:solidFill>
                  <a:srgbClr val="FF0000"/>
                </a:solidFill>
                <a:latin typeface="+mn-lt"/>
              </a:rPr>
              <a:t>AddRoundKey</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The </a:t>
            </a:r>
            <a:r>
              <a:rPr lang="en-US" sz="1800" b="0" i="0" u="none" strike="noStrike" baseline="0" dirty="0" err="1">
                <a:latin typeface="+mn-lt"/>
              </a:rPr>
              <a:t>AddRoundKey</a:t>
            </a:r>
            <a:r>
              <a:rPr lang="en-US" sz="1800" b="0" i="0" u="none" strike="noStrike" baseline="0" dirty="0">
                <a:latin typeface="+mn-lt"/>
              </a:rPr>
              <a:t> transformation in the Whirlpool cipher is done byte by byte, because each round key is also a state of an 8 × 8 matrix. </a:t>
            </a:r>
          </a:p>
          <a:p>
            <a:pPr algn="just"/>
            <a:endParaRPr lang="en-US" sz="1800" dirty="0">
              <a:latin typeface="+mn-lt"/>
            </a:endParaRPr>
          </a:p>
          <a:p>
            <a:pPr algn="just"/>
            <a:r>
              <a:rPr lang="en-US" sz="1800" b="0" i="0" u="none" strike="noStrike" baseline="0" dirty="0">
                <a:latin typeface="+mn-lt"/>
              </a:rPr>
              <a:t>A byte from the data state is added, in GF(2</a:t>
            </a:r>
            <a:r>
              <a:rPr lang="en-US" sz="1800" b="0" i="0" u="none" strike="noStrike" baseline="30000" dirty="0">
                <a:latin typeface="+mn-lt"/>
              </a:rPr>
              <a:t>8</a:t>
            </a:r>
            <a:r>
              <a:rPr lang="en-US" sz="1800" b="0" i="0" u="none" strike="noStrike" baseline="0" dirty="0">
                <a:latin typeface="+mn-lt"/>
              </a:rPr>
              <a:t>) field, to the corresponding byte in the round-key state. </a:t>
            </a:r>
          </a:p>
          <a:p>
            <a:pPr algn="just"/>
            <a:endParaRPr lang="en-US" sz="1800" dirty="0">
              <a:latin typeface="+mn-lt"/>
            </a:endParaRPr>
          </a:p>
          <a:p>
            <a:pPr algn="just"/>
            <a:r>
              <a:rPr lang="en-US" sz="1800" b="0" i="0" u="none" strike="noStrike" baseline="0" dirty="0">
                <a:latin typeface="+mn-lt"/>
              </a:rPr>
              <a:t>The result is the new byte in the new state.</a:t>
            </a:r>
            <a:endParaRPr lang="en-IN" sz="1800" dirty="0">
              <a:latin typeface="+mn-lt"/>
            </a:endParaRPr>
          </a:p>
        </p:txBody>
      </p:sp>
      <p:pic>
        <p:nvPicPr>
          <p:cNvPr id="4" name="Picture 12">
            <a:extLst>
              <a:ext uri="{FF2B5EF4-FFF2-40B4-BE49-F238E27FC236}">
                <a16:creationId xmlns:a16="http://schemas.microsoft.com/office/drawing/2014/main" id="{BA2B405C-4291-0280-575B-16773D12F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3936739"/>
            <a:ext cx="4393027" cy="2633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11">
            <a:extLst>
              <a:ext uri="{FF2B5EF4-FFF2-40B4-BE49-F238E27FC236}">
                <a16:creationId xmlns:a16="http://schemas.microsoft.com/office/drawing/2014/main" id="{F9861061-4909-2B8A-6FCE-9F3904B87CD0}"/>
              </a:ext>
            </a:extLst>
          </p:cNvPr>
          <p:cNvSpPr txBox="1">
            <a:spLocks noChangeArrowheads="1"/>
          </p:cNvSpPr>
          <p:nvPr/>
        </p:nvSpPr>
        <p:spPr bwMode="auto">
          <a:xfrm>
            <a:off x="961930" y="3411283"/>
            <a:ext cx="66845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1800" i="1" baseline="0" dirty="0">
                <a:solidFill>
                  <a:schemeClr val="folHlink"/>
                </a:solidFill>
                <a:latin typeface="Times New Roman" panose="02020603050405020304" pitchFamily="18" charset="0"/>
              </a:rPr>
              <a:t>Figure 12.20  </a:t>
            </a:r>
            <a:r>
              <a:rPr lang="en-US" altLang="en-US" sz="1800" i="1" baseline="0" dirty="0" err="1">
                <a:latin typeface="Times New Roman" panose="02020603050405020304" pitchFamily="18" charset="0"/>
              </a:rPr>
              <a:t>AddRoundKey</a:t>
            </a:r>
            <a:r>
              <a:rPr lang="en-US" altLang="en-US" sz="1800" i="1" baseline="0" dirty="0">
                <a:latin typeface="Times New Roman" panose="02020603050405020304" pitchFamily="18" charset="0"/>
              </a:rPr>
              <a:t> transformation in the Whirlpool cipher</a:t>
            </a:r>
          </a:p>
        </p:txBody>
      </p:sp>
    </p:spTree>
    <p:extLst>
      <p:ext uri="{BB962C8B-B14F-4D97-AF65-F5344CB8AC3E}">
        <p14:creationId xmlns:p14="http://schemas.microsoft.com/office/powerpoint/2010/main" val="2238574552"/>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18836</TotalTime>
  <Words>6832</Words>
  <Application>Microsoft Office PowerPoint</Application>
  <PresentationFormat>On-screen Show (4:3)</PresentationFormat>
  <Paragraphs>793</Paragraphs>
  <Slides>106</Slides>
  <Notes>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106</vt:i4>
      </vt:variant>
    </vt:vector>
  </HeadingPairs>
  <TitlesOfParts>
    <vt:vector size="118" baseType="lpstr">
      <vt:lpstr>Arial</vt:lpstr>
      <vt:lpstr>Calibri</vt:lpstr>
      <vt:lpstr>Generic456-Regular</vt:lpstr>
      <vt:lpstr>Generic458-Regular</vt:lpstr>
      <vt:lpstr>Generic512-Regular</vt:lpstr>
      <vt:lpstr>Generic513-Regular</vt:lpstr>
      <vt:lpstr>Generic515-Regular</vt:lpstr>
      <vt:lpstr>Generic536-Regular</vt:lpstr>
      <vt:lpstr>Generic538-Regular</vt:lpstr>
      <vt:lpstr>Times New Roman</vt:lpstr>
      <vt:lpstr>Wingdings</vt:lpstr>
      <vt:lpstr>default</vt:lpstr>
      <vt:lpstr>MODULE 4 Message Integrity and Message Authentication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 [MAHE-MIT]</cp:lastModifiedBy>
  <cp:revision>2136</cp:revision>
  <dcterms:created xsi:type="dcterms:W3CDTF">2009-06-28T04:21:19Z</dcterms:created>
  <dcterms:modified xsi:type="dcterms:W3CDTF">2023-10-09T13:59:11Z</dcterms:modified>
</cp:coreProperties>
</file>