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3"/>
  </p:sldMasterIdLst>
  <p:notesMasterIdLst>
    <p:notesMasterId r:id="rId20"/>
  </p:notesMasterIdLst>
  <p:handoutMasterIdLst>
    <p:handoutMasterId r:id="rId21"/>
  </p:handoutMasterIdLst>
  <p:sldIdLst>
    <p:sldId id="257" r:id="rId4"/>
    <p:sldId id="261" r:id="rId5"/>
    <p:sldId id="258" r:id="rId6"/>
    <p:sldId id="265" r:id="rId7"/>
    <p:sldId id="267" r:id="rId8"/>
    <p:sldId id="332" r:id="rId9"/>
    <p:sldId id="333" r:id="rId10"/>
    <p:sldId id="264" r:id="rId11"/>
    <p:sldId id="335" r:id="rId12"/>
    <p:sldId id="340" r:id="rId13"/>
    <p:sldId id="273" r:id="rId14"/>
    <p:sldId id="336" r:id="rId15"/>
    <p:sldId id="339" r:id="rId16"/>
    <p:sldId id="341" r:id="rId17"/>
    <p:sldId id="342"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39D121-B5A6-4FD9-839A-6D6A8AFF915C}" v="24" dt="2022-11-12T01:36:56.827"/>
    <p1510:client id="{4EF7DB50-24DE-4756-AAD6-6A8D1029AE08}" v="884" dt="2022-11-12T04:18:34.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11/15/2022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effectLst/>
                <a:latin typeface="Segoe UI Web (Vietnamese)"/>
              </a:rPr>
              <a:t>Vô sinh nam : 20-30% các trường hợp vô sinh, đó là mối quan tâm lớn của nam giới trong việc duy trì hạnh phúc gia đình và duy trì giống. Tại Việt Nam: Tỷ lệ vô sinh là như nhau giữa nam và nữ. Trong số này, &gt; 1/3 trường hợp vô sinh xuất phát từ phía người đàn ông và có liên quan đến việc sản xuất tinh trùng, chức năng tinh trùng bất thường hoặc tắc nghẽn ngăn cản sự vận chuyển tinh trùng.</a:t>
            </a:r>
          </a:p>
          <a:p>
            <a:endParaRPr lang="vi-VN"/>
          </a:p>
        </p:txBody>
      </p:sp>
      <p:sp>
        <p:nvSpPr>
          <p:cNvPr id="4" name="Slide Number Placeholder 3"/>
          <p:cNvSpPr>
            <a:spLocks noGrp="1"/>
          </p:cNvSpPr>
          <p:nvPr>
            <p:ph type="sldNum" sz="quarter" idx="5"/>
          </p:nvPr>
        </p:nvSpPr>
        <p:spPr/>
        <p:txBody>
          <a:bodyPr/>
          <a:lstStyle/>
          <a:p>
            <a:fld id="{AB2FC7A4-3D1B-482D-8C9D-7642A2CE3076}" type="slidenum">
              <a:rPr lang="en-US" smtClean="0"/>
              <a:t>3</a:t>
            </a:fld>
            <a:endParaRPr lang="en-US"/>
          </a:p>
        </p:txBody>
      </p:sp>
    </p:spTree>
    <p:extLst>
      <p:ext uri="{BB962C8B-B14F-4D97-AF65-F5344CB8AC3E}">
        <p14:creationId xmlns:p14="http://schemas.microsoft.com/office/powerpoint/2010/main" val="4266255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2FC7A4-3D1B-482D-8C9D-7642A2CE3076}" type="slidenum">
              <a:rPr lang="en-US" smtClean="0"/>
              <a:t>15</a:t>
            </a:fld>
            <a:endParaRPr lang="en-US"/>
          </a:p>
        </p:txBody>
      </p:sp>
    </p:spTree>
    <p:extLst>
      <p:ext uri="{BB962C8B-B14F-4D97-AF65-F5344CB8AC3E}">
        <p14:creationId xmlns:p14="http://schemas.microsoft.com/office/powerpoint/2010/main" val="11548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Theo Who standard </a:t>
            </a:r>
            <a:r>
              <a:rPr lang="en-US" err="1"/>
              <a:t>đánh</a:t>
            </a:r>
            <a:r>
              <a:rPr lang="en-US"/>
              <a:t> </a:t>
            </a:r>
            <a:r>
              <a:rPr lang="en-US" err="1"/>
              <a:t>giá</a:t>
            </a:r>
            <a:r>
              <a:rPr lang="en-US"/>
              <a:t> </a:t>
            </a:r>
            <a:r>
              <a:rPr lang="en-US" err="1"/>
              <a:t>tt</a:t>
            </a:r>
            <a:r>
              <a:rPr lang="en-US"/>
              <a:t> </a:t>
            </a:r>
            <a:endParaRPr lang="vi-VN"/>
          </a:p>
        </p:txBody>
      </p:sp>
      <p:sp>
        <p:nvSpPr>
          <p:cNvPr id="4" name="Slide Number Placeholder 3"/>
          <p:cNvSpPr>
            <a:spLocks noGrp="1"/>
          </p:cNvSpPr>
          <p:nvPr>
            <p:ph type="sldNum" sz="quarter" idx="5"/>
          </p:nvPr>
        </p:nvSpPr>
        <p:spPr/>
        <p:txBody>
          <a:bodyPr/>
          <a:lstStyle/>
          <a:p>
            <a:fld id="{AB2FC7A4-3D1B-482D-8C9D-7642A2CE3076}" type="slidenum">
              <a:rPr lang="en-US" smtClean="0"/>
              <a:t>6</a:t>
            </a:fld>
            <a:endParaRPr lang="en-US"/>
          </a:p>
        </p:txBody>
      </p:sp>
    </p:spTree>
    <p:extLst>
      <p:ext uri="{BB962C8B-B14F-4D97-AF65-F5344CB8AC3E}">
        <p14:creationId xmlns:p14="http://schemas.microsoft.com/office/powerpoint/2010/main" val="214737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effectLst/>
                <a:latin typeface="Segoe UI Web (Vietnamese)"/>
              </a:rPr>
              <a:t>Đánh giá thủ công mẫu tinh dịch bằng kính hiển vi rất tốn thời gian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effectLst/>
                <a:latin typeface="Segoe UI Web (Vietnamese)"/>
              </a:rPr>
              <a:t>và đòi hỏi phải đào tạo chuyên sâu.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effectLst/>
                <a:latin typeface="Segoe UI Web (Vietnamese)"/>
              </a:rPr>
              <a:t>Khả năng tái tạo hạn chế</a:t>
            </a:r>
            <a:endParaRPr lang="vi-VN"/>
          </a:p>
        </p:txBody>
      </p:sp>
      <p:sp>
        <p:nvSpPr>
          <p:cNvPr id="4" name="Slide Number Placeholder 3"/>
          <p:cNvSpPr>
            <a:spLocks noGrp="1"/>
          </p:cNvSpPr>
          <p:nvPr>
            <p:ph type="sldNum" sz="quarter" idx="5"/>
          </p:nvPr>
        </p:nvSpPr>
        <p:spPr/>
        <p:txBody>
          <a:bodyPr/>
          <a:lstStyle/>
          <a:p>
            <a:fld id="{AB2FC7A4-3D1B-482D-8C9D-7642A2CE3076}" type="slidenum">
              <a:rPr lang="en-US" smtClean="0"/>
              <a:t>7</a:t>
            </a:fld>
            <a:endParaRPr lang="en-US"/>
          </a:p>
        </p:txBody>
      </p:sp>
    </p:spTree>
    <p:extLst>
      <p:ext uri="{BB962C8B-B14F-4D97-AF65-F5344CB8AC3E}">
        <p14:creationId xmlns:p14="http://schemas.microsoft.com/office/powerpoint/2010/main" val="485382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2FC7A4-3D1B-482D-8C9D-7642A2CE3076}" type="slidenum">
              <a:rPr lang="en-US" smtClean="0"/>
              <a:t>9</a:t>
            </a:fld>
            <a:endParaRPr lang="en-US"/>
          </a:p>
        </p:txBody>
      </p:sp>
    </p:spTree>
    <p:extLst>
      <p:ext uri="{BB962C8B-B14F-4D97-AF65-F5344CB8AC3E}">
        <p14:creationId xmlns:p14="http://schemas.microsoft.com/office/powerpoint/2010/main" val="1340464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2212084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Extract feature : the open-source library Lucene Image Retrieval (LIRE)</a:t>
            </a:r>
          </a:p>
          <a:p>
            <a:r>
              <a:rPr lang="vi-VN"/>
              <a:t>Tested all available features</a:t>
            </a:r>
          </a:p>
          <a:p>
            <a:r>
              <a:rPr lang="en-US"/>
              <a:t>One limitation of these algorithms is that they are only able to predict one value at a time</a:t>
            </a:r>
          </a:p>
          <a:p>
            <a:r>
              <a:rPr lang="en-US"/>
              <a:t>(Single : the change over time is an important feature.)</a:t>
            </a:r>
          </a:p>
        </p:txBody>
      </p:sp>
      <p:sp>
        <p:nvSpPr>
          <p:cNvPr id="4" name="Slide Number Placeholder 3"/>
          <p:cNvSpPr>
            <a:spLocks noGrp="1"/>
          </p:cNvSpPr>
          <p:nvPr>
            <p:ph type="sldNum" sz="quarter" idx="5"/>
          </p:nvPr>
        </p:nvSpPr>
        <p:spPr/>
        <p:txBody>
          <a:bodyPr/>
          <a:lstStyle/>
          <a:p>
            <a:fld id="{AB2FC7A4-3D1B-482D-8C9D-7642A2CE3076}" type="slidenum">
              <a:rPr lang="en-US" smtClean="0"/>
              <a:t>11</a:t>
            </a:fld>
            <a:endParaRPr lang="en-US"/>
          </a:p>
        </p:txBody>
      </p:sp>
    </p:spTree>
    <p:extLst>
      <p:ext uri="{BB962C8B-B14F-4D97-AF65-F5344CB8AC3E}">
        <p14:creationId xmlns:p14="http://schemas.microsoft.com/office/powerpoint/2010/main" val="77031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(1)original video, (2) sparse optical fow, (3) dense optical fow, and (4) vertical frame matrix</a:t>
            </a:r>
            <a:endParaRPr lang="en-US"/>
          </a:p>
        </p:txBody>
      </p:sp>
      <p:sp>
        <p:nvSpPr>
          <p:cNvPr id="4" name="Slide Number Placeholder 3"/>
          <p:cNvSpPr>
            <a:spLocks noGrp="1"/>
          </p:cNvSpPr>
          <p:nvPr>
            <p:ph type="sldNum" sz="quarter" idx="5"/>
          </p:nvPr>
        </p:nvSpPr>
        <p:spPr/>
        <p:txBody>
          <a:bodyPr/>
          <a:lstStyle/>
          <a:p>
            <a:fld id="{AB2FC7A4-3D1B-482D-8C9D-7642A2CE3076}" type="slidenum">
              <a:rPr lang="en-US" smtClean="0"/>
              <a:t>12</a:t>
            </a:fld>
            <a:endParaRPr lang="en-US"/>
          </a:p>
        </p:txBody>
      </p:sp>
    </p:spTree>
    <p:extLst>
      <p:ext uri="{BB962C8B-B14F-4D97-AF65-F5344CB8AC3E}">
        <p14:creationId xmlns:p14="http://schemas.microsoft.com/office/powerpoint/2010/main" val="70120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just">
              <a:lnSpc>
                <a:spcPct val="150000"/>
              </a:lnSpc>
              <a:spcBef>
                <a:spcPts val="600"/>
              </a:spcBef>
              <a:spcAft>
                <a:spcPts val="600"/>
              </a:spcAft>
            </a:pPr>
            <a:r>
              <a:rPr lang="en-US" sz="1800" spc="-5">
                <a:solidFill>
                  <a:srgbClr val="1B1B1B"/>
                </a:solidFill>
                <a:effectLst/>
                <a:latin typeface="Segoe UI" panose="020B0502040204020203" pitchFamily="34" charset="0"/>
                <a:ea typeface="Calibri" panose="020F0502020204030204" pitchFamily="34" charset="0"/>
                <a:cs typeface="Arial" panose="020B0604020202020204" pitchFamily="34" charset="0"/>
              </a:rPr>
              <a:t>Extract frame </a:t>
            </a:r>
            <a:r>
              <a:rPr lang="en-US" sz="1800" spc="-5" err="1">
                <a:solidFill>
                  <a:srgbClr val="1B1B1B"/>
                </a:solidFill>
                <a:effectLst/>
                <a:latin typeface="Segoe UI" panose="020B0502040204020203" pitchFamily="34" charset="0"/>
                <a:ea typeface="Calibri" panose="020F0502020204030204" pitchFamily="34" charset="0"/>
                <a:cs typeface="Arial" panose="020B0604020202020204" pitchFamily="34" charset="0"/>
              </a:rPr>
              <a:t>từ</a:t>
            </a:r>
            <a:r>
              <a:rPr lang="en-US" sz="1800" spc="-5">
                <a:solidFill>
                  <a:srgbClr val="1B1B1B"/>
                </a:solidFill>
                <a:effectLst/>
                <a:latin typeface="Segoe UI" panose="020B0502040204020203" pitchFamily="34" charset="0"/>
                <a:ea typeface="Calibri" panose="020F0502020204030204" pitchFamily="34" charset="0"/>
                <a:cs typeface="Arial" panose="020B0604020202020204" pitchFamily="34" charset="0"/>
              </a:rPr>
              <a:t> video </a:t>
            </a:r>
            <a:endParaRPr lang="vi-VN" sz="1800">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50000"/>
              </a:lnSpc>
              <a:spcBef>
                <a:spcPts val="600"/>
              </a:spcBef>
              <a:spcAft>
                <a:spcPts val="600"/>
              </a:spcAft>
            </a:pPr>
            <a:r>
              <a:rPr lang="vi-VN" sz="1800">
                <a:effectLst/>
                <a:latin typeface="Calibri" panose="020F0502020204030204" pitchFamily="34" charset="0"/>
                <a:ea typeface="Calibri" panose="020F0502020204030204" pitchFamily="34" charset="0"/>
                <a:cs typeface="Arial" panose="020B0604020202020204" pitchFamily="34" charset="0"/>
              </a:rPr>
              <a:t>compiled these frames into a video tensor of 3 channels RGB. </a:t>
            </a:r>
          </a:p>
          <a:p>
            <a:pPr indent="457200" algn="just">
              <a:lnSpc>
                <a:spcPct val="150000"/>
              </a:lnSpc>
              <a:spcBef>
                <a:spcPts val="600"/>
              </a:spcBef>
              <a:spcAft>
                <a:spcPts val="600"/>
              </a:spcAft>
            </a:pPr>
            <a:r>
              <a:rPr lang="vi-VN" sz="1800">
                <a:effectLst/>
                <a:latin typeface="Calibri" panose="020F0502020204030204" pitchFamily="34" charset="0"/>
                <a:ea typeface="Calibri" panose="020F0502020204030204" pitchFamily="34" charset="0"/>
                <a:cs typeface="Arial" panose="020B0604020202020204" pitchFamily="34" charset="0"/>
              </a:rPr>
              <a:t>converted each of them to channel-wise greyscale for colour isn’t an important feature in spermatozoa motility prediction and reducing the size of the video </a:t>
            </a:r>
          </a:p>
          <a:p>
            <a:pPr indent="457200" algn="just">
              <a:lnSpc>
                <a:spcPct val="150000"/>
              </a:lnSpc>
              <a:spcBef>
                <a:spcPts val="600"/>
              </a:spcBef>
              <a:spcAft>
                <a:spcPts val="600"/>
              </a:spcAft>
            </a:pP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xếp</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chồng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vi-VN" sz="1800">
                <a:effectLst/>
                <a:latin typeface="Calibri" panose="020F0502020204030204" pitchFamily="34" charset="0"/>
                <a:ea typeface="Calibri" panose="020F0502020204030204" pitchFamily="34" charset="0"/>
                <a:cs typeface="Arial" panose="020B0604020202020204" pitchFamily="34" charset="0"/>
              </a:rPr>
              <a:t> these greyscale frames together and fed it to our models. </a:t>
            </a:r>
          </a:p>
          <a:p>
            <a:pPr indent="457200" algn="just">
              <a:lnSpc>
                <a:spcPct val="150000"/>
              </a:lnSpc>
              <a:spcBef>
                <a:spcPts val="600"/>
              </a:spcBef>
              <a:spcAft>
                <a:spcPts val="600"/>
              </a:spcAft>
            </a:pPr>
            <a:r>
              <a:rPr lang="en-US" sz="2800"/>
              <a:t>The output logits from the models were passed through the </a:t>
            </a:r>
            <a:r>
              <a:rPr lang="en-US" sz="2800" err="1"/>
              <a:t>CrossEntropyLoss</a:t>
            </a:r>
            <a:r>
              <a:rPr lang="en-US" sz="2800"/>
              <a:t> function</a:t>
            </a:r>
            <a:endParaRPr lang="vi-VN" sz="18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AB2FC7A4-3D1B-482D-8C9D-7642A2CE3076}" type="slidenum">
              <a:rPr lang="en-US" smtClean="0"/>
              <a:t>13</a:t>
            </a:fld>
            <a:endParaRPr lang="en-US"/>
          </a:p>
        </p:txBody>
      </p:sp>
    </p:spTree>
    <p:extLst>
      <p:ext uri="{BB962C8B-B14F-4D97-AF65-F5344CB8AC3E}">
        <p14:creationId xmlns:p14="http://schemas.microsoft.com/office/powerpoint/2010/main" val="256490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just">
              <a:lnSpc>
                <a:spcPct val="150000"/>
              </a:lnSpc>
              <a:spcBef>
                <a:spcPts val="600"/>
              </a:spcBef>
              <a:spcAft>
                <a:spcPts val="600"/>
              </a:spcAft>
            </a:pPr>
            <a:r>
              <a:rPr lang="vi-VN" sz="1800">
                <a:effectLst/>
                <a:latin typeface="Calibri" panose="020F0502020204030204" pitchFamily="34" charset="0"/>
                <a:ea typeface="Calibri" panose="020F0502020204030204" pitchFamily="34" charset="0"/>
                <a:cs typeface="Arial" panose="020B0604020202020204" pitchFamily="34" charset="0"/>
              </a:rPr>
              <a:t>ResNet18 100% accuracy on both validation and test sets. </a:t>
            </a:r>
          </a:p>
          <a:p>
            <a:pPr indent="457200" algn="just">
              <a:lnSpc>
                <a:spcPct val="150000"/>
              </a:lnSpc>
              <a:spcBef>
                <a:spcPts val="600"/>
              </a:spcBef>
              <a:spcAft>
                <a:spcPts val="600"/>
              </a:spcAft>
            </a:pPr>
            <a:r>
              <a:rPr lang="vi-VN" sz="1800">
                <a:effectLst/>
                <a:latin typeface="Calibri" panose="020F0502020204030204" pitchFamily="34" charset="0"/>
                <a:ea typeface="Calibri" panose="020F0502020204030204" pitchFamily="34" charset="0"/>
                <a:cs typeface="Arial" panose="020B0604020202020204" pitchFamily="34" charset="0"/>
              </a:rPr>
              <a:t>The second ResNet18 + Tabular Databaccuracy of 100% on the validation set and 88.89on the test set.</a:t>
            </a:r>
          </a:p>
          <a:p>
            <a:pPr indent="457200" algn="just">
              <a:lnSpc>
                <a:spcPct val="150000"/>
              </a:lnSpc>
              <a:spcBef>
                <a:spcPts val="600"/>
              </a:spcBef>
              <a:spcAft>
                <a:spcPts val="600"/>
              </a:spcAft>
            </a:pPr>
            <a:r>
              <a:rPr lang="vi-VN" sz="1800">
                <a:effectLst/>
                <a:latin typeface="Calibri" panose="020F0502020204030204" pitchFamily="34" charset="0"/>
                <a:ea typeface="Calibri" panose="020F0502020204030204" pitchFamily="34" charset="0"/>
                <a:cs typeface="Arial" panose="020B0604020202020204" pitchFamily="34" charset="0"/>
              </a:rPr>
              <a:t> The third ResNet34 + Tabular Data model accuracy 87.5% on the validation set and 77.78% on the test set.</a:t>
            </a:r>
          </a:p>
          <a:p>
            <a:endParaRPr lang="en-US"/>
          </a:p>
        </p:txBody>
      </p:sp>
      <p:sp>
        <p:nvSpPr>
          <p:cNvPr id="4" name="Slide Number Placeholder 3"/>
          <p:cNvSpPr>
            <a:spLocks noGrp="1"/>
          </p:cNvSpPr>
          <p:nvPr>
            <p:ph type="sldNum" sz="quarter" idx="5"/>
          </p:nvPr>
        </p:nvSpPr>
        <p:spPr/>
        <p:txBody>
          <a:bodyPr/>
          <a:lstStyle/>
          <a:p>
            <a:fld id="{AB2FC7A4-3D1B-482D-8C9D-7642A2CE3076}" type="slidenum">
              <a:rPr lang="en-US" smtClean="0"/>
              <a:t>14</a:t>
            </a:fld>
            <a:endParaRPr lang="en-US"/>
          </a:p>
        </p:txBody>
      </p:sp>
    </p:spTree>
    <p:extLst>
      <p:ext uri="{BB962C8B-B14F-4D97-AF65-F5344CB8AC3E}">
        <p14:creationId xmlns:p14="http://schemas.microsoft.com/office/powerpoint/2010/main" val="99293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C934D0-18D9-45DE-B91D-63C487AACA15}"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7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1313A-6617-43C8-BF66-36F905311A14}"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6470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A2B48-C4A9-40DB-BDFA-3D878B0FFC76}"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34305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6"/>
            <a:ext cx="27432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64164034-3D20-4132-B393-F6C3FA0BBEAD}" type="datetime1">
              <a:rPr lang="en-US" smtClean="0"/>
              <a:t>11/15/2022</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1587145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1814CE9E-AD2A-4BF5-93D6-9C666B84B9B3}" type="datetime1">
              <a:rPr lang="en-US" smtClean="0"/>
              <a:t>11/15/2022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16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32BE5E83-04B8-4B74-982D-42B26417FA98}" type="datetime1">
              <a:rPr lang="en-US" smtClean="0"/>
              <a:t>11/15/2022</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2:……………………………………..</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Picture</a:t>
            </a:r>
          </a:p>
        </p:txBody>
      </p:sp>
    </p:spTree>
    <p:extLst>
      <p:ext uri="{BB962C8B-B14F-4D97-AF65-F5344CB8AC3E}">
        <p14:creationId xmlns:p14="http://schemas.microsoft.com/office/powerpoint/2010/main" val="314128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3E6AE9CF-41FF-46D0-BF7A-815E4777895E}"/>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3:……………………………………..</a:t>
            </a:r>
          </a:p>
        </p:txBody>
      </p:sp>
      <p:sp>
        <p:nvSpPr>
          <p:cNvPr id="12" name="Text Placeholder 9">
            <a:extLst>
              <a:ext uri="{FF2B5EF4-FFF2-40B4-BE49-F238E27FC236}">
                <a16:creationId xmlns:a16="http://schemas.microsoft.com/office/drawing/2014/main" id="{A85E41C6-3987-4F5C-A750-35F5C730A567}"/>
              </a:ext>
            </a:extLst>
          </p:cNvPr>
          <p:cNvSpPr>
            <a:spLocks noGrp="1"/>
          </p:cNvSpPr>
          <p:nvPr>
            <p:ph type="body" sz="quarter" idx="13"/>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C99BA7CA-DC84-4A35-BD8A-C14D582181A5}"/>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7A865868-8856-481E-A7F4-D405D637F0FF}" type="datetime1">
              <a:rPr lang="en-US" smtClean="0"/>
              <a:t>11/15/2022</a:t>
            </a:fld>
            <a:endParaRPr lang="en-US"/>
          </a:p>
        </p:txBody>
      </p:sp>
      <p:sp>
        <p:nvSpPr>
          <p:cNvPr id="14" name="Footer Placeholder 4">
            <a:extLst>
              <a:ext uri="{FF2B5EF4-FFF2-40B4-BE49-F238E27FC236}">
                <a16:creationId xmlns:a16="http://schemas.microsoft.com/office/drawing/2014/main" id="{E1DCC345-F4E6-42D6-9173-88011D0E2741}"/>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BD82AFB1-CD7C-4710-A82A-F9FEE6DA5C86}"/>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1689851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98A78F82-82C6-4F07-B7D8-4A1219A1BB45}"/>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6998582B-E9F7-4FB5-BA8D-8A6723BF2B93}" type="datetime1">
              <a:rPr lang="en-US" smtClean="0"/>
              <a:t>11/15/2022</a:t>
            </a:fld>
            <a:endParaRPr lang="en-US"/>
          </a:p>
        </p:txBody>
      </p:sp>
      <p:sp>
        <p:nvSpPr>
          <p:cNvPr id="8" name="Footer Placeholder 4">
            <a:extLst>
              <a:ext uri="{FF2B5EF4-FFF2-40B4-BE49-F238E27FC236}">
                <a16:creationId xmlns:a16="http://schemas.microsoft.com/office/drawing/2014/main" id="{12041C72-5CA2-4523-9F1E-50662A3276CE}"/>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3AD6B24F-6759-4931-A1C4-77BA8AF7E085}"/>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8">
            <a:extLst>
              <a:ext uri="{FF2B5EF4-FFF2-40B4-BE49-F238E27FC236}">
                <a16:creationId xmlns:a16="http://schemas.microsoft.com/office/drawing/2014/main" id="{1CD850F7-B0EC-49AD-960D-051EAF5F36DD}"/>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5:……………………………………..</a:t>
            </a:r>
          </a:p>
        </p:txBody>
      </p:sp>
      <p:sp>
        <p:nvSpPr>
          <p:cNvPr id="11" name="Chart Placeholder 14">
            <a:extLst>
              <a:ext uri="{FF2B5EF4-FFF2-40B4-BE49-F238E27FC236}">
                <a16:creationId xmlns:a16="http://schemas.microsoft.com/office/drawing/2014/main" id="{4A80550F-98CB-400B-9D36-210A7AED20E8}"/>
              </a:ext>
            </a:extLst>
          </p:cNvPr>
          <p:cNvSpPr>
            <a:spLocks noGrp="1"/>
          </p:cNvSpPr>
          <p:nvPr>
            <p:ph type="chart" sz="quarter" idx="13"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Chart</a:t>
            </a:r>
          </a:p>
        </p:txBody>
      </p:sp>
      <p:sp>
        <p:nvSpPr>
          <p:cNvPr id="12" name="Table Placeholder 16">
            <a:extLst>
              <a:ext uri="{FF2B5EF4-FFF2-40B4-BE49-F238E27FC236}">
                <a16:creationId xmlns:a16="http://schemas.microsoft.com/office/drawing/2014/main" id="{15345DA2-1E92-473D-9483-A24F87614F3D}"/>
              </a:ext>
            </a:extLst>
          </p:cNvPr>
          <p:cNvSpPr>
            <a:spLocks noGrp="1"/>
          </p:cNvSpPr>
          <p:nvPr>
            <p:ph type="tbl" sz="quarter" idx="14"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Table</a:t>
            </a:r>
          </a:p>
        </p:txBody>
      </p:sp>
    </p:spTree>
    <p:extLst>
      <p:ext uri="{BB962C8B-B14F-4D97-AF65-F5344CB8AC3E}">
        <p14:creationId xmlns:p14="http://schemas.microsoft.com/office/powerpoint/2010/main" val="1536696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5"/>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CE0EF285-C5A2-4FA4-8D9B-E388F80BCBE6}" type="datetime1">
              <a:rPr lang="en-US" smtClean="0"/>
              <a:t>11/15/2022</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5"/>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2223819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p>
        </p:txBody>
      </p:sp>
    </p:spTree>
    <p:extLst>
      <p:ext uri="{BB962C8B-B14F-4D97-AF65-F5344CB8AC3E}">
        <p14:creationId xmlns:p14="http://schemas.microsoft.com/office/powerpoint/2010/main" val="298152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B37FF-452F-415D-8DA8-EEBB956AD30B}"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1935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D94C1-08D0-483A-83ED-430255B98B7F}"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3561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81ED62-294B-4C48-B446-CC259AD81B9D}" type="datetime1">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705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EAF25E-7B53-4A7F-9F5F-4977CCC01754}" type="datetime1">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976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2EAF9A-A9D3-41DA-8358-3D9FF21A0E5D}" type="datetime1">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6275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80BE2-5CDF-4D52-BFE6-F2061B71BC99}" type="datetime1">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9733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43CA8-C7C4-44C5-8A4A-816E7D5FE978}" type="datetime1">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0623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8C73E-9326-4FB4-BE18-9D46B93AE457}" type="datetime1">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309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99F51-3758-4BD5-88A6-9BCF02BD93CC}" type="datetime1">
              <a:rPr lang="en-US" smtClean="0"/>
              <a:t>11/15/2022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9195236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5" r:id="rId16"/>
    <p:sldLayoutId id="2147483676" r:id="rId17"/>
    <p:sldLayoutId id="2147483657" r:id="rId18"/>
    <p:sldLayoutId id="2147483649"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737FC17F-78B9-4DA3-B1E3-B6651CB17456}"/>
              </a:ext>
            </a:extLst>
          </p:cNvPr>
          <p:cNvPicPr>
            <a:picLocks noChangeAspect="1"/>
          </p:cNvPicPr>
          <p:nvPr/>
        </p:nvPicPr>
        <p:blipFill rotWithShape="1">
          <a:blip r:embed="rId2">
            <a:extLst>
              <a:ext uri="{28A0092B-C50C-407E-A947-70E740481C1C}">
                <a14:useLocalDpi xmlns:a14="http://schemas.microsoft.com/office/drawing/2010/main" val="0"/>
              </a:ext>
            </a:extLst>
          </a:blip>
          <a:srcRect r="67611"/>
          <a:stretch/>
        </p:blipFill>
        <p:spPr>
          <a:xfrm>
            <a:off x="0" y="48618"/>
            <a:ext cx="1399309" cy="1569938"/>
          </a:xfrm>
          <a:prstGeom prst="rect">
            <a:avLst/>
          </a:prstGeom>
        </p:spPr>
      </p:pic>
      <p:sp>
        <p:nvSpPr>
          <p:cNvPr id="5" name="TextBox 4">
            <a:extLst>
              <a:ext uri="{FF2B5EF4-FFF2-40B4-BE49-F238E27FC236}">
                <a16:creationId xmlns:a16="http://schemas.microsoft.com/office/drawing/2014/main" id="{5D03F6A6-8499-63BB-2EB7-5B1F036FA5E2}"/>
              </a:ext>
            </a:extLst>
          </p:cNvPr>
          <p:cNvSpPr txBox="1"/>
          <p:nvPr/>
        </p:nvSpPr>
        <p:spPr>
          <a:xfrm>
            <a:off x="1871633" y="1759025"/>
            <a:ext cx="8448734" cy="1477328"/>
          </a:xfrm>
          <a:prstGeom prst="rect">
            <a:avLst/>
          </a:prstGeom>
          <a:noFill/>
        </p:spPr>
        <p:txBody>
          <a:bodyPr wrap="square" rtlCol="0">
            <a:spAutoFit/>
          </a:bodyPr>
          <a:lstStyle/>
          <a:p>
            <a:pPr algn="ctr"/>
            <a:r>
              <a:rPr lang="vi-VN" sz="9000" b="1">
                <a:solidFill>
                  <a:srgbClr val="C00000"/>
                </a:solidFill>
                <a:latin typeface="Times New Roman" panose="02020603050405020304" pitchFamily="18" charset="0"/>
                <a:cs typeface="Times New Roman" panose="02020603050405020304" pitchFamily="18" charset="0"/>
              </a:rPr>
              <a:t>Sperm Motility</a:t>
            </a:r>
          </a:p>
        </p:txBody>
      </p:sp>
      <p:pic>
        <p:nvPicPr>
          <p:cNvPr id="6" name="Picture 5">
            <a:extLst>
              <a:ext uri="{FF2B5EF4-FFF2-40B4-BE49-F238E27FC236}">
                <a16:creationId xmlns:a16="http://schemas.microsoft.com/office/drawing/2014/main" id="{1FA07190-755D-0ACF-2371-A643EE995B91}"/>
              </a:ext>
            </a:extLst>
          </p:cNvPr>
          <p:cNvPicPr>
            <a:picLocks noChangeAspect="1"/>
          </p:cNvPicPr>
          <p:nvPr/>
        </p:nvPicPr>
        <p:blipFill>
          <a:blip r:embed="rId3"/>
          <a:stretch>
            <a:fillRect/>
          </a:stretch>
        </p:blipFill>
        <p:spPr>
          <a:xfrm>
            <a:off x="1303919" y="806698"/>
            <a:ext cx="1399309" cy="641155"/>
          </a:xfrm>
          <a:prstGeom prst="rect">
            <a:avLst/>
          </a:prstGeom>
        </p:spPr>
      </p:pic>
      <p:pic>
        <p:nvPicPr>
          <p:cNvPr id="8" name="Picture 7">
            <a:extLst>
              <a:ext uri="{FF2B5EF4-FFF2-40B4-BE49-F238E27FC236}">
                <a16:creationId xmlns:a16="http://schemas.microsoft.com/office/drawing/2014/main" id="{9E827325-B256-654E-AB0F-CA78EC998C1C}"/>
              </a:ext>
            </a:extLst>
          </p:cNvPr>
          <p:cNvPicPr>
            <a:picLocks noChangeAspect="1"/>
          </p:cNvPicPr>
          <p:nvPr/>
        </p:nvPicPr>
        <p:blipFill>
          <a:blip r:embed="rId4"/>
          <a:stretch>
            <a:fillRect/>
          </a:stretch>
        </p:blipFill>
        <p:spPr>
          <a:xfrm>
            <a:off x="1284955" y="10410"/>
            <a:ext cx="1532628" cy="718419"/>
          </a:xfrm>
          <a:prstGeom prst="rect">
            <a:avLst/>
          </a:prstGeom>
        </p:spPr>
      </p:pic>
      <p:sp>
        <p:nvSpPr>
          <p:cNvPr id="10" name="TextBox 9">
            <a:extLst>
              <a:ext uri="{FF2B5EF4-FFF2-40B4-BE49-F238E27FC236}">
                <a16:creationId xmlns:a16="http://schemas.microsoft.com/office/drawing/2014/main" id="{23049392-8B5D-4890-AC65-240CF0A5FC95}"/>
              </a:ext>
            </a:extLst>
          </p:cNvPr>
          <p:cNvSpPr txBox="1"/>
          <p:nvPr/>
        </p:nvSpPr>
        <p:spPr>
          <a:xfrm>
            <a:off x="2757773" y="3302733"/>
            <a:ext cx="6676454" cy="1077218"/>
          </a:xfrm>
          <a:prstGeom prst="rect">
            <a:avLst/>
          </a:prstGeom>
          <a:noFill/>
        </p:spPr>
        <p:txBody>
          <a:bodyPr wrap="square" lIns="91440" tIns="45720" rIns="91440" bIns="45720" anchor="t">
            <a:spAutoFit/>
          </a:bodyPr>
          <a:lstStyle/>
          <a:p>
            <a:pPr algn="ctr"/>
            <a:r>
              <a:rPr lang="en-US" sz="3200" b="1"/>
              <a:t>Solution for the evaluation of sperm motility</a:t>
            </a:r>
            <a:endParaRPr lang="vi-VN" sz="3200"/>
          </a:p>
        </p:txBody>
      </p:sp>
      <p:sp>
        <p:nvSpPr>
          <p:cNvPr id="4" name="TextBox 3">
            <a:extLst>
              <a:ext uri="{FF2B5EF4-FFF2-40B4-BE49-F238E27FC236}">
                <a16:creationId xmlns:a16="http://schemas.microsoft.com/office/drawing/2014/main" id="{99D4BDB5-4AD2-49ED-9E1C-EB1DC13EC6FC}"/>
              </a:ext>
            </a:extLst>
          </p:cNvPr>
          <p:cNvSpPr txBox="1"/>
          <p:nvPr/>
        </p:nvSpPr>
        <p:spPr>
          <a:xfrm>
            <a:off x="418112" y="5098975"/>
            <a:ext cx="394516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400">
                <a:latin typeface="+mj-lt"/>
              </a:rPr>
              <a:t>Student :    </a:t>
            </a:r>
            <a:r>
              <a:rPr lang="vi-VN" sz="2400" b="1">
                <a:latin typeface="+mj-lt"/>
              </a:rPr>
              <a:t>Ngô Thị Thu Hà </a:t>
            </a:r>
          </a:p>
          <a:p>
            <a:r>
              <a:rPr lang="vi-VN" sz="2400" b="1">
                <a:latin typeface="+mj-lt"/>
              </a:rPr>
              <a:t>		      Trần Minh Hiếu  </a:t>
            </a:r>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6ECB24-03B7-AA83-98EA-63ECDDE525C7}"/>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6" name="TextBox 5">
            <a:extLst>
              <a:ext uri="{FF2B5EF4-FFF2-40B4-BE49-F238E27FC236}">
                <a16:creationId xmlns:a16="http://schemas.microsoft.com/office/drawing/2014/main" id="{FCA65DE6-A069-5364-6DBD-945540DE6232}"/>
              </a:ext>
            </a:extLst>
          </p:cNvPr>
          <p:cNvSpPr txBox="1"/>
          <p:nvPr/>
        </p:nvSpPr>
        <p:spPr>
          <a:xfrm>
            <a:off x="321013" y="973450"/>
            <a:ext cx="1845244" cy="3785652"/>
          </a:xfrm>
          <a:prstGeom prst="rect">
            <a:avLst/>
          </a:prstGeom>
          <a:noFill/>
        </p:spPr>
        <p:txBody>
          <a:bodyPr wrap="square" rtlCol="0">
            <a:spAutoFit/>
          </a:bodyPr>
          <a:lstStyle/>
          <a:p>
            <a:pPr marL="0" indent="0">
              <a:buNone/>
            </a:pPr>
            <a:r>
              <a:rPr lang="en-US" sz="2400" b="1" i="1">
                <a:latin typeface="Times New Roman" panose="02020603050405020304" pitchFamily="18" charset="0"/>
                <a:ea typeface="Yu Mincho" panose="02020400000000000000" pitchFamily="18" charset="-128"/>
                <a:cs typeface="Arial" panose="020B0604020202020204" pitchFamily="34" charset="0"/>
              </a:rPr>
              <a:t>4</a:t>
            </a:r>
            <a:r>
              <a:rPr lang="en-US" sz="2400" b="1" i="1">
                <a:effectLst/>
                <a:latin typeface="Times New Roman" panose="02020603050405020304" pitchFamily="18" charset="0"/>
                <a:ea typeface="Yu Mincho" panose="02020400000000000000" pitchFamily="18" charset="-128"/>
                <a:cs typeface="Arial" panose="020B0604020202020204" pitchFamily="34" charset="0"/>
              </a:rPr>
              <a:t>.1.b</a:t>
            </a:r>
            <a:r>
              <a:rPr lang="en-US" sz="2400" i="1">
                <a:effectLst/>
                <a:latin typeface="Times New Roman" panose="02020603050405020304" pitchFamily="18" charset="0"/>
                <a:ea typeface="Yu Mincho" panose="02020400000000000000" pitchFamily="18" charset="-128"/>
                <a:cs typeface="Arial" panose="020B0604020202020204" pitchFamily="34" charset="0"/>
              </a:rPr>
              <a:t>. Extracting temporal features into a spatial domain using</a:t>
            </a:r>
          </a:p>
          <a:p>
            <a:pPr marL="0" indent="0">
              <a:buNone/>
            </a:pPr>
            <a:r>
              <a:rPr lang="en-US" sz="2400" i="1">
                <a:effectLst/>
                <a:latin typeface="Times New Roman" panose="02020603050405020304" pitchFamily="18" charset="0"/>
                <a:ea typeface="Yu Mincho" panose="02020400000000000000" pitchFamily="18" charset="-128"/>
                <a:cs typeface="Arial" panose="020B0604020202020204" pitchFamily="34" charset="0"/>
              </a:rPr>
              <a:t>autoencoders for sperm video analysis</a:t>
            </a:r>
            <a:endParaRPr lang="en-US" sz="240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80C29221-7061-4236-A61C-28D0EEA370C7}"/>
              </a:ext>
            </a:extLst>
          </p:cNvPr>
          <p:cNvSpPr txBox="1">
            <a:spLocks/>
          </p:cNvSpPr>
          <p:nvPr/>
        </p:nvSpPr>
        <p:spPr>
          <a:xfrm>
            <a:off x="321013" y="171119"/>
            <a:ext cx="3376344"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4.</a:t>
            </a:r>
            <a:r>
              <a:rPr kumimoji="0" lang="en-US" sz="3200" b="1" i="0" u="none" strike="noStrike" kern="1200" cap="none" spc="0" normalizeH="0" baseline="0" noProof="0">
                <a:ln>
                  <a:noFill/>
                </a:ln>
                <a:effectLst/>
                <a:uLnTx/>
                <a:uFillTx/>
                <a:latin typeface="Times New Roman" panose="02020603050405020304" pitchFamily="18" charset="0"/>
                <a:ea typeface="Lato" panose="020F0502020204030203" pitchFamily="34" charset="0"/>
                <a:cs typeface="Times New Roman" panose="02020603050405020304" pitchFamily="18" charset="0"/>
              </a:rPr>
              <a:t> Related work</a:t>
            </a:r>
            <a:r>
              <a:rPr lang="en-US" sz="3200">
                <a:latin typeface="Times New Roman" panose="02020603050405020304" pitchFamily="18" charset="0"/>
                <a:cs typeface="Times New Roman" panose="02020603050405020304" pitchFamily="18" charset="0"/>
              </a:rPr>
              <a:t>  </a:t>
            </a:r>
            <a:endParaRPr lang="en-US" sz="3200"/>
          </a:p>
        </p:txBody>
      </p:sp>
      <p:sp>
        <p:nvSpPr>
          <p:cNvPr id="2" name="TextBox 1">
            <a:extLst>
              <a:ext uri="{FF2B5EF4-FFF2-40B4-BE49-F238E27FC236}">
                <a16:creationId xmlns:a16="http://schemas.microsoft.com/office/drawing/2014/main" id="{824FBA74-C868-B701-E0CF-173980ABAEAB}"/>
              </a:ext>
            </a:extLst>
          </p:cNvPr>
          <p:cNvSpPr txBox="1"/>
          <p:nvPr/>
        </p:nvSpPr>
        <p:spPr>
          <a:xfrm>
            <a:off x="1839686" y="973450"/>
            <a:ext cx="10352314" cy="1323439"/>
          </a:xfrm>
          <a:prstGeom prst="rect">
            <a:avLst/>
          </a:prstGeom>
          <a:noFill/>
        </p:spPr>
        <p:txBody>
          <a:bodyPr wrap="square" rtlCol="0">
            <a:spAutoFit/>
          </a:bodyPr>
          <a:lstStyle/>
          <a:p>
            <a:r>
              <a:rPr lang="en-US" sz="2000" b="1"/>
              <a:t>Two-step deep learning method</a:t>
            </a:r>
          </a:p>
          <a:p>
            <a:pPr marL="285750" indent="-285750">
              <a:buFont typeface="Arial" panose="020B0604020202020204" pitchFamily="34" charset="0"/>
              <a:buChar char="•"/>
            </a:pPr>
            <a:r>
              <a:rPr lang="en-US" sz="2000" u="sng">
                <a:solidFill>
                  <a:srgbClr val="000000"/>
                </a:solidFill>
                <a:effectLst/>
                <a:latin typeface="LinLibertineT"/>
              </a:rPr>
              <a:t>Step 1</a:t>
            </a:r>
            <a:r>
              <a:rPr lang="en-US" sz="2000">
                <a:solidFill>
                  <a:srgbClr val="000000"/>
                </a:solidFill>
                <a:effectLst/>
                <a:latin typeface="LinLibertineT"/>
              </a:rPr>
              <a:t>: use an autoencoder to extract temporal features from multiple frames of a video into a feature-image</a:t>
            </a:r>
          </a:p>
          <a:p>
            <a:pPr marL="285750" indent="-285750">
              <a:buFont typeface="Arial" panose="020B0604020202020204" pitchFamily="34" charset="0"/>
              <a:buChar char="•"/>
            </a:pPr>
            <a:r>
              <a:rPr lang="en-US" sz="2000" u="sng">
                <a:solidFill>
                  <a:srgbClr val="000000"/>
                </a:solidFill>
                <a:latin typeface="LinLibertineT"/>
              </a:rPr>
              <a:t>Step 2</a:t>
            </a:r>
            <a:r>
              <a:rPr lang="en-US" sz="2000">
                <a:solidFill>
                  <a:srgbClr val="000000"/>
                </a:solidFill>
                <a:latin typeface="LinLibertineT"/>
              </a:rPr>
              <a:t>: pass the extracted feature-image into a standard pre-trained CNN to predict the motility</a:t>
            </a:r>
            <a:endParaRPr lang="en-US" sz="2000"/>
          </a:p>
        </p:txBody>
      </p:sp>
      <p:pic>
        <p:nvPicPr>
          <p:cNvPr id="5" name="Picture 4">
            <a:extLst>
              <a:ext uri="{FF2B5EF4-FFF2-40B4-BE49-F238E27FC236}">
                <a16:creationId xmlns:a16="http://schemas.microsoft.com/office/drawing/2014/main" id="{39F699F6-467C-0B89-FD0B-B7ABD28B549F}"/>
              </a:ext>
            </a:extLst>
          </p:cNvPr>
          <p:cNvPicPr>
            <a:picLocks noChangeAspect="1"/>
          </p:cNvPicPr>
          <p:nvPr/>
        </p:nvPicPr>
        <p:blipFill>
          <a:blip r:embed="rId3"/>
          <a:stretch>
            <a:fillRect/>
          </a:stretch>
        </p:blipFill>
        <p:spPr>
          <a:xfrm>
            <a:off x="3192587" y="2296889"/>
            <a:ext cx="8270070" cy="4032514"/>
          </a:xfrm>
          <a:prstGeom prst="rect">
            <a:avLst/>
          </a:prstGeom>
        </p:spPr>
      </p:pic>
      <p:sp>
        <p:nvSpPr>
          <p:cNvPr id="3" name="TextBox 2">
            <a:extLst>
              <a:ext uri="{FF2B5EF4-FFF2-40B4-BE49-F238E27FC236}">
                <a16:creationId xmlns:a16="http://schemas.microsoft.com/office/drawing/2014/main" id="{B62F63C7-06A8-3636-90DF-BAD824EBF260}"/>
              </a:ext>
            </a:extLst>
          </p:cNvPr>
          <p:cNvSpPr txBox="1"/>
          <p:nvPr/>
        </p:nvSpPr>
        <p:spPr>
          <a:xfrm>
            <a:off x="576943" y="4974771"/>
            <a:ext cx="2394857" cy="369332"/>
          </a:xfrm>
          <a:prstGeom prst="rect">
            <a:avLst/>
          </a:prstGeom>
          <a:noFill/>
        </p:spPr>
        <p:txBody>
          <a:bodyPr wrap="square" rtlCol="0">
            <a:spAutoFit/>
          </a:bodyPr>
          <a:lstStyle/>
          <a:p>
            <a:r>
              <a:rPr lang="en-US"/>
              <a:t>Dataset: VISEM</a:t>
            </a:r>
          </a:p>
        </p:txBody>
      </p:sp>
    </p:spTree>
    <p:extLst>
      <p:ext uri="{BB962C8B-B14F-4D97-AF65-F5344CB8AC3E}">
        <p14:creationId xmlns:p14="http://schemas.microsoft.com/office/powerpoint/2010/main" val="374679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6ECB24-03B7-AA83-98EA-63ECDDE525C7}"/>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6" name="TextBox 5">
            <a:extLst>
              <a:ext uri="{FF2B5EF4-FFF2-40B4-BE49-F238E27FC236}">
                <a16:creationId xmlns:a16="http://schemas.microsoft.com/office/drawing/2014/main" id="{FCA65DE6-A069-5364-6DBD-945540DE6232}"/>
              </a:ext>
            </a:extLst>
          </p:cNvPr>
          <p:cNvSpPr txBox="1"/>
          <p:nvPr/>
        </p:nvSpPr>
        <p:spPr>
          <a:xfrm>
            <a:off x="321013" y="993328"/>
            <a:ext cx="2256934" cy="3046988"/>
          </a:xfrm>
          <a:prstGeom prst="rect">
            <a:avLst/>
          </a:prstGeom>
          <a:noFill/>
        </p:spPr>
        <p:txBody>
          <a:bodyPr wrap="square" rtlCol="0">
            <a:spAutoFit/>
          </a:bodyPr>
          <a:lstStyle/>
          <a:p>
            <a:pPr marL="0" indent="0" algn="just">
              <a:buNone/>
            </a:pPr>
            <a:r>
              <a:rPr lang="en-US" sz="2400" b="1" i="1">
                <a:effectLst/>
                <a:latin typeface="Times New Roman" panose="02020603050405020304" pitchFamily="18" charset="0"/>
                <a:ea typeface="Yu Mincho" panose="02020400000000000000" pitchFamily="18" charset="-128"/>
                <a:cs typeface="Arial" panose="020B0604020202020204" pitchFamily="34" charset="0"/>
              </a:rPr>
              <a:t>4.1.c</a:t>
            </a:r>
            <a:r>
              <a:rPr lang="en-US" sz="2400" i="1">
                <a:effectLst/>
                <a:latin typeface="Times New Roman" panose="02020603050405020304" pitchFamily="18" charset="0"/>
                <a:ea typeface="Yu Mincho" panose="02020400000000000000" pitchFamily="18" charset="-128"/>
                <a:cs typeface="Arial" panose="020B0604020202020204" pitchFamily="34" charset="0"/>
              </a:rPr>
              <a:t>. Machine Learning-Based Analysis </a:t>
            </a:r>
          </a:p>
          <a:p>
            <a:pPr marL="0" indent="0" algn="just">
              <a:buNone/>
            </a:pPr>
            <a:r>
              <a:rPr lang="en-US" sz="2400" i="1">
                <a:effectLst/>
                <a:latin typeface="Times New Roman" panose="02020603050405020304" pitchFamily="18" charset="0"/>
                <a:ea typeface="Yu Mincho" panose="02020400000000000000" pitchFamily="18" charset="-128"/>
                <a:cs typeface="Arial" panose="020B0604020202020204" pitchFamily="34" charset="0"/>
              </a:rPr>
              <a:t>of Sperm Videos and Participant </a:t>
            </a:r>
          </a:p>
          <a:p>
            <a:pPr marL="0" indent="0" algn="just">
              <a:buNone/>
            </a:pPr>
            <a:r>
              <a:rPr lang="en-US" sz="2400" i="1">
                <a:effectLst/>
                <a:latin typeface="Times New Roman" panose="02020603050405020304" pitchFamily="18" charset="0"/>
                <a:ea typeface="Yu Mincho" panose="02020400000000000000" pitchFamily="18" charset="-128"/>
                <a:cs typeface="Arial" panose="020B0604020202020204" pitchFamily="34" charset="0"/>
              </a:rPr>
              <a:t>Data for Male Fertility Prediction</a:t>
            </a: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7B1625C-909D-4429-B8CF-12999F44DB45}"/>
              </a:ext>
            </a:extLst>
          </p:cNvPr>
          <p:cNvSpPr txBox="1"/>
          <p:nvPr/>
        </p:nvSpPr>
        <p:spPr>
          <a:xfrm>
            <a:off x="3260993" y="1087617"/>
            <a:ext cx="8574547" cy="2308324"/>
          </a:xfrm>
          <a:prstGeom prst="rect">
            <a:avLst/>
          </a:prstGeom>
          <a:noFill/>
        </p:spPr>
        <p:txBody>
          <a:bodyPr wrap="square">
            <a:spAutoFit/>
          </a:bodyPr>
          <a:lstStyle/>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Provide a description of the dataset used for both training and evaluation and the statistical analysis</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Trained and evaluated the methods based on classical machine learning algorithms. </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Approach of using deep learning-based algorithms( progressive, non-progressive, and immotile spermatozoa.)</a:t>
            </a:r>
            <a:endParaRPr lang="vi-VN" sz="24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D50461D-EB1C-45F2-BC87-1D7CE383F25A}"/>
              </a:ext>
            </a:extLst>
          </p:cNvPr>
          <p:cNvSpPr txBox="1"/>
          <p:nvPr/>
        </p:nvSpPr>
        <p:spPr>
          <a:xfrm>
            <a:off x="3505712" y="3575532"/>
            <a:ext cx="8098742" cy="2954655"/>
          </a:xfrm>
          <a:prstGeom prst="rect">
            <a:avLst/>
          </a:prstGeom>
          <a:noFill/>
        </p:spPr>
        <p:txBody>
          <a:bodyPr wrap="square">
            <a:spAutoFit/>
          </a:bodyPr>
          <a:lstStyle/>
          <a:p>
            <a:r>
              <a:rPr lang="en-US" sz="2400" b="1">
                <a:latin typeface="Times New Roman" panose="02020603050405020304" pitchFamily="18" charset="0"/>
                <a:cs typeface="Times New Roman" panose="02020603050405020304" pitchFamily="18" charset="0"/>
              </a:rPr>
              <a:t>5 different methods used to predict sperm motility ( Deep learning ) </a:t>
            </a:r>
          </a:p>
          <a:p>
            <a:pPr marL="342900" indent="-342900">
              <a:buFont typeface="Arial" panose="020B0604020202020204" pitchFamily="34" charset="0"/>
              <a:buChar char="•"/>
            </a:pPr>
            <a:r>
              <a:rPr lang="vi-VN" sz="2400">
                <a:latin typeface="+mj-lt"/>
              </a:rPr>
              <a:t>Single frame prediction</a:t>
            </a:r>
          </a:p>
          <a:p>
            <a:pPr marL="342900" indent="-342900">
              <a:buFont typeface="Arial" panose="020B0604020202020204" pitchFamily="34" charset="0"/>
              <a:buChar char="•"/>
            </a:pPr>
            <a:r>
              <a:rPr lang="vi-VN" sz="2400">
                <a:latin typeface="+mj-lt"/>
              </a:rPr>
              <a:t>Greyscale frame stacking</a:t>
            </a:r>
          </a:p>
          <a:p>
            <a:pPr marL="342900" indent="-342900">
              <a:buFont typeface="Arial" panose="020B0604020202020204" pitchFamily="34" charset="0"/>
              <a:buChar char="•"/>
            </a:pPr>
            <a:r>
              <a:rPr lang="vi-VN" sz="2400" b="1">
                <a:latin typeface="+mj-lt"/>
              </a:rPr>
              <a:t>Vertical frame matrix</a:t>
            </a:r>
            <a:endParaRPr lang="vi-VN">
              <a:latin typeface="+mj-lt"/>
            </a:endParaRPr>
          </a:p>
          <a:p>
            <a:pPr marL="342900" indent="-342900">
              <a:buFont typeface="Arial" panose="020B0604020202020204" pitchFamily="34" charset="0"/>
              <a:buChar char="•"/>
            </a:pPr>
            <a:r>
              <a:rPr lang="vi-VN" sz="2400" b="1">
                <a:latin typeface="+mj-lt"/>
              </a:rPr>
              <a:t>Sparse optical fow</a:t>
            </a:r>
          </a:p>
          <a:p>
            <a:pPr marL="342900" indent="-342900">
              <a:buFont typeface="Arial" panose="020B0604020202020204" pitchFamily="34" charset="0"/>
              <a:buChar char="•"/>
            </a:pPr>
            <a:r>
              <a:rPr lang="vi-VN" sz="2400" b="1">
                <a:latin typeface="+mj-lt"/>
              </a:rPr>
              <a:t>Dense optical fow</a:t>
            </a:r>
            <a:endParaRPr lang="en-US" sz="2400" b="1">
              <a:latin typeface="+mj-lt"/>
              <a:cs typeface="Times New Roman" panose="02020603050405020304" pitchFamily="18" charset="0"/>
            </a:endParaRPr>
          </a:p>
          <a:p>
            <a:endParaRPr lang="vi-VN"/>
          </a:p>
        </p:txBody>
      </p:sp>
      <p:sp>
        <p:nvSpPr>
          <p:cNvPr id="8" name="Title 1">
            <a:extLst>
              <a:ext uri="{FF2B5EF4-FFF2-40B4-BE49-F238E27FC236}">
                <a16:creationId xmlns:a16="http://schemas.microsoft.com/office/drawing/2014/main" id="{FDFE1849-C1AC-4A5A-B87F-74E127320230}"/>
              </a:ext>
            </a:extLst>
          </p:cNvPr>
          <p:cNvSpPr txBox="1">
            <a:spLocks/>
          </p:cNvSpPr>
          <p:nvPr/>
        </p:nvSpPr>
        <p:spPr>
          <a:xfrm>
            <a:off x="321013" y="171119"/>
            <a:ext cx="3376344"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4.</a:t>
            </a:r>
            <a:r>
              <a:rPr kumimoji="0" lang="en-US" sz="3200" b="1" i="0" u="none" strike="noStrike" kern="1200" cap="none" spc="0" normalizeH="0" baseline="0" noProof="0">
                <a:ln>
                  <a:noFill/>
                </a:ln>
                <a:effectLst/>
                <a:uLnTx/>
                <a:uFillTx/>
                <a:latin typeface="Times New Roman" panose="02020603050405020304" pitchFamily="18" charset="0"/>
                <a:ea typeface="Lato" panose="020F0502020204030203" pitchFamily="34" charset="0"/>
                <a:cs typeface="Times New Roman" panose="02020603050405020304" pitchFamily="18" charset="0"/>
              </a:rPr>
              <a:t> Related work</a:t>
            </a:r>
            <a:r>
              <a:rPr lang="en-US" sz="3200">
                <a:latin typeface="Times New Roman" panose="02020603050405020304" pitchFamily="18" charset="0"/>
                <a:cs typeface="Times New Roman" panose="02020603050405020304" pitchFamily="18" charset="0"/>
              </a:rPr>
              <a:t>  </a:t>
            </a:r>
            <a:endParaRPr lang="en-US" sz="3200"/>
          </a:p>
        </p:txBody>
      </p:sp>
    </p:spTree>
    <p:extLst>
      <p:ext uri="{BB962C8B-B14F-4D97-AF65-F5344CB8AC3E}">
        <p14:creationId xmlns:p14="http://schemas.microsoft.com/office/powerpoint/2010/main" val="68364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6ECB24-03B7-AA83-98EA-63ECDDE525C7}"/>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6" name="TextBox 5">
            <a:extLst>
              <a:ext uri="{FF2B5EF4-FFF2-40B4-BE49-F238E27FC236}">
                <a16:creationId xmlns:a16="http://schemas.microsoft.com/office/drawing/2014/main" id="{FCA65DE6-A069-5364-6DBD-945540DE6232}"/>
              </a:ext>
            </a:extLst>
          </p:cNvPr>
          <p:cNvSpPr txBox="1"/>
          <p:nvPr/>
        </p:nvSpPr>
        <p:spPr>
          <a:xfrm>
            <a:off x="321013" y="973450"/>
            <a:ext cx="2177060" cy="3046988"/>
          </a:xfrm>
          <a:prstGeom prst="rect">
            <a:avLst/>
          </a:prstGeom>
          <a:noFill/>
        </p:spPr>
        <p:txBody>
          <a:bodyPr wrap="square" rtlCol="0">
            <a:spAutoFit/>
          </a:bodyPr>
          <a:lstStyle/>
          <a:p>
            <a:pPr marL="0" indent="0">
              <a:buNone/>
            </a:pPr>
            <a:r>
              <a:rPr lang="en-US" sz="2400" b="1" i="1">
                <a:latin typeface="Times New Roman" panose="02020603050405020304" pitchFamily="18" charset="0"/>
                <a:ea typeface="Yu Mincho" panose="02020400000000000000" pitchFamily="18" charset="-128"/>
                <a:cs typeface="Arial" panose="020B0604020202020204" pitchFamily="34" charset="0"/>
              </a:rPr>
              <a:t>4</a:t>
            </a:r>
            <a:r>
              <a:rPr lang="en-US" sz="2400" b="1" i="1">
                <a:effectLst/>
                <a:latin typeface="Times New Roman" panose="02020603050405020304" pitchFamily="18" charset="0"/>
                <a:ea typeface="Yu Mincho" panose="02020400000000000000" pitchFamily="18" charset="-128"/>
                <a:cs typeface="Arial" panose="020B0604020202020204" pitchFamily="34" charset="0"/>
              </a:rPr>
              <a:t>.1.c</a:t>
            </a:r>
            <a:r>
              <a:rPr lang="en-US" sz="2400" i="1">
                <a:effectLst/>
                <a:latin typeface="Times New Roman" panose="02020603050405020304" pitchFamily="18" charset="0"/>
                <a:ea typeface="Yu Mincho" panose="02020400000000000000" pitchFamily="18" charset="-128"/>
                <a:cs typeface="Arial" panose="020B0604020202020204" pitchFamily="34" charset="0"/>
              </a:rPr>
              <a:t>. Machine Learning-Based Analysis </a:t>
            </a:r>
          </a:p>
          <a:p>
            <a:pPr marL="0" indent="0">
              <a:buNone/>
            </a:pPr>
            <a:r>
              <a:rPr lang="en-US" sz="2400" i="1">
                <a:effectLst/>
                <a:latin typeface="Times New Roman" panose="02020603050405020304" pitchFamily="18" charset="0"/>
                <a:ea typeface="Yu Mincho" panose="02020400000000000000" pitchFamily="18" charset="-128"/>
                <a:cs typeface="Arial" panose="020B0604020202020204" pitchFamily="34" charset="0"/>
              </a:rPr>
              <a:t>of Sperm Videos and Participant </a:t>
            </a:r>
          </a:p>
          <a:p>
            <a:pPr marL="0" indent="0">
              <a:buNone/>
            </a:pPr>
            <a:r>
              <a:rPr lang="en-US" sz="2400" i="1">
                <a:effectLst/>
                <a:latin typeface="Times New Roman" panose="02020603050405020304" pitchFamily="18" charset="0"/>
                <a:ea typeface="Yu Mincho" panose="02020400000000000000" pitchFamily="18" charset="-128"/>
                <a:cs typeface="Arial" panose="020B0604020202020204" pitchFamily="34" charset="0"/>
              </a:rPr>
              <a:t>Data for Male Fertility Prediction</a:t>
            </a:r>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21318F8-66D7-4F6B-98E4-15046A45CE71}"/>
              </a:ext>
            </a:extLst>
          </p:cNvPr>
          <p:cNvPicPr>
            <a:picLocks noChangeAspect="1"/>
          </p:cNvPicPr>
          <p:nvPr/>
        </p:nvPicPr>
        <p:blipFill rotWithShape="1">
          <a:blip r:embed="rId3"/>
          <a:srcRect r="4119"/>
          <a:stretch/>
        </p:blipFill>
        <p:spPr>
          <a:xfrm>
            <a:off x="3279913" y="1297226"/>
            <a:ext cx="8818261" cy="3614463"/>
          </a:xfrm>
          <a:prstGeom prst="rect">
            <a:avLst/>
          </a:prstGeom>
        </p:spPr>
      </p:pic>
      <p:sp>
        <p:nvSpPr>
          <p:cNvPr id="12" name="TextBox 11">
            <a:extLst>
              <a:ext uri="{FF2B5EF4-FFF2-40B4-BE49-F238E27FC236}">
                <a16:creationId xmlns:a16="http://schemas.microsoft.com/office/drawing/2014/main" id="{95099F79-AFFF-453B-A9F7-325D7F438C8E}"/>
              </a:ext>
            </a:extLst>
          </p:cNvPr>
          <p:cNvSpPr txBox="1"/>
          <p:nvPr/>
        </p:nvSpPr>
        <p:spPr>
          <a:xfrm>
            <a:off x="1426070" y="4899094"/>
            <a:ext cx="10137913" cy="1569660"/>
          </a:xfrm>
          <a:prstGeom prst="rect">
            <a:avLst/>
          </a:prstGeom>
          <a:noFill/>
        </p:spPr>
        <p:txBody>
          <a:bodyPr wrap="square">
            <a:spAutoFit/>
          </a:bodyPr>
          <a:lstStyle/>
          <a:p>
            <a:pPr marL="342900" indent="-342900">
              <a:buFont typeface="+mj-lt"/>
              <a:buAutoNum type="arabicPeriod"/>
            </a:pPr>
            <a:r>
              <a:rPr lang="en-US" sz="2400">
                <a:latin typeface="Times New Roman" panose="02020603050405020304" pitchFamily="18" charset="0"/>
                <a:cs typeface="Times New Roman" panose="02020603050405020304" pitchFamily="18" charset="0"/>
              </a:rPr>
              <a:t>Analyze raw frames to make a prediction. </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Use optical flow to condense the information of the temporal dimension into a single image. </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Combine the two previous methods </a:t>
            </a:r>
            <a:endParaRPr lang="vi-VN" sz="240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80C29221-7061-4236-A61C-28D0EEA370C7}"/>
              </a:ext>
            </a:extLst>
          </p:cNvPr>
          <p:cNvSpPr txBox="1">
            <a:spLocks/>
          </p:cNvSpPr>
          <p:nvPr/>
        </p:nvSpPr>
        <p:spPr>
          <a:xfrm>
            <a:off x="321013" y="171119"/>
            <a:ext cx="3376344"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4.</a:t>
            </a:r>
            <a:r>
              <a:rPr kumimoji="0" lang="en-US" sz="3200" b="1" i="0" u="none" strike="noStrike" kern="1200" cap="none" spc="0" normalizeH="0" baseline="0" noProof="0">
                <a:ln>
                  <a:noFill/>
                </a:ln>
                <a:effectLst/>
                <a:uLnTx/>
                <a:uFillTx/>
                <a:latin typeface="Times New Roman" panose="02020603050405020304" pitchFamily="18" charset="0"/>
                <a:ea typeface="Lato" panose="020F0502020204030203" pitchFamily="34" charset="0"/>
                <a:cs typeface="Times New Roman" panose="02020603050405020304" pitchFamily="18" charset="0"/>
              </a:rPr>
              <a:t> Related work</a:t>
            </a:r>
            <a:r>
              <a:rPr lang="en-US" sz="3200">
                <a:latin typeface="Times New Roman" panose="02020603050405020304" pitchFamily="18" charset="0"/>
                <a:cs typeface="Times New Roman" panose="02020603050405020304" pitchFamily="18" charset="0"/>
              </a:rPr>
              <a:t>  </a:t>
            </a:r>
            <a:endParaRPr lang="en-US" sz="3200"/>
          </a:p>
        </p:txBody>
      </p:sp>
    </p:spTree>
    <p:extLst>
      <p:ext uri="{BB962C8B-B14F-4D97-AF65-F5344CB8AC3E}">
        <p14:creationId xmlns:p14="http://schemas.microsoft.com/office/powerpoint/2010/main" val="292347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6ECB24-03B7-AA83-98EA-63ECDDE525C7}"/>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6" name="TextBox 5">
            <a:extLst>
              <a:ext uri="{FF2B5EF4-FFF2-40B4-BE49-F238E27FC236}">
                <a16:creationId xmlns:a16="http://schemas.microsoft.com/office/drawing/2014/main" id="{FCA65DE6-A069-5364-6DBD-945540DE6232}"/>
              </a:ext>
            </a:extLst>
          </p:cNvPr>
          <p:cNvSpPr txBox="1"/>
          <p:nvPr/>
        </p:nvSpPr>
        <p:spPr>
          <a:xfrm>
            <a:off x="321012" y="973450"/>
            <a:ext cx="4916909" cy="1200329"/>
          </a:xfrm>
          <a:prstGeom prst="rect">
            <a:avLst/>
          </a:prstGeom>
          <a:noFill/>
        </p:spPr>
        <p:txBody>
          <a:bodyPr wrap="square" rtlCol="0">
            <a:spAutoFit/>
          </a:bodyPr>
          <a:lstStyle/>
          <a:p>
            <a:pPr marL="0" indent="0">
              <a:buNone/>
            </a:pPr>
            <a:r>
              <a:rPr lang="en-US" sz="2400" b="1" i="1">
                <a:latin typeface="Times New Roman" panose="02020603050405020304" pitchFamily="18" charset="0"/>
                <a:ea typeface="Yu Mincho" panose="02020400000000000000" pitchFamily="18" charset="-128"/>
                <a:cs typeface="Arial" panose="020B0604020202020204" pitchFamily="34" charset="0"/>
              </a:rPr>
              <a:t>4</a:t>
            </a:r>
            <a:r>
              <a:rPr lang="en-US" sz="2400" b="1" i="1">
                <a:effectLst/>
                <a:latin typeface="Times New Roman" panose="02020603050405020304" pitchFamily="18" charset="0"/>
                <a:ea typeface="Yu Mincho" panose="02020400000000000000" pitchFamily="18" charset="-128"/>
                <a:cs typeface="Arial" panose="020B0604020202020204" pitchFamily="34" charset="0"/>
              </a:rPr>
              <a:t>.1.d. </a:t>
            </a:r>
            <a:r>
              <a:rPr lang="en-US" sz="2400" i="1">
                <a:latin typeface="Times New Roman" panose="02020603050405020304" pitchFamily="18" charset="0"/>
                <a:cs typeface="Times New Roman" panose="02020603050405020304" pitchFamily="18" charset="0"/>
              </a:rPr>
              <a:t>Predicting Semen Motility using three-dimensional Convolutional Neural Networks</a:t>
            </a:r>
            <a:r>
              <a:rPr lang="en-US" sz="2400" b="1" i="1">
                <a:effectLst/>
                <a:latin typeface="Times New Roman" panose="02020603050405020304" pitchFamily="18" charset="0"/>
                <a:ea typeface="Yu Mincho" panose="02020400000000000000" pitchFamily="18" charset="-128"/>
                <a:cs typeface="Times New Roman" panose="02020603050405020304" pitchFamily="18" charset="0"/>
              </a:rPr>
              <a:t>. </a:t>
            </a:r>
            <a:endParaRPr lang="en-US" sz="2400" i="1">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80C29221-7061-4236-A61C-28D0EEA370C7}"/>
              </a:ext>
            </a:extLst>
          </p:cNvPr>
          <p:cNvSpPr txBox="1">
            <a:spLocks/>
          </p:cNvSpPr>
          <p:nvPr/>
        </p:nvSpPr>
        <p:spPr>
          <a:xfrm>
            <a:off x="321013" y="171119"/>
            <a:ext cx="3376344"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4.</a:t>
            </a:r>
            <a:r>
              <a:rPr kumimoji="0" lang="en-US" sz="3200" b="1" i="0" u="none" strike="noStrike" kern="1200" cap="none" spc="0" normalizeH="0" baseline="0" noProof="0">
                <a:ln>
                  <a:noFill/>
                </a:ln>
                <a:effectLst/>
                <a:uLnTx/>
                <a:uFillTx/>
                <a:latin typeface="Times New Roman" panose="02020603050405020304" pitchFamily="18" charset="0"/>
                <a:ea typeface="Lato" panose="020F0502020204030203" pitchFamily="34" charset="0"/>
                <a:cs typeface="Times New Roman" panose="02020603050405020304" pitchFamily="18" charset="0"/>
              </a:rPr>
              <a:t> Related work</a:t>
            </a:r>
            <a:r>
              <a:rPr lang="en-US" sz="3200">
                <a:latin typeface="Times New Roman" panose="02020603050405020304" pitchFamily="18" charset="0"/>
                <a:cs typeface="Times New Roman" panose="02020603050405020304" pitchFamily="18" charset="0"/>
              </a:rPr>
              <a:t>  </a:t>
            </a:r>
            <a:endParaRPr lang="en-US" sz="3200"/>
          </a:p>
        </p:txBody>
      </p:sp>
      <p:pic>
        <p:nvPicPr>
          <p:cNvPr id="3" name="Picture 2">
            <a:extLst>
              <a:ext uri="{FF2B5EF4-FFF2-40B4-BE49-F238E27FC236}">
                <a16:creationId xmlns:a16="http://schemas.microsoft.com/office/drawing/2014/main" id="{F1A98A91-6867-448D-8DB3-B739E226EEA6}"/>
              </a:ext>
            </a:extLst>
          </p:cNvPr>
          <p:cNvPicPr>
            <a:picLocks noChangeAspect="1"/>
          </p:cNvPicPr>
          <p:nvPr/>
        </p:nvPicPr>
        <p:blipFill>
          <a:blip r:embed="rId3"/>
          <a:stretch>
            <a:fillRect/>
          </a:stretch>
        </p:blipFill>
        <p:spPr>
          <a:xfrm>
            <a:off x="745435" y="2425147"/>
            <a:ext cx="10999304" cy="3567342"/>
          </a:xfrm>
          <a:prstGeom prst="rect">
            <a:avLst/>
          </a:prstGeom>
        </p:spPr>
      </p:pic>
    </p:spTree>
    <p:extLst>
      <p:ext uri="{BB962C8B-B14F-4D97-AF65-F5344CB8AC3E}">
        <p14:creationId xmlns:p14="http://schemas.microsoft.com/office/powerpoint/2010/main" val="666491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6ECB24-03B7-AA83-98EA-63ECDDE525C7}"/>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6" name="TextBox 5">
            <a:extLst>
              <a:ext uri="{FF2B5EF4-FFF2-40B4-BE49-F238E27FC236}">
                <a16:creationId xmlns:a16="http://schemas.microsoft.com/office/drawing/2014/main" id="{FCA65DE6-A069-5364-6DBD-945540DE6232}"/>
              </a:ext>
            </a:extLst>
          </p:cNvPr>
          <p:cNvSpPr txBox="1"/>
          <p:nvPr/>
        </p:nvSpPr>
        <p:spPr>
          <a:xfrm>
            <a:off x="321012" y="973450"/>
            <a:ext cx="4916909" cy="1200329"/>
          </a:xfrm>
          <a:prstGeom prst="rect">
            <a:avLst/>
          </a:prstGeom>
          <a:noFill/>
        </p:spPr>
        <p:txBody>
          <a:bodyPr wrap="square" rtlCol="0">
            <a:spAutoFit/>
          </a:bodyPr>
          <a:lstStyle/>
          <a:p>
            <a:pPr marL="0" indent="0">
              <a:buNone/>
            </a:pPr>
            <a:r>
              <a:rPr lang="en-US" sz="2400" b="1" i="1">
                <a:latin typeface="Times New Roman" panose="02020603050405020304" pitchFamily="18" charset="0"/>
                <a:ea typeface="Yu Mincho" panose="02020400000000000000" pitchFamily="18" charset="-128"/>
                <a:cs typeface="Arial" panose="020B0604020202020204" pitchFamily="34" charset="0"/>
              </a:rPr>
              <a:t>4</a:t>
            </a:r>
            <a:r>
              <a:rPr lang="en-US" sz="2400" b="1" i="1">
                <a:effectLst/>
                <a:latin typeface="Times New Roman" panose="02020603050405020304" pitchFamily="18" charset="0"/>
                <a:ea typeface="Yu Mincho" panose="02020400000000000000" pitchFamily="18" charset="-128"/>
                <a:cs typeface="Arial" panose="020B0604020202020204" pitchFamily="34" charset="0"/>
              </a:rPr>
              <a:t>.1.d. </a:t>
            </a:r>
            <a:r>
              <a:rPr lang="en-US" sz="2400" i="1">
                <a:latin typeface="Times New Roman" panose="02020603050405020304" pitchFamily="18" charset="0"/>
                <a:cs typeface="Times New Roman" panose="02020603050405020304" pitchFamily="18" charset="0"/>
              </a:rPr>
              <a:t>Predicting Semen Motility using three-dimensional Convolutional Neural Networks</a:t>
            </a:r>
            <a:r>
              <a:rPr lang="en-US" sz="2400" b="1" i="1">
                <a:effectLst/>
                <a:latin typeface="Times New Roman" panose="02020603050405020304" pitchFamily="18" charset="0"/>
                <a:ea typeface="Yu Mincho" panose="02020400000000000000" pitchFamily="18" charset="-128"/>
                <a:cs typeface="Times New Roman" panose="02020603050405020304" pitchFamily="18" charset="0"/>
              </a:rPr>
              <a:t>. </a:t>
            </a:r>
            <a:endParaRPr lang="en-US" sz="2400" i="1">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80C29221-7061-4236-A61C-28D0EEA370C7}"/>
              </a:ext>
            </a:extLst>
          </p:cNvPr>
          <p:cNvSpPr txBox="1">
            <a:spLocks/>
          </p:cNvSpPr>
          <p:nvPr/>
        </p:nvSpPr>
        <p:spPr>
          <a:xfrm>
            <a:off x="321013" y="171119"/>
            <a:ext cx="3376344"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4.</a:t>
            </a:r>
            <a:r>
              <a:rPr kumimoji="0" lang="en-US" sz="3200" b="1" i="0" u="none" strike="noStrike" kern="1200" cap="none" spc="0" normalizeH="0" baseline="0" noProof="0">
                <a:ln>
                  <a:noFill/>
                </a:ln>
                <a:effectLst/>
                <a:uLnTx/>
                <a:uFillTx/>
                <a:latin typeface="Times New Roman" panose="02020603050405020304" pitchFamily="18" charset="0"/>
                <a:ea typeface="Lato" panose="020F0502020204030203" pitchFamily="34" charset="0"/>
                <a:cs typeface="Times New Roman" panose="02020603050405020304" pitchFamily="18" charset="0"/>
              </a:rPr>
              <a:t> Related work</a:t>
            </a:r>
            <a:r>
              <a:rPr lang="en-US" sz="3200">
                <a:latin typeface="Times New Roman" panose="02020603050405020304" pitchFamily="18" charset="0"/>
                <a:cs typeface="Times New Roman" panose="02020603050405020304" pitchFamily="18" charset="0"/>
              </a:rPr>
              <a:t>  </a:t>
            </a:r>
            <a:endParaRPr lang="en-US" sz="3200"/>
          </a:p>
        </p:txBody>
      </p:sp>
      <p:pic>
        <p:nvPicPr>
          <p:cNvPr id="5" name="Picture 4">
            <a:extLst>
              <a:ext uri="{FF2B5EF4-FFF2-40B4-BE49-F238E27FC236}">
                <a16:creationId xmlns:a16="http://schemas.microsoft.com/office/drawing/2014/main" id="{FBC3107A-DA4A-4044-80B9-A5058A3B1126}"/>
              </a:ext>
            </a:extLst>
          </p:cNvPr>
          <p:cNvPicPr>
            <a:picLocks noChangeAspect="1"/>
          </p:cNvPicPr>
          <p:nvPr/>
        </p:nvPicPr>
        <p:blipFill rotWithShape="1">
          <a:blip r:embed="rId3"/>
          <a:srcRect l="2771" r="2256"/>
          <a:stretch/>
        </p:blipFill>
        <p:spPr>
          <a:xfrm>
            <a:off x="169918" y="2540012"/>
            <a:ext cx="12022082" cy="3344538"/>
          </a:xfrm>
          <a:prstGeom prst="rect">
            <a:avLst/>
          </a:prstGeom>
        </p:spPr>
      </p:pic>
    </p:spTree>
    <p:extLst>
      <p:ext uri="{BB962C8B-B14F-4D97-AF65-F5344CB8AC3E}">
        <p14:creationId xmlns:p14="http://schemas.microsoft.com/office/powerpoint/2010/main" val="3440826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6ECB24-03B7-AA83-98EA-63ECDDE525C7}"/>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8" name="Title 1">
            <a:extLst>
              <a:ext uri="{FF2B5EF4-FFF2-40B4-BE49-F238E27FC236}">
                <a16:creationId xmlns:a16="http://schemas.microsoft.com/office/drawing/2014/main" id="{80C29221-7061-4236-A61C-28D0EEA370C7}"/>
              </a:ext>
            </a:extLst>
          </p:cNvPr>
          <p:cNvSpPr txBox="1">
            <a:spLocks/>
          </p:cNvSpPr>
          <p:nvPr/>
        </p:nvSpPr>
        <p:spPr>
          <a:xfrm>
            <a:off x="321013" y="171119"/>
            <a:ext cx="3624822"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5.</a:t>
            </a:r>
            <a:r>
              <a:rPr lang="en-US" sz="3200" b="1">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Future intention </a:t>
            </a:r>
            <a:endParaRPr lang="en-US" sz="3200"/>
          </a:p>
        </p:txBody>
      </p:sp>
      <p:sp>
        <p:nvSpPr>
          <p:cNvPr id="2" name="TextBox 1">
            <a:extLst>
              <a:ext uri="{FF2B5EF4-FFF2-40B4-BE49-F238E27FC236}">
                <a16:creationId xmlns:a16="http://schemas.microsoft.com/office/drawing/2014/main" id="{6DA570FC-6E89-46A8-BCA6-BD2D51E16F3F}"/>
              </a:ext>
            </a:extLst>
          </p:cNvPr>
          <p:cNvSpPr txBox="1"/>
          <p:nvPr/>
        </p:nvSpPr>
        <p:spPr>
          <a:xfrm>
            <a:off x="321013" y="1242391"/>
            <a:ext cx="10264161" cy="2308324"/>
          </a:xfrm>
          <a:prstGeom prst="rect">
            <a:avLst/>
          </a:prstGeom>
          <a:noFill/>
        </p:spPr>
        <p:txBody>
          <a:bodyPr wrap="square" rtlCol="0">
            <a:spAutoFit/>
          </a:bodyPr>
          <a:lstStyle/>
          <a:p>
            <a:pPr marL="571500" indent="-571500">
              <a:buFont typeface="Wingdings" panose="05000000000000000000" pitchFamily="2" charset="2"/>
              <a:buChar char="q"/>
            </a:pPr>
            <a:r>
              <a:rPr lang="en-US" sz="3600">
                <a:latin typeface="Times New Roman" panose="02020603050405020304" pitchFamily="18" charset="0"/>
                <a:cs typeface="Times New Roman" panose="02020603050405020304" pitchFamily="18" charset="0"/>
              </a:rPr>
              <a:t>Read more related work</a:t>
            </a:r>
          </a:p>
          <a:p>
            <a:pPr marL="571500" indent="-571500">
              <a:buFont typeface="Wingdings" panose="05000000000000000000" pitchFamily="2" charset="2"/>
              <a:buChar char="q"/>
            </a:pPr>
            <a:r>
              <a:rPr lang="en-US" sz="3600">
                <a:latin typeface="Times New Roman" panose="02020603050405020304" pitchFamily="18" charset="0"/>
                <a:cs typeface="Times New Roman" panose="02020603050405020304" pitchFamily="18" charset="0"/>
              </a:rPr>
              <a:t>Clearly define the model </a:t>
            </a:r>
          </a:p>
          <a:p>
            <a:pPr marL="571500" indent="-571500">
              <a:buFont typeface="Wingdings" panose="05000000000000000000" pitchFamily="2" charset="2"/>
              <a:buChar char="q"/>
            </a:pPr>
            <a:r>
              <a:rPr lang="en-US" sz="3600">
                <a:latin typeface="Times New Roman" panose="02020603050405020304" pitchFamily="18" charset="0"/>
                <a:cs typeface="Times New Roman" panose="02020603050405020304" pitchFamily="18" charset="0"/>
              </a:rPr>
              <a:t>Continue data processing </a:t>
            </a:r>
          </a:p>
          <a:p>
            <a:r>
              <a:rPr lang="en-US" sz="3600">
                <a:latin typeface="Times New Roman" panose="02020603050405020304" pitchFamily="18" charset="0"/>
                <a:cs typeface="Times New Roman" panose="02020603050405020304" pitchFamily="18" charset="0"/>
              </a:rPr>
              <a:t> </a:t>
            </a: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21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945A2BB-ABB6-48FB-A491-502474D93E34}"/>
              </a:ext>
            </a:extLst>
          </p:cNvPr>
          <p:cNvSpPr txBox="1">
            <a:spLocks/>
          </p:cNvSpPr>
          <p:nvPr/>
        </p:nvSpPr>
        <p:spPr>
          <a:xfrm>
            <a:off x="5605763" y="2869457"/>
            <a:ext cx="5422456" cy="9713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6000"/>
              <a:t>THANK YOU !</a:t>
            </a:r>
          </a:p>
        </p:txBody>
      </p:sp>
      <p:sp>
        <p:nvSpPr>
          <p:cNvPr id="3" name="Slide Number Placeholder 2">
            <a:extLst>
              <a:ext uri="{FF2B5EF4-FFF2-40B4-BE49-F238E27FC236}">
                <a16:creationId xmlns:a16="http://schemas.microsoft.com/office/drawing/2014/main" id="{B255FE58-BA70-418C-863F-55066B6675FB}"/>
              </a:ext>
            </a:extLst>
          </p:cNvPr>
          <p:cNvSpPr>
            <a:spLocks noGrp="1"/>
          </p:cNvSpPr>
          <p:nvPr>
            <p:ph type="sldNum" sz="quarter" idx="12"/>
          </p:nvPr>
        </p:nvSpPr>
        <p:spPr/>
        <p:txBody>
          <a:bodyPr/>
          <a:lstStyle/>
          <a:p>
            <a:fld id="{9EA0BE3B-158A-4EDF-80DC-E394A0D1600F}" type="slidenum">
              <a:rPr lang="en-US" smtClean="0"/>
              <a:pPr/>
              <a:t>16</a:t>
            </a:fld>
            <a:endParaRPr lang="en-US"/>
          </a:p>
        </p:txBody>
      </p:sp>
    </p:spTree>
    <p:extLst>
      <p:ext uri="{BB962C8B-B14F-4D97-AF65-F5344CB8AC3E}">
        <p14:creationId xmlns:p14="http://schemas.microsoft.com/office/powerpoint/2010/main" val="279062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FF9F11B-9A9C-1126-FC38-B420BD1FC73F}"/>
              </a:ext>
            </a:extLst>
          </p:cNvPr>
          <p:cNvSpPr/>
          <p:nvPr/>
        </p:nvSpPr>
        <p:spPr>
          <a:xfrm>
            <a:off x="238968" y="4883779"/>
            <a:ext cx="5243917" cy="7454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F2B197B-E7B5-4843-D282-9E7F7A208F54}"/>
              </a:ext>
            </a:extLst>
          </p:cNvPr>
          <p:cNvSpPr/>
          <p:nvPr/>
        </p:nvSpPr>
        <p:spPr>
          <a:xfrm>
            <a:off x="238968" y="2765500"/>
            <a:ext cx="5243917" cy="6463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E52941B-0DB9-174B-138A-8B1D09350BF0}"/>
              </a:ext>
            </a:extLst>
          </p:cNvPr>
          <p:cNvSpPr/>
          <p:nvPr/>
        </p:nvSpPr>
        <p:spPr>
          <a:xfrm>
            <a:off x="299785" y="1601507"/>
            <a:ext cx="5243917" cy="75745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p:txBody>
          <a:bodyPr/>
          <a:lstStyle/>
          <a:p>
            <a:fld id="{9EA0BE3B-158A-4EDF-80DC-E394A0D1600F}" type="slidenum">
              <a:rPr lang="en-US" smtClean="0"/>
              <a:pPr/>
              <a:t>2</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p:txBody>
          <a:bodyPr>
            <a:noAutofit/>
          </a:bodyPr>
          <a:lstStyle/>
          <a:p>
            <a:r>
              <a:rPr lang="vi-VN" sz="3600">
                <a:latin typeface="+mj-lt"/>
              </a:rPr>
              <a:t>Table of contents</a:t>
            </a:r>
            <a:endParaRPr lang="en-US" sz="3600">
              <a:latin typeface="+mj-lt"/>
            </a:endParaRPr>
          </a:p>
        </p:txBody>
      </p:sp>
      <p:sp>
        <p:nvSpPr>
          <p:cNvPr id="7" name="TextBox 6">
            <a:extLst>
              <a:ext uri="{FF2B5EF4-FFF2-40B4-BE49-F238E27FC236}">
                <a16:creationId xmlns:a16="http://schemas.microsoft.com/office/drawing/2014/main" id="{774E320E-92BF-DEA8-77D1-6C1FF2C0E0BF}"/>
              </a:ext>
            </a:extLst>
          </p:cNvPr>
          <p:cNvSpPr txBox="1"/>
          <p:nvPr/>
        </p:nvSpPr>
        <p:spPr>
          <a:xfrm>
            <a:off x="238968" y="1694827"/>
            <a:ext cx="6096000" cy="584775"/>
          </a:xfrm>
          <a:prstGeom prst="rect">
            <a:avLst/>
          </a:prstGeom>
          <a:noFill/>
        </p:spPr>
        <p:txBody>
          <a:bodyPr wrap="square">
            <a:spAutoFit/>
          </a:bodyPr>
          <a:lstStyle/>
          <a:p>
            <a:pPr lvl="0">
              <a:lnSpc>
                <a:spcPct val="100000"/>
              </a:lnSpc>
            </a:pPr>
            <a:r>
              <a:rPr lang="vi-VN" sz="3200" b="1">
                <a:latin typeface="Times New Roman" panose="02020603050405020304" pitchFamily="18" charset="0"/>
                <a:cs typeface="Times New Roman" panose="02020603050405020304" pitchFamily="18" charset="0"/>
              </a:rPr>
              <a:t>Part 1</a:t>
            </a:r>
            <a:r>
              <a:rPr lang="vi-VN"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Problem Statement</a:t>
            </a:r>
          </a:p>
        </p:txBody>
      </p:sp>
      <p:sp>
        <p:nvSpPr>
          <p:cNvPr id="10" name="TextBox 9">
            <a:extLst>
              <a:ext uri="{FF2B5EF4-FFF2-40B4-BE49-F238E27FC236}">
                <a16:creationId xmlns:a16="http://schemas.microsoft.com/office/drawing/2014/main" id="{DFBDD7F1-962F-C56C-C3E4-077D79925512}"/>
              </a:ext>
            </a:extLst>
          </p:cNvPr>
          <p:cNvSpPr txBox="1"/>
          <p:nvPr/>
        </p:nvSpPr>
        <p:spPr>
          <a:xfrm>
            <a:off x="338736" y="2793470"/>
            <a:ext cx="4690464" cy="584775"/>
          </a:xfrm>
          <a:prstGeom prst="rect">
            <a:avLst/>
          </a:prstGeom>
          <a:noFill/>
        </p:spPr>
        <p:txBody>
          <a:bodyPr wrap="square">
            <a:spAutoFit/>
          </a:bodyPr>
          <a:lstStyle/>
          <a:p>
            <a:pPr lvl="0">
              <a:lnSpc>
                <a:spcPct val="100000"/>
              </a:lnSpc>
            </a:pPr>
            <a:r>
              <a:rPr lang="vi-VN" sz="3200" b="1">
                <a:latin typeface="Times New Roman" panose="02020603050405020304" pitchFamily="18" charset="0"/>
                <a:cs typeface="Times New Roman" panose="02020603050405020304" pitchFamily="18" charset="0"/>
              </a:rPr>
              <a:t>Part </a:t>
            </a:r>
            <a:r>
              <a:rPr lang="en-US" sz="3200" b="1">
                <a:latin typeface="Times New Roman" panose="02020603050405020304" pitchFamily="18" charset="0"/>
                <a:cs typeface="Times New Roman" panose="02020603050405020304" pitchFamily="18" charset="0"/>
              </a:rPr>
              <a:t>2</a:t>
            </a:r>
            <a:r>
              <a:rPr lang="en-US" sz="3200">
                <a:latin typeface="Times New Roman" panose="02020603050405020304" pitchFamily="18" charset="0"/>
                <a:cs typeface="Times New Roman" panose="02020603050405020304" pitchFamily="18" charset="0"/>
              </a:rPr>
              <a:t>: Motivation </a:t>
            </a:r>
          </a:p>
        </p:txBody>
      </p:sp>
      <p:sp>
        <p:nvSpPr>
          <p:cNvPr id="12" name="TextBox 11">
            <a:extLst>
              <a:ext uri="{FF2B5EF4-FFF2-40B4-BE49-F238E27FC236}">
                <a16:creationId xmlns:a16="http://schemas.microsoft.com/office/drawing/2014/main" id="{CC6552EE-74A9-7B07-799B-B6CD80D75853}"/>
              </a:ext>
            </a:extLst>
          </p:cNvPr>
          <p:cNvSpPr txBox="1"/>
          <p:nvPr/>
        </p:nvSpPr>
        <p:spPr>
          <a:xfrm>
            <a:off x="238968" y="4944141"/>
            <a:ext cx="4581510" cy="584775"/>
          </a:xfrm>
          <a:prstGeom prst="rect">
            <a:avLst/>
          </a:prstGeom>
          <a:noFill/>
        </p:spPr>
        <p:txBody>
          <a:bodyPr wrap="square">
            <a:spAutoFit/>
          </a:bodyPr>
          <a:lstStyle/>
          <a:p>
            <a:pPr lvl="0">
              <a:lnSpc>
                <a:spcPct val="100000"/>
              </a:lnSpc>
            </a:pPr>
            <a:r>
              <a:rPr lang="en-US" sz="3200" b="1">
                <a:latin typeface="Times New Roman" panose="02020603050405020304" pitchFamily="18" charset="0"/>
                <a:cs typeface="Times New Roman" panose="02020603050405020304" pitchFamily="18" charset="0"/>
              </a:rPr>
              <a:t>Part 4</a:t>
            </a:r>
            <a:r>
              <a:rPr lang="en-US" sz="3200">
                <a:latin typeface="Times New Roman" panose="02020603050405020304" pitchFamily="18" charset="0"/>
                <a:cs typeface="Times New Roman" panose="02020603050405020304" pitchFamily="18" charset="0"/>
              </a:rPr>
              <a:t>: Related work</a:t>
            </a:r>
          </a:p>
        </p:txBody>
      </p:sp>
      <p:sp>
        <p:nvSpPr>
          <p:cNvPr id="15" name="Rectangle: Rounded Corners 14">
            <a:extLst>
              <a:ext uri="{FF2B5EF4-FFF2-40B4-BE49-F238E27FC236}">
                <a16:creationId xmlns:a16="http://schemas.microsoft.com/office/drawing/2014/main" id="{3A32EC8B-1C87-42A6-817F-37A9CD388F7E}"/>
              </a:ext>
            </a:extLst>
          </p:cNvPr>
          <p:cNvSpPr/>
          <p:nvPr/>
        </p:nvSpPr>
        <p:spPr>
          <a:xfrm>
            <a:off x="238968" y="3830913"/>
            <a:ext cx="5243917" cy="7454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200" b="1">
                <a:latin typeface="Times New Roman" panose="02020603050405020304" pitchFamily="18" charset="0"/>
                <a:cs typeface="Times New Roman" panose="02020603050405020304" pitchFamily="18" charset="0"/>
              </a:rPr>
              <a:t>Part 3 : </a:t>
            </a:r>
            <a:r>
              <a:rPr lang="en-US" sz="3200">
                <a:latin typeface="Times New Roman" panose="02020603050405020304" pitchFamily="18" charset="0"/>
                <a:cs typeface="Times New Roman" panose="02020603050405020304" pitchFamily="18" charset="0"/>
              </a:rPr>
              <a:t>Data preparation</a:t>
            </a:r>
            <a:endParaRPr lang="en-US" sz="3200"/>
          </a:p>
        </p:txBody>
      </p:sp>
      <p:sp>
        <p:nvSpPr>
          <p:cNvPr id="11" name="Rectangle: Rounded Corners 10">
            <a:extLst>
              <a:ext uri="{FF2B5EF4-FFF2-40B4-BE49-F238E27FC236}">
                <a16:creationId xmlns:a16="http://schemas.microsoft.com/office/drawing/2014/main" id="{50EE683E-64E0-42FE-B1A5-37C86FE0F143}"/>
              </a:ext>
            </a:extLst>
          </p:cNvPr>
          <p:cNvSpPr/>
          <p:nvPr/>
        </p:nvSpPr>
        <p:spPr>
          <a:xfrm>
            <a:off x="6395785" y="1614500"/>
            <a:ext cx="5243917" cy="7454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200" b="1">
                <a:latin typeface="Times New Roman" panose="02020603050405020304" pitchFamily="18" charset="0"/>
                <a:cs typeface="Times New Roman" panose="02020603050405020304" pitchFamily="18" charset="0"/>
              </a:rPr>
              <a:t>Part 5 : </a:t>
            </a:r>
            <a:r>
              <a:rPr lang="en-US" sz="3200">
                <a:latin typeface="Times New Roman" panose="02020603050405020304" pitchFamily="18" charset="0"/>
                <a:cs typeface="Times New Roman" panose="02020603050405020304" pitchFamily="18" charset="0"/>
              </a:rPr>
              <a:t>Future intention </a:t>
            </a:r>
            <a:endParaRPr lang="en-US" sz="3200"/>
          </a:p>
        </p:txBody>
      </p:sp>
    </p:spTree>
    <p:extLst>
      <p:ext uri="{BB962C8B-B14F-4D97-AF65-F5344CB8AC3E}">
        <p14:creationId xmlns:p14="http://schemas.microsoft.com/office/powerpoint/2010/main" val="6408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noAutofit/>
          </a:bodyPr>
          <a:lstStyle/>
          <a:p>
            <a:r>
              <a:rPr lang="en-US" sz="3200">
                <a:latin typeface="Times New Roman" panose="02020603050405020304" pitchFamily="18" charset="0"/>
                <a:cs typeface="Times New Roman" panose="02020603050405020304" pitchFamily="18" charset="0"/>
              </a:rPr>
              <a:t>1.Problem Statement</a:t>
            </a:r>
            <a:endParaRPr lang="en-US" sz="3200"/>
          </a:p>
        </p:txBody>
      </p:sp>
      <p:sp>
        <p:nvSpPr>
          <p:cNvPr id="3" name="Text Placeholder 2">
            <a:extLst>
              <a:ext uri="{FF2B5EF4-FFF2-40B4-BE49-F238E27FC236}">
                <a16:creationId xmlns:a16="http://schemas.microsoft.com/office/drawing/2014/main" id="{A5726603-7893-4AE0-9532-68058044B69D}"/>
              </a:ext>
            </a:extLst>
          </p:cNvPr>
          <p:cNvSpPr>
            <a:spLocks noGrp="1"/>
          </p:cNvSpPr>
          <p:nvPr>
            <p:ph type="body" sz="quarter" idx="13"/>
          </p:nvPr>
        </p:nvSpPr>
        <p:spPr>
          <a:xfrm>
            <a:off x="321713" y="1032510"/>
            <a:ext cx="11870287" cy="5460365"/>
          </a:xfrm>
        </p:spPr>
        <p:txBody>
          <a:bodyPr/>
          <a:lstStyle/>
          <a:p>
            <a:pPr marL="0" indent="0">
              <a:buNone/>
            </a:pPr>
            <a:r>
              <a:rPr lang="en-US" b="1">
                <a:latin typeface="Times New Roman" panose="02020603050405020304" pitchFamily="18" charset="0"/>
                <a:cs typeface="Times New Roman" panose="02020603050405020304" pitchFamily="18" charset="0"/>
              </a:rPr>
              <a:t>1.1.</a:t>
            </a:r>
            <a:r>
              <a:rPr lang="en-US" b="1">
                <a:solidFill>
                  <a:schemeClr val="tx1"/>
                </a:solidFill>
                <a:latin typeface="Times New Roman" panose="02020603050405020304" pitchFamily="18" charset="0"/>
                <a:cs typeface="Times New Roman" panose="02020603050405020304" pitchFamily="18" charset="0"/>
              </a:rPr>
              <a:t> Infertility</a:t>
            </a:r>
          </a:p>
          <a:p>
            <a:r>
              <a:rPr lang="en-US">
                <a:solidFill>
                  <a:schemeClr val="tx1"/>
                </a:solidFill>
                <a:latin typeface="Times New Roman" panose="02020603050405020304" pitchFamily="18" charset="0"/>
                <a:cs typeface="Times New Roman" panose="02020603050405020304" pitchFamily="18" charset="0"/>
              </a:rPr>
              <a:t>Male infertility : 20-30% of infertility cases, which is a great concern of men in maintaining family happiness and maintaining the breed.</a:t>
            </a:r>
          </a:p>
          <a:p>
            <a:pPr marL="0" indent="0">
              <a:buNone/>
            </a:pPr>
            <a:endParaRPr lang="en-US">
              <a:solidFill>
                <a:schemeClr val="tx1"/>
              </a:solidFill>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 Vietnam: Infertility rate is equally between men and women. Of these, &gt; 1/3 infertility cases stem from the man's side and are related to sperm production, abnormal sperm function or a blockage that prevents sperm transport.</a:t>
            </a:r>
          </a:p>
          <a:p>
            <a:pPr marL="0" indent="0">
              <a:buNone/>
            </a:pPr>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sources: TamAnhHospital.vn</a:t>
            </a:r>
            <a:r>
              <a:rPr lang="en-US">
                <a:latin typeface="Times New Roman" panose="02020603050405020304" pitchFamily="18" charset="0"/>
                <a:cs typeface="Times New Roman" panose="02020603050405020304" pitchFamily="18" charset="0"/>
              </a:rPr>
              <a:t>)</a:t>
            </a:r>
            <a:endParaRPr lang="en-US">
              <a:solidFill>
                <a:schemeClr val="tx1"/>
              </a:solidFill>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3</a:t>
            </a:fld>
            <a:endParaRPr lang="en-US"/>
          </a:p>
        </p:txBody>
      </p:sp>
    </p:spTree>
    <p:extLst>
      <p:ext uri="{BB962C8B-B14F-4D97-AF65-F5344CB8AC3E}">
        <p14:creationId xmlns:p14="http://schemas.microsoft.com/office/powerpoint/2010/main" val="350595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751F46-28DE-86D4-3CBC-AE113D535F49}"/>
              </a:ext>
            </a:extLst>
          </p:cNvPr>
          <p:cNvSpPr>
            <a:spLocks noGrp="1"/>
          </p:cNvSpPr>
          <p:nvPr>
            <p:ph type="sldNum" sz="quarter" idx="12"/>
          </p:nvPr>
        </p:nvSpPr>
        <p:spPr/>
        <p:txBody>
          <a:bodyPr/>
          <a:lstStyle/>
          <a:p>
            <a:fld id="{9EA0BE3B-158A-4EDF-80DC-E394A0D1600F}" type="slidenum">
              <a:rPr lang="en-US" smtClean="0"/>
              <a:pPr/>
              <a:t>4</a:t>
            </a:fld>
            <a:endParaRPr lang="en-US"/>
          </a:p>
        </p:txBody>
      </p:sp>
      <p:sp>
        <p:nvSpPr>
          <p:cNvPr id="8" name="Title 1">
            <a:extLst>
              <a:ext uri="{FF2B5EF4-FFF2-40B4-BE49-F238E27FC236}">
                <a16:creationId xmlns:a16="http://schemas.microsoft.com/office/drawing/2014/main" id="{DAB94503-C3C2-F20B-DD63-DE19DA7CDED5}"/>
              </a:ext>
            </a:extLst>
          </p:cNvPr>
          <p:cNvSpPr txBox="1">
            <a:spLocks/>
          </p:cNvSpPr>
          <p:nvPr/>
        </p:nvSpPr>
        <p:spPr>
          <a:xfrm>
            <a:off x="338736" y="117537"/>
            <a:ext cx="11514528"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1.Problem Statement</a:t>
            </a:r>
            <a:endParaRPr lang="en-US" sz="3200"/>
          </a:p>
        </p:txBody>
      </p:sp>
      <p:sp>
        <p:nvSpPr>
          <p:cNvPr id="10" name="TextBox 9">
            <a:extLst>
              <a:ext uri="{FF2B5EF4-FFF2-40B4-BE49-F238E27FC236}">
                <a16:creationId xmlns:a16="http://schemas.microsoft.com/office/drawing/2014/main" id="{4AE6F293-10B1-C5A6-2DF4-F5F8E79A8881}"/>
              </a:ext>
            </a:extLst>
          </p:cNvPr>
          <p:cNvSpPr txBox="1"/>
          <p:nvPr/>
        </p:nvSpPr>
        <p:spPr>
          <a:xfrm>
            <a:off x="149550" y="917435"/>
            <a:ext cx="6096000" cy="584775"/>
          </a:xfrm>
          <a:prstGeom prst="rect">
            <a:avLst/>
          </a:prstGeom>
          <a:noFill/>
        </p:spPr>
        <p:txBody>
          <a:bodyPr wrap="square">
            <a:spAutoFit/>
          </a:bodyPr>
          <a:lstStyle/>
          <a:p>
            <a:pPr marL="0" indent="0">
              <a:buNone/>
            </a:pPr>
            <a:r>
              <a:rPr lang="en-US" sz="3200" b="1">
                <a:latin typeface="Times New Roman" panose="02020603050405020304" pitchFamily="18" charset="0"/>
                <a:cs typeface="Times New Roman" panose="02020603050405020304" pitchFamily="18" charset="0"/>
              </a:rPr>
              <a:t>1.2. Test for semen analysis</a:t>
            </a:r>
            <a:endParaRPr lang="en-US" sz="3200" b="1">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B9600A7-D6C1-7A3A-8ED7-7164DF634467}"/>
              </a:ext>
            </a:extLst>
          </p:cNvPr>
          <p:cNvSpPr txBox="1"/>
          <p:nvPr/>
        </p:nvSpPr>
        <p:spPr>
          <a:xfrm>
            <a:off x="762000" y="1661862"/>
            <a:ext cx="4297017" cy="584775"/>
          </a:xfrm>
          <a:prstGeom prst="rect">
            <a:avLst/>
          </a:prstGeom>
          <a:noFill/>
        </p:spPr>
        <p:txBody>
          <a:bodyPr wrap="square">
            <a:spAutoFit/>
          </a:bodyPr>
          <a:lstStyle/>
          <a:p>
            <a:r>
              <a:rPr lang="en-US" sz="3200" i="1">
                <a:solidFill>
                  <a:srgbClr val="FF0000"/>
                </a:solidFill>
                <a:latin typeface="Times New Roman" panose="02020603050405020304" pitchFamily="18" charset="0"/>
                <a:cs typeface="Times New Roman" panose="02020603050405020304" pitchFamily="18" charset="0"/>
              </a:rPr>
              <a:t>a. Sperm Viability Test</a:t>
            </a:r>
          </a:p>
        </p:txBody>
      </p:sp>
      <p:sp>
        <p:nvSpPr>
          <p:cNvPr id="14" name="TextBox 13">
            <a:extLst>
              <a:ext uri="{FF2B5EF4-FFF2-40B4-BE49-F238E27FC236}">
                <a16:creationId xmlns:a16="http://schemas.microsoft.com/office/drawing/2014/main" id="{9BE7B33A-ACFC-8DF9-85E8-E58DD54F2805}"/>
              </a:ext>
            </a:extLst>
          </p:cNvPr>
          <p:cNvSpPr txBox="1"/>
          <p:nvPr/>
        </p:nvSpPr>
        <p:spPr>
          <a:xfrm>
            <a:off x="762000" y="2824360"/>
            <a:ext cx="4018722" cy="584775"/>
          </a:xfrm>
          <a:prstGeom prst="rect">
            <a:avLst/>
          </a:prstGeom>
          <a:noFill/>
        </p:spPr>
        <p:txBody>
          <a:bodyPr wrap="square">
            <a:spAutoFit/>
          </a:bodyPr>
          <a:lstStyle/>
          <a:p>
            <a:r>
              <a:rPr lang="en-US" sz="3200" i="1">
                <a:solidFill>
                  <a:srgbClr val="FF0000"/>
                </a:solidFill>
                <a:latin typeface="Times New Roman" panose="02020603050405020304" pitchFamily="18" charset="0"/>
                <a:cs typeface="Times New Roman" panose="02020603050405020304" pitchFamily="18" charset="0"/>
              </a:rPr>
              <a:t>b. Sperm Motility Test</a:t>
            </a:r>
            <a:endParaRPr lang="en-US" sz="3200">
              <a:solidFill>
                <a:srgbClr val="FF000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2A0A4DD-2B8D-7423-42E6-112ABF125FEA}"/>
              </a:ext>
            </a:extLst>
          </p:cNvPr>
          <p:cNvSpPr txBox="1"/>
          <p:nvPr/>
        </p:nvSpPr>
        <p:spPr>
          <a:xfrm>
            <a:off x="762000" y="3939639"/>
            <a:ext cx="4297017" cy="535531"/>
          </a:xfrm>
          <a:prstGeom prst="rect">
            <a:avLst/>
          </a:prstGeom>
          <a:noFill/>
        </p:spPr>
        <p:txBody>
          <a:bodyPr wrap="square">
            <a:spAutoFit/>
          </a:bodyPr>
          <a:lstStyle/>
          <a:p>
            <a:pPr>
              <a:lnSpc>
                <a:spcPct val="90000"/>
              </a:lnSpc>
              <a:spcBef>
                <a:spcPct val="0"/>
              </a:spcBef>
              <a:spcAft>
                <a:spcPts val="600"/>
              </a:spcAft>
            </a:pPr>
            <a:r>
              <a:rPr lang="en-US" sz="3200" i="1" spc="-50">
                <a:solidFill>
                  <a:srgbClr val="FF0000"/>
                </a:solidFill>
                <a:latin typeface="Times New Roman" panose="02020603050405020304" pitchFamily="18" charset="0"/>
                <a:ea typeface="+mj-ea"/>
                <a:cs typeface="Times New Roman" panose="02020603050405020304" pitchFamily="18" charset="0"/>
              </a:rPr>
              <a:t>c. Sperm Morphology</a:t>
            </a:r>
          </a:p>
        </p:txBody>
      </p:sp>
      <p:pic>
        <p:nvPicPr>
          <p:cNvPr id="18" name="Picture 17">
            <a:extLst>
              <a:ext uri="{FF2B5EF4-FFF2-40B4-BE49-F238E27FC236}">
                <a16:creationId xmlns:a16="http://schemas.microsoft.com/office/drawing/2014/main" id="{39FA2131-08D3-8E0A-D595-9A71B6B46C9F}"/>
              </a:ext>
            </a:extLst>
          </p:cNvPr>
          <p:cNvPicPr>
            <a:picLocks noChangeAspect="1"/>
          </p:cNvPicPr>
          <p:nvPr/>
        </p:nvPicPr>
        <p:blipFill>
          <a:blip r:embed="rId2"/>
          <a:stretch>
            <a:fillRect/>
          </a:stretch>
        </p:blipFill>
        <p:spPr>
          <a:xfrm>
            <a:off x="6434736" y="1084139"/>
            <a:ext cx="4561840" cy="5250737"/>
          </a:xfrm>
          <a:prstGeom prst="rect">
            <a:avLst/>
          </a:prstGeom>
        </p:spPr>
      </p:pic>
      <p:sp>
        <p:nvSpPr>
          <p:cNvPr id="20" name="TextBox 19">
            <a:extLst>
              <a:ext uri="{FF2B5EF4-FFF2-40B4-BE49-F238E27FC236}">
                <a16:creationId xmlns:a16="http://schemas.microsoft.com/office/drawing/2014/main" id="{EC566B6D-97AB-9BDB-BCD6-EC096C1A133D}"/>
              </a:ext>
            </a:extLst>
          </p:cNvPr>
          <p:cNvSpPr txBox="1"/>
          <p:nvPr/>
        </p:nvSpPr>
        <p:spPr>
          <a:xfrm>
            <a:off x="762000" y="5005674"/>
            <a:ext cx="4561840" cy="584775"/>
          </a:xfrm>
          <a:prstGeom prst="rect">
            <a:avLst/>
          </a:prstGeom>
          <a:noFill/>
        </p:spPr>
        <p:txBody>
          <a:bodyPr wrap="square">
            <a:spAutoFit/>
          </a:bodyPr>
          <a:lstStyle/>
          <a:p>
            <a:pPr marL="0" indent="0">
              <a:buNone/>
            </a:pPr>
            <a:r>
              <a:rPr lang="en-US" sz="3200" i="1">
                <a:solidFill>
                  <a:srgbClr val="FF0000"/>
                </a:solidFill>
                <a:latin typeface="Times New Roman" panose="02020603050405020304" pitchFamily="18" charset="0"/>
                <a:cs typeface="Times New Roman" panose="02020603050405020304" pitchFamily="18" charset="0"/>
              </a:rPr>
              <a:t>d. Sperm DNA integrity</a:t>
            </a:r>
          </a:p>
        </p:txBody>
      </p:sp>
    </p:spTree>
    <p:extLst>
      <p:ext uri="{BB962C8B-B14F-4D97-AF65-F5344CB8AC3E}">
        <p14:creationId xmlns:p14="http://schemas.microsoft.com/office/powerpoint/2010/main" val="125860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824AE-CF77-7D84-2DF8-A7181EA68C79}"/>
              </a:ext>
            </a:extLst>
          </p:cNvPr>
          <p:cNvSpPr>
            <a:spLocks noGrp="1"/>
          </p:cNvSpPr>
          <p:nvPr>
            <p:ph type="sldNum" sz="quarter" idx="12"/>
          </p:nvPr>
        </p:nvSpPr>
        <p:spPr/>
        <p:txBody>
          <a:bodyPr/>
          <a:lstStyle/>
          <a:p>
            <a:fld id="{9EA0BE3B-158A-4EDF-80DC-E394A0D1600F}" type="slidenum">
              <a:rPr lang="en-US" smtClean="0"/>
              <a:pPr/>
              <a:t>5</a:t>
            </a:fld>
            <a:endParaRPr lang="en-US"/>
          </a:p>
        </p:txBody>
      </p:sp>
      <p:sp>
        <p:nvSpPr>
          <p:cNvPr id="5" name="Title 1">
            <a:extLst>
              <a:ext uri="{FF2B5EF4-FFF2-40B4-BE49-F238E27FC236}">
                <a16:creationId xmlns:a16="http://schemas.microsoft.com/office/drawing/2014/main" id="{7E9C8BAD-6C12-B143-AC01-5ADD9ED76C65}"/>
              </a:ext>
            </a:extLst>
          </p:cNvPr>
          <p:cNvSpPr txBox="1">
            <a:spLocks/>
          </p:cNvSpPr>
          <p:nvPr/>
        </p:nvSpPr>
        <p:spPr>
          <a:xfrm>
            <a:off x="338736" y="117537"/>
            <a:ext cx="11514528"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1.Problem Statement</a:t>
            </a:r>
            <a:endParaRPr lang="en-US" sz="3200"/>
          </a:p>
        </p:txBody>
      </p:sp>
      <p:sp>
        <p:nvSpPr>
          <p:cNvPr id="6" name="TextBox 5">
            <a:extLst>
              <a:ext uri="{FF2B5EF4-FFF2-40B4-BE49-F238E27FC236}">
                <a16:creationId xmlns:a16="http://schemas.microsoft.com/office/drawing/2014/main" id="{9C446F1C-FE25-E464-C0C1-CDE6C98E82F1}"/>
              </a:ext>
            </a:extLst>
          </p:cNvPr>
          <p:cNvSpPr txBox="1"/>
          <p:nvPr/>
        </p:nvSpPr>
        <p:spPr>
          <a:xfrm>
            <a:off x="338736" y="798688"/>
            <a:ext cx="6096000" cy="584775"/>
          </a:xfrm>
          <a:prstGeom prst="rect">
            <a:avLst/>
          </a:prstGeom>
          <a:noFill/>
        </p:spPr>
        <p:txBody>
          <a:bodyPr wrap="square">
            <a:spAutoFit/>
          </a:bodyPr>
          <a:lstStyle/>
          <a:p>
            <a:r>
              <a:rPr lang="en-US" sz="3200" i="1">
                <a:solidFill>
                  <a:srgbClr val="FF0000"/>
                </a:solidFill>
                <a:latin typeface="Times New Roman" panose="02020603050405020304" pitchFamily="18" charset="0"/>
                <a:cs typeface="Times New Roman" panose="02020603050405020304" pitchFamily="18" charset="0"/>
              </a:rPr>
              <a:t> Sperm Motility Test</a:t>
            </a:r>
            <a:endParaRPr lang="en-US" sz="3200">
              <a:solidFill>
                <a:srgbClr val="FF0000"/>
              </a:solidFill>
              <a:latin typeface="Times New Roman" panose="02020603050405020304" pitchFamily="18"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id="{E1F951CA-D5AA-FEDC-E0F7-974A8BD72531}"/>
              </a:ext>
            </a:extLst>
          </p:cNvPr>
          <p:cNvPicPr>
            <a:picLocks noChangeAspect="1"/>
          </p:cNvPicPr>
          <p:nvPr/>
        </p:nvPicPr>
        <p:blipFill>
          <a:blip r:embed="rId2"/>
          <a:stretch>
            <a:fillRect/>
          </a:stretch>
        </p:blipFill>
        <p:spPr bwMode="auto">
          <a:xfrm>
            <a:off x="2992411" y="1520941"/>
            <a:ext cx="8724420" cy="44229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10" name="Speech Bubble: Rectangle 9">
            <a:extLst>
              <a:ext uri="{FF2B5EF4-FFF2-40B4-BE49-F238E27FC236}">
                <a16:creationId xmlns:a16="http://schemas.microsoft.com/office/drawing/2014/main" id="{F13A2E95-7BB8-BD51-02E0-78EE467A312A}"/>
              </a:ext>
            </a:extLst>
          </p:cNvPr>
          <p:cNvSpPr/>
          <p:nvPr/>
        </p:nvSpPr>
        <p:spPr>
          <a:xfrm rot="16200000">
            <a:off x="887012" y="3012048"/>
            <a:ext cx="2427241" cy="3750647"/>
          </a:xfrm>
          <a:prstGeom prst="wedgeRectCallout">
            <a:avLst>
              <a:gd name="adj1" fmla="val -8589"/>
              <a:gd name="adj2" fmla="val 7011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2" name="TextBox 11">
            <a:extLst>
              <a:ext uri="{FF2B5EF4-FFF2-40B4-BE49-F238E27FC236}">
                <a16:creationId xmlns:a16="http://schemas.microsoft.com/office/drawing/2014/main" id="{094D468B-534F-2325-7868-458C0CC8F80C}"/>
              </a:ext>
            </a:extLst>
          </p:cNvPr>
          <p:cNvSpPr txBox="1"/>
          <p:nvPr/>
        </p:nvSpPr>
        <p:spPr>
          <a:xfrm>
            <a:off x="338736" y="3821554"/>
            <a:ext cx="3637220" cy="2246769"/>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22222"/>
                </a:solidFill>
                <a:effectLst/>
                <a:uLnTx/>
                <a:uFillTx/>
                <a:latin typeface="Calibri" panose="020F0502020204030204" pitchFamily="34" charset="0"/>
                <a:ea typeface="Calibri" panose="020F0502020204030204" pitchFamily="34" charset="0"/>
                <a:cs typeface="Calibri" panose="020F0502020204030204" pitchFamily="34" charset="0"/>
              </a:rPr>
              <a:t>a- fast progressive:</a:t>
            </a:r>
            <a:r>
              <a:rPr kumimoji="0" lang="en-US" sz="2000" b="0" i="0" u="none" strike="noStrike" kern="1200" cap="none" spc="0" normalizeH="0" baseline="0" noProof="0">
                <a:ln>
                  <a:noFill/>
                </a:ln>
                <a:solidFill>
                  <a:srgbClr val="222222"/>
                </a:solidFill>
                <a:effectLst/>
                <a:uLnTx/>
                <a:uFillTx/>
                <a:latin typeface="Calibri" panose="020F0502020204030204" pitchFamily="34" charset="0"/>
                <a:ea typeface="Calibri" panose="020F0502020204030204" pitchFamily="34" charset="0"/>
                <a:cs typeface="Calibri" panose="020F0502020204030204" pitchFamily="34" charset="0"/>
              </a:rPr>
              <a:t> sperms are those which swim forward fast in a straight line – like guided missiles</a:t>
            </a:r>
            <a:r>
              <a:rPr kumimoji="0" lang="en-US" sz="2000" b="0" i="1" u="none" strike="noStrike" kern="1200" cap="none" spc="0" normalizeH="0" baseline="0" noProof="0">
                <a:ln>
                  <a:noFill/>
                </a:ln>
                <a:solidFill>
                  <a:srgbClr val="222222"/>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2000" b="0" i="1" u="none" strike="noStrike" kern="1200" cap="none" spc="0" normalizeH="0" baseline="0" noProof="0">
                <a:ln>
                  <a:noFill/>
                </a:ln>
                <a:solidFill>
                  <a:srgbClr val="212121"/>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2000" b="0" i="1" u="none" strike="noStrike" kern="1200" cap="none" spc="0" normalizeH="0" baseline="0" noProof="0" err="1">
                <a:ln>
                  <a:noFill/>
                </a:ln>
                <a:solidFill>
                  <a:srgbClr val="212121"/>
                </a:solidFill>
                <a:effectLst/>
                <a:uLnTx/>
                <a:uFillTx/>
                <a:latin typeface="Calibri" panose="020F0502020204030204" pitchFamily="34" charset="0"/>
                <a:ea typeface="Calibri" panose="020F0502020204030204" pitchFamily="34" charset="0"/>
                <a:cs typeface="Calibri" panose="020F0502020204030204" pitchFamily="34" charset="0"/>
              </a:rPr>
              <a:t>ie</a:t>
            </a:r>
            <a:r>
              <a:rPr kumimoji="0" lang="en-US" sz="2000" b="0" i="1" u="none" strike="noStrike" kern="1200" cap="none" spc="0" normalizeH="0" baseline="0" noProof="0">
                <a:ln>
                  <a:noFill/>
                </a:ln>
                <a:solidFill>
                  <a:srgbClr val="212121"/>
                </a:solidFill>
                <a:effectLst/>
                <a:uLnTx/>
                <a:uFillTx/>
                <a:latin typeface="Calibri" panose="020F0502020204030204" pitchFamily="34" charset="0"/>
                <a:ea typeface="Calibri" panose="020F0502020204030204" pitchFamily="34" charset="0"/>
                <a:cs typeface="Calibri" panose="020F0502020204030204" pitchFamily="34" charset="0"/>
              </a:rPr>
              <a:t>, &gt;25 </a:t>
            </a:r>
            <a:r>
              <a:rPr kumimoji="0" lang="en-US" sz="2000" b="0" i="1" u="none" strike="noStrike" kern="1200" cap="none" spc="0" normalizeH="0" baseline="0" noProof="0" err="1">
                <a:ln>
                  <a:noFill/>
                </a:ln>
                <a:solidFill>
                  <a:srgbClr val="212121"/>
                </a:solidFill>
                <a:effectLst/>
                <a:uLnTx/>
                <a:uFillTx/>
                <a:latin typeface="Calibri" panose="020F0502020204030204" pitchFamily="34" charset="0"/>
                <a:ea typeface="Calibri" panose="020F0502020204030204" pitchFamily="34" charset="0"/>
                <a:cs typeface="Calibri" panose="020F0502020204030204" pitchFamily="34" charset="0"/>
              </a:rPr>
              <a:t>μm</a:t>
            </a:r>
            <a:r>
              <a:rPr kumimoji="0" lang="en-US" sz="2000" b="0" i="1" u="none" strike="noStrike" kern="1200" cap="none" spc="0" normalizeH="0" baseline="0" noProof="0">
                <a:ln>
                  <a:noFill/>
                </a:ln>
                <a:solidFill>
                  <a:srgbClr val="212121"/>
                </a:solidFill>
                <a:effectLst/>
                <a:uLnTx/>
                <a:uFillTx/>
                <a:latin typeface="Calibri" panose="020F0502020204030204" pitchFamily="34" charset="0"/>
                <a:ea typeface="Calibri" panose="020F0502020204030204" pitchFamily="34" charset="0"/>
                <a:cs typeface="Calibri" panose="020F0502020204030204" pitchFamily="34" charset="0"/>
              </a:rPr>
              <a:t>/s at 37°C and &gt;20 </a:t>
            </a:r>
            <a:r>
              <a:rPr kumimoji="0" lang="en-US" sz="2000" b="0" i="1" u="none" strike="noStrike" kern="1200" cap="none" spc="0" normalizeH="0" baseline="0" noProof="0" err="1">
                <a:ln>
                  <a:noFill/>
                </a:ln>
                <a:solidFill>
                  <a:srgbClr val="212121"/>
                </a:solidFill>
                <a:effectLst/>
                <a:uLnTx/>
                <a:uFillTx/>
                <a:latin typeface="Calibri" panose="020F0502020204030204" pitchFamily="34" charset="0"/>
                <a:ea typeface="Calibri" panose="020F0502020204030204" pitchFamily="34" charset="0"/>
                <a:cs typeface="Calibri" panose="020F0502020204030204" pitchFamily="34" charset="0"/>
              </a:rPr>
              <a:t>μm</a:t>
            </a:r>
            <a:r>
              <a:rPr kumimoji="0" lang="en-US" sz="2000" b="0" i="1" u="none" strike="noStrike" kern="1200" cap="none" spc="0" normalizeH="0" baseline="0" noProof="0">
                <a:ln>
                  <a:noFill/>
                </a:ln>
                <a:solidFill>
                  <a:srgbClr val="212121"/>
                </a:solidFill>
                <a:effectLst/>
                <a:uLnTx/>
                <a:uFillTx/>
                <a:latin typeface="Calibri" panose="020F0502020204030204" pitchFamily="34" charset="0"/>
                <a:ea typeface="Calibri" panose="020F0502020204030204" pitchFamily="34" charset="0"/>
                <a:cs typeface="Calibri" panose="020F0502020204030204" pitchFamily="34" charset="0"/>
              </a:rPr>
              <a:t>/s at 20°C. (25 </a:t>
            </a:r>
            <a:r>
              <a:rPr kumimoji="0" lang="en-US" sz="2000" b="0" i="1" u="none" strike="noStrike" kern="1200" cap="none" spc="0" normalizeH="0" baseline="0" noProof="0" err="1">
                <a:ln>
                  <a:noFill/>
                </a:ln>
                <a:solidFill>
                  <a:srgbClr val="212121"/>
                </a:solidFill>
                <a:effectLst/>
                <a:uLnTx/>
                <a:uFillTx/>
                <a:latin typeface="Calibri" panose="020F0502020204030204" pitchFamily="34" charset="0"/>
                <a:ea typeface="Calibri" panose="020F0502020204030204" pitchFamily="34" charset="0"/>
                <a:cs typeface="Calibri" panose="020F0502020204030204" pitchFamily="34" charset="0"/>
              </a:rPr>
              <a:t>μm</a:t>
            </a:r>
            <a:r>
              <a:rPr kumimoji="0" lang="en-US" sz="2000" b="0" i="1" u="none" strike="noStrike" kern="1200" cap="none" spc="0" normalizeH="0" baseline="0" noProof="0">
                <a:ln>
                  <a:noFill/>
                </a:ln>
                <a:solidFill>
                  <a:srgbClr val="212121"/>
                </a:solidFill>
                <a:effectLst/>
                <a:uLnTx/>
                <a:uFillTx/>
                <a:latin typeface="Calibri" panose="020F0502020204030204" pitchFamily="34" charset="0"/>
                <a:ea typeface="Calibri" panose="020F0502020204030204" pitchFamily="34" charset="0"/>
                <a:cs typeface="Calibri" panose="020F0502020204030204" pitchFamily="34" charset="0"/>
              </a:rPr>
              <a:t> is approximately equal to 5 head lengths or half a tail length)</a:t>
            </a:r>
            <a:endParaRPr kumimoji="0" lang="en-US" sz="2000" b="0" i="1" u="none" strike="noStrike" kern="1200" cap="none" spc="0" normalizeH="0" baseline="0" noProof="0">
              <a:ln>
                <a:noFill/>
              </a:ln>
              <a:solidFill>
                <a:srgbClr val="222222"/>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 name="Speech Bubble: Rectangle 12">
            <a:extLst>
              <a:ext uri="{FF2B5EF4-FFF2-40B4-BE49-F238E27FC236}">
                <a16:creationId xmlns:a16="http://schemas.microsoft.com/office/drawing/2014/main" id="{39571B24-B2B4-E790-BED1-86BDFF317642}"/>
              </a:ext>
            </a:extLst>
          </p:cNvPr>
          <p:cNvSpPr/>
          <p:nvPr/>
        </p:nvSpPr>
        <p:spPr>
          <a:xfrm>
            <a:off x="4702036" y="1022111"/>
            <a:ext cx="3104726" cy="1829767"/>
          </a:xfrm>
          <a:prstGeom prst="wedgeRectCallout">
            <a:avLst>
              <a:gd name="adj1" fmla="val -60961"/>
              <a:gd name="adj2" fmla="val 3001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1AA45F74-AC85-5671-95D3-EA00B8C778A6}"/>
              </a:ext>
            </a:extLst>
          </p:cNvPr>
          <p:cNvSpPr txBox="1"/>
          <p:nvPr/>
        </p:nvSpPr>
        <p:spPr>
          <a:xfrm>
            <a:off x="4713639" y="1058186"/>
            <a:ext cx="3104726"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22222"/>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cs typeface="Calibri" panose="020F0502020204030204" pitchFamily="34" charset="0"/>
              </a:rPr>
              <a:t>b- slow progressive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222222"/>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cs typeface="Calibri" panose="020F0502020204030204" pitchFamily="34" charset="0"/>
              </a:rPr>
              <a:t>sperms swim forward, but either in a curved or crooked line, or slowly (slow linear or nonlinear motility)</a:t>
            </a:r>
            <a:endParaRPr kumimoji="0" lang="en-US" sz="20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6" name="Speech Bubble: Rectangle 15">
            <a:extLst>
              <a:ext uri="{FF2B5EF4-FFF2-40B4-BE49-F238E27FC236}">
                <a16:creationId xmlns:a16="http://schemas.microsoft.com/office/drawing/2014/main" id="{99FC0075-0585-B00B-B143-0DAD55094F0E}"/>
              </a:ext>
            </a:extLst>
          </p:cNvPr>
          <p:cNvSpPr/>
          <p:nvPr/>
        </p:nvSpPr>
        <p:spPr>
          <a:xfrm rot="5400000">
            <a:off x="7656458" y="4459727"/>
            <a:ext cx="798520" cy="2287742"/>
          </a:xfrm>
          <a:prstGeom prst="wedgeRect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7" name="TextBox 16">
            <a:extLst>
              <a:ext uri="{FF2B5EF4-FFF2-40B4-BE49-F238E27FC236}">
                <a16:creationId xmlns:a16="http://schemas.microsoft.com/office/drawing/2014/main" id="{1476FBD9-405C-5B67-1F63-AEE45BF08EDC}"/>
              </a:ext>
            </a:extLst>
          </p:cNvPr>
          <p:cNvSpPr txBox="1"/>
          <p:nvPr/>
        </p:nvSpPr>
        <p:spPr>
          <a:xfrm rot="10800000" flipV="1">
            <a:off x="6911847" y="5294972"/>
            <a:ext cx="2287742" cy="707886"/>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22222"/>
                </a:solidFill>
                <a:effectLst/>
                <a:uLnTx/>
                <a:uFillTx/>
                <a:latin typeface="Calibri" panose="020F0502020204030204" pitchFamily="34" charset="0"/>
                <a:ea typeface="Calibri" panose="020F0502020204030204" pitchFamily="34" charset="0"/>
                <a:cs typeface="Calibri" panose="020F0502020204030204" pitchFamily="34" charset="0"/>
              </a:rPr>
              <a:t>d- immotile:</a:t>
            </a:r>
            <a:r>
              <a:rPr kumimoji="0" lang="en-US" sz="2000" b="0" i="0" u="none" strike="noStrike" kern="1200" cap="none" spc="0" normalizeH="0" baseline="0" noProof="0">
                <a:ln>
                  <a:noFill/>
                </a:ln>
                <a:solidFill>
                  <a:srgbClr val="222222"/>
                </a:solidFill>
                <a:effectLst/>
                <a:uLnTx/>
                <a:uFillTx/>
                <a:latin typeface="Calibri" panose="020F0502020204030204" pitchFamily="34" charset="0"/>
                <a:ea typeface="Calibri" panose="020F0502020204030204" pitchFamily="34" charset="0"/>
                <a:cs typeface="Calibri" panose="020F0502020204030204" pitchFamily="34" charset="0"/>
              </a:rPr>
              <a:t> sperms do not move at all</a:t>
            </a:r>
          </a:p>
        </p:txBody>
      </p:sp>
      <p:sp>
        <p:nvSpPr>
          <p:cNvPr id="18" name="Speech Bubble: Rectangle 17">
            <a:extLst>
              <a:ext uri="{FF2B5EF4-FFF2-40B4-BE49-F238E27FC236}">
                <a16:creationId xmlns:a16="http://schemas.microsoft.com/office/drawing/2014/main" id="{1AF27D9F-3F82-295C-4DBD-08147D15E6EE}"/>
              </a:ext>
            </a:extLst>
          </p:cNvPr>
          <p:cNvSpPr/>
          <p:nvPr/>
        </p:nvSpPr>
        <p:spPr>
          <a:xfrm rot="16200000">
            <a:off x="9279442" y="798148"/>
            <a:ext cx="1524642" cy="3104725"/>
          </a:xfrm>
          <a:prstGeom prst="wedgeRectCallout">
            <a:avLst>
              <a:gd name="adj1" fmla="val -90593"/>
              <a:gd name="adj2" fmla="val -2250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9" name="TextBox 18">
            <a:extLst>
              <a:ext uri="{FF2B5EF4-FFF2-40B4-BE49-F238E27FC236}">
                <a16:creationId xmlns:a16="http://schemas.microsoft.com/office/drawing/2014/main" id="{C78A7DD5-E5E2-603B-71D2-65EDAAC2DFFD}"/>
              </a:ext>
            </a:extLst>
          </p:cNvPr>
          <p:cNvSpPr txBox="1"/>
          <p:nvPr/>
        </p:nvSpPr>
        <p:spPr>
          <a:xfrm>
            <a:off x="8553087" y="1711201"/>
            <a:ext cx="3348921"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22222"/>
                </a:solidFill>
                <a:effectLst/>
                <a:uLnTx/>
                <a:uFillTx/>
                <a:latin typeface="inherit"/>
                <a:ea typeface="+mn-ea"/>
                <a:cs typeface="+mn-cs"/>
              </a:rPr>
              <a:t>c- nonprogressive:</a:t>
            </a:r>
            <a:r>
              <a:rPr kumimoji="0" lang="en-US" sz="2000" b="0" i="0" u="none" strike="noStrike" kern="1200" cap="none" spc="0" normalizeH="0" baseline="0" noProof="0">
                <a:ln>
                  <a:noFill/>
                </a:ln>
                <a:solidFill>
                  <a:srgbClr val="222222"/>
                </a:solidFill>
                <a:effectLst/>
                <a:uLnTx/>
                <a:uFillTx/>
                <a:latin typeface="inherit"/>
                <a:ea typeface="+mn-ea"/>
                <a:cs typeface="+mn-cs"/>
              </a:rPr>
              <a:t> sperms move their tails, but do not move forward (local motility only). (</a:t>
            </a:r>
            <a:r>
              <a:rPr kumimoji="0" lang="el-GR" sz="2000" b="0" i="1" u="none" strike="noStrike" kern="1200" cap="none" spc="0" normalizeH="0" baseline="0" noProof="0">
                <a:ln>
                  <a:noFill/>
                </a:ln>
                <a:solidFill>
                  <a:srgbClr val="212121"/>
                </a:solidFill>
                <a:effectLst/>
                <a:uLnTx/>
                <a:uFillTx/>
                <a:latin typeface="Cambria" panose="02040503050406030204" pitchFamily="18" charset="0"/>
                <a:ea typeface="+mn-ea"/>
                <a:cs typeface="+mn-cs"/>
              </a:rPr>
              <a:t>&lt;5 μ</a:t>
            </a:r>
            <a:r>
              <a:rPr kumimoji="0" lang="en-US" sz="2000" b="0" i="1" u="none" strike="noStrike" kern="1200" cap="none" spc="0" normalizeH="0" baseline="0" noProof="0">
                <a:ln>
                  <a:noFill/>
                </a:ln>
                <a:solidFill>
                  <a:srgbClr val="212121"/>
                </a:solidFill>
                <a:effectLst/>
                <a:uLnTx/>
                <a:uFillTx/>
                <a:latin typeface="Cambria" panose="02040503050406030204" pitchFamily="18" charset="0"/>
                <a:ea typeface="+mn-ea"/>
                <a:cs typeface="+mn-cs"/>
              </a:rPr>
              <a:t>m/s</a:t>
            </a:r>
            <a:r>
              <a:rPr kumimoji="0" lang="en-US" sz="2000" b="0" i="0" u="none" strike="noStrike" kern="1200" cap="none" spc="0" normalizeH="0" baseline="0" noProof="0">
                <a:ln>
                  <a:noFill/>
                </a:ln>
                <a:solidFill>
                  <a:srgbClr val="212121"/>
                </a:solidFill>
                <a:effectLst/>
                <a:uLnTx/>
                <a:uFillTx/>
                <a:latin typeface="Cambria" panose="02040503050406030204" pitchFamily="18" charset="0"/>
                <a:ea typeface="+mn-ea"/>
                <a:cs typeface="+mn-cs"/>
              </a:rPr>
              <a:t>)</a:t>
            </a:r>
            <a:endParaRPr kumimoji="0" lang="en-US" sz="2000" b="0" i="0" u="none" strike="noStrike" kern="1200" cap="none" spc="0" normalizeH="0" baseline="0" noProof="0">
              <a:ln>
                <a:noFill/>
              </a:ln>
              <a:solidFill>
                <a:srgbClr val="000000"/>
              </a:solidFill>
              <a:effectLst/>
              <a:uLnTx/>
              <a:uFillTx/>
              <a:latin typeface="Arial"/>
              <a:ea typeface="+mn-ea"/>
              <a:cs typeface="+mn-cs"/>
            </a:endParaRPr>
          </a:p>
        </p:txBody>
      </p:sp>
      <p:sp>
        <p:nvSpPr>
          <p:cNvPr id="20" name="TextBox 19">
            <a:extLst>
              <a:ext uri="{FF2B5EF4-FFF2-40B4-BE49-F238E27FC236}">
                <a16:creationId xmlns:a16="http://schemas.microsoft.com/office/drawing/2014/main" id="{4A1D58B4-2ECA-585B-8AF2-87611F3AFE4D}"/>
              </a:ext>
            </a:extLst>
          </p:cNvPr>
          <p:cNvSpPr txBox="1"/>
          <p:nvPr/>
        </p:nvSpPr>
        <p:spPr>
          <a:xfrm>
            <a:off x="338736" y="1628516"/>
            <a:ext cx="2263832" cy="954107"/>
          </a:xfrm>
          <a:prstGeom prst="rect">
            <a:avLst/>
          </a:prstGeom>
          <a:noFill/>
        </p:spPr>
        <p:txBody>
          <a:bodyPr wrap="square" rtlCol="0">
            <a:spAutoFit/>
          </a:bodyPr>
          <a:lstStyle/>
          <a:p>
            <a:r>
              <a:rPr lang="en-US" sz="2800" i="1">
                <a:latin typeface="Times New Roman" panose="02020603050405020304" pitchFamily="18" charset="0"/>
                <a:cs typeface="Times New Roman" panose="02020603050405020304" pitchFamily="18" charset="0"/>
              </a:rPr>
              <a:t>Types of sperm motility</a:t>
            </a:r>
          </a:p>
        </p:txBody>
      </p:sp>
    </p:spTree>
    <p:extLst>
      <p:ext uri="{BB962C8B-B14F-4D97-AF65-F5344CB8AC3E}">
        <p14:creationId xmlns:p14="http://schemas.microsoft.com/office/powerpoint/2010/main" val="316148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arn(inVertical)">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animBg="1"/>
      <p:bldP spid="15" grpId="0"/>
      <p:bldP spid="16" grpId="0" animBg="1"/>
      <p:bldP spid="17" grpId="0"/>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6449-52DE-E4C1-3C44-3D3DBA0881BE}"/>
              </a:ext>
            </a:extLst>
          </p:cNvPr>
          <p:cNvSpPr>
            <a:spLocks noGrp="1"/>
          </p:cNvSpPr>
          <p:nvPr>
            <p:ph type="title"/>
          </p:nvPr>
        </p:nvSpPr>
        <p:spPr>
          <a:xfrm>
            <a:off x="338736" y="58114"/>
            <a:ext cx="11514528" cy="436098"/>
          </a:xfrm>
        </p:spPr>
        <p:txBody>
          <a:bodyPr>
            <a:normAutofit fontScale="90000"/>
          </a:bodyPr>
          <a:lstStyle/>
          <a:p>
            <a:r>
              <a:rPr lang="en-US" sz="3600">
                <a:latin typeface="Times New Roman" panose="02020603050405020304" pitchFamily="18" charset="0"/>
                <a:cs typeface="Times New Roman" panose="02020603050405020304" pitchFamily="18" charset="0"/>
              </a:rPr>
              <a:t>1. Problem Statement</a:t>
            </a:r>
            <a:endParaRPr lang="en-US">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5BA1A59-15DA-2DF9-4A5F-B5B2CEAA6F98}"/>
              </a:ext>
            </a:extLst>
          </p:cNvPr>
          <p:cNvSpPr>
            <a:spLocks noGrp="1"/>
          </p:cNvSpPr>
          <p:nvPr>
            <p:ph type="body" sz="quarter" idx="13"/>
          </p:nvPr>
        </p:nvSpPr>
        <p:spPr/>
        <p:txBody>
          <a:bodyPr>
            <a:normAutofit/>
          </a:bodyPr>
          <a:lstStyle/>
          <a:p>
            <a:pPr marL="0" indent="0">
              <a:buNone/>
            </a:pPr>
            <a:r>
              <a:rPr lang="en-US" sz="3200" i="1">
                <a:solidFill>
                  <a:srgbClr val="FF0000"/>
                </a:solidFill>
                <a:latin typeface="Times New Roman" panose="02020603050405020304" pitchFamily="18" charset="0"/>
                <a:cs typeface="Times New Roman" panose="02020603050405020304" pitchFamily="18" charset="0"/>
              </a:rPr>
              <a:t>Sperm Motility Test</a:t>
            </a:r>
          </a:p>
        </p:txBody>
      </p:sp>
      <p:sp>
        <p:nvSpPr>
          <p:cNvPr id="4" name="Slide Number Placeholder 3">
            <a:extLst>
              <a:ext uri="{FF2B5EF4-FFF2-40B4-BE49-F238E27FC236}">
                <a16:creationId xmlns:a16="http://schemas.microsoft.com/office/drawing/2014/main" id="{36B12EBA-C810-B1F6-CFC3-504AEA20ABA7}"/>
              </a:ext>
            </a:extLst>
          </p:cNvPr>
          <p:cNvSpPr>
            <a:spLocks noGrp="1"/>
          </p:cNvSpPr>
          <p:nvPr>
            <p:ph type="sldNum" sz="quarter" idx="12"/>
          </p:nvPr>
        </p:nvSpPr>
        <p:spPr/>
        <p:txBody>
          <a:bodyPr/>
          <a:lstStyle/>
          <a:p>
            <a:fld id="{9EA0BE3B-158A-4EDF-80DC-E394A0D1600F}" type="slidenum">
              <a:rPr lang="en-US" smtClean="0"/>
              <a:pPr/>
              <a:t>6</a:t>
            </a:fld>
            <a:endParaRPr lang="en-US"/>
          </a:p>
        </p:txBody>
      </p:sp>
      <p:sp>
        <p:nvSpPr>
          <p:cNvPr id="5" name="Content Placeholder 2">
            <a:extLst>
              <a:ext uri="{FF2B5EF4-FFF2-40B4-BE49-F238E27FC236}">
                <a16:creationId xmlns:a16="http://schemas.microsoft.com/office/drawing/2014/main" id="{9DEFD471-C40E-EE70-390C-BF21BB81611D}"/>
              </a:ext>
            </a:extLst>
          </p:cNvPr>
          <p:cNvSpPr txBox="1">
            <a:spLocks/>
          </p:cNvSpPr>
          <p:nvPr/>
        </p:nvSpPr>
        <p:spPr>
          <a:xfrm>
            <a:off x="643467" y="2215478"/>
            <a:ext cx="3465876" cy="3032383"/>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a:latin typeface="Times New Roman" panose="02020603050405020304" pitchFamily="18" charset="0"/>
                <a:cs typeface="Times New Roman" panose="02020603050405020304" pitchFamily="18" charset="0"/>
              </a:rPr>
              <a:t>A man suffers from </a:t>
            </a:r>
            <a:r>
              <a:rPr lang="vi-VN" sz="2200">
                <a:latin typeface="Times New Roman" panose="02020603050405020304" pitchFamily="18" charset="0"/>
                <a:cs typeface="Times New Roman" panose="02020603050405020304" pitchFamily="18" charset="0"/>
              </a:rPr>
              <a:t>asthenozoospermia</a:t>
            </a:r>
            <a:r>
              <a:rPr lang="en-US" sz="2400">
                <a:latin typeface="Times New Roman" panose="02020603050405020304" pitchFamily="18" charset="0"/>
                <a:cs typeface="Times New Roman" panose="02020603050405020304" pitchFamily="18" charset="0"/>
              </a:rPr>
              <a:t> when the number of progressively motile spermatozoa (type A + B) is less than 32% and when the total number of motile spermatozoa in the ejaculate (type A+B+C) is less than 40%.</a:t>
            </a:r>
          </a:p>
          <a:p>
            <a:endParaRPr lang="en-US" sz="2400"/>
          </a:p>
        </p:txBody>
      </p:sp>
      <p:pic>
        <p:nvPicPr>
          <p:cNvPr id="6" name="Picture 5">
            <a:extLst>
              <a:ext uri="{FF2B5EF4-FFF2-40B4-BE49-F238E27FC236}">
                <a16:creationId xmlns:a16="http://schemas.microsoft.com/office/drawing/2014/main" id="{D939BFB6-25D6-86B8-0BA3-0C523CDA50A6}"/>
              </a:ext>
            </a:extLst>
          </p:cNvPr>
          <p:cNvPicPr>
            <a:picLocks noChangeAspect="1"/>
          </p:cNvPicPr>
          <p:nvPr/>
        </p:nvPicPr>
        <p:blipFill>
          <a:blip r:embed="rId3"/>
          <a:stretch>
            <a:fillRect/>
          </a:stretch>
        </p:blipFill>
        <p:spPr>
          <a:xfrm>
            <a:off x="4803229" y="1935308"/>
            <a:ext cx="6745304" cy="3824361"/>
          </a:xfrm>
          <a:prstGeom prst="rect">
            <a:avLst/>
          </a:prstGeom>
        </p:spPr>
      </p:pic>
    </p:spTree>
    <p:extLst>
      <p:ext uri="{BB962C8B-B14F-4D97-AF65-F5344CB8AC3E}">
        <p14:creationId xmlns:p14="http://schemas.microsoft.com/office/powerpoint/2010/main" val="132965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5DEC-C0A2-B673-F1D5-DDEC617A6563}"/>
              </a:ext>
            </a:extLst>
          </p:cNvPr>
          <p:cNvSpPr>
            <a:spLocks noGrp="1"/>
          </p:cNvSpPr>
          <p:nvPr>
            <p:ph type="title"/>
          </p:nvPr>
        </p:nvSpPr>
        <p:spPr/>
        <p:txBody>
          <a:bodyPr>
            <a:noAutofit/>
          </a:bodyPr>
          <a:lstStyle/>
          <a:p>
            <a:r>
              <a:rPr lang="en-US" sz="3200">
                <a:latin typeface="Times New Roman" panose="02020603050405020304" pitchFamily="18" charset="0"/>
                <a:cs typeface="Times New Roman" panose="02020603050405020304" pitchFamily="18" charset="0"/>
              </a:rPr>
              <a:t>2. Motivation </a:t>
            </a:r>
          </a:p>
        </p:txBody>
      </p:sp>
      <p:sp>
        <p:nvSpPr>
          <p:cNvPr id="3" name="Text Placeholder 2">
            <a:extLst>
              <a:ext uri="{FF2B5EF4-FFF2-40B4-BE49-F238E27FC236}">
                <a16:creationId xmlns:a16="http://schemas.microsoft.com/office/drawing/2014/main" id="{E5CB062D-DB47-702E-0296-B9F7808BF183}"/>
              </a:ext>
            </a:extLst>
          </p:cNvPr>
          <p:cNvSpPr>
            <a:spLocks noGrp="1"/>
          </p:cNvSpPr>
          <p:nvPr>
            <p:ph type="body" sz="quarter" idx="13"/>
          </p:nvPr>
        </p:nvSpPr>
        <p:spPr/>
        <p:txBody>
          <a:bodyPr>
            <a:normAutofit/>
          </a:bodyPr>
          <a:lstStyle/>
          <a:p>
            <a:r>
              <a:rPr lang="en-US">
                <a:solidFill>
                  <a:srgbClr val="000000"/>
                </a:solidFill>
                <a:effectLst/>
                <a:latin typeface="Times New Roman" panose="02020603050405020304" pitchFamily="18" charset="0"/>
                <a:cs typeface="Times New Roman" panose="02020603050405020304" pitchFamily="18" charset="0"/>
              </a:rPr>
              <a:t>Manual evaluation of a semen sample using a microscope is time-consuming and requires extensive training.</a:t>
            </a:r>
          </a:p>
          <a:p>
            <a:r>
              <a:rPr lang="en-US">
                <a:latin typeface="Times New Roman" panose="02020603050405020304" pitchFamily="18" charset="0"/>
                <a:cs typeface="Times New Roman" panose="02020603050405020304" pitchFamily="18" charset="0"/>
              </a:rPr>
              <a:t>Limited reproducibility, and often high inter-personnel variation</a:t>
            </a:r>
          </a:p>
          <a:p>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9442C6-4929-2545-5597-2495BD99423C}"/>
              </a:ext>
            </a:extLst>
          </p:cNvPr>
          <p:cNvSpPr>
            <a:spLocks noGrp="1"/>
          </p:cNvSpPr>
          <p:nvPr>
            <p:ph type="sldNum" sz="quarter" idx="12"/>
          </p:nvPr>
        </p:nvSpPr>
        <p:spPr/>
        <p:txBody>
          <a:bodyPr/>
          <a:lstStyle/>
          <a:p>
            <a:fld id="{9EA0BE3B-158A-4EDF-80DC-E394A0D1600F}" type="slidenum">
              <a:rPr lang="en-US" smtClean="0"/>
              <a:pPr/>
              <a:t>7</a:t>
            </a:fld>
            <a:endParaRPr lang="en-US"/>
          </a:p>
        </p:txBody>
      </p:sp>
      <p:pic>
        <p:nvPicPr>
          <p:cNvPr id="5" name="Picture 4">
            <a:extLst>
              <a:ext uri="{FF2B5EF4-FFF2-40B4-BE49-F238E27FC236}">
                <a16:creationId xmlns:a16="http://schemas.microsoft.com/office/drawing/2014/main" id="{E3BB2BCA-ECA6-A0BA-31A3-CFA171869F34}"/>
              </a:ext>
            </a:extLst>
          </p:cNvPr>
          <p:cNvPicPr>
            <a:picLocks noChangeAspect="1"/>
          </p:cNvPicPr>
          <p:nvPr/>
        </p:nvPicPr>
        <p:blipFill>
          <a:blip r:embed="rId3"/>
          <a:stretch>
            <a:fillRect/>
          </a:stretch>
        </p:blipFill>
        <p:spPr>
          <a:xfrm>
            <a:off x="7324559" y="2979645"/>
            <a:ext cx="3663903" cy="26048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8112905C-E082-B842-A4FC-D6A23BD45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176" y="2845025"/>
            <a:ext cx="3897086" cy="287410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47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B4E653-E636-4EED-9A37-BC263FE84A93}"/>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3" name="Title 1">
            <a:extLst>
              <a:ext uri="{FF2B5EF4-FFF2-40B4-BE49-F238E27FC236}">
                <a16:creationId xmlns:a16="http://schemas.microsoft.com/office/drawing/2014/main" id="{35A40418-25E3-4F04-B08C-7570D61CE4D0}"/>
              </a:ext>
            </a:extLst>
          </p:cNvPr>
          <p:cNvSpPr txBox="1">
            <a:spLocks/>
          </p:cNvSpPr>
          <p:nvPr/>
        </p:nvSpPr>
        <p:spPr>
          <a:xfrm>
            <a:off x="338736" y="117537"/>
            <a:ext cx="11514528"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3.Data preparation</a:t>
            </a:r>
            <a:endParaRPr lang="en-US" sz="3200"/>
          </a:p>
        </p:txBody>
      </p:sp>
      <p:sp>
        <p:nvSpPr>
          <p:cNvPr id="2" name="TextBox 1">
            <a:extLst>
              <a:ext uri="{FF2B5EF4-FFF2-40B4-BE49-F238E27FC236}">
                <a16:creationId xmlns:a16="http://schemas.microsoft.com/office/drawing/2014/main" id="{851153A6-9A96-1698-A061-BD9359336844}"/>
              </a:ext>
            </a:extLst>
          </p:cNvPr>
          <p:cNvSpPr txBox="1"/>
          <p:nvPr/>
        </p:nvSpPr>
        <p:spPr>
          <a:xfrm>
            <a:off x="338736" y="1190573"/>
            <a:ext cx="5994330" cy="34470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3.1.</a:t>
            </a:r>
            <a:r>
              <a:rPr lang="en-US" sz="30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Video data for motility analysis</a:t>
            </a:r>
          </a:p>
          <a:p>
            <a:r>
              <a:rPr lang="en-US" sz="2400">
                <a:effectLst/>
                <a:latin typeface="Times New Roman" panose="02020603050405020304" pitchFamily="18" charset="0"/>
                <a:ea typeface="SimSun" panose="02010600030101010101" pitchFamily="2" charset="-122"/>
                <a:cs typeface="Times New Roman" panose="02020603050405020304" pitchFamily="18" charset="0"/>
              </a:rPr>
              <a:t>- Data from 85 male participants aged 18 years or older</a:t>
            </a:r>
          </a:p>
          <a:p>
            <a:pPr marL="285750" indent="-285750">
              <a:buFontTx/>
              <a:buChar char="-"/>
            </a:pPr>
            <a:r>
              <a:rPr lang="en-US" sz="2400">
                <a:latin typeface="Times New Roman" panose="02020603050405020304" pitchFamily="18" charset="0"/>
                <a:cs typeface="Times New Roman" panose="02020603050405020304" pitchFamily="18" charset="0"/>
              </a:rPr>
              <a:t>Video folder : </a:t>
            </a:r>
            <a:r>
              <a:rPr lang="en-US" sz="2400">
                <a:effectLst/>
                <a:latin typeface="Times New Roman" panose="02020603050405020304" pitchFamily="18" charset="0"/>
                <a:ea typeface="SimSun" panose="02010600030101010101" pitchFamily="2" charset="-122"/>
                <a:cs typeface="Times New Roman" panose="02020603050405020304" pitchFamily="18" charset="0"/>
              </a:rPr>
              <a:t>over 35 gigabytes of videos, 2-7 minutes/one</a:t>
            </a:r>
          </a:p>
          <a:p>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endParaRPr lang="en-US"/>
          </a:p>
          <a:p>
            <a:r>
              <a:rPr lang="en-US" sz="18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a:t> </a:t>
            </a:r>
          </a:p>
          <a:p>
            <a:endParaRPr lang="en-US"/>
          </a:p>
        </p:txBody>
      </p:sp>
      <p:pic>
        <p:nvPicPr>
          <p:cNvPr id="4" name="Picture 3">
            <a:extLst>
              <a:ext uri="{FF2B5EF4-FFF2-40B4-BE49-F238E27FC236}">
                <a16:creationId xmlns:a16="http://schemas.microsoft.com/office/drawing/2014/main" id="{A0481A44-0E7E-8F2E-A119-FC92F540A6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7541" y="1759391"/>
            <a:ext cx="5537940" cy="35277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FBB3127C-D14B-4386-9DA8-B0A805A8CD9E}"/>
              </a:ext>
            </a:extLst>
          </p:cNvPr>
          <p:cNvSpPr txBox="1"/>
          <p:nvPr/>
        </p:nvSpPr>
        <p:spPr>
          <a:xfrm>
            <a:off x="7425268" y="5696410"/>
            <a:ext cx="3753869" cy="400110"/>
          </a:xfrm>
          <a:prstGeom prst="rect">
            <a:avLst/>
          </a:prstGeom>
          <a:noFill/>
        </p:spPr>
        <p:txBody>
          <a:bodyPr wrap="square" rtlCol="0">
            <a:spAutoFit/>
          </a:bodyPr>
          <a:lstStyle/>
          <a:p>
            <a:r>
              <a:rPr lang="en-US" sz="2000" b="1">
                <a:effectLst/>
                <a:latin typeface="Times New Roman" panose="02020603050405020304" pitchFamily="18" charset="0"/>
                <a:ea typeface="Times New Roman" panose="02020603050405020304" pitchFamily="18" charset="0"/>
              </a:rPr>
              <a:t>Figure 3.1.1.Properties of video</a:t>
            </a:r>
            <a:endParaRPr lang="en-US" sz="2000"/>
          </a:p>
        </p:txBody>
      </p:sp>
      <p:pic>
        <p:nvPicPr>
          <p:cNvPr id="16" name="Picture 15">
            <a:extLst>
              <a:ext uri="{FF2B5EF4-FFF2-40B4-BE49-F238E27FC236}">
                <a16:creationId xmlns:a16="http://schemas.microsoft.com/office/drawing/2014/main" id="{B4CAAC95-6AA6-F6A7-345A-8A2DF07B6BFF}"/>
              </a:ext>
            </a:extLst>
          </p:cNvPr>
          <p:cNvPicPr>
            <a:picLocks noChangeAspect="1"/>
          </p:cNvPicPr>
          <p:nvPr/>
        </p:nvPicPr>
        <p:blipFill>
          <a:blip r:embed="rId3"/>
          <a:stretch>
            <a:fillRect/>
          </a:stretch>
        </p:blipFill>
        <p:spPr>
          <a:xfrm>
            <a:off x="632385" y="3315283"/>
            <a:ext cx="5172075" cy="2644775"/>
          </a:xfrm>
          <a:prstGeom prst="rect">
            <a:avLst/>
          </a:prstGeom>
          <a:ln>
            <a:noFill/>
          </a:ln>
          <a:effectLst>
            <a:outerShdw blurRad="190500" algn="tl" rotWithShape="0">
              <a:srgbClr val="000000">
                <a:alpha val="70000"/>
              </a:srgbClr>
            </a:outerShdw>
          </a:effectLst>
        </p:spPr>
      </p:pic>
      <p:sp>
        <p:nvSpPr>
          <p:cNvPr id="18" name="TextBox 17">
            <a:extLst>
              <a:ext uri="{FF2B5EF4-FFF2-40B4-BE49-F238E27FC236}">
                <a16:creationId xmlns:a16="http://schemas.microsoft.com/office/drawing/2014/main" id="{AF6FD87A-236A-E7DD-020D-57AB6CE2583C}"/>
              </a:ext>
            </a:extLst>
          </p:cNvPr>
          <p:cNvSpPr txBox="1"/>
          <p:nvPr/>
        </p:nvSpPr>
        <p:spPr>
          <a:xfrm>
            <a:off x="381069" y="5960058"/>
            <a:ext cx="6096000" cy="395749"/>
          </a:xfrm>
          <a:prstGeom prst="rect">
            <a:avLst/>
          </a:prstGeom>
          <a:noFill/>
        </p:spPr>
        <p:txBody>
          <a:bodyPr wrap="square">
            <a:spAutoFit/>
          </a:bodyPr>
          <a:lstStyle/>
          <a:p>
            <a:pPr marL="0" marR="0" algn="ctr">
              <a:lnSpc>
                <a:spcPct val="120000"/>
              </a:lnSpc>
              <a:spcBef>
                <a:spcPts val="600"/>
              </a:spcBef>
              <a:spcAft>
                <a:spcPts val="600"/>
              </a:spcAft>
            </a:pPr>
            <a:r>
              <a:rPr lang="en-US" sz="1800" b="1" i="0">
                <a:effectLst/>
                <a:latin typeface="Times New Roman" panose="02020603050405020304" pitchFamily="18" charset="0"/>
                <a:ea typeface="Times New Roman" panose="02020603050405020304" pitchFamily="18" charset="0"/>
                <a:cs typeface="Times New Roman" panose="02020603050405020304" pitchFamily="18" charset="0"/>
              </a:rPr>
              <a:t>Figure 3.1.2. Image captured from a video</a:t>
            </a:r>
            <a:endParaRPr lang="en-US" sz="1800" b="1" i="1">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70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6ECB24-03B7-AA83-98EA-63ECDDE525C7}"/>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5" name="Title 1">
            <a:extLst>
              <a:ext uri="{FF2B5EF4-FFF2-40B4-BE49-F238E27FC236}">
                <a16:creationId xmlns:a16="http://schemas.microsoft.com/office/drawing/2014/main" id="{AF3B81BC-4C93-D326-E735-6261F974AF14}"/>
              </a:ext>
            </a:extLst>
          </p:cNvPr>
          <p:cNvSpPr txBox="1">
            <a:spLocks/>
          </p:cNvSpPr>
          <p:nvPr/>
        </p:nvSpPr>
        <p:spPr>
          <a:xfrm>
            <a:off x="321013" y="171119"/>
            <a:ext cx="3376344" cy="43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3200">
                <a:latin typeface="Times New Roman" panose="02020603050405020304" pitchFamily="18" charset="0"/>
                <a:cs typeface="Times New Roman" panose="02020603050405020304" pitchFamily="18" charset="0"/>
              </a:rPr>
              <a:t>4.</a:t>
            </a:r>
            <a:r>
              <a:rPr kumimoji="0" lang="en-US" sz="3200" b="1" i="0" u="none" strike="noStrike" kern="1200" cap="none" spc="0" normalizeH="0" baseline="0" noProof="0">
                <a:ln>
                  <a:noFill/>
                </a:ln>
                <a:effectLst/>
                <a:uLnTx/>
                <a:uFillTx/>
                <a:latin typeface="Times New Roman" panose="02020603050405020304" pitchFamily="18" charset="0"/>
                <a:ea typeface="Lato" panose="020F0502020204030203" pitchFamily="34" charset="0"/>
                <a:cs typeface="Times New Roman" panose="02020603050405020304" pitchFamily="18" charset="0"/>
              </a:rPr>
              <a:t> Related work</a:t>
            </a:r>
            <a:r>
              <a:rPr lang="en-US" sz="3200">
                <a:latin typeface="Times New Roman" panose="02020603050405020304" pitchFamily="18" charset="0"/>
                <a:cs typeface="Times New Roman" panose="02020603050405020304" pitchFamily="18" charset="0"/>
              </a:rPr>
              <a:t>  </a:t>
            </a:r>
            <a:endParaRPr lang="en-US" sz="3200"/>
          </a:p>
        </p:txBody>
      </p:sp>
      <p:pic>
        <p:nvPicPr>
          <p:cNvPr id="2" name="Picture 1" descr="Diagram&#10;&#10;Description automatically generated">
            <a:extLst>
              <a:ext uri="{FF2B5EF4-FFF2-40B4-BE49-F238E27FC236}">
                <a16:creationId xmlns:a16="http://schemas.microsoft.com/office/drawing/2014/main" id="{4DFEA3F6-350D-09D3-909A-58287477EAAE}"/>
              </a:ext>
            </a:extLst>
          </p:cNvPr>
          <p:cNvPicPr>
            <a:picLocks noChangeAspect="1"/>
          </p:cNvPicPr>
          <p:nvPr/>
        </p:nvPicPr>
        <p:blipFill rotWithShape="1">
          <a:blip r:embed="rId3">
            <a:extLst>
              <a:ext uri="{28A0092B-C50C-407E-A947-70E740481C1C}">
                <a14:useLocalDpi xmlns:a14="http://schemas.microsoft.com/office/drawing/2010/main" val="0"/>
              </a:ext>
            </a:extLst>
          </a:blip>
          <a:srcRect l="34373" r="3991" b="6878"/>
          <a:stretch/>
        </p:blipFill>
        <p:spPr>
          <a:xfrm>
            <a:off x="2646362" y="1180529"/>
            <a:ext cx="9456095" cy="4716378"/>
          </a:xfrm>
          <a:prstGeom prst="rect">
            <a:avLst/>
          </a:prstGeom>
        </p:spPr>
      </p:pic>
      <p:sp>
        <p:nvSpPr>
          <p:cNvPr id="7" name="TextBox 6">
            <a:extLst>
              <a:ext uri="{FF2B5EF4-FFF2-40B4-BE49-F238E27FC236}">
                <a16:creationId xmlns:a16="http://schemas.microsoft.com/office/drawing/2014/main" id="{FA8F314E-65B6-3494-94C5-6F5A0C3E1360}"/>
              </a:ext>
            </a:extLst>
          </p:cNvPr>
          <p:cNvSpPr txBox="1"/>
          <p:nvPr/>
        </p:nvSpPr>
        <p:spPr>
          <a:xfrm>
            <a:off x="3505712" y="5994836"/>
            <a:ext cx="10555285" cy="400110"/>
          </a:xfrm>
          <a:prstGeom prst="rect">
            <a:avLst/>
          </a:prstGeom>
          <a:noFill/>
        </p:spPr>
        <p:txBody>
          <a:bodyPr wrap="square">
            <a:spAutoFit/>
          </a:bodyPr>
          <a:lstStyle/>
          <a:p>
            <a:r>
              <a:rPr lang="en-US" sz="2000" b="1">
                <a:effectLst/>
                <a:latin typeface="Times New Roman" panose="02020603050405020304" pitchFamily="18" charset="0"/>
                <a:ea typeface="Yu Mincho" panose="02020400000000000000" pitchFamily="18" charset="-128"/>
                <a:cs typeface="Arial" panose="020B0604020202020204" pitchFamily="34" charset="0"/>
              </a:rPr>
              <a:t>Figure 2.1</a:t>
            </a:r>
            <a:r>
              <a:rPr lang="en-US" sz="2000">
                <a:effectLst/>
                <a:latin typeface="Times New Roman" panose="02020603050405020304" pitchFamily="18" charset="0"/>
                <a:ea typeface="Yu Mincho" panose="02020400000000000000" pitchFamily="18" charset="-128"/>
                <a:cs typeface="Arial" panose="020B0604020202020204" pitchFamily="34" charset="0"/>
              </a:rPr>
              <a:t>. Illustration of the sperm segmentation and localization algorithm </a:t>
            </a:r>
            <a:endParaRPr lang="en-US" sz="2000"/>
          </a:p>
        </p:txBody>
      </p:sp>
      <p:sp>
        <p:nvSpPr>
          <p:cNvPr id="6" name="TextBox 5">
            <a:extLst>
              <a:ext uri="{FF2B5EF4-FFF2-40B4-BE49-F238E27FC236}">
                <a16:creationId xmlns:a16="http://schemas.microsoft.com/office/drawing/2014/main" id="{FCA65DE6-A069-5364-6DBD-945540DE6232}"/>
              </a:ext>
            </a:extLst>
          </p:cNvPr>
          <p:cNvSpPr txBox="1"/>
          <p:nvPr/>
        </p:nvSpPr>
        <p:spPr>
          <a:xfrm>
            <a:off x="191069" y="1075514"/>
            <a:ext cx="2195996" cy="2677656"/>
          </a:xfrm>
          <a:prstGeom prst="rect">
            <a:avLst/>
          </a:prstGeom>
          <a:noFill/>
        </p:spPr>
        <p:txBody>
          <a:bodyPr wrap="square" rtlCol="0">
            <a:spAutoFit/>
          </a:bodyPr>
          <a:lstStyle/>
          <a:p>
            <a:pPr marL="0" indent="0">
              <a:buNone/>
            </a:pPr>
            <a:r>
              <a:rPr lang="en-US" sz="2400" b="1" i="1">
                <a:latin typeface="Times New Roman" panose="02020603050405020304" pitchFamily="18" charset="0"/>
                <a:ea typeface="Yu Mincho" panose="02020400000000000000" pitchFamily="18" charset="-128"/>
                <a:cs typeface="Arial" panose="020B0604020202020204" pitchFamily="34" charset="0"/>
              </a:rPr>
              <a:t>4.</a:t>
            </a:r>
            <a:r>
              <a:rPr lang="en-US" sz="2400" b="1" i="1">
                <a:effectLst/>
                <a:latin typeface="Times New Roman" panose="02020603050405020304" pitchFamily="18" charset="0"/>
                <a:ea typeface="Yu Mincho" panose="02020400000000000000" pitchFamily="18" charset="-128"/>
                <a:cs typeface="Arial" panose="020B0604020202020204" pitchFamily="34" charset="0"/>
              </a:rPr>
              <a:t>1.a</a:t>
            </a:r>
            <a:r>
              <a:rPr lang="en-US" sz="2400" i="1">
                <a:effectLst/>
                <a:latin typeface="Times New Roman" panose="02020603050405020304" pitchFamily="18" charset="0"/>
                <a:ea typeface="Yu Mincho" panose="02020400000000000000" pitchFamily="18" charset="-128"/>
                <a:cs typeface="Arial" panose="020B0604020202020204" pitchFamily="34" charset="0"/>
              </a:rPr>
              <a:t>.Automatic Tracking and Motility Analysis of Human Sperm in Time-Lapse Images</a:t>
            </a:r>
            <a:endParaRPr lang="en-US" sz="2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9C35DF-E9BE-2670-A59D-3DBC4E629928}"/>
              </a:ext>
            </a:extLst>
          </p:cNvPr>
          <p:cNvSpPr txBox="1"/>
          <p:nvPr/>
        </p:nvSpPr>
        <p:spPr>
          <a:xfrm>
            <a:off x="427043" y="4050225"/>
            <a:ext cx="2873318" cy="1323439"/>
          </a:xfrm>
          <a:prstGeom prst="rect">
            <a:avLst/>
          </a:prstGeom>
          <a:noFill/>
        </p:spPr>
        <p:txBody>
          <a:bodyPr wrap="square" rtlCol="0">
            <a:spAutoFit/>
          </a:bodyPr>
          <a:lstStyle/>
          <a:p>
            <a:r>
              <a:rPr lang="en-US" sz="2000" b="1" i="1"/>
              <a:t>accurately measuring motility parameters over time and with minimal operator intervention</a:t>
            </a:r>
          </a:p>
        </p:txBody>
      </p:sp>
      <p:sp>
        <p:nvSpPr>
          <p:cNvPr id="9" name="Arrow: Right 8">
            <a:extLst>
              <a:ext uri="{FF2B5EF4-FFF2-40B4-BE49-F238E27FC236}">
                <a16:creationId xmlns:a16="http://schemas.microsoft.com/office/drawing/2014/main" id="{E2A06128-4123-4E58-7837-F702E9547D22}"/>
              </a:ext>
            </a:extLst>
          </p:cNvPr>
          <p:cNvSpPr/>
          <p:nvPr/>
        </p:nvSpPr>
        <p:spPr>
          <a:xfrm>
            <a:off x="178290" y="4167403"/>
            <a:ext cx="241986" cy="182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92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BA6F1D76FBE243B242CAF69CDC7164" ma:contentTypeVersion="9" ma:contentTypeDescription="Create a new document." ma:contentTypeScope="" ma:versionID="d563f37a4ce76d570fd905ca2d456246">
  <xsd:schema xmlns:xsd="http://www.w3.org/2001/XMLSchema" xmlns:xs="http://www.w3.org/2001/XMLSchema" xmlns:p="http://schemas.microsoft.com/office/2006/metadata/properties" xmlns:ns2="cd1b7ee9-11d3-4787-afc5-0166e9c53d7f" xmlns:ns3="53edc7a3-73af-4d03-8c36-597198f3e909" targetNamespace="http://schemas.microsoft.com/office/2006/metadata/properties" ma:root="true" ma:fieldsID="e5a9571b296c2f21271995d5722e1090" ns2:_="" ns3:_="">
    <xsd:import namespace="cd1b7ee9-11d3-4787-afc5-0166e9c53d7f"/>
    <xsd:import namespace="53edc7a3-73af-4d03-8c36-597198f3e909"/>
    <xsd:element name="properties">
      <xsd:complexType>
        <xsd:sequence>
          <xsd:element name="documentManagement">
            <xsd:complexType>
              <xsd:all>
                <xsd:element ref="ns2:SharedWithUsers" minOccurs="0"/>
                <xsd:element ref="ns2:SharedWithDetails" minOccurs="0"/>
                <xsd:element ref="ns3:lcf76f155ced4ddcb4097134ff3c332f" minOccurs="0"/>
                <xsd:element ref="ns2:TaxCatchAll" minOccurs="0"/>
                <xsd:element ref="ns3:MediaServiceMetadata" minOccurs="0"/>
                <xsd:element ref="ns3:MediaServiceFastMetadata"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1b7ee9-11d3-4787-afc5-0166e9c53d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2" nillable="true" ma:displayName="Taxonomy Catch All Column" ma:hidden="true" ma:list="{8304385e-4390-453c-b977-12e5517f2bc3}" ma:internalName="TaxCatchAll" ma:showField="CatchAllData" ma:web="cd1b7ee9-11d3-4787-afc5-0166e9c53d7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3edc7a3-73af-4d03-8c36-597198f3e909" elementFormDefault="qualified">
    <xsd:import namespace="http://schemas.microsoft.com/office/2006/documentManagement/types"/>
    <xsd:import namespace="http://schemas.microsoft.com/office/infopath/2007/PartnerControls"/>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BAB416-3855-4EE8-BA50-9712D132601C}">
  <ds:schemaRefs>
    <ds:schemaRef ds:uri="53edc7a3-73af-4d03-8c36-597198f3e909"/>
    <ds:schemaRef ds:uri="cd1b7ee9-11d3-4787-afc5-0166e9c53d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8A564A-CA29-4ED6-9DA7-219C093A41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1067</Words>
  <Application>Microsoft Office PowerPoint</Application>
  <PresentationFormat>Widescreen</PresentationFormat>
  <Paragraphs>130</Paragraphs>
  <Slides>16</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Calibri Light</vt:lpstr>
      <vt:lpstr>Cambria</vt:lpstr>
      <vt:lpstr>inherit</vt:lpstr>
      <vt:lpstr>Lato</vt:lpstr>
      <vt:lpstr>LinLibertineT</vt:lpstr>
      <vt:lpstr>Segoe UI</vt:lpstr>
      <vt:lpstr>Segoe UI Web (Vietnamese)</vt:lpstr>
      <vt:lpstr>Times New Roman</vt:lpstr>
      <vt:lpstr>Wingdings</vt:lpstr>
      <vt:lpstr>Office Theme</vt:lpstr>
      <vt:lpstr>PowerPoint Presentation</vt:lpstr>
      <vt:lpstr>Table of contents</vt:lpstr>
      <vt:lpstr>1.Problem Statement</vt:lpstr>
      <vt:lpstr>PowerPoint Presentation</vt:lpstr>
      <vt:lpstr>PowerPoint Presentation</vt:lpstr>
      <vt:lpstr>1. Problem Statement</vt:lpstr>
      <vt:lpstr>2. Motivation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Tran Minh Hieu 20203841</cp:lastModifiedBy>
  <cp:revision>2</cp:revision>
  <dcterms:created xsi:type="dcterms:W3CDTF">2021-05-28T04:32:29Z</dcterms:created>
  <dcterms:modified xsi:type="dcterms:W3CDTF">2022-11-15T07:48:11Z</dcterms:modified>
</cp:coreProperties>
</file>