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58" r:id="rId3"/>
    <p:sldId id="260" r:id="rId4"/>
    <p:sldId id="288" r:id="rId5"/>
    <p:sldId id="289" r:id="rId6"/>
    <p:sldId id="286" r:id="rId7"/>
    <p:sldId id="287" r:id="rId8"/>
    <p:sldId id="265"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A267D4-0ED1-4C30-B5C8-3A1515AD7357}">
  <a:tblStyle styleId="{80A267D4-0ED1-4C30-B5C8-3A1515AD73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60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1"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Báo cáo tuần 1 (12/11/2022) </a:t>
            </a:r>
            <a:endParaRPr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Nguyễn Nhật Nguyên Dương 20213660</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6">
                                            <p:txEl>
                                              <p:pRg st="0" end="0"/>
                                            </p:txEl>
                                          </p:spTgt>
                                        </p:tgtEl>
                                        <p:attrNameLst>
                                          <p:attrName>style.visibility</p:attrName>
                                        </p:attrNameLst>
                                      </p:cBhvr>
                                      <p:to>
                                        <p:strVal val="visible"/>
                                      </p:to>
                                    </p:set>
                                    <p:animEffect transition="in" filter="fade">
                                      <p:cBhvr>
                                        <p:cTn id="10" dur="500"/>
                                        <p:tgtEl>
                                          <p:spTgt spid="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98" name="Google Shape;198;p32"/>
          <p:cNvSpPr txBox="1">
            <a:spLocks noGrp="1"/>
          </p:cNvSpPr>
          <p:nvPr>
            <p:ph type="ctrTitle" idx="2"/>
          </p:nvPr>
        </p:nvSpPr>
        <p:spPr>
          <a:xfrm>
            <a:off x="2224225" y="1592626"/>
            <a:ext cx="1480375" cy="8707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Nhiệm vụ đã làm</a:t>
            </a:r>
            <a:endParaRPr dirty="0"/>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1" name="Google Shape;201;p32"/>
          <p:cNvSpPr txBox="1">
            <a:spLocks noGrp="1"/>
          </p:cNvSpPr>
          <p:nvPr>
            <p:ph type="ctrTitle" idx="4"/>
          </p:nvPr>
        </p:nvSpPr>
        <p:spPr>
          <a:xfrm>
            <a:off x="6247670" y="1683723"/>
            <a:ext cx="1493400" cy="688538"/>
          </a:xfrm>
          <a:prstGeom prst="rect">
            <a:avLst/>
          </a:prstGeom>
        </p:spPr>
        <p:txBody>
          <a:bodyPr spcFirstLastPara="1" wrap="square" lIns="91425" tIns="91425" rIns="91425" bIns="91425" anchor="t" anchorCtr="0">
            <a:noAutofit/>
          </a:bodyPr>
          <a:lstStyle/>
          <a:p>
            <a:pPr lvl="0" algn="ctr"/>
            <a:r>
              <a:rPr lang="vi-VN" dirty="0"/>
              <a:t>Kết quả đạt được</a:t>
            </a: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04" name="Google Shape;204;p32"/>
          <p:cNvSpPr txBox="1">
            <a:spLocks noGrp="1"/>
          </p:cNvSpPr>
          <p:nvPr>
            <p:ph type="ctrTitle" idx="7"/>
          </p:nvPr>
        </p:nvSpPr>
        <p:spPr>
          <a:xfrm>
            <a:off x="2211199" y="3100110"/>
            <a:ext cx="1729935" cy="767823"/>
          </a:xfrm>
          <a:prstGeom prst="rect">
            <a:avLst/>
          </a:prstGeom>
        </p:spPr>
        <p:txBody>
          <a:bodyPr spcFirstLastPara="1" wrap="square" lIns="91425" tIns="91425" rIns="91425" bIns="91425" anchor="t" anchorCtr="0">
            <a:noAutofit/>
          </a:bodyPr>
          <a:lstStyle/>
          <a:p>
            <a:pPr lvl="0" algn="ctr"/>
            <a:r>
              <a:rPr lang="vi-VN" dirty="0"/>
              <a:t>Định hướng sắp tới</a:t>
            </a: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randombar(horizontal)">
                                      <p:cBhvr>
                                        <p:cTn id="7" dur="500"/>
                                        <p:tgtEl>
                                          <p:spTgt spid="19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randombar(horizontal)">
                                      <p:cBhvr>
                                        <p:cTn id="10" dur="500"/>
                                        <p:tgtEl>
                                          <p:spTgt spid="19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1"/>
                                        </p:tgtEl>
                                        <p:attrNameLst>
                                          <p:attrName>style.visibility</p:attrName>
                                        </p:attrNameLst>
                                      </p:cBhvr>
                                      <p:to>
                                        <p:strVal val="visible"/>
                                      </p:to>
                                    </p:set>
                                    <p:animEffect transition="in" filter="randombar(horizontal)">
                                      <p:cBhvr>
                                        <p:cTn id="15" dur="500"/>
                                        <p:tgtEl>
                                          <p:spTgt spid="20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2"/>
                                        </p:tgtEl>
                                        <p:attrNameLst>
                                          <p:attrName>style.visibility</p:attrName>
                                        </p:attrNameLst>
                                      </p:cBhvr>
                                      <p:to>
                                        <p:strVal val="visible"/>
                                      </p:to>
                                    </p:set>
                                    <p:animEffect transition="in" filter="randombar(horizontal)">
                                      <p:cBhvr>
                                        <p:cTn id="18" dur="500"/>
                                        <p:tgtEl>
                                          <p:spTgt spid="20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04"/>
                                        </p:tgtEl>
                                        <p:attrNameLst>
                                          <p:attrName>style.visibility</p:attrName>
                                        </p:attrNameLst>
                                      </p:cBhvr>
                                      <p:to>
                                        <p:strVal val="visible"/>
                                      </p:to>
                                    </p:set>
                                    <p:animEffect transition="in" filter="randombar(horizontal)">
                                      <p:cBhvr>
                                        <p:cTn id="23" dur="500"/>
                                        <p:tgtEl>
                                          <p:spTgt spid="20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05"/>
                                        </p:tgtEl>
                                        <p:attrNameLst>
                                          <p:attrName>style.visibility</p:attrName>
                                        </p:attrNameLst>
                                      </p:cBhvr>
                                      <p:to>
                                        <p:strVal val="visible"/>
                                      </p:to>
                                    </p:set>
                                    <p:animEffect transition="in" filter="randombar(horizontal)">
                                      <p:cBhvr>
                                        <p:cTn id="26"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199" grpId="0"/>
      <p:bldP spid="201" grpId="0"/>
      <p:bldP spid="202" grpId="0"/>
      <p:bldP spid="204" grpId="0"/>
      <p:bldP spid="2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Nhiệm vụ đã làm</a:t>
            </a:r>
          </a:p>
        </p:txBody>
      </p:sp>
      <p:sp>
        <p:nvSpPr>
          <p:cNvPr id="223" name="Google Shape;223;p34"/>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Học khóa Data Manipulation và OOP in Python  </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pic>
        <p:nvPicPr>
          <p:cNvPr id="3" name="Picture 2">
            <a:extLst>
              <a:ext uri="{FF2B5EF4-FFF2-40B4-BE49-F238E27FC236}">
                <a16:creationId xmlns:a16="http://schemas.microsoft.com/office/drawing/2014/main" id="{F74973A7-FAD3-D8BA-D227-AB75842BAE00}"/>
              </a:ext>
            </a:extLst>
          </p:cNvPr>
          <p:cNvPicPr>
            <a:picLocks noChangeAspect="1"/>
          </p:cNvPicPr>
          <p:nvPr/>
        </p:nvPicPr>
        <p:blipFill>
          <a:blip r:embed="rId3"/>
          <a:stretch>
            <a:fillRect/>
          </a:stretch>
        </p:blipFill>
        <p:spPr>
          <a:xfrm>
            <a:off x="-9231" y="1262325"/>
            <a:ext cx="2651671" cy="1587795"/>
          </a:xfrm>
          <a:prstGeom prst="rect">
            <a:avLst/>
          </a:prstGeom>
        </p:spPr>
      </p:pic>
      <p:pic>
        <p:nvPicPr>
          <p:cNvPr id="5" name="Picture 4">
            <a:extLst>
              <a:ext uri="{FF2B5EF4-FFF2-40B4-BE49-F238E27FC236}">
                <a16:creationId xmlns:a16="http://schemas.microsoft.com/office/drawing/2014/main" id="{DB8BFBBD-F023-1C6F-596D-C4692C1CDFC0}"/>
              </a:ext>
            </a:extLst>
          </p:cNvPr>
          <p:cNvPicPr>
            <a:picLocks noChangeAspect="1"/>
          </p:cNvPicPr>
          <p:nvPr/>
        </p:nvPicPr>
        <p:blipFill>
          <a:blip r:embed="rId4"/>
          <a:stretch>
            <a:fillRect/>
          </a:stretch>
        </p:blipFill>
        <p:spPr>
          <a:xfrm>
            <a:off x="942753" y="2647950"/>
            <a:ext cx="2651671" cy="1491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anim calcmode="lin" valueType="num">
                                      <p:cBhvr>
                                        <p:cTn id="8" dur="1000" fill="hold"/>
                                        <p:tgtEl>
                                          <p:spTgt spid="222"/>
                                        </p:tgtEl>
                                        <p:attrNameLst>
                                          <p:attrName>ppt_x</p:attrName>
                                        </p:attrNameLst>
                                      </p:cBhvr>
                                      <p:tavLst>
                                        <p:tav tm="0">
                                          <p:val>
                                            <p:strVal val="#ppt_x"/>
                                          </p:val>
                                        </p:tav>
                                        <p:tav tm="100000">
                                          <p:val>
                                            <p:strVal val="#ppt_x"/>
                                          </p:val>
                                        </p:tav>
                                      </p:tavLst>
                                    </p:anim>
                                    <p:anim calcmode="lin" valueType="num">
                                      <p:cBhvr>
                                        <p:cTn id="9" dur="1000" fill="hold"/>
                                        <p:tgtEl>
                                          <p:spTgt spid="2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1000"/>
                                        <p:tgtEl>
                                          <p:spTgt spid="224"/>
                                        </p:tgtEl>
                                      </p:cBhvr>
                                    </p:animEffect>
                                    <p:anim calcmode="lin" valueType="num">
                                      <p:cBhvr>
                                        <p:cTn id="13" dur="1000" fill="hold"/>
                                        <p:tgtEl>
                                          <p:spTgt spid="224"/>
                                        </p:tgtEl>
                                        <p:attrNameLst>
                                          <p:attrName>ppt_x</p:attrName>
                                        </p:attrNameLst>
                                      </p:cBhvr>
                                      <p:tavLst>
                                        <p:tav tm="0">
                                          <p:val>
                                            <p:strVal val="#ppt_x"/>
                                          </p:val>
                                        </p:tav>
                                        <p:tav tm="100000">
                                          <p:val>
                                            <p:strVal val="#ppt_x"/>
                                          </p:val>
                                        </p:tav>
                                      </p:tavLst>
                                    </p:anim>
                                    <p:anim calcmode="lin" valueType="num">
                                      <p:cBhvr>
                                        <p:cTn id="14" dur="1000" fill="hold"/>
                                        <p:tgtEl>
                                          <p:spTgt spid="2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23">
                                            <p:txEl>
                                              <p:pRg st="0" end="0"/>
                                            </p:txEl>
                                          </p:spTgt>
                                        </p:tgtEl>
                                        <p:attrNameLst>
                                          <p:attrName>style.visibility</p:attrName>
                                        </p:attrNameLst>
                                      </p:cBhvr>
                                      <p:to>
                                        <p:strVal val="visible"/>
                                      </p:to>
                                    </p:set>
                                    <p:animEffect transition="in" filter="wipe(down)">
                                      <p:cBhvr>
                                        <p:cTn id="19" dur="500"/>
                                        <p:tgtEl>
                                          <p:spTgt spid="223">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par>
                                <p:cTn id="23" presetID="21"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223" grpId="0" build="p"/>
      <p:bldP spid="2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202C-02A9-AC7E-ECC0-48E031884260}"/>
              </a:ext>
            </a:extLst>
          </p:cNvPr>
          <p:cNvSpPr>
            <a:spLocks noGrp="1"/>
          </p:cNvSpPr>
          <p:nvPr>
            <p:ph type="title"/>
          </p:nvPr>
        </p:nvSpPr>
        <p:spPr/>
        <p:txBody>
          <a:bodyPr/>
          <a:lstStyle/>
          <a:p>
            <a:r>
              <a:rPr lang="en-US" dirty="0"/>
              <a:t>Data Manipulation</a:t>
            </a:r>
          </a:p>
        </p:txBody>
      </p:sp>
      <p:pic>
        <p:nvPicPr>
          <p:cNvPr id="16" name="Picture 15">
            <a:extLst>
              <a:ext uri="{FF2B5EF4-FFF2-40B4-BE49-F238E27FC236}">
                <a16:creationId xmlns:a16="http://schemas.microsoft.com/office/drawing/2014/main" id="{9036EE28-D618-2E21-9BF1-F93D1472298C}"/>
              </a:ext>
            </a:extLst>
          </p:cNvPr>
          <p:cNvPicPr>
            <a:picLocks noChangeAspect="1"/>
          </p:cNvPicPr>
          <p:nvPr/>
        </p:nvPicPr>
        <p:blipFill>
          <a:blip r:embed="rId2"/>
          <a:stretch>
            <a:fillRect/>
          </a:stretch>
        </p:blipFill>
        <p:spPr>
          <a:xfrm>
            <a:off x="1397829" y="1061399"/>
            <a:ext cx="6348142" cy="3020702"/>
          </a:xfrm>
          <a:prstGeom prst="rect">
            <a:avLst/>
          </a:prstGeom>
        </p:spPr>
      </p:pic>
    </p:spTree>
    <p:extLst>
      <p:ext uri="{BB962C8B-B14F-4D97-AF65-F5344CB8AC3E}">
        <p14:creationId xmlns:p14="http://schemas.microsoft.com/office/powerpoint/2010/main" val="262568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A8B5-7B50-5DFF-C0BB-68D2DDC928A3}"/>
              </a:ext>
            </a:extLst>
          </p:cNvPr>
          <p:cNvSpPr>
            <a:spLocks noGrp="1"/>
          </p:cNvSpPr>
          <p:nvPr>
            <p:ph type="title"/>
          </p:nvPr>
        </p:nvSpPr>
        <p:spPr/>
        <p:txBody>
          <a:bodyPr/>
          <a:lstStyle/>
          <a:p>
            <a:r>
              <a:rPr lang="en-US" dirty="0"/>
              <a:t>OOP</a:t>
            </a:r>
          </a:p>
        </p:txBody>
      </p:sp>
      <p:sp>
        <p:nvSpPr>
          <p:cNvPr id="8" name="TextBox 7">
            <a:extLst>
              <a:ext uri="{FF2B5EF4-FFF2-40B4-BE49-F238E27FC236}">
                <a16:creationId xmlns:a16="http://schemas.microsoft.com/office/drawing/2014/main" id="{5D719855-8E98-7362-1EC4-E6D30F08EF4F}"/>
              </a:ext>
            </a:extLst>
          </p:cNvPr>
          <p:cNvSpPr txBox="1"/>
          <p:nvPr/>
        </p:nvSpPr>
        <p:spPr>
          <a:xfrm>
            <a:off x="717800" y="955875"/>
            <a:ext cx="5293140" cy="2893100"/>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anose="00000500000000000000" pitchFamily="2" charset="0"/>
              </a:rPr>
              <a:t>4 </a:t>
            </a:r>
            <a:r>
              <a:rPr lang="en-US" dirty="0" err="1">
                <a:latin typeface="Montserrat" panose="00000500000000000000" pitchFamily="2" charset="0"/>
              </a:rPr>
              <a:t>đặc</a:t>
            </a:r>
            <a:r>
              <a:rPr lang="en-US" dirty="0">
                <a:latin typeface="Montserrat" panose="00000500000000000000" pitchFamily="2" charset="0"/>
              </a:rPr>
              <a:t> </a:t>
            </a:r>
            <a:r>
              <a:rPr lang="en-US" dirty="0" err="1">
                <a:latin typeface="Montserrat" panose="00000500000000000000" pitchFamily="2" charset="0"/>
              </a:rPr>
              <a:t>tính</a:t>
            </a:r>
            <a:r>
              <a:rPr lang="en-US" dirty="0">
                <a:latin typeface="Montserrat" panose="00000500000000000000" pitchFamily="2" charset="0"/>
              </a:rPr>
              <a:t> </a:t>
            </a:r>
            <a:r>
              <a:rPr lang="en-US" dirty="0" err="1">
                <a:latin typeface="Montserrat" panose="00000500000000000000" pitchFamily="2" charset="0"/>
              </a:rPr>
              <a:t>cơ</a:t>
            </a:r>
            <a:r>
              <a:rPr lang="en-US" dirty="0">
                <a:latin typeface="Montserrat" panose="00000500000000000000" pitchFamily="2" charset="0"/>
              </a:rPr>
              <a:t> </a:t>
            </a:r>
            <a:r>
              <a:rPr lang="en-US" dirty="0" err="1">
                <a:latin typeface="Montserrat" panose="00000500000000000000" pitchFamily="2" charset="0"/>
              </a:rPr>
              <a:t>bản</a:t>
            </a:r>
            <a:r>
              <a:rPr lang="en-US" dirty="0">
                <a:latin typeface="Montserrat" panose="00000500000000000000" pitchFamily="2" charset="0"/>
              </a:rPr>
              <a:t>: </a:t>
            </a:r>
            <a:r>
              <a:rPr lang="vi-VN" dirty="0">
                <a:latin typeface="Montserrat" panose="00000500000000000000" pitchFamily="2" charset="0"/>
              </a:rPr>
              <a:t>Tính đóng gói (Encapsulation)</a:t>
            </a:r>
          </a:p>
          <a:p>
            <a:r>
              <a:rPr lang="en-US" dirty="0">
                <a:latin typeface="Montserrat" panose="00000500000000000000" pitchFamily="2" charset="0"/>
              </a:rPr>
              <a:t>                                          </a:t>
            </a:r>
            <a:r>
              <a:rPr lang="vi-VN" dirty="0">
                <a:latin typeface="Montserrat" panose="00000500000000000000" pitchFamily="2" charset="0"/>
              </a:rPr>
              <a:t>Tính kế thừa (Inheritance)</a:t>
            </a:r>
          </a:p>
          <a:p>
            <a:r>
              <a:rPr lang="en-US" dirty="0">
                <a:latin typeface="Montserrat" panose="00000500000000000000" pitchFamily="2" charset="0"/>
              </a:rPr>
              <a:t>                                          </a:t>
            </a:r>
            <a:r>
              <a:rPr lang="vi-VN" dirty="0">
                <a:latin typeface="Montserrat" panose="00000500000000000000" pitchFamily="2" charset="0"/>
              </a:rPr>
              <a:t>Tính đa hình (Polymorphism)</a:t>
            </a:r>
          </a:p>
          <a:p>
            <a:r>
              <a:rPr lang="en-US" dirty="0">
                <a:latin typeface="Montserrat" panose="00000500000000000000" pitchFamily="2" charset="0"/>
              </a:rPr>
              <a:t>                                          </a:t>
            </a:r>
            <a:r>
              <a:rPr lang="vi-VN" dirty="0">
                <a:latin typeface="Montserrat" panose="00000500000000000000" pitchFamily="2" charset="0"/>
              </a:rPr>
              <a:t>Tính trừu tượng (Abstraction)</a:t>
            </a:r>
            <a:endParaRPr lang="en-US" dirty="0">
              <a:latin typeface="Montserrat" panose="00000500000000000000" pitchFamily="2" charset="0"/>
            </a:endParaRPr>
          </a:p>
          <a:p>
            <a:pPr marL="285750" indent="-285750">
              <a:buFont typeface="Arial" panose="020B0604020202020204" pitchFamily="34" charset="0"/>
              <a:buChar char="•"/>
            </a:pPr>
            <a:r>
              <a:rPr lang="en-US" dirty="0" err="1">
                <a:latin typeface="Montserrat" panose="00000500000000000000" pitchFamily="2" charset="0"/>
              </a:rPr>
              <a:t>Ưu</a:t>
            </a:r>
            <a:r>
              <a:rPr lang="en-US" dirty="0">
                <a:latin typeface="Montserrat" panose="00000500000000000000" pitchFamily="2" charset="0"/>
              </a:rPr>
              <a:t>, </a:t>
            </a:r>
            <a:r>
              <a:rPr lang="en-US" dirty="0" err="1">
                <a:latin typeface="Montserrat" panose="00000500000000000000" pitchFamily="2" charset="0"/>
              </a:rPr>
              <a:t>nhược</a:t>
            </a:r>
            <a:r>
              <a:rPr lang="en-US" dirty="0">
                <a:latin typeface="Montserrat" panose="00000500000000000000" pitchFamily="2" charset="0"/>
              </a:rPr>
              <a:t> </a:t>
            </a:r>
            <a:r>
              <a:rPr lang="en-US" dirty="0" err="1">
                <a:latin typeface="Montserrat" panose="00000500000000000000" pitchFamily="2" charset="0"/>
              </a:rPr>
              <a:t>điểm</a:t>
            </a:r>
            <a:r>
              <a:rPr lang="en-US" dirty="0">
                <a:latin typeface="Montserrat" panose="00000500000000000000" pitchFamily="2" charset="0"/>
              </a:rPr>
              <a:t> của OOP:</a:t>
            </a:r>
          </a:p>
          <a:p>
            <a:r>
              <a:rPr lang="en-US" dirty="0">
                <a:latin typeface="Montserrat" panose="00000500000000000000" pitchFamily="2" charset="0"/>
              </a:rPr>
              <a:t>-</a:t>
            </a:r>
            <a:r>
              <a:rPr lang="en-US" dirty="0" err="1">
                <a:latin typeface="Montserrat" panose="00000500000000000000" pitchFamily="2" charset="0"/>
              </a:rPr>
              <a:t>Ưu</a:t>
            </a:r>
            <a:r>
              <a:rPr lang="en-US" dirty="0">
                <a:latin typeface="Montserrat" panose="00000500000000000000" pitchFamily="2" charset="0"/>
              </a:rPr>
              <a:t> </a:t>
            </a:r>
            <a:r>
              <a:rPr lang="en-US" dirty="0" err="1">
                <a:latin typeface="Montserrat" panose="00000500000000000000" pitchFamily="2" charset="0"/>
              </a:rPr>
              <a:t>điểm</a:t>
            </a:r>
            <a:r>
              <a:rPr lang="en-US" dirty="0">
                <a:latin typeface="Montserrat" panose="00000500000000000000" pitchFamily="2" charset="0"/>
              </a:rPr>
              <a:t>: + </a:t>
            </a:r>
            <a:r>
              <a:rPr lang="vi-VN" dirty="0">
                <a:latin typeface="Montserrat" panose="00000500000000000000" pitchFamily="2" charset="0"/>
              </a:rPr>
              <a:t>Lập trình hướng đối tượng có khả năng mô hình hóa những thứ phức tạp chuyển đổi thành dạng cấu trúc đơn giản hơn.</a:t>
            </a:r>
            <a:endParaRPr lang="en-US" dirty="0">
              <a:latin typeface="Montserrat" panose="00000500000000000000" pitchFamily="2" charset="0"/>
            </a:endParaRPr>
          </a:p>
          <a:p>
            <a:r>
              <a:rPr lang="en-US" dirty="0">
                <a:latin typeface="Montserrat" panose="00000500000000000000" pitchFamily="2" charset="0"/>
              </a:rPr>
              <a:t>                    + </a:t>
            </a:r>
            <a:r>
              <a:rPr lang="vi-VN" dirty="0">
                <a:latin typeface="Montserrat" panose="00000500000000000000" pitchFamily="2" charset="0"/>
              </a:rPr>
              <a:t>Việc sửa lỗi trở nên dễ dàng và nhanh chóng nhờ tìm lỗi trong các lớp (được cấu trúc từ trước) đơn giản hơn.</a:t>
            </a:r>
            <a:endParaRPr lang="en-US" dirty="0">
              <a:latin typeface="Montserrat" panose="00000500000000000000" pitchFamily="2" charset="0"/>
            </a:endParaRPr>
          </a:p>
          <a:p>
            <a:r>
              <a:rPr lang="en-US" dirty="0">
                <a:latin typeface="Montserrat" panose="00000500000000000000" pitchFamily="2" charset="0"/>
              </a:rPr>
              <a:t>                    + Có </a:t>
            </a:r>
            <a:r>
              <a:rPr lang="en-US" dirty="0" err="1">
                <a:latin typeface="Montserrat" panose="00000500000000000000" pitchFamily="2" charset="0"/>
              </a:rPr>
              <a:t>thể</a:t>
            </a:r>
            <a:r>
              <a:rPr lang="en-US" dirty="0">
                <a:latin typeface="Montserrat" panose="00000500000000000000" pitchFamily="2" charset="0"/>
              </a:rPr>
              <a:t> </a:t>
            </a:r>
            <a:r>
              <a:rPr lang="en-US" dirty="0" err="1">
                <a:latin typeface="Montserrat" panose="00000500000000000000" pitchFamily="2" charset="0"/>
              </a:rPr>
              <a:t>dễ</a:t>
            </a:r>
            <a:r>
              <a:rPr lang="en-US" dirty="0">
                <a:latin typeface="Montserrat" panose="00000500000000000000" pitchFamily="2" charset="0"/>
              </a:rPr>
              <a:t> </a:t>
            </a:r>
            <a:r>
              <a:rPr lang="en-US" dirty="0" err="1">
                <a:latin typeface="Montserrat" panose="00000500000000000000" pitchFamily="2" charset="0"/>
              </a:rPr>
              <a:t>dàng</a:t>
            </a:r>
            <a:r>
              <a:rPr lang="en-US" dirty="0">
                <a:latin typeface="Montserrat" panose="00000500000000000000" pitchFamily="2" charset="0"/>
              </a:rPr>
              <a:t> </a:t>
            </a:r>
            <a:r>
              <a:rPr lang="en-US" dirty="0" err="1">
                <a:latin typeface="Montserrat" panose="00000500000000000000" pitchFamily="2" charset="0"/>
              </a:rPr>
              <a:t>mở</a:t>
            </a:r>
            <a:r>
              <a:rPr lang="en-US" dirty="0">
                <a:latin typeface="Montserrat" panose="00000500000000000000" pitchFamily="2" charset="0"/>
              </a:rPr>
              <a:t> </a:t>
            </a:r>
            <a:r>
              <a:rPr lang="en-US" dirty="0" err="1">
                <a:latin typeface="Montserrat" panose="00000500000000000000" pitchFamily="2" charset="0"/>
              </a:rPr>
              <a:t>rộng</a:t>
            </a:r>
            <a:r>
              <a:rPr lang="en-US" dirty="0">
                <a:latin typeface="Montserrat" panose="00000500000000000000" pitchFamily="2" charset="0"/>
              </a:rPr>
              <a:t>, </a:t>
            </a:r>
            <a:r>
              <a:rPr lang="en-US" dirty="0" err="1">
                <a:latin typeface="Montserrat" panose="00000500000000000000" pitchFamily="2" charset="0"/>
              </a:rPr>
              <a:t>phát</a:t>
            </a:r>
            <a:r>
              <a:rPr lang="en-US" dirty="0">
                <a:latin typeface="Montserrat" panose="00000500000000000000" pitchFamily="2" charset="0"/>
              </a:rPr>
              <a:t> </a:t>
            </a:r>
            <a:r>
              <a:rPr lang="en-US" dirty="0" err="1">
                <a:latin typeface="Montserrat" panose="00000500000000000000" pitchFamily="2" charset="0"/>
              </a:rPr>
              <a:t>triển</a:t>
            </a:r>
            <a:r>
              <a:rPr lang="en-US" dirty="0">
                <a:latin typeface="Montserrat" panose="00000500000000000000" pitchFamily="2" charset="0"/>
              </a:rPr>
              <a:t> </a:t>
            </a:r>
            <a:r>
              <a:rPr lang="en-US" dirty="0" err="1">
                <a:latin typeface="Montserrat" panose="00000500000000000000" pitchFamily="2" charset="0"/>
              </a:rPr>
              <a:t>dự</a:t>
            </a:r>
            <a:r>
              <a:rPr lang="en-US" dirty="0">
                <a:latin typeface="Montserrat" panose="00000500000000000000" pitchFamily="2" charset="0"/>
              </a:rPr>
              <a:t> </a:t>
            </a:r>
            <a:r>
              <a:rPr lang="en-US" dirty="0" err="1">
                <a:latin typeface="Montserrat" panose="00000500000000000000" pitchFamily="2" charset="0"/>
              </a:rPr>
              <a:t>án</a:t>
            </a:r>
            <a:r>
              <a:rPr lang="en-US" dirty="0">
                <a:latin typeface="Montserrat" panose="00000500000000000000" pitchFamily="2" charset="0"/>
              </a:rPr>
              <a:t> </a:t>
            </a:r>
            <a:r>
              <a:rPr lang="en-US" dirty="0" err="1">
                <a:latin typeface="Montserrat" panose="00000500000000000000" pitchFamily="2" charset="0"/>
              </a:rPr>
              <a:t>theo</a:t>
            </a:r>
            <a:r>
              <a:rPr lang="en-US" dirty="0">
                <a:latin typeface="Montserrat" panose="00000500000000000000" pitchFamily="2" charset="0"/>
              </a:rPr>
              <a:t> </a:t>
            </a:r>
            <a:r>
              <a:rPr lang="en-US" dirty="0" err="1">
                <a:latin typeface="Montserrat" panose="00000500000000000000" pitchFamily="2" charset="0"/>
              </a:rPr>
              <a:t>nhu</a:t>
            </a:r>
            <a:r>
              <a:rPr lang="en-US" dirty="0">
                <a:latin typeface="Montserrat" panose="00000500000000000000" pitchFamily="2" charset="0"/>
              </a:rPr>
              <a:t> </a:t>
            </a:r>
            <a:r>
              <a:rPr lang="en-US" dirty="0" err="1">
                <a:latin typeface="Montserrat" panose="00000500000000000000" pitchFamily="2" charset="0"/>
              </a:rPr>
              <a:t>cầu</a:t>
            </a:r>
            <a:r>
              <a:rPr lang="en-US" dirty="0">
                <a:latin typeface="Montserrat" panose="00000500000000000000" pitchFamily="2" charset="0"/>
              </a:rPr>
              <a:t>.</a:t>
            </a:r>
          </a:p>
        </p:txBody>
      </p:sp>
      <p:pic>
        <p:nvPicPr>
          <p:cNvPr id="10" name="Picture 9">
            <a:extLst>
              <a:ext uri="{FF2B5EF4-FFF2-40B4-BE49-F238E27FC236}">
                <a16:creationId xmlns:a16="http://schemas.microsoft.com/office/drawing/2014/main" id="{B87323A4-F660-28B7-AB2A-6ECB7D85E272}"/>
              </a:ext>
            </a:extLst>
          </p:cNvPr>
          <p:cNvPicPr>
            <a:picLocks noChangeAspect="1"/>
          </p:cNvPicPr>
          <p:nvPr/>
        </p:nvPicPr>
        <p:blipFill>
          <a:blip r:embed="rId2"/>
          <a:stretch>
            <a:fillRect/>
          </a:stretch>
        </p:blipFill>
        <p:spPr>
          <a:xfrm>
            <a:off x="6010940" y="695873"/>
            <a:ext cx="2857500" cy="1905000"/>
          </a:xfrm>
          <a:prstGeom prst="rect">
            <a:avLst/>
          </a:prstGeom>
        </p:spPr>
      </p:pic>
      <p:sp>
        <p:nvSpPr>
          <p:cNvPr id="11" name="TextBox 10">
            <a:extLst>
              <a:ext uri="{FF2B5EF4-FFF2-40B4-BE49-F238E27FC236}">
                <a16:creationId xmlns:a16="http://schemas.microsoft.com/office/drawing/2014/main" id="{5915AAEA-BBA2-7093-A9B2-E94DC28A17B7}"/>
              </a:ext>
            </a:extLst>
          </p:cNvPr>
          <p:cNvSpPr txBox="1"/>
          <p:nvPr/>
        </p:nvSpPr>
        <p:spPr>
          <a:xfrm>
            <a:off x="6010940" y="2835349"/>
            <a:ext cx="2857500" cy="1815882"/>
          </a:xfrm>
          <a:prstGeom prst="rect">
            <a:avLst/>
          </a:prstGeom>
          <a:noFill/>
        </p:spPr>
        <p:txBody>
          <a:bodyPr wrap="square" rtlCol="0">
            <a:spAutoFit/>
          </a:bodyPr>
          <a:lstStyle/>
          <a:p>
            <a:r>
              <a:rPr lang="en-US" dirty="0">
                <a:latin typeface="Montserrat" panose="00000500000000000000" pitchFamily="2" charset="0"/>
              </a:rPr>
              <a:t>-</a:t>
            </a:r>
            <a:r>
              <a:rPr lang="en-US" dirty="0" err="1">
                <a:latin typeface="Montserrat" panose="00000500000000000000" pitchFamily="2" charset="0"/>
              </a:rPr>
              <a:t>Nhược</a:t>
            </a:r>
            <a:r>
              <a:rPr lang="en-US" dirty="0">
                <a:latin typeface="Montserrat" panose="00000500000000000000" pitchFamily="2" charset="0"/>
              </a:rPr>
              <a:t> </a:t>
            </a:r>
            <a:r>
              <a:rPr lang="en-US" dirty="0" err="1">
                <a:latin typeface="Montserrat" panose="00000500000000000000" pitchFamily="2" charset="0"/>
              </a:rPr>
              <a:t>điểm</a:t>
            </a:r>
            <a:r>
              <a:rPr lang="en-US" dirty="0">
                <a:latin typeface="Montserrat" panose="00000500000000000000" pitchFamily="2" charset="0"/>
              </a:rPr>
              <a:t>: p</a:t>
            </a:r>
            <a:r>
              <a:rPr lang="vi-VN" dirty="0">
                <a:latin typeface="Montserrat" panose="00000500000000000000" pitchFamily="2" charset="0"/>
              </a:rPr>
              <a:t>hương pháp lập trình hướng đối tượng không phù hợp với mọi loại vấn đề. Mỗi phương pháp khác nhau sẽ phù hợp với một vấn đề khác nhau. Lập trình hướng đối tượng cũng vậy.</a:t>
            </a:r>
            <a:endParaRPr lang="en-US" dirty="0">
              <a:latin typeface="Montserrat" panose="00000500000000000000" pitchFamily="2" charset="0"/>
            </a:endParaRPr>
          </a:p>
        </p:txBody>
      </p:sp>
    </p:spTree>
    <p:extLst>
      <p:ext uri="{BB962C8B-B14F-4D97-AF65-F5344CB8AC3E}">
        <p14:creationId xmlns:p14="http://schemas.microsoft.com/office/powerpoint/2010/main" val="24371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2;p34">
            <a:extLst>
              <a:ext uri="{FF2B5EF4-FFF2-40B4-BE49-F238E27FC236}">
                <a16:creationId xmlns:a16="http://schemas.microsoft.com/office/drawing/2014/main" id="{BF362E0F-5A49-CA1D-A02B-62AD762806AB}"/>
              </a:ext>
            </a:extLst>
          </p:cNvPr>
          <p:cNvSpPr txBox="1">
            <a:spLocks/>
          </p:cNvSpPr>
          <p:nvPr/>
        </p:nvSpPr>
        <p:spPr>
          <a:xfrm>
            <a:off x="4120825" y="2379450"/>
            <a:ext cx="44625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Montserrat"/>
              <a:buNone/>
              <a:defRPr sz="47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lvl="0" algn="ctr"/>
            <a:r>
              <a:rPr lang="vi-VN" sz="3600" dirty="0"/>
              <a:t>Kết quả đạt được</a:t>
            </a:r>
          </a:p>
        </p:txBody>
      </p:sp>
      <p:sp>
        <p:nvSpPr>
          <p:cNvPr id="6" name="Google Shape;223;p34">
            <a:extLst>
              <a:ext uri="{FF2B5EF4-FFF2-40B4-BE49-F238E27FC236}">
                <a16:creationId xmlns:a16="http://schemas.microsoft.com/office/drawing/2014/main" id="{43128CB1-72C4-C088-5B9F-3D9239AB68C7}"/>
              </a:ext>
            </a:extLst>
          </p:cNvPr>
          <p:cNvSpPr txBox="1">
            <a:spLocks/>
          </p:cNvSpPr>
          <p:nvPr/>
        </p:nvSpPr>
        <p:spPr>
          <a:xfrm>
            <a:off x="4120675" y="3197775"/>
            <a:ext cx="4462500" cy="10410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285750" indent="-285750" algn="just">
              <a:buFont typeface="Arial" panose="020B0604020202020204" pitchFamily="34" charset="0"/>
              <a:buChar char="•"/>
            </a:pPr>
            <a:r>
              <a:rPr lang="en-US" dirty="0" err="1">
                <a:solidFill>
                  <a:schemeClr val="accent2"/>
                </a:solidFill>
              </a:rPr>
              <a:t>Học</a:t>
            </a:r>
            <a:r>
              <a:rPr lang="en-US" dirty="0">
                <a:solidFill>
                  <a:schemeClr val="accent2"/>
                </a:solidFill>
              </a:rPr>
              <a:t> </a:t>
            </a:r>
            <a:r>
              <a:rPr lang="en-US" dirty="0" err="1">
                <a:solidFill>
                  <a:schemeClr val="accent2"/>
                </a:solidFill>
              </a:rPr>
              <a:t>thêm</a:t>
            </a:r>
            <a:r>
              <a:rPr lang="en-US" dirty="0">
                <a:solidFill>
                  <a:schemeClr val="accent2"/>
                </a:solidFill>
              </a:rPr>
              <a:t> </a:t>
            </a:r>
            <a:r>
              <a:rPr lang="en-US" dirty="0" err="1">
                <a:solidFill>
                  <a:schemeClr val="accent2"/>
                </a:solidFill>
              </a:rPr>
              <a:t>nhiều</a:t>
            </a:r>
            <a:r>
              <a:rPr lang="en-US" dirty="0">
                <a:solidFill>
                  <a:schemeClr val="accent2"/>
                </a:solidFill>
              </a:rPr>
              <a:t> </a:t>
            </a:r>
            <a:r>
              <a:rPr lang="en-US" dirty="0" err="1">
                <a:solidFill>
                  <a:schemeClr val="accent2"/>
                </a:solidFill>
              </a:rPr>
              <a:t>từ</a:t>
            </a:r>
            <a:r>
              <a:rPr lang="en-US" dirty="0">
                <a:solidFill>
                  <a:schemeClr val="accent2"/>
                </a:solidFill>
              </a:rPr>
              <a:t> </a:t>
            </a:r>
            <a:r>
              <a:rPr lang="en-US" dirty="0" err="1">
                <a:solidFill>
                  <a:schemeClr val="accent2"/>
                </a:solidFill>
              </a:rPr>
              <a:t>Tiếng</a:t>
            </a:r>
            <a:r>
              <a:rPr lang="en-US" dirty="0">
                <a:solidFill>
                  <a:schemeClr val="accent2"/>
                </a:solidFill>
              </a:rPr>
              <a:t> Anh.</a:t>
            </a:r>
          </a:p>
          <a:p>
            <a:pPr marL="285750" indent="-285750" algn="just">
              <a:buFont typeface="Arial" panose="020B0604020202020204" pitchFamily="34" charset="0"/>
              <a:buChar char="•"/>
            </a:pPr>
            <a:r>
              <a:rPr lang="en-US" dirty="0" err="1">
                <a:solidFill>
                  <a:schemeClr val="accent2"/>
                </a:solidFill>
              </a:rPr>
              <a:t>Thư</a:t>
            </a:r>
            <a:r>
              <a:rPr lang="en-US" dirty="0">
                <a:solidFill>
                  <a:schemeClr val="accent2"/>
                </a:solidFill>
              </a:rPr>
              <a:t> </a:t>
            </a:r>
            <a:r>
              <a:rPr lang="en-US" dirty="0" err="1">
                <a:solidFill>
                  <a:schemeClr val="accent2"/>
                </a:solidFill>
              </a:rPr>
              <a:t>viện</a:t>
            </a:r>
            <a:r>
              <a:rPr lang="en-US" dirty="0">
                <a:solidFill>
                  <a:schemeClr val="accent2"/>
                </a:solidFill>
              </a:rPr>
              <a:t> Pandas </a:t>
            </a:r>
            <a:r>
              <a:rPr lang="en-US" dirty="0" err="1">
                <a:solidFill>
                  <a:schemeClr val="accent2"/>
                </a:solidFill>
              </a:rPr>
              <a:t>giúp</a:t>
            </a:r>
            <a:r>
              <a:rPr lang="en-US" dirty="0">
                <a:solidFill>
                  <a:schemeClr val="accent2"/>
                </a:solidFill>
              </a:rPr>
              <a:t> </a:t>
            </a:r>
            <a:r>
              <a:rPr lang="en-US" dirty="0" err="1">
                <a:solidFill>
                  <a:schemeClr val="accent2"/>
                </a:solidFill>
              </a:rPr>
              <a:t>nhanh</a:t>
            </a:r>
            <a:r>
              <a:rPr lang="en-US" dirty="0">
                <a:solidFill>
                  <a:schemeClr val="accent2"/>
                </a:solidFill>
              </a:rPr>
              <a:t> </a:t>
            </a:r>
            <a:r>
              <a:rPr lang="en-US" dirty="0" err="1">
                <a:solidFill>
                  <a:schemeClr val="accent2"/>
                </a:solidFill>
              </a:rPr>
              <a:t>chóng</a:t>
            </a:r>
            <a:r>
              <a:rPr lang="en-US" dirty="0">
                <a:solidFill>
                  <a:schemeClr val="accent2"/>
                </a:solidFill>
              </a:rPr>
              <a:t> </a:t>
            </a:r>
            <a:r>
              <a:rPr lang="en-US" dirty="0" err="1">
                <a:solidFill>
                  <a:schemeClr val="accent2"/>
                </a:solidFill>
              </a:rPr>
              <a:t>và</a:t>
            </a:r>
            <a:r>
              <a:rPr lang="en-US" dirty="0">
                <a:solidFill>
                  <a:schemeClr val="accent2"/>
                </a:solidFill>
              </a:rPr>
              <a:t> </a:t>
            </a:r>
            <a:r>
              <a:rPr lang="en-US" dirty="0" err="1">
                <a:solidFill>
                  <a:schemeClr val="accent2"/>
                </a:solidFill>
              </a:rPr>
              <a:t>hiệu</a:t>
            </a:r>
            <a:r>
              <a:rPr lang="en-US" dirty="0">
                <a:solidFill>
                  <a:schemeClr val="accent2"/>
                </a:solidFill>
              </a:rPr>
              <a:t> </a:t>
            </a:r>
            <a:r>
              <a:rPr lang="en-US" dirty="0" err="1">
                <a:solidFill>
                  <a:schemeClr val="accent2"/>
                </a:solidFill>
              </a:rPr>
              <a:t>quả</a:t>
            </a:r>
            <a:r>
              <a:rPr lang="en-US" dirty="0">
                <a:solidFill>
                  <a:schemeClr val="accent2"/>
                </a:solidFill>
              </a:rPr>
              <a:t> </a:t>
            </a:r>
            <a:r>
              <a:rPr lang="en-US" dirty="0" err="1">
                <a:solidFill>
                  <a:schemeClr val="accent2"/>
                </a:solidFill>
              </a:rPr>
              <a:t>thao</a:t>
            </a:r>
            <a:r>
              <a:rPr lang="en-US" dirty="0">
                <a:solidFill>
                  <a:schemeClr val="accent2"/>
                </a:solidFill>
              </a:rPr>
              <a:t> </a:t>
            </a:r>
            <a:r>
              <a:rPr lang="en-US" dirty="0" err="1">
                <a:solidFill>
                  <a:schemeClr val="accent2"/>
                </a:solidFill>
              </a:rPr>
              <a:t>tác</a:t>
            </a:r>
            <a:r>
              <a:rPr lang="en-US" dirty="0">
                <a:solidFill>
                  <a:schemeClr val="accent2"/>
                </a:solidFill>
              </a:rPr>
              <a:t> </a:t>
            </a:r>
            <a:r>
              <a:rPr lang="en-US" dirty="0" err="1">
                <a:solidFill>
                  <a:schemeClr val="accent2"/>
                </a:solidFill>
              </a:rPr>
              <a:t>và</a:t>
            </a:r>
            <a:r>
              <a:rPr lang="en-US" dirty="0">
                <a:solidFill>
                  <a:schemeClr val="accent2"/>
                </a:solidFill>
              </a:rPr>
              <a:t> </a:t>
            </a:r>
            <a:r>
              <a:rPr lang="en-US" dirty="0" err="1">
                <a:solidFill>
                  <a:schemeClr val="accent2"/>
                </a:solidFill>
              </a:rPr>
              <a:t>phân</a:t>
            </a:r>
            <a:r>
              <a:rPr lang="en-US" dirty="0">
                <a:solidFill>
                  <a:schemeClr val="accent2"/>
                </a:solidFill>
              </a:rPr>
              <a:t> </a:t>
            </a:r>
            <a:r>
              <a:rPr lang="en-US" dirty="0" err="1">
                <a:solidFill>
                  <a:schemeClr val="accent2"/>
                </a:solidFill>
              </a:rPr>
              <a:t>tích</a:t>
            </a:r>
            <a:r>
              <a:rPr lang="en-US" dirty="0">
                <a:solidFill>
                  <a:schemeClr val="accent2"/>
                </a:solidFill>
              </a:rPr>
              <a:t>, </a:t>
            </a:r>
            <a:r>
              <a:rPr lang="en-US" dirty="0" err="1">
                <a:solidFill>
                  <a:schemeClr val="accent2"/>
                </a:solidFill>
              </a:rPr>
              <a:t>xử</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dữ</a:t>
            </a:r>
            <a:r>
              <a:rPr lang="en-US" dirty="0">
                <a:solidFill>
                  <a:schemeClr val="accent2"/>
                </a:solidFill>
              </a:rPr>
              <a:t> </a:t>
            </a:r>
            <a:r>
              <a:rPr lang="en-US" dirty="0" err="1">
                <a:solidFill>
                  <a:schemeClr val="accent2"/>
                </a:solidFill>
              </a:rPr>
              <a:t>liệu</a:t>
            </a:r>
            <a:r>
              <a:rPr lang="en-US" dirty="0">
                <a:solidFill>
                  <a:schemeClr val="accent2"/>
                </a:solidFill>
              </a:rPr>
              <a:t>.</a:t>
            </a:r>
          </a:p>
          <a:p>
            <a:pPr marL="285750" indent="-285750" algn="just">
              <a:buFont typeface="Arial" panose="020B0604020202020204" pitchFamily="34" charset="0"/>
              <a:buChar char="•"/>
            </a:pPr>
            <a:endParaRPr lang="en-US" dirty="0">
              <a:solidFill>
                <a:schemeClr val="accent2"/>
              </a:solidFill>
            </a:endParaRPr>
          </a:p>
          <a:p>
            <a:pPr marL="0" indent="0" algn="just"/>
            <a:endParaRPr lang="en-US" dirty="0">
              <a:solidFill>
                <a:schemeClr val="accent2"/>
              </a:solidFill>
            </a:endParaRPr>
          </a:p>
        </p:txBody>
      </p:sp>
      <p:sp>
        <p:nvSpPr>
          <p:cNvPr id="7" name="Google Shape;224;p34">
            <a:extLst>
              <a:ext uri="{FF2B5EF4-FFF2-40B4-BE49-F238E27FC236}">
                <a16:creationId xmlns:a16="http://schemas.microsoft.com/office/drawing/2014/main" id="{A82E2489-A856-05C2-5D90-99230D6B53E2}"/>
              </a:ext>
            </a:extLst>
          </p:cNvPr>
          <p:cNvSpPr txBox="1">
            <a:spLocks/>
          </p:cNvSpPr>
          <p:nvPr/>
        </p:nvSpPr>
        <p:spPr>
          <a:xfrm>
            <a:off x="4120750" y="1414725"/>
            <a:ext cx="4462500" cy="11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200"/>
              <a:buFont typeface="Montserrat"/>
              <a:buNone/>
              <a:defRPr sz="7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7200"/>
              <a:buFont typeface="Montserrat"/>
              <a:buNone/>
              <a:defRPr sz="7200" b="1" i="0" u="none" strike="noStrike" cap="none">
                <a:solidFill>
                  <a:schemeClr val="dk1"/>
                </a:solidFill>
                <a:latin typeface="Montserrat"/>
                <a:ea typeface="Montserrat"/>
                <a:cs typeface="Montserrat"/>
                <a:sym typeface="Montserrat"/>
              </a:defRPr>
            </a:lvl9pPr>
          </a:lstStyle>
          <a:p>
            <a:r>
              <a:rPr lang="en" dirty="0"/>
              <a:t>02</a:t>
            </a:r>
          </a:p>
        </p:txBody>
      </p:sp>
    </p:spTree>
    <p:extLst>
      <p:ext uri="{BB962C8B-B14F-4D97-AF65-F5344CB8AC3E}">
        <p14:creationId xmlns:p14="http://schemas.microsoft.com/office/powerpoint/2010/main" val="198734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heel(1)">
                                      <p:cBhvr>
                                        <p:cTn id="19" dur="20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heel(1)">
                                      <p:cBhvr>
                                        <p:cTn id="24"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7;p53">
            <a:extLst>
              <a:ext uri="{FF2B5EF4-FFF2-40B4-BE49-F238E27FC236}">
                <a16:creationId xmlns:a16="http://schemas.microsoft.com/office/drawing/2014/main" id="{8D18148B-168C-816C-DBC2-30ED941497E9}"/>
              </a:ext>
            </a:extLst>
          </p:cNvPr>
          <p:cNvSpPr txBox="1">
            <a:spLocks noGrp="1"/>
          </p:cNvSpPr>
          <p:nvPr>
            <p:ph type="title"/>
          </p:nvPr>
        </p:nvSpPr>
        <p:spPr>
          <a:xfrm>
            <a:off x="713375" y="2227049"/>
            <a:ext cx="4462500" cy="962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t>Định hướng sắp tới</a:t>
            </a:r>
          </a:p>
        </p:txBody>
      </p:sp>
      <p:sp>
        <p:nvSpPr>
          <p:cNvPr id="7" name="Google Shape;499;p53">
            <a:extLst>
              <a:ext uri="{FF2B5EF4-FFF2-40B4-BE49-F238E27FC236}">
                <a16:creationId xmlns:a16="http://schemas.microsoft.com/office/drawing/2014/main" id="{E5845EA7-3366-647C-1E6A-DEFA477ADAF7}"/>
              </a:ext>
            </a:extLst>
          </p:cNvPr>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5544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t>Định hướng sắp tới</a:t>
            </a:r>
            <a:endParaRPr dirty="0"/>
          </a:p>
        </p:txBody>
      </p:sp>
      <p:sp>
        <p:nvSpPr>
          <p:cNvPr id="286" name="Google Shape;286;p39"/>
          <p:cNvSpPr/>
          <p:nvPr/>
        </p:nvSpPr>
        <p:spPr>
          <a:xfrm>
            <a:off x="713225" y="259087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282625" y="227942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5852025" y="1976450"/>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rot="5400000">
            <a:off x="3029775" y="2435150"/>
            <a:ext cx="4146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rot="5400000">
            <a:off x="5600575" y="2127200"/>
            <a:ext cx="4047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txBox="1">
            <a:spLocks noGrp="1"/>
          </p:cNvSpPr>
          <p:nvPr>
            <p:ph type="subTitle" idx="4294967295"/>
          </p:nvPr>
        </p:nvSpPr>
        <p:spPr>
          <a:xfrm>
            <a:off x="1227425" y="207965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11-12.2022</a:t>
            </a:r>
            <a:endParaRPr b="1" dirty="0">
              <a:solidFill>
                <a:schemeClr val="accent1"/>
              </a:solidFill>
            </a:endParaRPr>
          </a:p>
        </p:txBody>
      </p:sp>
      <p:sp>
        <p:nvSpPr>
          <p:cNvPr id="292" name="Google Shape;292;p39"/>
          <p:cNvSpPr txBox="1">
            <a:spLocks noGrp="1"/>
          </p:cNvSpPr>
          <p:nvPr>
            <p:ph type="subTitle" idx="4294967295"/>
          </p:nvPr>
        </p:nvSpPr>
        <p:spPr>
          <a:xfrm>
            <a:off x="3796825" y="176410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1" dirty="0">
                <a:solidFill>
                  <a:schemeClr val="accent1"/>
                </a:solidFill>
              </a:rPr>
              <a:t>K</a:t>
            </a:r>
            <a:r>
              <a:rPr lang="en" b="1" dirty="0">
                <a:solidFill>
                  <a:schemeClr val="accent1"/>
                </a:solidFill>
              </a:rPr>
              <a:t>ỳ 2022.2</a:t>
            </a:r>
            <a:endParaRPr b="1" dirty="0">
              <a:solidFill>
                <a:schemeClr val="accent1"/>
              </a:solidFill>
            </a:endParaRPr>
          </a:p>
        </p:txBody>
      </p:sp>
      <p:sp>
        <p:nvSpPr>
          <p:cNvPr id="293" name="Google Shape;293;p39"/>
          <p:cNvSpPr txBox="1">
            <a:spLocks noGrp="1"/>
          </p:cNvSpPr>
          <p:nvPr>
            <p:ph type="subTitle" idx="4294967295"/>
          </p:nvPr>
        </p:nvSpPr>
        <p:spPr>
          <a:xfrm>
            <a:off x="6366225" y="1471875"/>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1" dirty="0">
                <a:solidFill>
                  <a:schemeClr val="accent1"/>
                </a:solidFill>
              </a:rPr>
              <a:t>K</a:t>
            </a:r>
            <a:r>
              <a:rPr lang="en" b="1" dirty="0">
                <a:solidFill>
                  <a:schemeClr val="accent1"/>
                </a:solidFill>
              </a:rPr>
              <a:t>ỳ 2023.1</a:t>
            </a:r>
            <a:endParaRPr b="1" dirty="0">
              <a:solidFill>
                <a:schemeClr val="accent1"/>
              </a:solidFill>
            </a:endParaRPr>
          </a:p>
        </p:txBody>
      </p:sp>
      <p:sp>
        <p:nvSpPr>
          <p:cNvPr id="294" name="Google Shape;294;p39"/>
          <p:cNvSpPr txBox="1">
            <a:spLocks noGrp="1"/>
          </p:cNvSpPr>
          <p:nvPr>
            <p:ph type="subTitle" idx="4294967295"/>
          </p:nvPr>
        </p:nvSpPr>
        <p:spPr>
          <a:xfrm>
            <a:off x="722474" y="2796699"/>
            <a:ext cx="2560151" cy="1640621"/>
          </a:xfrm>
          <a:prstGeom prst="rect">
            <a:avLst/>
          </a:prstGeom>
        </p:spPr>
        <p:txBody>
          <a:bodyPr spcFirstLastPara="1" wrap="square" lIns="91425" tIns="91425" rIns="91425" bIns="91425" anchor="t" anchorCtr="0">
            <a:noAutofit/>
          </a:bodyPr>
          <a:lstStyle/>
          <a:p>
            <a:pPr marL="425450" indent="-285750" algn="just">
              <a:buSzPts val="1400"/>
            </a:pPr>
            <a:r>
              <a:rPr lang="en-US" sz="1400" dirty="0">
                <a:solidFill>
                  <a:schemeClr val="dk1"/>
                </a:solidFill>
              </a:rPr>
              <a:t>Học </a:t>
            </a:r>
            <a:r>
              <a:rPr lang="en-US" sz="1400" dirty="0" err="1">
                <a:solidFill>
                  <a:schemeClr val="dk1"/>
                </a:solidFill>
              </a:rPr>
              <a:t>tập</a:t>
            </a:r>
            <a:r>
              <a:rPr lang="en-US" sz="1400" dirty="0">
                <a:solidFill>
                  <a:schemeClr val="dk1"/>
                </a:solidFill>
              </a:rPr>
              <a:t> các </a:t>
            </a:r>
            <a:r>
              <a:rPr lang="en-US" sz="1400" dirty="0" err="1">
                <a:solidFill>
                  <a:schemeClr val="dk1"/>
                </a:solidFill>
              </a:rPr>
              <a:t>môn</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lớp</a:t>
            </a:r>
            <a:r>
              <a:rPr lang="en-US" sz="1400" dirty="0">
                <a:solidFill>
                  <a:schemeClr val="dk1"/>
                </a:solidFill>
              </a:rPr>
              <a:t> </a:t>
            </a:r>
            <a:r>
              <a:rPr lang="en-US" sz="1400" dirty="0" err="1">
                <a:solidFill>
                  <a:schemeClr val="dk1"/>
                </a:solidFill>
              </a:rPr>
              <a:t>chuẩn</a:t>
            </a:r>
            <a:r>
              <a:rPr lang="en-US" sz="1400" dirty="0">
                <a:solidFill>
                  <a:schemeClr val="dk1"/>
                </a:solidFill>
              </a:rPr>
              <a:t> </a:t>
            </a:r>
            <a:r>
              <a:rPr lang="en-US" sz="1400" dirty="0" err="1">
                <a:solidFill>
                  <a:schemeClr val="dk1"/>
                </a:solidFill>
              </a:rPr>
              <a:t>bị</a:t>
            </a:r>
            <a:r>
              <a:rPr lang="en-US" sz="1400" dirty="0">
                <a:solidFill>
                  <a:schemeClr val="dk1"/>
                </a:solidFill>
              </a:rPr>
              <a:t> </a:t>
            </a:r>
            <a:r>
              <a:rPr lang="en-US" sz="1400" dirty="0" err="1">
                <a:solidFill>
                  <a:schemeClr val="dk1"/>
                </a:solidFill>
              </a:rPr>
              <a:t>thi</a:t>
            </a:r>
            <a:r>
              <a:rPr lang="en-US" sz="1400" dirty="0">
                <a:solidFill>
                  <a:schemeClr val="dk1"/>
                </a:solidFill>
              </a:rPr>
              <a:t> </a:t>
            </a:r>
            <a:r>
              <a:rPr lang="en-US" sz="1400" dirty="0" err="1">
                <a:solidFill>
                  <a:schemeClr val="dk1"/>
                </a:solidFill>
              </a:rPr>
              <a:t>gk</a:t>
            </a:r>
            <a:r>
              <a:rPr lang="en-US" sz="1400" dirty="0">
                <a:solidFill>
                  <a:schemeClr val="dk1"/>
                </a:solidFill>
              </a:rPr>
              <a:t> (11-17/12).</a:t>
            </a:r>
          </a:p>
          <a:p>
            <a:pPr marL="425450" indent="-285750" algn="just">
              <a:buSzPts val="1400"/>
            </a:pPr>
            <a:r>
              <a:rPr lang="en-US" sz="1400" dirty="0">
                <a:solidFill>
                  <a:schemeClr val="dk1"/>
                </a:solidFill>
              </a:rPr>
              <a:t>Học khóa OOP, Data </a:t>
            </a:r>
            <a:r>
              <a:rPr lang="en-US" sz="1400" dirty="0" err="1">
                <a:solidFill>
                  <a:schemeClr val="dk1"/>
                </a:solidFill>
              </a:rPr>
              <a:t>Cleanning</a:t>
            </a:r>
            <a:r>
              <a:rPr lang="en-US" sz="1400" dirty="0">
                <a:solidFill>
                  <a:schemeClr val="dk1"/>
                </a:solidFill>
              </a:rPr>
              <a:t> và ML.</a:t>
            </a:r>
          </a:p>
          <a:p>
            <a:pPr marL="425450" indent="-285750" algn="just">
              <a:buSzPts val="1400"/>
            </a:pPr>
            <a:r>
              <a:rPr lang="en-US" sz="1400" dirty="0" err="1">
                <a:solidFill>
                  <a:schemeClr val="dk1"/>
                </a:solidFill>
              </a:rPr>
              <a:t>Tìm</a:t>
            </a:r>
            <a:r>
              <a:rPr lang="en-US" sz="1400" dirty="0">
                <a:solidFill>
                  <a:schemeClr val="dk1"/>
                </a:solidFill>
              </a:rPr>
              <a:t> </a:t>
            </a:r>
            <a:r>
              <a:rPr lang="en-US" sz="1400" dirty="0" err="1">
                <a:solidFill>
                  <a:schemeClr val="dk1"/>
                </a:solidFill>
              </a:rPr>
              <a:t>kiếm</a:t>
            </a:r>
            <a:r>
              <a:rPr lang="en-US" sz="1400" dirty="0">
                <a:solidFill>
                  <a:schemeClr val="dk1"/>
                </a:solidFill>
              </a:rPr>
              <a:t> và đọc các </a:t>
            </a:r>
            <a:r>
              <a:rPr lang="en-US" sz="1400" dirty="0" err="1">
                <a:solidFill>
                  <a:schemeClr val="dk1"/>
                </a:solidFill>
              </a:rPr>
              <a:t>đề</a:t>
            </a:r>
            <a:r>
              <a:rPr lang="en-US" sz="1400" dirty="0">
                <a:solidFill>
                  <a:schemeClr val="dk1"/>
                </a:solidFill>
              </a:rPr>
              <a:t> </a:t>
            </a:r>
            <a:r>
              <a:rPr lang="en-US" sz="1400" dirty="0" err="1">
                <a:solidFill>
                  <a:schemeClr val="dk1"/>
                </a:solidFill>
              </a:rPr>
              <a:t>tài</a:t>
            </a:r>
            <a:r>
              <a:rPr lang="en-US" sz="1400" dirty="0">
                <a:solidFill>
                  <a:schemeClr val="dk1"/>
                </a:solidFill>
              </a:rPr>
              <a:t> </a:t>
            </a:r>
            <a:r>
              <a:rPr lang="en-US" sz="1400" dirty="0" err="1">
                <a:solidFill>
                  <a:schemeClr val="dk1"/>
                </a:solidFill>
              </a:rPr>
              <a:t>trên</a:t>
            </a:r>
            <a:r>
              <a:rPr lang="en-US" sz="1400" dirty="0">
                <a:solidFill>
                  <a:schemeClr val="dk1"/>
                </a:solidFill>
              </a:rPr>
              <a:t> lab.</a:t>
            </a:r>
            <a:endParaRPr sz="1400" dirty="0">
              <a:solidFill>
                <a:schemeClr val="dk1"/>
              </a:solidFill>
            </a:endParaRPr>
          </a:p>
        </p:txBody>
      </p:sp>
      <p:sp>
        <p:nvSpPr>
          <p:cNvPr id="295" name="Google Shape;295;p39"/>
          <p:cNvSpPr txBox="1">
            <a:spLocks noGrp="1"/>
          </p:cNvSpPr>
          <p:nvPr>
            <p:ph type="subTitle" idx="4294967295"/>
          </p:nvPr>
        </p:nvSpPr>
        <p:spPr>
          <a:xfrm>
            <a:off x="3291976" y="2489350"/>
            <a:ext cx="2459349"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err="1">
                <a:solidFill>
                  <a:schemeClr val="dk1"/>
                </a:solidFill>
              </a:rPr>
              <a:t>Đăng</a:t>
            </a:r>
            <a:r>
              <a:rPr lang="en-US" sz="1400" dirty="0">
                <a:solidFill>
                  <a:schemeClr val="dk1"/>
                </a:solidFill>
              </a:rPr>
              <a:t> </a:t>
            </a:r>
            <a:r>
              <a:rPr lang="en-US" sz="1400" dirty="0" err="1">
                <a:solidFill>
                  <a:schemeClr val="dk1"/>
                </a:solidFill>
              </a:rPr>
              <a:t>ký</a:t>
            </a:r>
            <a:r>
              <a:rPr lang="en-US" sz="1400" dirty="0">
                <a:solidFill>
                  <a:schemeClr val="dk1"/>
                </a:solidFill>
              </a:rPr>
              <a:t> </a:t>
            </a:r>
            <a:r>
              <a:rPr lang="en-US" sz="1400" dirty="0" err="1">
                <a:solidFill>
                  <a:schemeClr val="dk1"/>
                </a:solidFill>
              </a:rPr>
              <a:t>lớp</a:t>
            </a:r>
            <a:r>
              <a:rPr lang="en-US" sz="1400" dirty="0">
                <a:solidFill>
                  <a:schemeClr val="dk1"/>
                </a:solidFill>
              </a:rPr>
              <a:t> </a:t>
            </a:r>
            <a:r>
              <a:rPr lang="en-US" sz="1400" dirty="0" err="1">
                <a:solidFill>
                  <a:schemeClr val="dk1"/>
                </a:solidFill>
              </a:rPr>
              <a:t>kỳ</a:t>
            </a:r>
            <a:r>
              <a:rPr lang="en-US" sz="1400" dirty="0">
                <a:solidFill>
                  <a:schemeClr val="dk1"/>
                </a:solidFill>
              </a:rPr>
              <a:t> 2.</a:t>
            </a:r>
          </a:p>
          <a:p>
            <a:pPr marL="457200" lvl="0" indent="-317500" algn="l" rtl="0">
              <a:spcBef>
                <a:spcPts val="0"/>
              </a:spcBef>
              <a:spcAft>
                <a:spcPts val="0"/>
              </a:spcAft>
              <a:buSzPts val="1400"/>
              <a:buChar char="●"/>
            </a:pPr>
            <a:r>
              <a:rPr lang="en-US" sz="1400" dirty="0" err="1">
                <a:solidFill>
                  <a:schemeClr val="dk1"/>
                </a:solidFill>
              </a:rPr>
              <a:t>Lên</a:t>
            </a:r>
            <a:r>
              <a:rPr lang="en-US" sz="1400" dirty="0">
                <a:solidFill>
                  <a:schemeClr val="dk1"/>
                </a:solidFill>
              </a:rPr>
              <a:t> lab </a:t>
            </a:r>
            <a:r>
              <a:rPr lang="en-US" sz="1400" dirty="0" err="1">
                <a:solidFill>
                  <a:schemeClr val="dk1"/>
                </a:solidFill>
              </a:rPr>
              <a:t>học</a:t>
            </a:r>
            <a:r>
              <a:rPr lang="en-US" sz="1400" dirty="0">
                <a:solidFill>
                  <a:schemeClr val="dk1"/>
                </a:solidFill>
              </a:rPr>
              <a:t> </a:t>
            </a:r>
            <a:r>
              <a:rPr lang="en-US" sz="1400" dirty="0" err="1">
                <a:solidFill>
                  <a:schemeClr val="dk1"/>
                </a:solidFill>
              </a:rPr>
              <a:t>tập</a:t>
            </a:r>
            <a:r>
              <a:rPr lang="en-US" sz="1400" dirty="0">
                <a:solidFill>
                  <a:schemeClr val="dk1"/>
                </a:solidFill>
              </a:rPr>
              <a:t>, </a:t>
            </a:r>
            <a:r>
              <a:rPr lang="en-US" sz="1400" dirty="0" err="1">
                <a:solidFill>
                  <a:schemeClr val="dk1"/>
                </a:solidFill>
              </a:rPr>
              <a:t>tìm</a:t>
            </a:r>
            <a:r>
              <a:rPr lang="en-US" sz="1400" dirty="0">
                <a:solidFill>
                  <a:schemeClr val="dk1"/>
                </a:solidFill>
              </a:rPr>
              <a:t> </a:t>
            </a:r>
            <a:r>
              <a:rPr lang="en-US" sz="1400" dirty="0" err="1">
                <a:solidFill>
                  <a:schemeClr val="dk1"/>
                </a:solidFill>
              </a:rPr>
              <a:t>kiếm</a:t>
            </a:r>
            <a:r>
              <a:rPr lang="en-US" sz="1400" dirty="0">
                <a:solidFill>
                  <a:schemeClr val="dk1"/>
                </a:solidFill>
              </a:rPr>
              <a:t> đọc các </a:t>
            </a:r>
            <a:r>
              <a:rPr lang="en-US" sz="1400" dirty="0" err="1">
                <a:solidFill>
                  <a:schemeClr val="dk1"/>
                </a:solidFill>
              </a:rPr>
              <a:t>đề</a:t>
            </a:r>
            <a:r>
              <a:rPr lang="en-US" sz="1400" dirty="0">
                <a:solidFill>
                  <a:schemeClr val="dk1"/>
                </a:solidFill>
              </a:rPr>
              <a:t> </a:t>
            </a:r>
            <a:r>
              <a:rPr lang="en-US" sz="1400" dirty="0" err="1">
                <a:solidFill>
                  <a:schemeClr val="dk1"/>
                </a:solidFill>
              </a:rPr>
              <a:t>tài</a:t>
            </a:r>
            <a:r>
              <a:rPr lang="en-US" sz="1400" dirty="0">
                <a:solidFill>
                  <a:schemeClr val="dk1"/>
                </a:solidFill>
              </a:rPr>
              <a:t>.</a:t>
            </a:r>
          </a:p>
          <a:p>
            <a:pPr marL="457200" lvl="0" indent="-317500" algn="l" rtl="0">
              <a:spcBef>
                <a:spcPts val="0"/>
              </a:spcBef>
              <a:spcAft>
                <a:spcPts val="0"/>
              </a:spcAft>
              <a:buSzPts val="1400"/>
              <a:buChar char="●"/>
            </a:pPr>
            <a:endParaRPr sz="1400" dirty="0">
              <a:solidFill>
                <a:schemeClr val="dk1"/>
              </a:solidFill>
            </a:endParaRPr>
          </a:p>
        </p:txBody>
      </p:sp>
      <p:sp>
        <p:nvSpPr>
          <p:cNvPr id="296" name="Google Shape;296;p39"/>
          <p:cNvSpPr txBox="1">
            <a:spLocks noGrp="1"/>
          </p:cNvSpPr>
          <p:nvPr>
            <p:ph type="subTitle" idx="4294967295"/>
          </p:nvPr>
        </p:nvSpPr>
        <p:spPr>
          <a:xfrm>
            <a:off x="5852025" y="2175625"/>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400" dirty="0" err="1">
                <a:solidFill>
                  <a:schemeClr val="dk1"/>
                </a:solidFill>
              </a:rPr>
              <a:t>Luyện</a:t>
            </a:r>
            <a:r>
              <a:rPr lang="en-US" sz="1400" dirty="0">
                <a:solidFill>
                  <a:schemeClr val="dk1"/>
                </a:solidFill>
              </a:rPr>
              <a:t> </a:t>
            </a:r>
            <a:r>
              <a:rPr lang="en-US" sz="1400" dirty="0" err="1">
                <a:solidFill>
                  <a:schemeClr val="dk1"/>
                </a:solidFill>
              </a:rPr>
              <a:t>thi</a:t>
            </a:r>
            <a:r>
              <a:rPr lang="en-US" sz="1400" dirty="0">
                <a:solidFill>
                  <a:schemeClr val="dk1"/>
                </a:solidFill>
              </a:rPr>
              <a:t> </a:t>
            </a:r>
            <a:r>
              <a:rPr lang="en-US" sz="1400" dirty="0" err="1">
                <a:solidFill>
                  <a:schemeClr val="dk1"/>
                </a:solidFill>
              </a:rPr>
              <a:t>lấy</a:t>
            </a:r>
            <a:r>
              <a:rPr lang="en-US" sz="1400" dirty="0">
                <a:solidFill>
                  <a:schemeClr val="dk1"/>
                </a:solidFill>
              </a:rPr>
              <a:t> </a:t>
            </a:r>
            <a:r>
              <a:rPr lang="en-US" sz="1400" dirty="0" err="1">
                <a:solidFill>
                  <a:schemeClr val="dk1"/>
                </a:solidFill>
              </a:rPr>
              <a:t>chứng</a:t>
            </a:r>
            <a:r>
              <a:rPr lang="en-US" sz="1400" dirty="0">
                <a:solidFill>
                  <a:schemeClr val="dk1"/>
                </a:solidFill>
              </a:rPr>
              <a:t> </a:t>
            </a:r>
            <a:r>
              <a:rPr lang="en-US" sz="1400" dirty="0" err="1">
                <a:solidFill>
                  <a:schemeClr val="dk1"/>
                </a:solidFill>
              </a:rPr>
              <a:t>chỉ</a:t>
            </a:r>
            <a:r>
              <a:rPr lang="en-US" sz="1400" dirty="0">
                <a:solidFill>
                  <a:schemeClr val="dk1"/>
                </a:solidFill>
              </a:rPr>
              <a:t> </a:t>
            </a:r>
            <a:r>
              <a:rPr lang="en-US" sz="1400" dirty="0" err="1">
                <a:solidFill>
                  <a:schemeClr val="dk1"/>
                </a:solidFill>
              </a:rPr>
              <a:t>Tiếng</a:t>
            </a:r>
            <a:r>
              <a:rPr lang="en-US" sz="1400" dirty="0">
                <a:solidFill>
                  <a:schemeClr val="dk1"/>
                </a:solidFill>
              </a:rPr>
              <a:t> Anh.</a:t>
            </a:r>
          </a:p>
          <a:p>
            <a:pPr marL="457200" lvl="0" indent="-317500" algn="l" rtl="0">
              <a:spcBef>
                <a:spcPts val="0"/>
              </a:spcBef>
              <a:spcAft>
                <a:spcPts val="0"/>
              </a:spcAft>
              <a:buSzPts val="1400"/>
              <a:buChar char="●"/>
            </a:pPr>
            <a:r>
              <a:rPr lang="en-US" sz="1400" dirty="0" err="1">
                <a:solidFill>
                  <a:schemeClr val="dk1"/>
                </a:solidFill>
              </a:rPr>
              <a:t>Đăng</a:t>
            </a:r>
            <a:r>
              <a:rPr lang="en-US" sz="1400" dirty="0">
                <a:solidFill>
                  <a:schemeClr val="dk1"/>
                </a:solidFill>
              </a:rPr>
              <a:t> </a:t>
            </a:r>
            <a:r>
              <a:rPr lang="en-US" sz="1400" dirty="0" err="1">
                <a:solidFill>
                  <a:schemeClr val="dk1"/>
                </a:solidFill>
              </a:rPr>
              <a:t>ký</a:t>
            </a:r>
            <a:r>
              <a:rPr lang="en-US" sz="1400" dirty="0">
                <a:solidFill>
                  <a:schemeClr val="dk1"/>
                </a:solidFill>
              </a:rPr>
              <a:t> </a:t>
            </a:r>
            <a:r>
              <a:rPr lang="en-US" sz="1400" dirty="0" err="1">
                <a:solidFill>
                  <a:schemeClr val="dk1"/>
                </a:solidFill>
              </a:rPr>
              <a:t>lớp</a:t>
            </a:r>
            <a:r>
              <a:rPr lang="en-US" sz="1400" dirty="0">
                <a:solidFill>
                  <a:schemeClr val="dk1"/>
                </a:solidFill>
              </a:rPr>
              <a:t> </a:t>
            </a:r>
            <a:r>
              <a:rPr lang="en-US" sz="1400" dirty="0" err="1">
                <a:solidFill>
                  <a:schemeClr val="dk1"/>
                </a:solidFill>
              </a:rPr>
              <a:t>học</a:t>
            </a:r>
            <a:r>
              <a:rPr lang="en-US" sz="1400" dirty="0">
                <a:solidFill>
                  <a:schemeClr val="dk1"/>
                </a:solidFill>
              </a:rPr>
              <a:t>.</a:t>
            </a:r>
          </a:p>
          <a:p>
            <a:pPr marL="457200" lvl="0" indent="-317500" algn="l" rtl="0">
              <a:spcBef>
                <a:spcPts val="0"/>
              </a:spcBef>
              <a:spcAft>
                <a:spcPts val="0"/>
              </a:spcAft>
              <a:buSzPts val="1400"/>
              <a:buChar char="●"/>
            </a:pPr>
            <a:r>
              <a:rPr lang="en-US" sz="1400" dirty="0" err="1">
                <a:solidFill>
                  <a:schemeClr val="dk1"/>
                </a:solidFill>
              </a:rPr>
              <a:t>Lên</a:t>
            </a:r>
            <a:r>
              <a:rPr lang="en-US" sz="1400" dirty="0">
                <a:solidFill>
                  <a:schemeClr val="dk1"/>
                </a:solidFill>
              </a:rPr>
              <a:t> lab </a:t>
            </a:r>
            <a:r>
              <a:rPr lang="en-US" sz="1400" dirty="0" err="1">
                <a:solidFill>
                  <a:schemeClr val="dk1"/>
                </a:solidFill>
              </a:rPr>
              <a:t>học</a:t>
            </a:r>
            <a:r>
              <a:rPr lang="en-US" sz="1400" dirty="0">
                <a:solidFill>
                  <a:schemeClr val="dk1"/>
                </a:solidFill>
              </a:rPr>
              <a:t> </a:t>
            </a:r>
            <a:r>
              <a:rPr lang="en-US" sz="1400" dirty="0" err="1">
                <a:solidFill>
                  <a:schemeClr val="dk1"/>
                </a:solidFill>
              </a:rPr>
              <a:t>tập</a:t>
            </a:r>
            <a:r>
              <a:rPr lang="en-US" sz="1400" dirty="0">
                <a:solidFill>
                  <a:schemeClr val="dk1"/>
                </a:solidFill>
              </a:rPr>
              <a:t>.</a:t>
            </a:r>
          </a:p>
          <a:p>
            <a:pPr marL="457200" lvl="0" indent="-317500" algn="l" rtl="0">
              <a:spcBef>
                <a:spcPts val="0"/>
              </a:spcBef>
              <a:spcAft>
                <a:spcPts val="0"/>
              </a:spcAft>
              <a:buSzPts val="1400"/>
              <a:buChar char="●"/>
            </a:pPr>
            <a:endParaRPr sz="1400" dirty="0">
              <a:solidFill>
                <a:schemeClr val="dk1"/>
              </a:solidFill>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additive="base">
                                        <p:cTn id="7" dur="500" fill="hold"/>
                                        <p:tgtEl>
                                          <p:spTgt spid="285"/>
                                        </p:tgtEl>
                                        <p:attrNameLst>
                                          <p:attrName>ppt_x</p:attrName>
                                        </p:attrNameLst>
                                      </p:cBhvr>
                                      <p:tavLst>
                                        <p:tav tm="0">
                                          <p:val>
                                            <p:strVal val="#ppt_x"/>
                                          </p:val>
                                        </p:tav>
                                        <p:tav tm="100000">
                                          <p:val>
                                            <p:strVal val="#ppt_x"/>
                                          </p:val>
                                        </p:tav>
                                      </p:tavLst>
                                    </p:anim>
                                    <p:anim calcmode="lin" valueType="num">
                                      <p:cBhvr additive="base">
                                        <p:cTn id="8"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1">
                                            <p:txEl>
                                              <p:pRg st="0" end="0"/>
                                            </p:txEl>
                                          </p:spTgt>
                                        </p:tgtEl>
                                        <p:attrNameLst>
                                          <p:attrName>style.visibility</p:attrName>
                                        </p:attrNameLst>
                                      </p:cBhvr>
                                      <p:to>
                                        <p:strVal val="visible"/>
                                      </p:to>
                                    </p:set>
                                    <p:anim calcmode="lin" valueType="num">
                                      <p:cBhvr additive="base">
                                        <p:cTn id="13" dur="500" fill="hold"/>
                                        <p:tgtEl>
                                          <p:spTgt spid="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86"/>
                                        </p:tgtEl>
                                        <p:attrNameLst>
                                          <p:attrName>style.visibility</p:attrName>
                                        </p:attrNameLst>
                                      </p:cBhvr>
                                      <p:to>
                                        <p:strVal val="visible"/>
                                      </p:to>
                                    </p:set>
                                    <p:anim calcmode="lin" valueType="num">
                                      <p:cBhvr additive="base">
                                        <p:cTn id="17" dur="500" fill="hold"/>
                                        <p:tgtEl>
                                          <p:spTgt spid="286"/>
                                        </p:tgtEl>
                                        <p:attrNameLst>
                                          <p:attrName>ppt_x</p:attrName>
                                        </p:attrNameLst>
                                      </p:cBhvr>
                                      <p:tavLst>
                                        <p:tav tm="0">
                                          <p:val>
                                            <p:strVal val="#ppt_x"/>
                                          </p:val>
                                        </p:tav>
                                        <p:tav tm="100000">
                                          <p:val>
                                            <p:strVal val="#ppt_x"/>
                                          </p:val>
                                        </p:tav>
                                      </p:tavLst>
                                    </p:anim>
                                    <p:anim calcmode="lin" valueType="num">
                                      <p:cBhvr additive="base">
                                        <p:cTn id="18"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4">
                                            <p:txEl>
                                              <p:pRg st="0" end="0"/>
                                            </p:txEl>
                                          </p:spTgt>
                                        </p:tgtEl>
                                        <p:attrNameLst>
                                          <p:attrName>style.visibility</p:attrName>
                                        </p:attrNameLst>
                                      </p:cBhvr>
                                      <p:to>
                                        <p:strVal val="visible"/>
                                      </p:to>
                                    </p:set>
                                    <p:anim calcmode="lin" valueType="num">
                                      <p:cBhvr additive="base">
                                        <p:cTn id="23"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4">
                                            <p:txEl>
                                              <p:pRg st="1" end="1"/>
                                            </p:txEl>
                                          </p:spTgt>
                                        </p:tgtEl>
                                        <p:attrNameLst>
                                          <p:attrName>style.visibility</p:attrName>
                                        </p:attrNameLst>
                                      </p:cBhvr>
                                      <p:to>
                                        <p:strVal val="visible"/>
                                      </p:to>
                                    </p:set>
                                    <p:anim calcmode="lin" valueType="num">
                                      <p:cBhvr additive="base">
                                        <p:cTn id="27" dur="500" fill="hold"/>
                                        <p:tgtEl>
                                          <p:spTgt spid="29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4">
                                            <p:txEl>
                                              <p:pRg st="2" end="2"/>
                                            </p:txEl>
                                          </p:spTgt>
                                        </p:tgtEl>
                                        <p:attrNameLst>
                                          <p:attrName>style.visibility</p:attrName>
                                        </p:attrNameLst>
                                      </p:cBhvr>
                                      <p:to>
                                        <p:strVal val="visible"/>
                                      </p:to>
                                    </p:set>
                                    <p:anim calcmode="lin" valueType="num">
                                      <p:cBhvr additive="base">
                                        <p:cTn id="31"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2">
                                            <p:txEl>
                                              <p:pRg st="0" end="0"/>
                                            </p:txEl>
                                          </p:spTgt>
                                        </p:tgtEl>
                                        <p:attrNameLst>
                                          <p:attrName>style.visibility</p:attrName>
                                        </p:attrNameLst>
                                      </p:cBhvr>
                                      <p:to>
                                        <p:strVal val="visible"/>
                                      </p:to>
                                    </p:set>
                                    <p:anim calcmode="lin" valueType="num">
                                      <p:cBhvr additive="base">
                                        <p:cTn id="37" dur="500" fill="hold"/>
                                        <p:tgtEl>
                                          <p:spTgt spid="29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9"/>
                                        </p:tgtEl>
                                        <p:attrNameLst>
                                          <p:attrName>style.visibility</p:attrName>
                                        </p:attrNameLst>
                                      </p:cBhvr>
                                      <p:to>
                                        <p:strVal val="visible"/>
                                      </p:to>
                                    </p:set>
                                    <p:anim calcmode="lin" valueType="num">
                                      <p:cBhvr additive="base">
                                        <p:cTn id="41" dur="500" fill="hold"/>
                                        <p:tgtEl>
                                          <p:spTgt spid="289"/>
                                        </p:tgtEl>
                                        <p:attrNameLst>
                                          <p:attrName>ppt_x</p:attrName>
                                        </p:attrNameLst>
                                      </p:cBhvr>
                                      <p:tavLst>
                                        <p:tav tm="0">
                                          <p:val>
                                            <p:strVal val="#ppt_x"/>
                                          </p:val>
                                        </p:tav>
                                        <p:tav tm="100000">
                                          <p:val>
                                            <p:strVal val="#ppt_x"/>
                                          </p:val>
                                        </p:tav>
                                      </p:tavLst>
                                    </p:anim>
                                    <p:anim calcmode="lin" valueType="num">
                                      <p:cBhvr additive="base">
                                        <p:cTn id="42" dur="500" fill="hold"/>
                                        <p:tgtEl>
                                          <p:spTgt spid="28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87"/>
                                        </p:tgtEl>
                                        <p:attrNameLst>
                                          <p:attrName>style.visibility</p:attrName>
                                        </p:attrNameLst>
                                      </p:cBhvr>
                                      <p:to>
                                        <p:strVal val="visible"/>
                                      </p:to>
                                    </p:set>
                                    <p:anim calcmode="lin" valueType="num">
                                      <p:cBhvr additive="base">
                                        <p:cTn id="45" dur="500" fill="hold"/>
                                        <p:tgtEl>
                                          <p:spTgt spid="287"/>
                                        </p:tgtEl>
                                        <p:attrNameLst>
                                          <p:attrName>ppt_x</p:attrName>
                                        </p:attrNameLst>
                                      </p:cBhvr>
                                      <p:tavLst>
                                        <p:tav tm="0">
                                          <p:val>
                                            <p:strVal val="#ppt_x"/>
                                          </p:val>
                                        </p:tav>
                                        <p:tav tm="100000">
                                          <p:val>
                                            <p:strVal val="#ppt_x"/>
                                          </p:val>
                                        </p:tav>
                                      </p:tavLst>
                                    </p:anim>
                                    <p:anim calcmode="lin" valueType="num">
                                      <p:cBhvr additive="base">
                                        <p:cTn id="46" dur="500" fill="hold"/>
                                        <p:tgtEl>
                                          <p:spTgt spid="28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5">
                                            <p:txEl>
                                              <p:pRg st="0" end="0"/>
                                            </p:txEl>
                                          </p:spTgt>
                                        </p:tgtEl>
                                        <p:attrNameLst>
                                          <p:attrName>style.visibility</p:attrName>
                                        </p:attrNameLst>
                                      </p:cBhvr>
                                      <p:to>
                                        <p:strVal val="visible"/>
                                      </p:to>
                                    </p:set>
                                    <p:anim calcmode="lin" valueType="num">
                                      <p:cBhvr additive="base">
                                        <p:cTn id="51"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5">
                                            <p:txEl>
                                              <p:pRg st="1" end="1"/>
                                            </p:txEl>
                                          </p:spTgt>
                                        </p:tgtEl>
                                        <p:attrNameLst>
                                          <p:attrName>style.visibility</p:attrName>
                                        </p:attrNameLst>
                                      </p:cBhvr>
                                      <p:to>
                                        <p:strVal val="visible"/>
                                      </p:to>
                                    </p:set>
                                    <p:anim calcmode="lin" valueType="num">
                                      <p:cBhvr additive="base">
                                        <p:cTn id="55"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3">
                                            <p:txEl>
                                              <p:pRg st="0" end="0"/>
                                            </p:txEl>
                                          </p:spTgt>
                                        </p:tgtEl>
                                        <p:attrNameLst>
                                          <p:attrName>style.visibility</p:attrName>
                                        </p:attrNameLst>
                                      </p:cBhvr>
                                      <p:to>
                                        <p:strVal val="visible"/>
                                      </p:to>
                                    </p:set>
                                    <p:anim calcmode="lin" valueType="num">
                                      <p:cBhvr additive="base">
                                        <p:cTn id="61" dur="500" fill="hold"/>
                                        <p:tgtEl>
                                          <p:spTgt spid="29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93">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0"/>
                                        </p:tgtEl>
                                        <p:attrNameLst>
                                          <p:attrName>style.visibility</p:attrName>
                                        </p:attrNameLst>
                                      </p:cBhvr>
                                      <p:to>
                                        <p:strVal val="visible"/>
                                      </p:to>
                                    </p:set>
                                    <p:anim calcmode="lin" valueType="num">
                                      <p:cBhvr additive="base">
                                        <p:cTn id="65" dur="500" fill="hold"/>
                                        <p:tgtEl>
                                          <p:spTgt spid="290"/>
                                        </p:tgtEl>
                                        <p:attrNameLst>
                                          <p:attrName>ppt_x</p:attrName>
                                        </p:attrNameLst>
                                      </p:cBhvr>
                                      <p:tavLst>
                                        <p:tav tm="0">
                                          <p:val>
                                            <p:strVal val="#ppt_x"/>
                                          </p:val>
                                        </p:tav>
                                        <p:tav tm="100000">
                                          <p:val>
                                            <p:strVal val="#ppt_x"/>
                                          </p:val>
                                        </p:tav>
                                      </p:tavLst>
                                    </p:anim>
                                    <p:anim calcmode="lin" valueType="num">
                                      <p:cBhvr additive="base">
                                        <p:cTn id="66" dur="500" fill="hold"/>
                                        <p:tgtEl>
                                          <p:spTgt spid="29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8"/>
                                        </p:tgtEl>
                                        <p:attrNameLst>
                                          <p:attrName>style.visibility</p:attrName>
                                        </p:attrNameLst>
                                      </p:cBhvr>
                                      <p:to>
                                        <p:strVal val="visible"/>
                                      </p:to>
                                    </p:set>
                                    <p:anim calcmode="lin" valueType="num">
                                      <p:cBhvr additive="base">
                                        <p:cTn id="69" dur="500" fill="hold"/>
                                        <p:tgtEl>
                                          <p:spTgt spid="288"/>
                                        </p:tgtEl>
                                        <p:attrNameLst>
                                          <p:attrName>ppt_x</p:attrName>
                                        </p:attrNameLst>
                                      </p:cBhvr>
                                      <p:tavLst>
                                        <p:tav tm="0">
                                          <p:val>
                                            <p:strVal val="#ppt_x"/>
                                          </p:val>
                                        </p:tav>
                                        <p:tav tm="100000">
                                          <p:val>
                                            <p:strVal val="#ppt_x"/>
                                          </p:val>
                                        </p:tav>
                                      </p:tavLst>
                                    </p:anim>
                                    <p:anim calcmode="lin" valueType="num">
                                      <p:cBhvr additive="base">
                                        <p:cTn id="70"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96">
                                            <p:txEl>
                                              <p:pRg st="0" end="0"/>
                                            </p:txEl>
                                          </p:spTgt>
                                        </p:tgtEl>
                                        <p:attrNameLst>
                                          <p:attrName>style.visibility</p:attrName>
                                        </p:attrNameLst>
                                      </p:cBhvr>
                                      <p:to>
                                        <p:strVal val="visible"/>
                                      </p:to>
                                    </p:set>
                                    <p:anim calcmode="lin" valueType="num">
                                      <p:cBhvr additive="base">
                                        <p:cTn id="75" dur="500" fill="hold"/>
                                        <p:tgtEl>
                                          <p:spTgt spid="296">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96">
                                            <p:txEl>
                                              <p:pRg st="1" end="1"/>
                                            </p:txEl>
                                          </p:spTgt>
                                        </p:tgtEl>
                                        <p:attrNameLst>
                                          <p:attrName>style.visibility</p:attrName>
                                        </p:attrNameLst>
                                      </p:cBhvr>
                                      <p:to>
                                        <p:strVal val="visible"/>
                                      </p:to>
                                    </p:set>
                                    <p:anim calcmode="lin" valueType="num">
                                      <p:cBhvr additive="base">
                                        <p:cTn id="81" dur="500" fill="hold"/>
                                        <p:tgtEl>
                                          <p:spTgt spid="296">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96">
                                            <p:txEl>
                                              <p:pRg st="2" end="2"/>
                                            </p:txEl>
                                          </p:spTgt>
                                        </p:tgtEl>
                                        <p:attrNameLst>
                                          <p:attrName>style.visibility</p:attrName>
                                        </p:attrNameLst>
                                      </p:cBhvr>
                                      <p:to>
                                        <p:strVal val="visible"/>
                                      </p:to>
                                    </p:set>
                                    <p:anim calcmode="lin" valueType="num">
                                      <p:cBhvr additive="base">
                                        <p:cTn id="87" dur="500" fill="hold"/>
                                        <p:tgtEl>
                                          <p:spTgt spid="296">
                                            <p:txEl>
                                              <p:pRg st="2" end="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animBg="1"/>
      <p:bldP spid="287" grpId="0" animBg="1"/>
      <p:bldP spid="288" grpId="0" animBg="1"/>
      <p:bldP spid="289" grpId="0" animBg="1"/>
      <p:bldP spid="290" grpId="0" animBg="1"/>
      <p:bldP spid="291" grpId="0" build="p"/>
      <p:bldP spid="292" grpId="0" build="p"/>
      <p:bldP spid="293" grpId="0" build="p"/>
    </p:bldLst>
  </p:timing>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319</Words>
  <Application>Microsoft Office PowerPoint</Application>
  <PresentationFormat>On-screen Show (16:9)</PresentationFormat>
  <Paragraphs>40</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Arial</vt:lpstr>
      <vt:lpstr>Fira Sans Extra Condensed Medium</vt:lpstr>
      <vt:lpstr>Management Consulting Toolkit by Slidesgo</vt:lpstr>
      <vt:lpstr>Báo cáo tuần 1 (12/11/2022) </vt:lpstr>
      <vt:lpstr>PowerPoint Presentation</vt:lpstr>
      <vt:lpstr>Nhiệm vụ đã làm</vt:lpstr>
      <vt:lpstr>Data Manipulation</vt:lpstr>
      <vt:lpstr>OOP</vt:lpstr>
      <vt:lpstr>PowerPoint Presentation</vt:lpstr>
      <vt:lpstr>Định hướng sắp tới</vt:lpstr>
      <vt:lpstr>Định hướng sắp tới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1 (12/11/2022)</dc:title>
  <dc:creator>DELL</dc:creator>
  <cp:lastModifiedBy>Nguyen Nhat Nguyen Duong 20213660</cp:lastModifiedBy>
  <cp:revision>5</cp:revision>
  <dcterms:modified xsi:type="dcterms:W3CDTF">2022-11-12T03:16:57Z</dcterms:modified>
</cp:coreProperties>
</file>