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9"/>
  </p:notesMasterIdLst>
  <p:sldIdLst>
    <p:sldId id="257" r:id="rId2"/>
    <p:sldId id="264" r:id="rId3"/>
    <p:sldId id="266" r:id="rId4"/>
    <p:sldId id="293" r:id="rId5"/>
    <p:sldId id="262" r:id="rId6"/>
    <p:sldId id="267" r:id="rId7"/>
    <p:sldId id="291" r:id="rId8"/>
    <p:sldId id="294" r:id="rId9"/>
    <p:sldId id="268" r:id="rId10"/>
    <p:sldId id="269" r:id="rId11"/>
    <p:sldId id="270" r:id="rId12"/>
    <p:sldId id="271" r:id="rId13"/>
    <p:sldId id="295" r:id="rId14"/>
    <p:sldId id="273" r:id="rId15"/>
    <p:sldId id="265" r:id="rId16"/>
    <p:sldId id="274" r:id="rId17"/>
    <p:sldId id="276" r:id="rId18"/>
    <p:sldId id="283" r:id="rId19"/>
    <p:sldId id="285" r:id="rId20"/>
    <p:sldId id="286" r:id="rId21"/>
    <p:sldId id="287" r:id="rId22"/>
    <p:sldId id="290" r:id="rId23"/>
    <p:sldId id="296" r:id="rId24"/>
    <p:sldId id="298" r:id="rId25"/>
    <p:sldId id="297" r:id="rId26"/>
    <p:sldId id="289"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AE07E-A263-D3D0-A385-313D8035262D}" v="1" dt="2022-11-06T13:27:11.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9B432-7156-4994-957A-0A3DB52949D5}" type="datetimeFigureOut">
              <a:rPr lang="en-US" smtClean="0"/>
              <a:t>12-Nov-22</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4600E-B049-40BB-AB20-B62AEEA0C2EB}" type="slidenum">
              <a:rPr lang="en-US" smtClean="0"/>
              <a:t>‹#›</a:t>
            </a:fld>
            <a:endParaRPr lang="en-US"/>
          </a:p>
        </p:txBody>
      </p:sp>
    </p:spTree>
    <p:extLst>
      <p:ext uri="{BB962C8B-B14F-4D97-AF65-F5344CB8AC3E}">
        <p14:creationId xmlns:p14="http://schemas.microsoft.com/office/powerpoint/2010/main" val="195440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47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Cảm biến ánh sáng , cảm biến chuyển động, cảm biến nhiệt độ</a:t>
            </a:r>
          </a:p>
          <a:p>
            <a:r>
              <a:rPr lang="en-US"/>
              <a:t>Chip là vi điều khiner – chip trong điện thaoif – chip càng mạnh xử lý càng nhanh(IC chủ) – intergrat cỉcuit</a:t>
            </a:r>
          </a:p>
          <a:p>
            <a:r>
              <a:rPr lang="vi-VN" b="1" i="0">
                <a:solidFill>
                  <a:srgbClr val="333333"/>
                </a:solidFill>
                <a:effectLst/>
                <a:latin typeface="Roboto" panose="02000000000000000000" pitchFamily="2" charset="0"/>
              </a:rPr>
              <a:t>CPU</a:t>
            </a:r>
            <a:r>
              <a:rPr lang="vi-VN" b="0" i="0">
                <a:solidFill>
                  <a:srgbClr val="333333"/>
                </a:solidFill>
                <a:effectLst/>
                <a:latin typeface="Roboto" panose="02000000000000000000" pitchFamily="2" charset="0"/>
              </a:rPr>
              <a:t> được viết tắt từ </a:t>
            </a:r>
            <a:r>
              <a:rPr lang="vi-VN" b="1" i="0">
                <a:solidFill>
                  <a:srgbClr val="333333"/>
                </a:solidFill>
                <a:effectLst/>
                <a:latin typeface="Roboto" panose="02000000000000000000" pitchFamily="2" charset="0"/>
              </a:rPr>
              <a:t>Central Processing Unit </a:t>
            </a:r>
            <a:r>
              <a:rPr lang="vi-VN" b="0" i="0">
                <a:solidFill>
                  <a:srgbClr val="333333"/>
                </a:solidFill>
                <a:effectLst/>
                <a:latin typeface="Roboto" panose="02000000000000000000" pitchFamily="2" charset="0"/>
              </a:rPr>
              <a:t>– </a:t>
            </a:r>
            <a:r>
              <a:rPr lang="vi-VN" b="1" i="0">
                <a:solidFill>
                  <a:srgbClr val="333333"/>
                </a:solidFill>
                <a:effectLst/>
                <a:latin typeface="Roboto" panose="02000000000000000000" pitchFamily="2" charset="0"/>
              </a:rPr>
              <a:t>bộ xử lý trung tâm</a:t>
            </a:r>
            <a:r>
              <a:rPr lang="vi-VN" b="0" i="0">
                <a:solidFill>
                  <a:srgbClr val="333333"/>
                </a:solidFill>
                <a:effectLst/>
                <a:latin typeface="Roboto" panose="02000000000000000000" pitchFamily="2" charset="0"/>
              </a:rPr>
              <a:t> đóng vai trò cốt lõi giúp hệ thống máy tính thực thi các câu lệnh qua việc thực hiện và phân tích phép toán, so sánh, logic. Bên cạnh đó, CPU còn có tác dụng xử lý các yêu cầu nhập hoặc xuất dữ liệu cơ bản của người dùng.</a:t>
            </a:r>
            <a:endParaRPr lang="en-US"/>
          </a:p>
        </p:txBody>
      </p:sp>
      <p:sp>
        <p:nvSpPr>
          <p:cNvPr id="4" name="Slide Number Placeholder 3"/>
          <p:cNvSpPr>
            <a:spLocks noGrp="1"/>
          </p:cNvSpPr>
          <p:nvPr>
            <p:ph type="sldNum" sz="quarter" idx="5"/>
          </p:nvPr>
        </p:nvSpPr>
        <p:spPr/>
        <p:txBody>
          <a:bodyPr/>
          <a:lstStyle/>
          <a:p>
            <a:fld id="{EDF57EBA-B417-4313-B933-A06F0C6F222F}" type="slidenum">
              <a:rPr lang="en-US" smtClean="0"/>
              <a:t>15</a:t>
            </a:fld>
            <a:endParaRPr lang="en-US"/>
          </a:p>
        </p:txBody>
      </p:sp>
    </p:spTree>
    <p:extLst>
      <p:ext uri="{BB962C8B-B14F-4D97-AF65-F5344CB8AC3E}">
        <p14:creationId xmlns:p14="http://schemas.microsoft.com/office/powerpoint/2010/main" val="121071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xem một chiếc arduino xử dụng như thế nào thì mn cùng nhau xem vid sau đây nhá</a:t>
            </a:r>
          </a:p>
        </p:txBody>
      </p:sp>
      <p:sp>
        <p:nvSpPr>
          <p:cNvPr id="4" name="Slide Number Placeholder 3"/>
          <p:cNvSpPr>
            <a:spLocks noGrp="1"/>
          </p:cNvSpPr>
          <p:nvPr>
            <p:ph type="sldNum" sz="quarter" idx="5"/>
          </p:nvPr>
        </p:nvSpPr>
        <p:spPr/>
        <p:txBody>
          <a:bodyPr/>
          <a:lstStyle/>
          <a:p>
            <a:fld id="{EDF57EBA-B417-4313-B933-A06F0C6F222F}" type="slidenum">
              <a:rPr lang="en-US" smtClean="0"/>
              <a:t>17</a:t>
            </a:fld>
            <a:endParaRPr lang="en-US"/>
          </a:p>
        </p:txBody>
      </p:sp>
    </p:spTree>
    <p:extLst>
      <p:ext uri="{BB962C8B-B14F-4D97-AF65-F5344CB8AC3E}">
        <p14:creationId xmlns:p14="http://schemas.microsoft.com/office/powerpoint/2010/main" val="149065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Lát hoặc về các em sẽ đọc lại cái này</a:t>
            </a:r>
          </a:p>
        </p:txBody>
      </p:sp>
      <p:sp>
        <p:nvSpPr>
          <p:cNvPr id="4" name="Slide Number Placeholder 3"/>
          <p:cNvSpPr>
            <a:spLocks noGrp="1"/>
          </p:cNvSpPr>
          <p:nvPr>
            <p:ph type="sldNum" sz="quarter" idx="5"/>
          </p:nvPr>
        </p:nvSpPr>
        <p:spPr/>
        <p:txBody>
          <a:bodyPr/>
          <a:lstStyle/>
          <a:p>
            <a:fld id="{EDF57EBA-B417-4313-B933-A06F0C6F222F}" type="slidenum">
              <a:rPr lang="en-US" smtClean="0"/>
              <a:t>18</a:t>
            </a:fld>
            <a:endParaRPr lang="en-US"/>
          </a:p>
        </p:txBody>
      </p:sp>
    </p:spTree>
    <p:extLst>
      <p:ext uri="{BB962C8B-B14F-4D97-AF65-F5344CB8AC3E}">
        <p14:creationId xmlns:p14="http://schemas.microsoft.com/office/powerpoint/2010/main" val="415452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Bạn nào đã tải arduino rồi thì mở lên giúp anh còn bạn nào chưa thì mở tinkercad lên nhé</a:t>
            </a:r>
          </a:p>
          <a:p>
            <a:r>
              <a:rPr lang="en-US"/>
              <a:t>OK khi các em mở lên sẽ thấy 2 hàm chính</a:t>
            </a:r>
          </a:p>
        </p:txBody>
      </p:sp>
      <p:sp>
        <p:nvSpPr>
          <p:cNvPr id="4" name="Slide Number Placeholder 3"/>
          <p:cNvSpPr>
            <a:spLocks noGrp="1"/>
          </p:cNvSpPr>
          <p:nvPr>
            <p:ph type="sldNum" sz="quarter" idx="5"/>
          </p:nvPr>
        </p:nvSpPr>
        <p:spPr/>
        <p:txBody>
          <a:bodyPr/>
          <a:lstStyle/>
          <a:p>
            <a:fld id="{EDF57EBA-B417-4313-B933-A06F0C6F222F}" type="slidenum">
              <a:rPr lang="en-US" smtClean="0"/>
              <a:t>19</a:t>
            </a:fld>
            <a:endParaRPr lang="en-US"/>
          </a:p>
        </p:txBody>
      </p:sp>
    </p:spTree>
    <p:extLst>
      <p:ext uri="{BB962C8B-B14F-4D97-AF65-F5344CB8AC3E}">
        <p14:creationId xmlns:p14="http://schemas.microsoft.com/office/powerpoint/2010/main" val="152307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12-Nov-22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862598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493977" y="593367"/>
            <a:ext cx="11280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493967" y="1797867"/>
            <a:ext cx="51884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Font typeface="Muli"/>
              <a:buChar char="●"/>
              <a:defRPr>
                <a:latin typeface="Muli"/>
                <a:ea typeface="Muli"/>
                <a:cs typeface="Muli"/>
                <a:sym typeface="Muli"/>
              </a:defRPr>
            </a:lvl1pPr>
            <a:lvl2pPr marL="1219170" lvl="1" indent="-423323" rtl="0">
              <a:spcBef>
                <a:spcPts val="2133"/>
              </a:spcBef>
              <a:spcAft>
                <a:spcPts val="0"/>
              </a:spcAft>
              <a:buSzPts val="1400"/>
              <a:buFont typeface="Muli"/>
              <a:buChar char="○"/>
              <a:defRPr>
                <a:latin typeface="Muli"/>
                <a:ea typeface="Muli"/>
                <a:cs typeface="Muli"/>
                <a:sym typeface="Muli"/>
              </a:defRPr>
            </a:lvl2pPr>
            <a:lvl3pPr marL="1828754" lvl="2" indent="-423323" rtl="0">
              <a:spcBef>
                <a:spcPts val="2133"/>
              </a:spcBef>
              <a:spcAft>
                <a:spcPts val="0"/>
              </a:spcAft>
              <a:buSzPts val="1400"/>
              <a:buFont typeface="Muli"/>
              <a:buChar char="■"/>
              <a:defRPr>
                <a:latin typeface="Muli"/>
                <a:ea typeface="Muli"/>
                <a:cs typeface="Muli"/>
                <a:sym typeface="Muli"/>
              </a:defRPr>
            </a:lvl3pPr>
            <a:lvl4pPr marL="2438339" lvl="3" indent="-423323" rtl="0">
              <a:spcBef>
                <a:spcPts val="2133"/>
              </a:spcBef>
              <a:spcAft>
                <a:spcPts val="0"/>
              </a:spcAft>
              <a:buSzPts val="1400"/>
              <a:buFont typeface="Muli"/>
              <a:buChar char="●"/>
              <a:defRPr>
                <a:latin typeface="Muli"/>
                <a:ea typeface="Muli"/>
                <a:cs typeface="Muli"/>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95" name="Google Shape;95;p11"/>
          <p:cNvGrpSpPr/>
          <p:nvPr/>
        </p:nvGrpSpPr>
        <p:grpSpPr>
          <a:xfrm rot="-5400000">
            <a:off x="-63534" y="929169"/>
            <a:ext cx="866287" cy="92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grpSp>
      <p:sp>
        <p:nvSpPr>
          <p:cNvPr id="100" name="Google Shape;100;p11"/>
          <p:cNvSpPr txBox="1">
            <a:spLocks noGrp="1"/>
          </p:cNvSpPr>
          <p:nvPr>
            <p:ph type="subTitle" idx="2"/>
          </p:nvPr>
        </p:nvSpPr>
        <p:spPr>
          <a:xfrm>
            <a:off x="493977" y="1255367"/>
            <a:ext cx="11280000" cy="5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1" name="Google Shape;101;p11"/>
          <p:cNvSpPr txBox="1">
            <a:spLocks noGrp="1"/>
          </p:cNvSpPr>
          <p:nvPr>
            <p:ph type="body" idx="3"/>
          </p:nvPr>
        </p:nvSpPr>
        <p:spPr>
          <a:xfrm>
            <a:off x="6108200" y="1797867"/>
            <a:ext cx="51884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Font typeface="Muli"/>
              <a:buChar char="●"/>
              <a:defRPr>
                <a:latin typeface="Muli"/>
                <a:ea typeface="Muli"/>
                <a:cs typeface="Muli"/>
                <a:sym typeface="Muli"/>
              </a:defRPr>
            </a:lvl1pPr>
            <a:lvl2pPr marL="1219170" lvl="1" indent="-423323" rtl="0">
              <a:spcBef>
                <a:spcPts val="2133"/>
              </a:spcBef>
              <a:spcAft>
                <a:spcPts val="0"/>
              </a:spcAft>
              <a:buSzPts val="1400"/>
              <a:buFont typeface="Muli"/>
              <a:buChar char="○"/>
              <a:defRPr>
                <a:latin typeface="Muli"/>
                <a:ea typeface="Muli"/>
                <a:cs typeface="Muli"/>
                <a:sym typeface="Muli"/>
              </a:defRPr>
            </a:lvl2pPr>
            <a:lvl3pPr marL="1828754" lvl="2" indent="-423323" rtl="0">
              <a:spcBef>
                <a:spcPts val="2133"/>
              </a:spcBef>
              <a:spcAft>
                <a:spcPts val="0"/>
              </a:spcAft>
              <a:buSzPts val="1400"/>
              <a:buFont typeface="Muli"/>
              <a:buChar char="■"/>
              <a:defRPr>
                <a:latin typeface="Muli"/>
                <a:ea typeface="Muli"/>
                <a:cs typeface="Muli"/>
                <a:sym typeface="Muli"/>
              </a:defRPr>
            </a:lvl3pPr>
            <a:lvl4pPr marL="2438339" lvl="3" indent="-423323" rtl="0">
              <a:spcBef>
                <a:spcPts val="2133"/>
              </a:spcBef>
              <a:spcAft>
                <a:spcPts val="0"/>
              </a:spcAft>
              <a:buSzPts val="1400"/>
              <a:buFont typeface="Muli"/>
              <a:buChar char="●"/>
              <a:defRPr>
                <a:latin typeface="Muli"/>
                <a:ea typeface="Muli"/>
                <a:cs typeface="Muli"/>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endParaRPr/>
          </a:p>
        </p:txBody>
      </p:sp>
    </p:spTree>
    <p:extLst>
      <p:ext uri="{BB962C8B-B14F-4D97-AF65-F5344CB8AC3E}">
        <p14:creationId xmlns:p14="http://schemas.microsoft.com/office/powerpoint/2010/main" val="364480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12-Nov-22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12-Nov-22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12-Nov-22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12-Nov-22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 id="2147483674" r:id="rId12"/>
    <p:sldLayoutId id="2147483675" r:id="rId13"/>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husteduvn-my.sharepoint.com/:w:/g/personal/ly_tk213676_sis_hust_edu_vn/EWFsd3V1JyVDrg_6HKDTW9cBTcQdtuticx-n2oD6FBS42A?e=foM9Pz"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vi-VN" sz="4400" dirty="0">
                <a:solidFill>
                  <a:schemeClr val="tx1"/>
                </a:solidFill>
                <a:latin typeface="Bahnschrift Light Condensed" panose="020B0502040204020203" pitchFamily="34" charset="0"/>
              </a:rPr>
              <a:t>ACADEMIC REPORT</a:t>
            </a:r>
            <a:endParaRPr lang="en-US" sz="4400" dirty="0">
              <a:solidFill>
                <a:schemeClr val="tx1"/>
              </a:solidFill>
              <a:latin typeface="Bahnschrift Light Condensed" panose="020B0502040204020203"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826896" y="3706537"/>
            <a:ext cx="3188868" cy="559656"/>
          </a:xfrm>
        </p:spPr>
        <p:txBody>
          <a:bodyPr>
            <a:normAutofit fontScale="92500" lnSpcReduction="20000"/>
          </a:bodyPr>
          <a:lstStyle/>
          <a:p>
            <a:pPr>
              <a:spcAft>
                <a:spcPts val="600"/>
              </a:spcAft>
            </a:pPr>
            <a:r>
              <a:rPr lang="vi-VN" dirty="0">
                <a:solidFill>
                  <a:schemeClr val="tx1"/>
                </a:solidFill>
              </a:rPr>
              <a:t>Trinh Khanh Ly – </a:t>
            </a:r>
            <a:r>
              <a:rPr lang="vi-VN" dirty="0" err="1">
                <a:solidFill>
                  <a:schemeClr val="tx1"/>
                </a:solidFill>
              </a:rPr>
              <a:t>Biomedical</a:t>
            </a:r>
            <a:r>
              <a:rPr lang="vi-VN" dirty="0">
                <a:solidFill>
                  <a:schemeClr val="tx1"/>
                </a:solidFill>
              </a:rPr>
              <a:t> </a:t>
            </a:r>
            <a:r>
              <a:rPr lang="vi-VN" dirty="0" err="1">
                <a:solidFill>
                  <a:schemeClr val="tx1"/>
                </a:solidFill>
              </a:rPr>
              <a:t>Engineering</a:t>
            </a:r>
            <a:r>
              <a:rPr lang="vi-VN" dirty="0">
                <a:solidFill>
                  <a:schemeClr val="tx1"/>
                </a:solidFill>
              </a:rPr>
              <a:t> K66</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01524A-5810-4AD7-ECB8-1810CD66A032}"/>
              </a:ext>
            </a:extLst>
          </p:cNvPr>
          <p:cNvSpPr>
            <a:spLocks noGrp="1"/>
          </p:cNvSpPr>
          <p:nvPr>
            <p:ph type="title"/>
          </p:nvPr>
        </p:nvSpPr>
        <p:spPr/>
        <p:txBody>
          <a:bodyPr/>
          <a:lstStyle/>
          <a:p>
            <a:r>
              <a:rPr lang="vi-VN" dirty="0" err="1"/>
              <a:t>Sorting</a:t>
            </a:r>
            <a:r>
              <a:rPr lang="vi-VN" dirty="0"/>
              <a:t> </a:t>
            </a:r>
            <a:r>
              <a:rPr lang="vi-VN" dirty="0" err="1"/>
              <a:t>rows</a:t>
            </a:r>
            <a:br>
              <a:rPr lang="vi-VN" dirty="0"/>
            </a:br>
            <a:endParaRPr lang="en-US" dirty="0"/>
          </a:p>
        </p:txBody>
      </p:sp>
      <p:sp>
        <p:nvSpPr>
          <p:cNvPr id="3" name="Chỗ dành sẵn cho Nội dung 2">
            <a:extLst>
              <a:ext uri="{FF2B5EF4-FFF2-40B4-BE49-F238E27FC236}">
                <a16:creationId xmlns:a16="http://schemas.microsoft.com/office/drawing/2014/main" id="{4690D0B2-FB08-25FB-91E0-B39C8D94A632}"/>
              </a:ext>
            </a:extLst>
          </p:cNvPr>
          <p:cNvSpPr>
            <a:spLocks noGrp="1"/>
          </p:cNvSpPr>
          <p:nvPr>
            <p:ph idx="1"/>
          </p:nvPr>
        </p:nvSpPr>
        <p:spPr>
          <a:xfrm>
            <a:off x="1066800" y="1580606"/>
            <a:ext cx="9666514" cy="3849624"/>
          </a:xfrm>
        </p:spPr>
        <p:txBody>
          <a:bodyPr>
            <a:normAutofit/>
          </a:bodyPr>
          <a:lstStyle/>
          <a:p>
            <a:r>
              <a:rPr lang="vi-VN" sz="2000" dirty="0" err="1"/>
              <a:t>Việc</a:t>
            </a:r>
            <a:r>
              <a:rPr lang="vi-VN" sz="2000" dirty="0"/>
              <a:t> </a:t>
            </a:r>
            <a:r>
              <a:rPr lang="vi-VN" sz="2000" dirty="0" err="1"/>
              <a:t>tìm</a:t>
            </a:r>
            <a:r>
              <a:rPr lang="vi-VN" sz="2000" dirty="0"/>
              <a:t> </a:t>
            </a:r>
            <a:r>
              <a:rPr lang="vi-VN" sz="2000" dirty="0" err="1"/>
              <a:t>kiếm</a:t>
            </a:r>
            <a:r>
              <a:rPr lang="vi-VN" sz="2000" dirty="0"/>
              <a:t> </a:t>
            </a:r>
            <a:r>
              <a:rPr lang="vi-VN" sz="2000" dirty="0" err="1"/>
              <a:t>các</a:t>
            </a:r>
            <a:r>
              <a:rPr lang="vi-VN" sz="2000" dirty="0"/>
              <a:t> </a:t>
            </a:r>
            <a:r>
              <a:rPr lang="vi-VN" sz="2000" dirty="0" err="1"/>
              <a:t>bit</a:t>
            </a:r>
            <a:r>
              <a:rPr lang="vi-VN" sz="2000" dirty="0"/>
              <a:t> </a:t>
            </a:r>
            <a:r>
              <a:rPr lang="vi-VN" sz="2000" dirty="0" err="1"/>
              <a:t>dữ</a:t>
            </a:r>
            <a:r>
              <a:rPr lang="vi-VN" sz="2000" dirty="0"/>
              <a:t> </a:t>
            </a:r>
            <a:r>
              <a:rPr lang="vi-VN" sz="2000" dirty="0" err="1"/>
              <a:t>liệu</a:t>
            </a:r>
            <a:r>
              <a:rPr lang="vi-VN" sz="2000" dirty="0"/>
              <a:t> </a:t>
            </a:r>
            <a:r>
              <a:rPr lang="vi-VN" sz="2000" dirty="0" err="1"/>
              <a:t>thú</a:t>
            </a:r>
            <a:r>
              <a:rPr lang="vi-VN" sz="2000" dirty="0"/>
              <a:t> </a:t>
            </a:r>
            <a:r>
              <a:rPr lang="vi-VN" sz="2000" dirty="0" err="1"/>
              <a:t>vị</a:t>
            </a:r>
            <a:r>
              <a:rPr lang="vi-VN" sz="2000" dirty="0"/>
              <a:t> trong </a:t>
            </a:r>
            <a:r>
              <a:rPr lang="vi-VN" sz="2000" dirty="0" err="1"/>
              <a:t>DataFrame</a:t>
            </a:r>
            <a:r>
              <a:rPr lang="vi-VN" sz="2000" dirty="0"/>
              <a:t> </a:t>
            </a:r>
            <a:r>
              <a:rPr lang="vi-VN" sz="2000" dirty="0" err="1"/>
              <a:t>thường</a:t>
            </a:r>
            <a:r>
              <a:rPr lang="vi-VN" sz="2000" dirty="0"/>
              <a:t> </a:t>
            </a:r>
            <a:r>
              <a:rPr lang="vi-VN" sz="2000" dirty="0" err="1"/>
              <a:t>dễ</a:t>
            </a:r>
            <a:r>
              <a:rPr lang="vi-VN" sz="2000" dirty="0"/>
              <a:t> </a:t>
            </a:r>
            <a:r>
              <a:rPr lang="vi-VN" sz="2000" dirty="0" err="1"/>
              <a:t>dàng</a:t>
            </a:r>
            <a:r>
              <a:rPr lang="vi-VN" sz="2000" dirty="0"/>
              <a:t> hơn </a:t>
            </a:r>
            <a:r>
              <a:rPr lang="vi-VN" sz="2000" dirty="0" err="1"/>
              <a:t>nếu</a:t>
            </a:r>
            <a:r>
              <a:rPr lang="vi-VN" sz="2000" dirty="0"/>
              <a:t> </a:t>
            </a:r>
            <a:r>
              <a:rPr lang="vi-VN" sz="2000" dirty="0" err="1"/>
              <a:t>bạn</a:t>
            </a:r>
            <a:r>
              <a:rPr lang="vi-VN" sz="2000" dirty="0"/>
              <a:t> thay </a:t>
            </a:r>
            <a:r>
              <a:rPr lang="vi-VN" sz="2000" dirty="0" err="1"/>
              <a:t>đổi</a:t>
            </a:r>
            <a:r>
              <a:rPr lang="vi-VN" sz="2000" dirty="0"/>
              <a:t> </a:t>
            </a:r>
            <a:r>
              <a:rPr lang="vi-VN" sz="2000" dirty="0" err="1"/>
              <a:t>thứ</a:t>
            </a:r>
            <a:r>
              <a:rPr lang="vi-VN" sz="2000" dirty="0"/>
              <a:t> </a:t>
            </a:r>
            <a:r>
              <a:rPr lang="vi-VN" sz="2000" dirty="0" err="1"/>
              <a:t>tự</a:t>
            </a:r>
            <a:r>
              <a:rPr lang="vi-VN" sz="2000" dirty="0"/>
              <a:t> </a:t>
            </a:r>
            <a:r>
              <a:rPr lang="vi-VN" sz="2000" dirty="0" err="1"/>
              <a:t>của</a:t>
            </a:r>
            <a:r>
              <a:rPr lang="vi-VN" sz="2000" dirty="0"/>
              <a:t> </a:t>
            </a:r>
            <a:r>
              <a:rPr lang="vi-VN" sz="2000" dirty="0" err="1"/>
              <a:t>các</a:t>
            </a:r>
            <a:r>
              <a:rPr lang="vi-VN" sz="2000" dirty="0"/>
              <a:t> </a:t>
            </a:r>
            <a:r>
              <a:rPr lang="vi-VN" sz="2000" dirty="0" err="1"/>
              <a:t>hàng</a:t>
            </a:r>
            <a:r>
              <a:rPr lang="vi-VN" sz="2000" dirty="0"/>
              <a:t>. </a:t>
            </a:r>
            <a:r>
              <a:rPr lang="vi-VN" sz="2000" dirty="0" err="1"/>
              <a:t>Bạn</a:t>
            </a:r>
            <a:r>
              <a:rPr lang="vi-VN" sz="2000" dirty="0"/>
              <a:t> </a:t>
            </a:r>
            <a:r>
              <a:rPr lang="vi-VN" sz="2000" dirty="0" err="1"/>
              <a:t>có</a:t>
            </a:r>
            <a:r>
              <a:rPr lang="vi-VN" sz="2000" dirty="0"/>
              <a:t> </a:t>
            </a:r>
            <a:r>
              <a:rPr lang="vi-VN" sz="2000" dirty="0" err="1"/>
              <a:t>thể</a:t>
            </a:r>
            <a:r>
              <a:rPr lang="vi-VN" sz="2000" dirty="0"/>
              <a:t> </a:t>
            </a:r>
            <a:r>
              <a:rPr lang="vi-VN" sz="2000" dirty="0" err="1"/>
              <a:t>sắp</a:t>
            </a:r>
            <a:r>
              <a:rPr lang="vi-VN" sz="2000" dirty="0"/>
              <a:t> </a:t>
            </a:r>
            <a:r>
              <a:rPr lang="vi-VN" sz="2000" dirty="0" err="1"/>
              <a:t>xếp</a:t>
            </a:r>
            <a:r>
              <a:rPr lang="vi-VN" sz="2000" dirty="0"/>
              <a:t> </a:t>
            </a:r>
            <a:r>
              <a:rPr lang="vi-VN" sz="2000" dirty="0" err="1"/>
              <a:t>các</a:t>
            </a:r>
            <a:r>
              <a:rPr lang="vi-VN" sz="2000" dirty="0"/>
              <a:t> </a:t>
            </a:r>
            <a:r>
              <a:rPr lang="vi-VN" sz="2000" dirty="0" err="1"/>
              <a:t>hàng</a:t>
            </a:r>
            <a:r>
              <a:rPr lang="vi-VN" sz="2000" dirty="0"/>
              <a:t> </a:t>
            </a:r>
            <a:r>
              <a:rPr lang="vi-VN" sz="2000" dirty="0" err="1"/>
              <a:t>bằng</a:t>
            </a:r>
            <a:r>
              <a:rPr lang="vi-VN" sz="2000" dirty="0"/>
              <a:t> </a:t>
            </a:r>
            <a:r>
              <a:rPr lang="vi-VN" sz="2000" dirty="0" err="1"/>
              <a:t>cách</a:t>
            </a:r>
            <a:r>
              <a:rPr lang="vi-VN" sz="2000" dirty="0"/>
              <a:t> </a:t>
            </a:r>
            <a:r>
              <a:rPr lang="vi-VN" sz="2000" dirty="0" err="1"/>
              <a:t>chuyển</a:t>
            </a:r>
            <a:r>
              <a:rPr lang="vi-VN" sz="2000" dirty="0"/>
              <a:t> tên </a:t>
            </a:r>
            <a:r>
              <a:rPr lang="vi-VN" sz="2000" dirty="0" err="1"/>
              <a:t>cột</a:t>
            </a:r>
            <a:r>
              <a:rPr lang="vi-VN" sz="2000" dirty="0"/>
              <a:t> </a:t>
            </a:r>
            <a:r>
              <a:rPr lang="vi-VN" sz="2000" dirty="0" err="1"/>
              <a:t>đến</a:t>
            </a:r>
            <a:r>
              <a:rPr lang="vi-VN" sz="2000" dirty="0"/>
              <a:t> .</a:t>
            </a:r>
            <a:r>
              <a:rPr lang="vi-VN" sz="2000" dirty="0" err="1"/>
              <a:t>sort_values</a:t>
            </a:r>
            <a:r>
              <a:rPr lang="vi-VN" sz="2000" dirty="0"/>
              <a:t> ().Trong </a:t>
            </a:r>
            <a:r>
              <a:rPr lang="vi-VN" sz="2000" dirty="0" err="1"/>
              <a:t>trường</a:t>
            </a:r>
            <a:r>
              <a:rPr lang="vi-VN" sz="2000" dirty="0"/>
              <a:t> </a:t>
            </a:r>
            <a:r>
              <a:rPr lang="vi-VN" sz="2000" dirty="0" err="1"/>
              <a:t>hợp</a:t>
            </a:r>
            <a:r>
              <a:rPr lang="vi-VN" sz="2000" dirty="0"/>
              <a:t> </a:t>
            </a:r>
            <a:r>
              <a:rPr lang="vi-VN" sz="2000" dirty="0" err="1"/>
              <a:t>các</a:t>
            </a:r>
            <a:r>
              <a:rPr lang="vi-VN" sz="2000" dirty="0"/>
              <a:t> </a:t>
            </a:r>
            <a:r>
              <a:rPr lang="vi-VN" sz="2000" dirty="0" err="1"/>
              <a:t>hàng</a:t>
            </a:r>
            <a:r>
              <a:rPr lang="vi-VN" sz="2000" dirty="0"/>
              <a:t> </a:t>
            </a:r>
            <a:r>
              <a:rPr lang="vi-VN" sz="2000" dirty="0" err="1"/>
              <a:t>có</a:t>
            </a:r>
            <a:r>
              <a:rPr lang="vi-VN" sz="2000" dirty="0"/>
              <a:t> </a:t>
            </a:r>
            <a:r>
              <a:rPr lang="vi-VN" sz="2000" dirty="0" err="1"/>
              <a:t>cùng</a:t>
            </a:r>
            <a:r>
              <a:rPr lang="vi-VN" sz="2000" dirty="0"/>
              <a:t> </a:t>
            </a:r>
            <a:r>
              <a:rPr lang="vi-VN" sz="2000" dirty="0" err="1"/>
              <a:t>giá</a:t>
            </a:r>
            <a:r>
              <a:rPr lang="vi-VN" sz="2000" dirty="0"/>
              <a:t> </a:t>
            </a:r>
            <a:r>
              <a:rPr lang="vi-VN" sz="2000" dirty="0" err="1"/>
              <a:t>trị</a:t>
            </a:r>
            <a:r>
              <a:rPr lang="vi-VN" sz="2000" dirty="0"/>
              <a:t> (</a:t>
            </a:r>
            <a:r>
              <a:rPr lang="vi-VN" sz="2000" dirty="0" err="1"/>
              <a:t>điều</a:t>
            </a:r>
            <a:r>
              <a:rPr lang="vi-VN" sz="2000" dirty="0"/>
              <a:t> </a:t>
            </a:r>
            <a:r>
              <a:rPr lang="vi-VN" sz="2000" dirty="0" err="1"/>
              <a:t>này</a:t>
            </a:r>
            <a:r>
              <a:rPr lang="vi-VN" sz="2000" dirty="0"/>
              <a:t> </a:t>
            </a:r>
            <a:r>
              <a:rPr lang="vi-VN" sz="2000" dirty="0" err="1"/>
              <a:t>thường</a:t>
            </a:r>
            <a:r>
              <a:rPr lang="vi-VN" sz="2000" dirty="0"/>
              <a:t> </a:t>
            </a:r>
            <a:r>
              <a:rPr lang="vi-VN" sz="2000" dirty="0" err="1"/>
              <a:t>xảy</a:t>
            </a:r>
            <a:r>
              <a:rPr lang="vi-VN" sz="2000" dirty="0"/>
              <a:t> ra </a:t>
            </a:r>
            <a:r>
              <a:rPr lang="vi-VN" sz="2000" dirty="0" err="1"/>
              <a:t>nếu</a:t>
            </a:r>
            <a:r>
              <a:rPr lang="vi-VN" sz="2000" dirty="0"/>
              <a:t> </a:t>
            </a:r>
            <a:r>
              <a:rPr lang="vi-VN" sz="2000" dirty="0" err="1"/>
              <a:t>bạn</a:t>
            </a:r>
            <a:r>
              <a:rPr lang="vi-VN" sz="2000" dirty="0"/>
              <a:t> </a:t>
            </a:r>
            <a:r>
              <a:rPr lang="vi-VN" sz="2000" dirty="0" err="1"/>
              <a:t>sắp</a:t>
            </a:r>
            <a:r>
              <a:rPr lang="vi-VN" sz="2000" dirty="0"/>
              <a:t> </a:t>
            </a:r>
            <a:r>
              <a:rPr lang="vi-VN" sz="2000" dirty="0" err="1"/>
              <a:t>xếp</a:t>
            </a:r>
            <a:r>
              <a:rPr lang="vi-VN" sz="2000" dirty="0"/>
              <a:t> trên </a:t>
            </a:r>
            <a:r>
              <a:rPr lang="vi-VN" sz="2000" dirty="0" err="1"/>
              <a:t>một</a:t>
            </a:r>
            <a:r>
              <a:rPr lang="vi-VN" sz="2000" dirty="0"/>
              <a:t> </a:t>
            </a:r>
            <a:r>
              <a:rPr lang="vi-VN" sz="2000" dirty="0" err="1"/>
              <a:t>biến</a:t>
            </a:r>
            <a:r>
              <a:rPr lang="vi-VN" sz="2000" dirty="0"/>
              <a:t> phân </a:t>
            </a:r>
            <a:r>
              <a:rPr lang="vi-VN" sz="2000" dirty="0" err="1"/>
              <a:t>loại</a:t>
            </a:r>
            <a:r>
              <a:rPr lang="vi-VN" sz="2000" dirty="0"/>
              <a:t>), </a:t>
            </a:r>
            <a:r>
              <a:rPr lang="vi-VN" sz="2000" dirty="0" err="1"/>
              <a:t>bạn</a:t>
            </a:r>
            <a:r>
              <a:rPr lang="vi-VN" sz="2000" dirty="0"/>
              <a:t> </a:t>
            </a:r>
            <a:r>
              <a:rPr lang="vi-VN" sz="2000" dirty="0" err="1"/>
              <a:t>có</a:t>
            </a:r>
            <a:r>
              <a:rPr lang="vi-VN" sz="2000" dirty="0"/>
              <a:t> </a:t>
            </a:r>
            <a:r>
              <a:rPr lang="vi-VN" sz="2000" dirty="0" err="1"/>
              <a:t>thể</a:t>
            </a:r>
            <a:r>
              <a:rPr lang="vi-VN" sz="2000" dirty="0"/>
              <a:t> </a:t>
            </a:r>
            <a:r>
              <a:rPr lang="vi-VN" sz="2000" dirty="0" err="1"/>
              <a:t>muốn</a:t>
            </a:r>
            <a:r>
              <a:rPr lang="vi-VN" sz="2000" dirty="0"/>
              <a:t> </a:t>
            </a:r>
            <a:r>
              <a:rPr lang="vi-VN" sz="2000" dirty="0" err="1"/>
              <a:t>phá</a:t>
            </a:r>
            <a:r>
              <a:rPr lang="vi-VN" sz="2000" dirty="0"/>
              <a:t> </a:t>
            </a:r>
            <a:r>
              <a:rPr lang="vi-VN" sz="2000" dirty="0" err="1"/>
              <a:t>vỡ</a:t>
            </a:r>
            <a:r>
              <a:rPr lang="vi-VN" sz="2000" dirty="0"/>
              <a:t> </a:t>
            </a:r>
            <a:r>
              <a:rPr lang="vi-VN" sz="2000" dirty="0" err="1"/>
              <a:t>mối</a:t>
            </a:r>
            <a:r>
              <a:rPr lang="vi-VN" sz="2000" dirty="0"/>
              <a:t> quan </a:t>
            </a:r>
            <a:r>
              <a:rPr lang="vi-VN" sz="2000" dirty="0" err="1"/>
              <a:t>hệ</a:t>
            </a:r>
            <a:r>
              <a:rPr lang="vi-VN" sz="2000" dirty="0"/>
              <a:t> </a:t>
            </a:r>
            <a:r>
              <a:rPr lang="vi-VN" sz="2000" dirty="0" err="1"/>
              <a:t>bằng</a:t>
            </a:r>
            <a:r>
              <a:rPr lang="vi-VN" sz="2000" dirty="0"/>
              <a:t> </a:t>
            </a:r>
            <a:r>
              <a:rPr lang="vi-VN" sz="2000" dirty="0" err="1"/>
              <a:t>cách</a:t>
            </a:r>
            <a:r>
              <a:rPr lang="vi-VN" sz="2000" dirty="0"/>
              <a:t> </a:t>
            </a:r>
            <a:r>
              <a:rPr lang="vi-VN" sz="2000" dirty="0" err="1"/>
              <a:t>sắp</a:t>
            </a:r>
            <a:r>
              <a:rPr lang="vi-VN" sz="2000" dirty="0"/>
              <a:t> </a:t>
            </a:r>
            <a:r>
              <a:rPr lang="vi-VN" sz="2000" dirty="0" err="1"/>
              <a:t>xếp</a:t>
            </a:r>
            <a:r>
              <a:rPr lang="vi-VN" sz="2000" dirty="0"/>
              <a:t> trên </a:t>
            </a:r>
            <a:r>
              <a:rPr lang="vi-VN" sz="2000" dirty="0" err="1"/>
              <a:t>một</a:t>
            </a:r>
            <a:r>
              <a:rPr lang="vi-VN" sz="2000" dirty="0"/>
              <a:t> </a:t>
            </a:r>
            <a:r>
              <a:rPr lang="vi-VN" sz="2000" dirty="0" err="1"/>
              <a:t>cột</a:t>
            </a:r>
            <a:r>
              <a:rPr lang="vi-VN" sz="2000" dirty="0"/>
              <a:t> </a:t>
            </a:r>
            <a:r>
              <a:rPr lang="vi-VN" sz="2000" dirty="0" err="1"/>
              <a:t>khác</a:t>
            </a:r>
            <a:r>
              <a:rPr lang="vi-VN" sz="2000" dirty="0"/>
              <a:t>. </a:t>
            </a:r>
            <a:r>
              <a:rPr lang="vi-VN" sz="2000" dirty="0" err="1"/>
              <a:t>Bạn</a:t>
            </a:r>
            <a:r>
              <a:rPr lang="vi-VN" sz="2000" dirty="0"/>
              <a:t> </a:t>
            </a:r>
            <a:r>
              <a:rPr lang="vi-VN" sz="2000" dirty="0" err="1"/>
              <a:t>có</a:t>
            </a:r>
            <a:r>
              <a:rPr lang="vi-VN" sz="2000" dirty="0"/>
              <a:t> </a:t>
            </a:r>
            <a:r>
              <a:rPr lang="vi-VN" sz="2000" dirty="0" err="1"/>
              <a:t>thể</a:t>
            </a:r>
            <a:r>
              <a:rPr lang="vi-VN" sz="2000" dirty="0"/>
              <a:t> </a:t>
            </a:r>
            <a:r>
              <a:rPr lang="vi-VN" sz="2000" dirty="0" err="1"/>
              <a:t>sắp</a:t>
            </a:r>
            <a:r>
              <a:rPr lang="vi-VN" sz="2000" dirty="0"/>
              <a:t> </a:t>
            </a:r>
            <a:r>
              <a:rPr lang="vi-VN" sz="2000" dirty="0" err="1"/>
              <a:t>xếp</a:t>
            </a:r>
            <a:r>
              <a:rPr lang="vi-VN" sz="2000" dirty="0"/>
              <a:t> trên </a:t>
            </a:r>
            <a:r>
              <a:rPr lang="vi-VN" sz="2000" dirty="0" err="1"/>
              <a:t>nhiều</a:t>
            </a:r>
            <a:r>
              <a:rPr lang="vi-VN" sz="2000" dirty="0"/>
              <a:t> </a:t>
            </a:r>
            <a:r>
              <a:rPr lang="vi-VN" sz="2000" dirty="0" err="1"/>
              <a:t>cột</a:t>
            </a:r>
            <a:r>
              <a:rPr lang="vi-VN" sz="2000" dirty="0"/>
              <a:t> theo </a:t>
            </a:r>
            <a:r>
              <a:rPr lang="vi-VN" sz="2000" dirty="0" err="1"/>
              <a:t>cách</a:t>
            </a:r>
            <a:r>
              <a:rPr lang="vi-VN" sz="2000" dirty="0"/>
              <a:t> </a:t>
            </a:r>
            <a:r>
              <a:rPr lang="vi-VN" sz="2000" dirty="0" err="1"/>
              <a:t>này</a:t>
            </a:r>
            <a:r>
              <a:rPr lang="vi-VN" sz="2000" dirty="0"/>
              <a:t> </a:t>
            </a:r>
            <a:r>
              <a:rPr lang="vi-VN" sz="2000" dirty="0" err="1"/>
              <a:t>bằng</a:t>
            </a:r>
            <a:r>
              <a:rPr lang="vi-VN" sz="2000" dirty="0"/>
              <a:t> </a:t>
            </a:r>
            <a:r>
              <a:rPr lang="vi-VN" sz="2000" dirty="0" err="1"/>
              <a:t>cách</a:t>
            </a:r>
            <a:r>
              <a:rPr lang="vi-VN" sz="2000" dirty="0"/>
              <a:t> </a:t>
            </a:r>
            <a:r>
              <a:rPr lang="vi-VN" sz="2000" dirty="0" err="1"/>
              <a:t>chuyển</a:t>
            </a:r>
            <a:r>
              <a:rPr lang="vi-VN" sz="2000" dirty="0"/>
              <a:t> danh </a:t>
            </a:r>
            <a:r>
              <a:rPr lang="vi-VN" sz="2000" dirty="0" err="1"/>
              <a:t>sách</a:t>
            </a:r>
            <a:r>
              <a:rPr lang="vi-VN" sz="2000" dirty="0"/>
              <a:t> tên </a:t>
            </a:r>
            <a:r>
              <a:rPr lang="vi-VN" sz="2000" dirty="0" err="1"/>
              <a:t>cột</a:t>
            </a:r>
            <a:r>
              <a:rPr lang="vi-VN" sz="2000" dirty="0"/>
              <a:t>.</a:t>
            </a:r>
            <a:endParaRPr lang="en-US" sz="2000" dirty="0"/>
          </a:p>
        </p:txBody>
      </p:sp>
      <p:pic>
        <p:nvPicPr>
          <p:cNvPr id="5" name="Hình ảnh 4">
            <a:extLst>
              <a:ext uri="{FF2B5EF4-FFF2-40B4-BE49-F238E27FC236}">
                <a16:creationId xmlns:a16="http://schemas.microsoft.com/office/drawing/2014/main" id="{8F698406-9826-C223-A10E-532380305551}"/>
              </a:ext>
            </a:extLst>
          </p:cNvPr>
          <p:cNvPicPr>
            <a:picLocks noChangeAspect="1"/>
          </p:cNvPicPr>
          <p:nvPr/>
        </p:nvPicPr>
        <p:blipFill>
          <a:blip r:embed="rId2"/>
          <a:stretch>
            <a:fillRect/>
          </a:stretch>
        </p:blipFill>
        <p:spPr>
          <a:xfrm>
            <a:off x="3096280" y="3979260"/>
            <a:ext cx="5433382" cy="1887803"/>
          </a:xfrm>
          <a:prstGeom prst="rect">
            <a:avLst/>
          </a:prstGeom>
        </p:spPr>
      </p:pic>
    </p:spTree>
    <p:extLst>
      <p:ext uri="{BB962C8B-B14F-4D97-AF65-F5344CB8AC3E}">
        <p14:creationId xmlns:p14="http://schemas.microsoft.com/office/powerpoint/2010/main" val="19540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B70DBC-3932-6BE5-B2B2-0CF9D0CFCB1F}"/>
              </a:ext>
            </a:extLst>
          </p:cNvPr>
          <p:cNvSpPr>
            <a:spLocks noGrp="1"/>
          </p:cNvSpPr>
          <p:nvPr>
            <p:ph type="title"/>
          </p:nvPr>
        </p:nvSpPr>
        <p:spPr/>
        <p:txBody>
          <a:bodyPr/>
          <a:lstStyle/>
          <a:p>
            <a:r>
              <a:rPr lang="en-US" dirty="0"/>
              <a:t>Aggregating </a:t>
            </a:r>
            <a:r>
              <a:rPr lang="en-US" dirty="0" err="1"/>
              <a:t>DataFrames</a:t>
            </a:r>
            <a:br>
              <a:rPr lang="en-US" dirty="0"/>
            </a:br>
            <a:endParaRPr lang="en-US" dirty="0"/>
          </a:p>
        </p:txBody>
      </p:sp>
      <p:sp>
        <p:nvSpPr>
          <p:cNvPr id="4" name="Rectangle 1">
            <a:extLst>
              <a:ext uri="{FF2B5EF4-FFF2-40B4-BE49-F238E27FC236}">
                <a16:creationId xmlns:a16="http://schemas.microsoft.com/office/drawing/2014/main" id="{FCC9F7D8-F8F7-6D14-F269-07174FF73F7D}"/>
              </a:ext>
            </a:extLst>
          </p:cNvPr>
          <p:cNvSpPr>
            <a:spLocks noChangeArrowheads="1"/>
          </p:cNvSpPr>
          <p:nvPr/>
        </p:nvSpPr>
        <p:spPr bwMode="auto">
          <a:xfrm>
            <a:off x="1562099" y="1905505"/>
            <a:ext cx="889362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Summary statistics</a:t>
            </a:r>
            <a:r>
              <a:rPr kumimoji="0" lang="en-US" altLang="en-US" b="0" i="0" u="none" strike="noStrike" cap="none" normalizeH="0" baseline="0" dirty="0">
                <a:ln>
                  <a:noFill/>
                </a:ln>
                <a:solidFill>
                  <a:schemeClr val="tx1"/>
                </a:solidFill>
                <a:effectLst/>
                <a:latin typeface="Arial" panose="020B0604020202020204" pitchFamily="34" charset="0"/>
              </a:rPr>
              <a:t>     </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Mean and median</a:t>
            </a:r>
            <a:r>
              <a:rPr kumimoji="0" lang="en-US" altLang="en-US" b="0" i="0" u="none" strike="noStrike" cap="none" normalizeH="0" baseline="0" dirty="0">
                <a:ln>
                  <a:noFill/>
                </a:ln>
                <a:solidFill>
                  <a:schemeClr val="tx1"/>
                </a:solidFill>
                <a:effectLst/>
                <a:latin typeface="Arial" panose="020B0604020202020204" pitchFamily="34" charset="0"/>
              </a:rPr>
              <a:t>   </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Summarizing date</a:t>
            </a:r>
            <a:r>
              <a:rPr kumimoji="0" lang="en-US" altLang="en-US" b="0" i="0" u="none" strike="noStrike" cap="none" normalizeH="0" baseline="0" dirty="0">
                <a:ln>
                  <a:noFill/>
                </a:ln>
                <a:solidFill>
                  <a:schemeClr val="tx1"/>
                </a:solidFill>
                <a:effectLst/>
                <a:latin typeface="Arial" panose="020B0604020202020204" pitchFamily="34" charset="0"/>
              </a:rPr>
              <a:t> </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Efficient summaries</a:t>
            </a:r>
            <a:r>
              <a:rPr kumimoji="0" lang="en-US" altLang="en-US" b="0" i="0" u="none" strike="noStrike" cap="none" normalizeH="0" baseline="0" dirty="0">
                <a:ln>
                  <a:noFill/>
                </a:ln>
                <a:solidFill>
                  <a:schemeClr val="tx1"/>
                </a:solidFill>
                <a:effectLst/>
                <a:latin typeface="Arial" panose="020B0604020202020204" pitchFamily="34" charset="0"/>
              </a:rPr>
              <a:t> </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Cumulative statistics</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Counting</a:t>
            </a:r>
            <a:r>
              <a:rPr kumimoji="0" lang="en-US" altLang="en-US" b="0" i="0" u="none" strike="noStrike" cap="none" normalizeH="0" baseline="0" dirty="0">
                <a:ln>
                  <a:noFill/>
                </a:ln>
                <a:solidFill>
                  <a:schemeClr val="tx1"/>
                </a:solidFill>
                <a:effectLst/>
                <a:latin typeface="Arial" panose="020B0604020202020204" pitchFamily="34" charset="0"/>
              </a:rPr>
              <a:t>  </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Dropping duplicates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Counting categorical variables</a:t>
            </a:r>
            <a:r>
              <a:rPr kumimoji="0" lang="en-US" altLang="en-US" b="0" i="0" u="none" strike="noStrike" cap="none" normalizeH="0" baseline="0" dirty="0">
                <a:ln>
                  <a:noFill/>
                </a:ln>
                <a:solidFill>
                  <a:srgbClr val="05192D"/>
                </a:solidFill>
                <a:effectLst/>
                <a:latin typeface="Studio-Feixen-Sans"/>
              </a:rPr>
              <a:t>  </a:t>
            </a:r>
            <a:endParaRPr kumimoji="0" lang="en-US" altLang="en-US" b="1" i="0" u="none" strike="noStrike" cap="none" normalizeH="0" baseline="0" dirty="0">
              <a:ln>
                <a:noFill/>
              </a:ln>
              <a:solidFill>
                <a:srgbClr val="05192D"/>
              </a:solidFill>
              <a:effectLst/>
              <a:latin typeface="Studio-Feix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b="1" i="0" u="none" strike="noStrike" cap="none" normalizeH="0" baseline="0" dirty="0">
                <a:ln>
                  <a:noFill/>
                </a:ln>
                <a:solidFill>
                  <a:srgbClr val="05192D"/>
                </a:solidFill>
                <a:effectLst/>
                <a:latin typeface="Studio-Feixen-Sans"/>
              </a:rPr>
              <a:t>- </a:t>
            </a:r>
            <a:r>
              <a:rPr kumimoji="0" lang="en-US" altLang="en-US" b="1" i="0" u="none" strike="noStrike" cap="none" normalizeH="0" baseline="0" dirty="0">
                <a:ln>
                  <a:noFill/>
                </a:ln>
                <a:solidFill>
                  <a:srgbClr val="05192D"/>
                </a:solidFill>
                <a:effectLst/>
                <a:latin typeface="Studio-Feixen-Sans"/>
              </a:rPr>
              <a:t>Grouped summary statistics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2">
            <a:extLst>
              <a:ext uri="{FF2B5EF4-FFF2-40B4-BE49-F238E27FC236}">
                <a16:creationId xmlns:a16="http://schemas.microsoft.com/office/drawing/2014/main" id="{1317A802-57B5-1C77-82F6-318ED52FF420}"/>
              </a:ext>
            </a:extLst>
          </p:cNvPr>
          <p:cNvSpPr>
            <a:spLocks noChangeAspect="1" noChangeArrowheads="1"/>
          </p:cNvSpPr>
          <p:nvPr/>
        </p:nvSpPr>
        <p:spPr bwMode="auto">
          <a:xfrm>
            <a:off x="231775" y="-2613025"/>
            <a:ext cx="2190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a:extLst>
              <a:ext uri="{FF2B5EF4-FFF2-40B4-BE49-F238E27FC236}">
                <a16:creationId xmlns:a16="http://schemas.microsoft.com/office/drawing/2014/main" id="{7DE50449-1143-5DA3-7C75-711EBA4957B4}"/>
              </a:ext>
            </a:extLst>
          </p:cNvPr>
          <p:cNvSpPr>
            <a:spLocks noChangeAspect="1" noChangeArrowheads="1"/>
          </p:cNvSpPr>
          <p:nvPr/>
        </p:nvSpPr>
        <p:spPr bwMode="auto">
          <a:xfrm>
            <a:off x="231775" y="-2035175"/>
            <a:ext cx="2190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9F232892-FE51-44F5-885A-DE9AD8CD1B58}"/>
              </a:ext>
            </a:extLst>
          </p:cNvPr>
          <p:cNvSpPr>
            <a:spLocks noChangeAspect="1" noChangeArrowheads="1"/>
          </p:cNvSpPr>
          <p:nvPr/>
        </p:nvSpPr>
        <p:spPr bwMode="auto">
          <a:xfrm>
            <a:off x="231775" y="-1455738"/>
            <a:ext cx="2190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a:extLst>
              <a:ext uri="{FF2B5EF4-FFF2-40B4-BE49-F238E27FC236}">
                <a16:creationId xmlns:a16="http://schemas.microsoft.com/office/drawing/2014/main" id="{04793682-FEFF-2E3F-4877-ADB01521CA60}"/>
              </a:ext>
            </a:extLst>
          </p:cNvPr>
          <p:cNvSpPr>
            <a:spLocks noChangeAspect="1" noChangeArrowheads="1"/>
          </p:cNvSpPr>
          <p:nvPr/>
        </p:nvSpPr>
        <p:spPr bwMode="auto">
          <a:xfrm>
            <a:off x="231775" y="-876300"/>
            <a:ext cx="2190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AF28AECA-D24B-1133-6441-AF37DEC90755}"/>
              </a:ext>
            </a:extLst>
          </p:cNvPr>
          <p:cNvSpPr>
            <a:spLocks noChangeAspect="1" noChangeArrowheads="1"/>
          </p:cNvSpPr>
          <p:nvPr/>
        </p:nvSpPr>
        <p:spPr bwMode="auto">
          <a:xfrm>
            <a:off x="231775" y="-296863"/>
            <a:ext cx="2190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a:extLst>
              <a:ext uri="{FF2B5EF4-FFF2-40B4-BE49-F238E27FC236}">
                <a16:creationId xmlns:a16="http://schemas.microsoft.com/office/drawing/2014/main" id="{FD28EAC4-C0BC-45F7-175C-5F568072D21A}"/>
              </a:ext>
            </a:extLst>
          </p:cNvPr>
          <p:cNvSpPr>
            <a:spLocks noChangeAspect="1" noChangeArrowheads="1"/>
          </p:cNvSpPr>
          <p:nvPr/>
        </p:nvSpPr>
        <p:spPr bwMode="auto">
          <a:xfrm>
            <a:off x="231775" y="282575"/>
            <a:ext cx="2190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a:extLst>
              <a:ext uri="{FF2B5EF4-FFF2-40B4-BE49-F238E27FC236}">
                <a16:creationId xmlns:a16="http://schemas.microsoft.com/office/drawing/2014/main" id="{3D1A04E6-6C0E-B8A7-FCF4-72AC0AEC118E}"/>
              </a:ext>
            </a:extLst>
          </p:cNvPr>
          <p:cNvSpPr>
            <a:spLocks noChangeAspect="1" noChangeArrowheads="1"/>
          </p:cNvSpPr>
          <p:nvPr/>
        </p:nvSpPr>
        <p:spPr bwMode="auto">
          <a:xfrm>
            <a:off x="231775" y="860425"/>
            <a:ext cx="2190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9">
            <a:extLst>
              <a:ext uri="{FF2B5EF4-FFF2-40B4-BE49-F238E27FC236}">
                <a16:creationId xmlns:a16="http://schemas.microsoft.com/office/drawing/2014/main" id="{976DEF59-529D-0B84-9B07-6DF0A9058DB1}"/>
              </a:ext>
            </a:extLst>
          </p:cNvPr>
          <p:cNvSpPr>
            <a:spLocks noChangeAspect="1" noChangeArrowheads="1"/>
          </p:cNvSpPr>
          <p:nvPr/>
        </p:nvSpPr>
        <p:spPr bwMode="auto">
          <a:xfrm>
            <a:off x="231775" y="1439863"/>
            <a:ext cx="2190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a:extLst>
              <a:ext uri="{FF2B5EF4-FFF2-40B4-BE49-F238E27FC236}">
                <a16:creationId xmlns:a16="http://schemas.microsoft.com/office/drawing/2014/main" id="{59CCA940-C39D-D12E-49CE-79F543E839A7}"/>
              </a:ext>
            </a:extLst>
          </p:cNvPr>
          <p:cNvSpPr>
            <a:spLocks noChangeAspect="1" noChangeArrowheads="1"/>
          </p:cNvSpPr>
          <p:nvPr/>
        </p:nvSpPr>
        <p:spPr bwMode="auto">
          <a:xfrm>
            <a:off x="171450" y="2019300"/>
            <a:ext cx="21907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0152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18E22DF-A9FE-10ED-FB44-42FF17C38911}"/>
              </a:ext>
            </a:extLst>
          </p:cNvPr>
          <p:cNvSpPr>
            <a:spLocks noGrp="1"/>
          </p:cNvSpPr>
          <p:nvPr>
            <p:ph type="title"/>
          </p:nvPr>
        </p:nvSpPr>
        <p:spPr/>
        <p:txBody>
          <a:bodyPr>
            <a:normAutofit/>
          </a:bodyPr>
          <a:lstStyle/>
          <a:p>
            <a:pPr algn="l"/>
            <a:r>
              <a:rPr lang="vi-VN" sz="5400" dirty="0" err="1"/>
              <a:t>Counting</a:t>
            </a:r>
            <a:endParaRPr lang="en-US" sz="5400" dirty="0"/>
          </a:p>
        </p:txBody>
      </p:sp>
      <p:sp>
        <p:nvSpPr>
          <p:cNvPr id="3" name="Tiêu đề phụ 2">
            <a:extLst>
              <a:ext uri="{FF2B5EF4-FFF2-40B4-BE49-F238E27FC236}">
                <a16:creationId xmlns:a16="http://schemas.microsoft.com/office/drawing/2014/main" id="{257E21C6-7605-A393-85D9-5301F7809641}"/>
              </a:ext>
            </a:extLst>
          </p:cNvPr>
          <p:cNvSpPr>
            <a:spLocks noGrp="1"/>
          </p:cNvSpPr>
          <p:nvPr>
            <p:ph idx="1"/>
          </p:nvPr>
        </p:nvSpPr>
        <p:spPr>
          <a:xfrm>
            <a:off x="1066800" y="1938331"/>
            <a:ext cx="10058400" cy="3849624"/>
          </a:xfrm>
        </p:spPr>
        <p:txBody>
          <a:bodyPr/>
          <a:lstStyle/>
          <a:p>
            <a:r>
              <a:rPr lang="vi-VN" dirty="0"/>
              <a:t>.</a:t>
            </a:r>
            <a:r>
              <a:rPr lang="vi-VN" dirty="0" err="1"/>
              <a:t>drop_duplicates</a:t>
            </a:r>
            <a:r>
              <a:rPr lang="vi-VN" dirty="0"/>
              <a:t>(</a:t>
            </a:r>
            <a:r>
              <a:rPr lang="vi-VN" dirty="0" err="1"/>
              <a:t>subset</a:t>
            </a:r>
            <a:r>
              <a:rPr lang="vi-VN" dirty="0"/>
              <a:t>=“</a:t>
            </a:r>
            <a:r>
              <a:rPr lang="vi-VN" dirty="0" err="1"/>
              <a:t>column</a:t>
            </a:r>
            <a:r>
              <a:rPr lang="vi-VN" dirty="0"/>
              <a:t>”) : </a:t>
            </a:r>
            <a:r>
              <a:rPr lang="vi-VN" dirty="0" err="1"/>
              <a:t>loại</a:t>
            </a:r>
            <a:r>
              <a:rPr lang="vi-VN" dirty="0"/>
              <a:t> </a:t>
            </a:r>
            <a:r>
              <a:rPr lang="vi-VN" dirty="0" err="1"/>
              <a:t>bỏ</a:t>
            </a:r>
            <a:r>
              <a:rPr lang="vi-VN" dirty="0"/>
              <a:t> </a:t>
            </a:r>
            <a:r>
              <a:rPr lang="vi-VN" dirty="0" err="1"/>
              <a:t>việc</a:t>
            </a:r>
            <a:r>
              <a:rPr lang="vi-VN" dirty="0"/>
              <a:t> </a:t>
            </a:r>
            <a:r>
              <a:rPr lang="vi-VN" dirty="0" err="1"/>
              <a:t>trùng</a:t>
            </a:r>
            <a:r>
              <a:rPr lang="vi-VN" dirty="0"/>
              <a:t> </a:t>
            </a:r>
            <a:r>
              <a:rPr lang="vi-VN" dirty="0" err="1"/>
              <a:t>sth</a:t>
            </a:r>
            <a:r>
              <a:rPr lang="vi-VN" dirty="0"/>
              <a:t> trong </a:t>
            </a:r>
            <a:r>
              <a:rPr lang="vi-VN" dirty="0" err="1"/>
              <a:t>cột</a:t>
            </a:r>
            <a:endParaRPr lang="vi-VN" dirty="0"/>
          </a:p>
          <a:p>
            <a:r>
              <a:rPr lang="vi-VN" dirty="0"/>
              <a:t>.</a:t>
            </a:r>
            <a:r>
              <a:rPr lang="vi-VN" dirty="0" err="1"/>
              <a:t>value_counts</a:t>
            </a:r>
            <a:r>
              <a:rPr lang="vi-VN" dirty="0"/>
              <a:t>(</a:t>
            </a:r>
            <a:r>
              <a:rPr lang="vi-VN" dirty="0" err="1"/>
              <a:t>sort</a:t>
            </a:r>
            <a:r>
              <a:rPr lang="vi-VN" dirty="0"/>
              <a:t>= </a:t>
            </a:r>
            <a:r>
              <a:rPr lang="vi-VN" dirty="0" err="1"/>
              <a:t>True</a:t>
            </a:r>
            <a:r>
              <a:rPr lang="vi-VN" dirty="0"/>
              <a:t>) : </a:t>
            </a:r>
            <a:r>
              <a:rPr lang="vi-VN" dirty="0" err="1"/>
              <a:t>đếm</a:t>
            </a:r>
            <a:r>
              <a:rPr lang="vi-VN" dirty="0"/>
              <a:t> </a:t>
            </a:r>
            <a:r>
              <a:rPr lang="vi-VN" dirty="0" err="1"/>
              <a:t>số</a:t>
            </a:r>
            <a:r>
              <a:rPr lang="vi-VN" dirty="0"/>
              <a:t> </a:t>
            </a:r>
            <a:r>
              <a:rPr lang="vi-VN" dirty="0" err="1"/>
              <a:t>trùng</a:t>
            </a:r>
            <a:r>
              <a:rPr lang="vi-VN" dirty="0"/>
              <a:t> ở 1 </a:t>
            </a:r>
            <a:r>
              <a:rPr lang="vi-VN" dirty="0" err="1"/>
              <a:t>cột</a:t>
            </a:r>
            <a:r>
              <a:rPr lang="vi-VN" dirty="0"/>
              <a:t> , </a:t>
            </a:r>
            <a:r>
              <a:rPr lang="vi-VN" dirty="0" err="1"/>
              <a:t>sắp</a:t>
            </a:r>
            <a:r>
              <a:rPr lang="vi-VN" dirty="0"/>
              <a:t> </a:t>
            </a:r>
            <a:r>
              <a:rPr lang="vi-VN" dirty="0" err="1"/>
              <a:t>xếp</a:t>
            </a:r>
            <a:r>
              <a:rPr lang="vi-VN" dirty="0"/>
              <a:t> theo tăng </a:t>
            </a:r>
            <a:r>
              <a:rPr lang="vi-VN" dirty="0" err="1"/>
              <a:t>đần</a:t>
            </a:r>
            <a:endParaRPr lang="en-US" dirty="0"/>
          </a:p>
        </p:txBody>
      </p:sp>
      <p:sp>
        <p:nvSpPr>
          <p:cNvPr id="4" name="Tiêu đề 1">
            <a:extLst>
              <a:ext uri="{FF2B5EF4-FFF2-40B4-BE49-F238E27FC236}">
                <a16:creationId xmlns:a16="http://schemas.microsoft.com/office/drawing/2014/main" id="{6F6E8CDF-6515-1521-187F-CFEFA067828D}"/>
              </a:ext>
            </a:extLst>
          </p:cNvPr>
          <p:cNvSpPr txBox="1">
            <a:spLocks/>
          </p:cNvSpPr>
          <p:nvPr/>
        </p:nvSpPr>
        <p:spPr>
          <a:xfrm>
            <a:off x="-190827" y="3544406"/>
            <a:ext cx="5889171" cy="12954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4200" dirty="0" err="1"/>
              <a:t>Grouped</a:t>
            </a:r>
            <a:r>
              <a:rPr lang="vi-VN" sz="4200" dirty="0"/>
              <a:t> </a:t>
            </a:r>
            <a:r>
              <a:rPr lang="vi-VN" sz="4200" dirty="0" err="1"/>
              <a:t>summary</a:t>
            </a:r>
            <a:r>
              <a:rPr lang="vi-VN" sz="4200" dirty="0"/>
              <a:t> </a:t>
            </a:r>
            <a:r>
              <a:rPr lang="vi-VN" sz="4200" dirty="0" err="1"/>
              <a:t>statistics</a:t>
            </a:r>
            <a:endParaRPr lang="vi-VN" sz="4200" dirty="0"/>
          </a:p>
          <a:p>
            <a:endParaRPr lang="en-US" dirty="0"/>
          </a:p>
        </p:txBody>
      </p:sp>
      <p:sp>
        <p:nvSpPr>
          <p:cNvPr id="5" name="Tiêu đề phụ 2">
            <a:extLst>
              <a:ext uri="{FF2B5EF4-FFF2-40B4-BE49-F238E27FC236}">
                <a16:creationId xmlns:a16="http://schemas.microsoft.com/office/drawing/2014/main" id="{5224F0F6-C3C0-AD96-505D-2CD921BDADC6}"/>
              </a:ext>
            </a:extLst>
          </p:cNvPr>
          <p:cNvSpPr txBox="1">
            <a:spLocks/>
          </p:cNvSpPr>
          <p:nvPr/>
        </p:nvSpPr>
        <p:spPr>
          <a:xfrm>
            <a:off x="457200" y="3940821"/>
            <a:ext cx="504553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dirty="0"/>
              <a:t>.</a:t>
            </a:r>
            <a:r>
              <a:rPr lang="vi-VN" dirty="0" err="1"/>
              <a:t>groupby</a:t>
            </a:r>
            <a:r>
              <a:rPr lang="vi-VN" dirty="0"/>
              <a:t>(“</a:t>
            </a:r>
            <a:r>
              <a:rPr lang="vi-VN" dirty="0" err="1"/>
              <a:t>column</a:t>
            </a:r>
            <a:r>
              <a:rPr lang="vi-VN" dirty="0"/>
              <a:t>”)[“</a:t>
            </a:r>
            <a:r>
              <a:rPr lang="vi-VN" dirty="0" err="1"/>
              <a:t>column</a:t>
            </a:r>
            <a:r>
              <a:rPr lang="vi-VN" dirty="0"/>
              <a:t>”].</a:t>
            </a:r>
            <a:r>
              <a:rPr lang="vi-VN" dirty="0" err="1"/>
              <a:t>agg</a:t>
            </a:r>
            <a:r>
              <a:rPr lang="vi-VN" dirty="0"/>
              <a:t>() nhôm chung 1 </a:t>
            </a:r>
            <a:r>
              <a:rPr lang="vi-VN" dirty="0" err="1"/>
              <a:t>cột</a:t>
            </a:r>
            <a:r>
              <a:rPr lang="vi-VN" dirty="0"/>
              <a:t> </a:t>
            </a:r>
            <a:r>
              <a:rPr lang="vi-VN" dirty="0" err="1"/>
              <a:t>để</a:t>
            </a:r>
            <a:r>
              <a:rPr lang="vi-VN" dirty="0"/>
              <a:t> tinh </a:t>
            </a:r>
            <a:r>
              <a:rPr lang="vi-VN" dirty="0" err="1"/>
              <a:t>sth</a:t>
            </a:r>
            <a:endParaRPr lang="en-US" dirty="0"/>
          </a:p>
        </p:txBody>
      </p:sp>
      <p:pic>
        <p:nvPicPr>
          <p:cNvPr id="6" name="Hình ảnh 5">
            <a:extLst>
              <a:ext uri="{FF2B5EF4-FFF2-40B4-BE49-F238E27FC236}">
                <a16:creationId xmlns:a16="http://schemas.microsoft.com/office/drawing/2014/main" id="{40676245-EF0D-75AF-7AD2-3F25814F7D14}"/>
              </a:ext>
            </a:extLst>
          </p:cNvPr>
          <p:cNvPicPr>
            <a:picLocks noChangeAspect="1"/>
          </p:cNvPicPr>
          <p:nvPr/>
        </p:nvPicPr>
        <p:blipFill>
          <a:blip r:embed="rId2"/>
          <a:stretch>
            <a:fillRect/>
          </a:stretch>
        </p:blipFill>
        <p:spPr>
          <a:xfrm>
            <a:off x="6096000" y="3117183"/>
            <a:ext cx="4964518" cy="2703767"/>
          </a:xfrm>
          <a:prstGeom prst="rect">
            <a:avLst/>
          </a:prstGeom>
        </p:spPr>
      </p:pic>
    </p:spTree>
    <p:extLst>
      <p:ext uri="{BB962C8B-B14F-4D97-AF65-F5344CB8AC3E}">
        <p14:creationId xmlns:p14="http://schemas.microsoft.com/office/powerpoint/2010/main" val="47737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EF68AE63-93AD-DF26-8E92-D810986B1442}"/>
              </a:ext>
            </a:extLst>
          </p:cNvPr>
          <p:cNvSpPr>
            <a:spLocks noGrp="1"/>
          </p:cNvSpPr>
          <p:nvPr>
            <p:ph type="ctrTitle"/>
          </p:nvPr>
        </p:nvSpPr>
        <p:spPr/>
        <p:txBody>
          <a:bodyPr>
            <a:normAutofit/>
          </a:bodyPr>
          <a:lstStyle/>
          <a:p>
            <a:r>
              <a:rPr lang="vi-VN" sz="4400" dirty="0" err="1"/>
              <a:t>Lập</a:t>
            </a:r>
            <a:r>
              <a:rPr lang="vi-VN" sz="4400" dirty="0"/>
              <a:t> </a:t>
            </a:r>
            <a:r>
              <a:rPr lang="vi-VN" sz="4400" dirty="0" err="1"/>
              <a:t>trình</a:t>
            </a:r>
            <a:r>
              <a:rPr lang="vi-VN" sz="4400" dirty="0"/>
              <a:t> </a:t>
            </a:r>
            <a:r>
              <a:rPr lang="vi-VN" sz="4400" dirty="0" err="1"/>
              <a:t>arduino</a:t>
            </a:r>
            <a:endParaRPr lang="en-US" sz="4400" dirty="0"/>
          </a:p>
        </p:txBody>
      </p:sp>
      <p:sp>
        <p:nvSpPr>
          <p:cNvPr id="5" name="Tiêu đề phụ 4">
            <a:extLst>
              <a:ext uri="{FF2B5EF4-FFF2-40B4-BE49-F238E27FC236}">
                <a16:creationId xmlns:a16="http://schemas.microsoft.com/office/drawing/2014/main" id="{DA5D3AA8-F26F-8D32-FFA3-E7730FE7B19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635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BFB8B1-4A5C-CE4C-AB36-55CF56AE0228}"/>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685DCCF-B565-7402-04E5-AAAA8BE5CDA8}"/>
              </a:ext>
            </a:extLst>
          </p:cNvPr>
          <p:cNvSpPr/>
          <p:nvPr/>
        </p:nvSpPr>
        <p:spPr>
          <a:xfrm>
            <a:off x="8772831" y="579543"/>
            <a:ext cx="3333136" cy="527665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60000"/>
                  <a:lumOff val="40000"/>
                </a:schemeClr>
              </a:solidFill>
            </a:endParaRPr>
          </a:p>
        </p:txBody>
      </p:sp>
      <p:pic>
        <p:nvPicPr>
          <p:cNvPr id="3074" name="Picture 2" descr="Firmware vs Software | Difference Between Software and Firmware">
            <a:extLst>
              <a:ext uri="{FF2B5EF4-FFF2-40B4-BE49-F238E27FC236}">
                <a16:creationId xmlns:a16="http://schemas.microsoft.com/office/drawing/2014/main" id="{0562356D-FE28-C4C0-F6AE-6798EA40D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22" y="1171418"/>
            <a:ext cx="7433187" cy="45151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746D47-FF48-6B6B-5BFE-E67132D4E296}"/>
              </a:ext>
            </a:extLst>
          </p:cNvPr>
          <p:cNvSpPr txBox="1"/>
          <p:nvPr/>
        </p:nvSpPr>
        <p:spPr>
          <a:xfrm>
            <a:off x="8883443" y="878867"/>
            <a:ext cx="3111911" cy="4524315"/>
          </a:xfrm>
          <a:prstGeom prst="rect">
            <a:avLst/>
          </a:prstGeom>
          <a:noFill/>
        </p:spPr>
        <p:txBody>
          <a:bodyPr wrap="square">
            <a:spAutoFit/>
          </a:bodyPr>
          <a:lstStyle/>
          <a:p>
            <a:pPr algn="l">
              <a:buFont typeface="Arial" panose="020B0604020202020204" pitchFamily="34" charset="0"/>
              <a:buChar char="•"/>
            </a:pPr>
            <a:r>
              <a:rPr lang="vi-VN" b="0" i="1" dirty="0" err="1">
                <a:solidFill>
                  <a:srgbClr val="222222"/>
                </a:solidFill>
                <a:effectLst/>
                <a:latin typeface="Verdana" panose="020B0604030504040204" pitchFamily="34" charset="0"/>
              </a:rPr>
              <a:t>Firmware</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là</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một</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thuật</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ngữ</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được</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dùng</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để</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chỉ</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những</a:t>
            </a:r>
            <a:r>
              <a:rPr lang="vi-VN" b="0" i="1" dirty="0">
                <a:solidFill>
                  <a:srgbClr val="222222"/>
                </a:solidFill>
                <a:effectLst/>
                <a:latin typeface="Verdana" panose="020B0604030504040204" pitchFamily="34" charset="0"/>
              </a:rPr>
              <a:t> chương </a:t>
            </a:r>
            <a:r>
              <a:rPr lang="vi-VN" b="0" i="1" dirty="0" err="1">
                <a:solidFill>
                  <a:srgbClr val="222222"/>
                </a:solidFill>
                <a:effectLst/>
                <a:latin typeface="Verdana" panose="020B0604030504040204" pitchFamily="34" charset="0"/>
              </a:rPr>
              <a:t>trình</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máy</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tính</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cố</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định</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và</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điều</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khiển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cấp</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thấp</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nhiều</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thiết</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bị</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điện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tử</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Một</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số</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ví</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dụ</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điển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hình</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về</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firmware</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có</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thể</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thấy</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từ</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những</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sản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phẩm</a:t>
            </a:r>
            <a:r>
              <a:rPr lang="vi-VN" b="0" i="1" dirty="0">
                <a:solidFill>
                  <a:srgbClr val="222222"/>
                </a:solidFill>
                <a:effectLst/>
                <a:latin typeface="Verdana" panose="020B0604030504040204" pitchFamily="34" charset="0"/>
              </a:rPr>
              <a:t> như </a:t>
            </a:r>
            <a:r>
              <a:rPr lang="vi-VN" b="0" i="1" dirty="0" err="1">
                <a:solidFill>
                  <a:srgbClr val="222222"/>
                </a:solidFill>
                <a:effectLst/>
                <a:latin typeface="Verdana" panose="020B0604030504040204" pitchFamily="34" charset="0"/>
              </a:rPr>
              <a:t>bộ</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điều</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khiển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từ</a:t>
            </a:r>
            <a:r>
              <a:rPr lang="vi-VN" b="0" i="1" dirty="0">
                <a:solidFill>
                  <a:srgbClr val="222222"/>
                </a:solidFill>
                <a:effectLst/>
                <a:latin typeface="Verdana" panose="020B0604030504040204" pitchFamily="34" charset="0"/>
              </a:rPr>
              <a:t> xa </a:t>
            </a:r>
            <a:r>
              <a:rPr lang="vi-VN" b="0" i="1" dirty="0" err="1">
                <a:solidFill>
                  <a:srgbClr val="222222"/>
                </a:solidFill>
                <a:effectLst/>
                <a:latin typeface="Verdana" panose="020B0604030504040204" pitchFamily="34" charset="0"/>
              </a:rPr>
              <a:t>hoặc</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máy</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tính</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bỏ</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túi</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đến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những</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thiết</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bị</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phần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cứng</a:t>
            </a:r>
            <a:r>
              <a:rPr lang="vi-VN" b="0" i="1" dirty="0">
                <a:solidFill>
                  <a:srgbClr val="222222"/>
                </a:solidFill>
                <a:effectLst/>
                <a:latin typeface="Verdana" panose="020B0604030504040204" pitchFamily="34" charset="0"/>
              </a:rPr>
              <a:t> như ổ </a:t>
            </a:r>
            <a:r>
              <a:rPr lang="vi-VN" b="0" i="1" dirty="0" err="1">
                <a:solidFill>
                  <a:srgbClr val="222222"/>
                </a:solidFill>
                <a:effectLst/>
                <a:latin typeface="Verdana" panose="020B0604030504040204" pitchFamily="34" charset="0"/>
              </a:rPr>
              <a:t>cứng</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bàn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phím</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màn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hình</a:t>
            </a:r>
            <a:r>
              <a:rPr lang="vi-VN" b="0" i="1" dirty="0">
                <a:solidFill>
                  <a:srgbClr val="222222"/>
                </a:solidFill>
                <a:effectLst/>
                <a:latin typeface="Verdana" panose="020B0604030504040204" pitchFamily="34" charset="0"/>
              </a:rPr>
              <a:t> LCD </a:t>
            </a:r>
            <a:r>
              <a:rPr lang="vi-VN" b="0" i="1" dirty="0" err="1">
                <a:solidFill>
                  <a:srgbClr val="222222"/>
                </a:solidFill>
                <a:effectLst/>
                <a:latin typeface="Verdana" panose="020B0604030504040204" pitchFamily="34" charset="0"/>
              </a:rPr>
              <a:t>bóng</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bán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dẫn</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mỏng</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hoặc</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thẻ</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nhớ</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người</a:t>
            </a:r>
            <a:r>
              <a:rPr lang="vi-VN" b="0" i="1" dirty="0">
                <a:solidFill>
                  <a:srgbClr val="222222"/>
                </a:solidFill>
                <a:effectLst/>
                <a:latin typeface="Verdana" panose="020B0604030504040204" pitchFamily="34" charset="0"/>
              </a:rPr>
              <a:t> </a:t>
            </a:r>
            <a:r>
              <a:rPr lang="vi-VN" b="0" i="1" dirty="0" err="1">
                <a:solidFill>
                  <a:srgbClr val="222222"/>
                </a:solidFill>
                <a:effectLst/>
                <a:latin typeface="Verdana" panose="020B0604030504040204" pitchFamily="34" charset="0"/>
              </a:rPr>
              <a:t>máy</a:t>
            </a:r>
            <a:r>
              <a:rPr lang="vi-VN" b="0" i="1" dirty="0">
                <a:solidFill>
                  <a:srgbClr val="222222"/>
                </a:solidFill>
                <a:effectLst/>
                <a:latin typeface="Verdana" panose="020B0604030504040204" pitchFamily="34" charset="0"/>
              </a:rPr>
              <a:t> công </a:t>
            </a:r>
            <a:r>
              <a:rPr lang="vi-VN" b="0" i="1" dirty="0" err="1">
                <a:solidFill>
                  <a:srgbClr val="222222"/>
                </a:solidFill>
                <a:effectLst/>
                <a:latin typeface="Verdana" panose="020B0604030504040204" pitchFamily="34" charset="0"/>
              </a:rPr>
              <a:t>nghiệp</a:t>
            </a:r>
            <a:r>
              <a:rPr lang="vi-VN" b="0" i="1" dirty="0">
                <a:solidFill>
                  <a:srgbClr val="222222"/>
                </a:solidFill>
                <a:effectLst/>
                <a:latin typeface="Verdana" panose="020B0604030504040204" pitchFamily="34" charset="0"/>
              </a:rPr>
              <a:t>,..</a:t>
            </a:r>
            <a:endParaRPr lang="vi-VN"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3548639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descr="Mạch Micro:bit chính hãng nhập khẩu lập trình microbit">
            <a:extLst>
              <a:ext uri="{FF2B5EF4-FFF2-40B4-BE49-F238E27FC236}">
                <a16:creationId xmlns:a16="http://schemas.microsoft.com/office/drawing/2014/main" id="{4FB6A3E7-19B2-1E2A-F7AF-0538F4E34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210" y="3661826"/>
            <a:ext cx="2485929" cy="248592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mazon.com: Element14 Raspberry Pi 3 B+ Motherboard : Electronics">
            <a:extLst>
              <a:ext uri="{FF2B5EF4-FFF2-40B4-BE49-F238E27FC236}">
                <a16:creationId xmlns:a16="http://schemas.microsoft.com/office/drawing/2014/main" id="{2E7BC3DE-F4D1-4A45-0929-404222117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2629" y="1238031"/>
            <a:ext cx="3032023" cy="219182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Esp32 Esp32s Esp-32s Esp-32 Cp2102 Wireless Wifi Bluetooth Development  Board Micro Usb Dual Core Power Amplifier Filter Module - Replacement Parts  - AliExpress">
            <a:extLst>
              <a:ext uri="{FF2B5EF4-FFF2-40B4-BE49-F238E27FC236}">
                <a16:creationId xmlns:a16="http://schemas.microsoft.com/office/drawing/2014/main" id="{3B29D992-369F-DAA3-3C8B-7CDE12DA50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566" y="703409"/>
            <a:ext cx="3032024" cy="30320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CF4B93-17B3-CDB7-1522-18D82934D06F}"/>
              </a:ext>
            </a:extLst>
          </p:cNvPr>
          <p:cNvSpPr/>
          <p:nvPr/>
        </p:nvSpPr>
        <p:spPr>
          <a:xfrm>
            <a:off x="4040634" y="147924"/>
            <a:ext cx="4220497" cy="70788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What is an Arduino? - SparkFun Learn">
            <a:extLst>
              <a:ext uri="{FF2B5EF4-FFF2-40B4-BE49-F238E27FC236}">
                <a16:creationId xmlns:a16="http://schemas.microsoft.com/office/drawing/2014/main" id="{76CBC21A-9E5C-382C-F9E5-D156076240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453" y="3887832"/>
            <a:ext cx="2767129" cy="20339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7AF37A-F84C-BCCF-3C78-426A8CEAEA90}"/>
              </a:ext>
            </a:extLst>
          </p:cNvPr>
          <p:cNvSpPr txBox="1"/>
          <p:nvPr/>
        </p:nvSpPr>
        <p:spPr>
          <a:xfrm>
            <a:off x="4333567" y="147923"/>
            <a:ext cx="4618704" cy="707886"/>
          </a:xfrm>
          <a:prstGeom prst="rect">
            <a:avLst/>
          </a:prstGeom>
          <a:noFill/>
        </p:spPr>
        <p:txBody>
          <a:bodyPr wrap="square" rtlCol="0">
            <a:spAutoFit/>
          </a:bodyPr>
          <a:lstStyle/>
          <a:p>
            <a:r>
              <a:rPr lang="en-US" sz="4000"/>
              <a:t>Mạch điều khiển</a:t>
            </a:r>
          </a:p>
        </p:txBody>
      </p:sp>
      <p:sp>
        <p:nvSpPr>
          <p:cNvPr id="6" name="TextBox 5">
            <a:extLst>
              <a:ext uri="{FF2B5EF4-FFF2-40B4-BE49-F238E27FC236}">
                <a16:creationId xmlns:a16="http://schemas.microsoft.com/office/drawing/2014/main" id="{884F4259-5C82-2C3E-7934-095558EC6CC2}"/>
              </a:ext>
            </a:extLst>
          </p:cNvPr>
          <p:cNvSpPr txBox="1"/>
          <p:nvPr/>
        </p:nvSpPr>
        <p:spPr>
          <a:xfrm>
            <a:off x="1032387" y="6312310"/>
            <a:ext cx="3436374" cy="369332"/>
          </a:xfrm>
          <a:prstGeom prst="rect">
            <a:avLst/>
          </a:prstGeom>
          <a:noFill/>
        </p:spPr>
        <p:txBody>
          <a:bodyPr wrap="square" rtlCol="0">
            <a:spAutoFit/>
          </a:bodyPr>
          <a:lstStyle/>
          <a:p>
            <a:r>
              <a:rPr lang="en-US"/>
              <a:t>Arduino Uno</a:t>
            </a:r>
          </a:p>
        </p:txBody>
      </p:sp>
      <p:sp>
        <p:nvSpPr>
          <p:cNvPr id="7" name="TextBox 6">
            <a:extLst>
              <a:ext uri="{FF2B5EF4-FFF2-40B4-BE49-F238E27FC236}">
                <a16:creationId xmlns:a16="http://schemas.microsoft.com/office/drawing/2014/main" id="{92123584-7A4A-0F6E-54B0-4E072E2EC42F}"/>
              </a:ext>
            </a:extLst>
          </p:cNvPr>
          <p:cNvSpPr txBox="1"/>
          <p:nvPr/>
        </p:nvSpPr>
        <p:spPr>
          <a:xfrm>
            <a:off x="8052661" y="6127644"/>
            <a:ext cx="3436374" cy="369332"/>
          </a:xfrm>
          <a:prstGeom prst="rect">
            <a:avLst/>
          </a:prstGeom>
          <a:noFill/>
        </p:spPr>
        <p:txBody>
          <a:bodyPr wrap="square" rtlCol="0">
            <a:spAutoFit/>
          </a:bodyPr>
          <a:lstStyle/>
          <a:p>
            <a:r>
              <a:rPr lang="en-US"/>
              <a:t>Microbit</a:t>
            </a:r>
          </a:p>
        </p:txBody>
      </p:sp>
      <p:sp>
        <p:nvSpPr>
          <p:cNvPr id="8" name="TextBox 7">
            <a:extLst>
              <a:ext uri="{FF2B5EF4-FFF2-40B4-BE49-F238E27FC236}">
                <a16:creationId xmlns:a16="http://schemas.microsoft.com/office/drawing/2014/main" id="{7D8BA209-11FE-90ED-CA9A-66AA21D2CB03}"/>
              </a:ext>
            </a:extLst>
          </p:cNvPr>
          <p:cNvSpPr txBox="1"/>
          <p:nvPr/>
        </p:nvSpPr>
        <p:spPr>
          <a:xfrm>
            <a:off x="7742658" y="3371599"/>
            <a:ext cx="3436374" cy="369332"/>
          </a:xfrm>
          <a:prstGeom prst="rect">
            <a:avLst/>
          </a:prstGeom>
          <a:noFill/>
        </p:spPr>
        <p:txBody>
          <a:bodyPr wrap="square" rtlCol="0">
            <a:spAutoFit/>
          </a:bodyPr>
          <a:lstStyle/>
          <a:p>
            <a:r>
              <a:rPr lang="en-US"/>
              <a:t>Raspberry Pi 4</a:t>
            </a:r>
          </a:p>
        </p:txBody>
      </p:sp>
    </p:spTree>
    <p:extLst>
      <p:ext uri="{BB962C8B-B14F-4D97-AF65-F5344CB8AC3E}">
        <p14:creationId xmlns:p14="http://schemas.microsoft.com/office/powerpoint/2010/main" val="393842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rrow&#10;&#10;Description automatically generated">
            <a:extLst>
              <a:ext uri="{FF2B5EF4-FFF2-40B4-BE49-F238E27FC236}">
                <a16:creationId xmlns:a16="http://schemas.microsoft.com/office/drawing/2014/main" id="{E6CDE4A3-A077-166E-1596-343F31D45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512" y="-83634"/>
            <a:ext cx="6858000" cy="6858000"/>
          </a:xfrm>
          <a:prstGeom prst="rect">
            <a:avLst/>
          </a:prstGeom>
        </p:spPr>
      </p:pic>
      <p:sp>
        <p:nvSpPr>
          <p:cNvPr id="10" name="TextBox 9">
            <a:extLst>
              <a:ext uri="{FF2B5EF4-FFF2-40B4-BE49-F238E27FC236}">
                <a16:creationId xmlns:a16="http://schemas.microsoft.com/office/drawing/2014/main" id="{0A583D0E-84A6-4F5E-6464-BCF8AACC2ECB}"/>
              </a:ext>
            </a:extLst>
          </p:cNvPr>
          <p:cNvSpPr txBox="1"/>
          <p:nvPr/>
        </p:nvSpPr>
        <p:spPr>
          <a:xfrm>
            <a:off x="1622322" y="1474839"/>
            <a:ext cx="3023419" cy="369332"/>
          </a:xfrm>
          <a:prstGeom prst="rect">
            <a:avLst/>
          </a:prstGeom>
          <a:noFill/>
        </p:spPr>
        <p:txBody>
          <a:bodyPr wrap="square" rtlCol="0">
            <a:spAutoFit/>
          </a:bodyPr>
          <a:lstStyle/>
          <a:p>
            <a:r>
              <a:rPr lang="en-US"/>
              <a:t>CÁC LOẠI CẢM BIẾN </a:t>
            </a:r>
          </a:p>
        </p:txBody>
      </p:sp>
    </p:spTree>
    <p:extLst>
      <p:ext uri="{BB962C8B-B14F-4D97-AF65-F5344CB8AC3E}">
        <p14:creationId xmlns:p14="http://schemas.microsoft.com/office/powerpoint/2010/main" val="288916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5D629D-6C6E-F527-BDF3-321DAD1D6AFF}"/>
              </a:ext>
            </a:extLst>
          </p:cNvPr>
          <p:cNvSpPr/>
          <p:nvPr/>
        </p:nvSpPr>
        <p:spPr>
          <a:xfrm>
            <a:off x="3834581" y="285049"/>
            <a:ext cx="3421625" cy="8309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A239AB6B-B9D1-6E37-E1F3-38761F06A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620" y="2558142"/>
            <a:ext cx="5264586" cy="35141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F98504-5A08-D094-BFBE-2D5E30D856CF}"/>
              </a:ext>
            </a:extLst>
          </p:cNvPr>
          <p:cNvSpPr txBox="1"/>
          <p:nvPr/>
        </p:nvSpPr>
        <p:spPr>
          <a:xfrm>
            <a:off x="4299155" y="285049"/>
            <a:ext cx="8745793" cy="830997"/>
          </a:xfrm>
          <a:prstGeom prst="rect">
            <a:avLst/>
          </a:prstGeom>
          <a:noFill/>
        </p:spPr>
        <p:txBody>
          <a:bodyPr wrap="square" rtlCol="0">
            <a:spAutoFit/>
          </a:bodyPr>
          <a:lstStyle/>
          <a:p>
            <a:r>
              <a:rPr lang="en-US" sz="4800"/>
              <a:t>ARDUINO</a:t>
            </a:r>
          </a:p>
        </p:txBody>
      </p:sp>
      <p:sp>
        <p:nvSpPr>
          <p:cNvPr id="2" name="Hộp Văn bản 1">
            <a:extLst>
              <a:ext uri="{FF2B5EF4-FFF2-40B4-BE49-F238E27FC236}">
                <a16:creationId xmlns:a16="http://schemas.microsoft.com/office/drawing/2014/main" id="{6D612A9E-740C-BFA3-43B6-B4F94F284446}"/>
              </a:ext>
            </a:extLst>
          </p:cNvPr>
          <p:cNvSpPr txBox="1"/>
          <p:nvPr/>
        </p:nvSpPr>
        <p:spPr>
          <a:xfrm>
            <a:off x="1219200" y="1424414"/>
            <a:ext cx="8186057" cy="923330"/>
          </a:xfrm>
          <a:prstGeom prst="rect">
            <a:avLst/>
          </a:prstGeom>
          <a:noFill/>
        </p:spPr>
        <p:txBody>
          <a:bodyPr wrap="square" rtlCol="0">
            <a:spAutoFit/>
          </a:bodyPr>
          <a:lstStyle/>
          <a:p>
            <a:r>
              <a:rPr lang="vi-VN"/>
              <a:t>Mạch Arduino được sử dụng để cảm nhận và điều khiển nhiều đối tượng khác nhau. Nó có thể thực hiện nhiều nhiệm vụ lấy tín hiệu từ cảm biến đến điều khiển đèn, động cơ, và nhiều đối tượng khác.</a:t>
            </a:r>
            <a:endParaRPr lang="en-US" dirty="0"/>
          </a:p>
        </p:txBody>
      </p:sp>
    </p:spTree>
    <p:extLst>
      <p:ext uri="{BB962C8B-B14F-4D97-AF65-F5344CB8AC3E}">
        <p14:creationId xmlns:p14="http://schemas.microsoft.com/office/powerpoint/2010/main" val="229086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428B42-453D-5149-90FB-C03F68C3DFED}"/>
              </a:ext>
            </a:extLst>
          </p:cNvPr>
          <p:cNvSpPr/>
          <p:nvPr/>
        </p:nvSpPr>
        <p:spPr>
          <a:xfrm>
            <a:off x="0" y="0"/>
            <a:ext cx="12191999"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2D4204-9A6C-9AA1-7600-8D7E382BBD7B}"/>
              </a:ext>
            </a:extLst>
          </p:cNvPr>
          <p:cNvSpPr txBox="1"/>
          <p:nvPr/>
        </p:nvSpPr>
        <p:spPr>
          <a:xfrm>
            <a:off x="1141155" y="2028013"/>
            <a:ext cx="9142771" cy="3970318"/>
          </a:xfrm>
          <a:prstGeom prst="rect">
            <a:avLst/>
          </a:prstGeom>
          <a:noFill/>
        </p:spPr>
        <p:txBody>
          <a:bodyPr wrap="square">
            <a:spAutoFit/>
          </a:bodyPr>
          <a:lstStyle/>
          <a:p>
            <a:pPr algn="l"/>
            <a:r>
              <a:rPr lang="vi-VN" b="0" i="0">
                <a:solidFill>
                  <a:srgbClr val="000000"/>
                </a:solidFill>
                <a:effectLst/>
                <a:latin typeface="arial" panose="020B0604020202020204" pitchFamily="34" charset="0"/>
              </a:rPr>
              <a:t>♦ </a:t>
            </a:r>
            <a:r>
              <a:rPr lang="vi-VN" b="1" i="1">
                <a:solidFill>
                  <a:srgbClr val="000000"/>
                </a:solidFill>
                <a:effectLst/>
                <a:latin typeface="arial" panose="020B0604020202020204" pitchFamily="34" charset="0"/>
              </a:rPr>
              <a:t>Digital</a:t>
            </a:r>
            <a:r>
              <a:rPr lang="vi-VN" b="0" i="0">
                <a:solidFill>
                  <a:srgbClr val="000000"/>
                </a:solidFill>
                <a:effectLst/>
                <a:latin typeface="arial" panose="020B0604020202020204" pitchFamily="34" charset="0"/>
              </a:rPr>
              <a:t>: Các chân I/O digital (chân số 2 – 13 ) được sử dụng làm chân nhập, xuất tín hiệu số thông qua các hàm chính : pinMode(), digitalWrite(), digitalRead(). Điện áp hoạt động là 5V, dòng điện qua các chân này ở chế độ bình thường là 20mA, cấp dòng quá 40mA sẽ phá hỏng vi điều khiển.</a:t>
            </a:r>
            <a:endParaRPr lang="en-US" b="0" i="0">
              <a:solidFill>
                <a:srgbClr val="000000"/>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000000"/>
                </a:solidFill>
                <a:effectLst/>
                <a:latin typeface="arial" panose="020B0604020202020204" pitchFamily="34" charset="0"/>
              </a:rPr>
              <a:t>♦ </a:t>
            </a:r>
            <a:r>
              <a:rPr lang="vi-VN" b="1" i="1">
                <a:solidFill>
                  <a:srgbClr val="000000"/>
                </a:solidFill>
                <a:effectLst/>
                <a:latin typeface="arial" panose="020B0604020202020204" pitchFamily="34" charset="0"/>
              </a:rPr>
              <a:t>Analog</a:t>
            </a:r>
            <a:r>
              <a:rPr lang="vi-VN" b="0" i="0">
                <a:solidFill>
                  <a:srgbClr val="000000"/>
                </a:solidFill>
                <a:effectLst/>
                <a:latin typeface="arial" panose="020B0604020202020204" pitchFamily="34" charset="0"/>
              </a:rPr>
              <a:t> :Uno có 6 chân Input analog (A0 – A5), độ phân giải mỗi chân là 10 bit (0 – 1023 ). Các chân này dùng để đọc tín hiệu điện áp 0 – 5V (mặc định) tương ứng với 1024 giá trị, sử dụng hàm analogRead().</a:t>
            </a:r>
            <a:endParaRPr lang="en-US" b="0" i="0">
              <a:solidFill>
                <a:srgbClr val="000000"/>
              </a:solidFill>
              <a:effectLst/>
              <a:latin typeface="arial" panose="020B0604020202020204" pitchFamily="34" charset="0"/>
            </a:endParaRPr>
          </a:p>
          <a:p>
            <a:pPr algn="l"/>
            <a:r>
              <a:rPr lang="vi-VN" b="0" i="0">
                <a:solidFill>
                  <a:srgbClr val="000000"/>
                </a:solidFill>
                <a:effectLst/>
                <a:latin typeface="arial" panose="020B0604020202020204" pitchFamily="34" charset="0"/>
              </a:rPr>
              <a:t> </a:t>
            </a:r>
            <a:endParaRPr lang="vi-VN" b="0" i="0">
              <a:solidFill>
                <a:srgbClr val="000000"/>
              </a:solidFill>
              <a:effectLst/>
              <a:latin typeface="Arial" panose="020B0604020202020204" pitchFamily="34" charset="0"/>
            </a:endParaRPr>
          </a:p>
          <a:p>
            <a:pPr algn="l"/>
            <a:r>
              <a:rPr lang="vi-VN" b="0" i="0">
                <a:solidFill>
                  <a:srgbClr val="000000"/>
                </a:solidFill>
                <a:effectLst/>
                <a:latin typeface="arial" panose="020B0604020202020204" pitchFamily="34" charset="0"/>
              </a:rPr>
              <a:t>♦ </a:t>
            </a:r>
            <a:r>
              <a:rPr lang="vi-VN" b="1" i="1">
                <a:solidFill>
                  <a:srgbClr val="000000"/>
                </a:solidFill>
                <a:effectLst/>
                <a:latin typeface="arial" panose="020B0604020202020204" pitchFamily="34" charset="0"/>
              </a:rPr>
              <a:t>PWM</a:t>
            </a:r>
            <a:r>
              <a:rPr lang="vi-VN" b="0" i="0">
                <a:solidFill>
                  <a:srgbClr val="000000"/>
                </a:solidFill>
                <a:effectLst/>
                <a:latin typeface="arial" panose="020B0604020202020204" pitchFamily="34" charset="0"/>
              </a:rPr>
              <a:t> : các chân được đánh số 3, 5, 6, 9, 10, 11; có chức năng cấp xung PWM (8 bit) thông qua hàm analogWrite().</a:t>
            </a:r>
            <a:endParaRPr lang="en-US" b="0" i="0">
              <a:solidFill>
                <a:srgbClr val="000000"/>
              </a:solidFill>
              <a:effectLst/>
              <a:latin typeface="arial" panose="020B0604020202020204" pitchFamily="34" charset="0"/>
            </a:endParaRPr>
          </a:p>
          <a:p>
            <a:pPr algn="l"/>
            <a:endParaRPr lang="vi-VN" b="0" i="0">
              <a:solidFill>
                <a:srgbClr val="000000"/>
              </a:solidFill>
              <a:effectLst/>
              <a:latin typeface="Arial" panose="020B0604020202020204" pitchFamily="34" charset="0"/>
            </a:endParaRPr>
          </a:p>
          <a:p>
            <a:pPr algn="l"/>
            <a:r>
              <a:rPr lang="vi-VN" b="0" i="0">
                <a:solidFill>
                  <a:srgbClr val="000000"/>
                </a:solidFill>
                <a:effectLst/>
                <a:latin typeface="arial" panose="020B0604020202020204" pitchFamily="34" charset="0"/>
              </a:rPr>
              <a:t>♦ </a:t>
            </a:r>
            <a:r>
              <a:rPr lang="vi-VN" b="1" i="1">
                <a:solidFill>
                  <a:srgbClr val="000000"/>
                </a:solidFill>
                <a:effectLst/>
                <a:latin typeface="arial" panose="020B0604020202020204" pitchFamily="34" charset="0"/>
              </a:rPr>
              <a:t>UART</a:t>
            </a:r>
            <a:r>
              <a:rPr lang="vi-VN" b="0" i="0">
                <a:solidFill>
                  <a:srgbClr val="000000"/>
                </a:solidFill>
                <a:effectLst/>
                <a:latin typeface="arial" panose="020B0604020202020204" pitchFamily="34" charset="0"/>
              </a:rPr>
              <a:t>: Atmega328P cho phép truyền dữ liệu thông qua hai chân 0 (RX) và chân 1 (TX).</a:t>
            </a:r>
            <a:endParaRPr lang="vi-VN" b="0" i="0">
              <a:solidFill>
                <a:srgbClr val="000000"/>
              </a:solidFill>
              <a:effectLst/>
              <a:latin typeface="Arial" panose="020B0604020202020204" pitchFamily="34" charset="0"/>
            </a:endParaRPr>
          </a:p>
        </p:txBody>
      </p:sp>
      <p:sp>
        <p:nvSpPr>
          <p:cNvPr id="6" name="TextBox 5">
            <a:extLst>
              <a:ext uri="{FF2B5EF4-FFF2-40B4-BE49-F238E27FC236}">
                <a16:creationId xmlns:a16="http://schemas.microsoft.com/office/drawing/2014/main" id="{A310D3CF-5EE5-2998-FBB3-96AE28398AAC}"/>
              </a:ext>
            </a:extLst>
          </p:cNvPr>
          <p:cNvSpPr txBox="1"/>
          <p:nvPr/>
        </p:nvSpPr>
        <p:spPr>
          <a:xfrm>
            <a:off x="1141155" y="983678"/>
            <a:ext cx="6098458" cy="523220"/>
          </a:xfrm>
          <a:prstGeom prst="rect">
            <a:avLst/>
          </a:prstGeom>
          <a:noFill/>
        </p:spPr>
        <p:txBody>
          <a:bodyPr wrap="square">
            <a:spAutoFit/>
          </a:bodyPr>
          <a:lstStyle/>
          <a:p>
            <a:r>
              <a:rPr lang="en-US" sz="2800" b="1">
                <a:solidFill>
                  <a:srgbClr val="000000"/>
                </a:solidFill>
                <a:latin typeface="arial" panose="020B0604020202020204" pitchFamily="34" charset="0"/>
              </a:rPr>
              <a:t>2</a:t>
            </a:r>
            <a:r>
              <a:rPr lang="en-US" sz="2800" b="1" i="0">
                <a:solidFill>
                  <a:srgbClr val="000000"/>
                </a:solidFill>
                <a:effectLst/>
                <a:latin typeface="arial" panose="020B0604020202020204" pitchFamily="34" charset="0"/>
              </a:rPr>
              <a:t>.I/O Pins</a:t>
            </a:r>
            <a:endParaRPr lang="en-US" sz="2800"/>
          </a:p>
        </p:txBody>
      </p:sp>
    </p:spTree>
    <p:extLst>
      <p:ext uri="{BB962C8B-B14F-4D97-AF65-F5344CB8AC3E}">
        <p14:creationId xmlns:p14="http://schemas.microsoft.com/office/powerpoint/2010/main" val="508578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283C36F-0804-A811-4316-C6B5D5AEF47F}"/>
              </a:ext>
            </a:extLst>
          </p:cNvPr>
          <p:cNvPicPr>
            <a:picLocks noChangeAspect="1"/>
          </p:cNvPicPr>
          <p:nvPr/>
        </p:nvPicPr>
        <p:blipFill>
          <a:blip r:embed="rId3"/>
          <a:stretch>
            <a:fillRect/>
          </a:stretch>
        </p:blipFill>
        <p:spPr>
          <a:xfrm>
            <a:off x="642256" y="1351585"/>
            <a:ext cx="10551119" cy="5054258"/>
          </a:xfrm>
          <a:prstGeom prst="rect">
            <a:avLst/>
          </a:prstGeom>
        </p:spPr>
      </p:pic>
      <p:sp>
        <p:nvSpPr>
          <p:cNvPr id="4" name="TextBox 3">
            <a:extLst>
              <a:ext uri="{FF2B5EF4-FFF2-40B4-BE49-F238E27FC236}">
                <a16:creationId xmlns:a16="http://schemas.microsoft.com/office/drawing/2014/main" id="{BE2ACADE-E161-A1BF-DACA-FDC334FE37F0}"/>
              </a:ext>
            </a:extLst>
          </p:cNvPr>
          <p:cNvSpPr txBox="1"/>
          <p:nvPr/>
        </p:nvSpPr>
        <p:spPr>
          <a:xfrm>
            <a:off x="4538817" y="265159"/>
            <a:ext cx="6098458" cy="646331"/>
          </a:xfrm>
          <a:prstGeom prst="rect">
            <a:avLst/>
          </a:prstGeom>
          <a:noFill/>
        </p:spPr>
        <p:txBody>
          <a:bodyPr wrap="square">
            <a:spAutoFit/>
          </a:bodyPr>
          <a:lstStyle/>
          <a:p>
            <a:r>
              <a:rPr lang="en-US" sz="3600" b="1" i="0" dirty="0">
                <a:solidFill>
                  <a:srgbClr val="000000"/>
                </a:solidFill>
                <a:effectLst/>
                <a:latin typeface="arial" panose="020B0604020202020204" pitchFamily="34" charset="0"/>
              </a:rPr>
              <a:t>Arduino IDE</a:t>
            </a:r>
            <a:endParaRPr lang="en-US" sz="3600" dirty="0"/>
          </a:p>
        </p:txBody>
      </p:sp>
      <p:sp>
        <p:nvSpPr>
          <p:cNvPr id="7" name="Rectangle 6">
            <a:extLst>
              <a:ext uri="{FF2B5EF4-FFF2-40B4-BE49-F238E27FC236}">
                <a16:creationId xmlns:a16="http://schemas.microsoft.com/office/drawing/2014/main" id="{E78D913D-50BA-92FC-1D21-0147944CCFB6}"/>
              </a:ext>
            </a:extLst>
          </p:cNvPr>
          <p:cNvSpPr/>
          <p:nvPr/>
        </p:nvSpPr>
        <p:spPr>
          <a:xfrm>
            <a:off x="353822" y="2278006"/>
            <a:ext cx="1846692" cy="3551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892C2D-289B-F384-18FD-AC6158848C5D}"/>
              </a:ext>
            </a:extLst>
          </p:cNvPr>
          <p:cNvSpPr/>
          <p:nvPr/>
        </p:nvSpPr>
        <p:spPr>
          <a:xfrm>
            <a:off x="362766" y="3746019"/>
            <a:ext cx="1846692" cy="3551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78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CONTENTS</a:t>
            </a:r>
            <a:endParaRPr lang="en-US" b="1" dirty="0"/>
          </a:p>
        </p:txBody>
      </p:sp>
      <p:sp>
        <p:nvSpPr>
          <p:cNvPr id="7" name="Oval 6"/>
          <p:cNvSpPr/>
          <p:nvPr/>
        </p:nvSpPr>
        <p:spPr>
          <a:xfrm>
            <a:off x="1463013" y="2462543"/>
            <a:ext cx="2513564" cy="2381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err="1">
                <a:solidFill>
                  <a:schemeClr val="bg1">
                    <a:lumMod val="95000"/>
                  </a:schemeClr>
                </a:solidFill>
              </a:rPr>
              <a:t>Finished</a:t>
            </a:r>
            <a:endParaRPr lang="vi-VN" sz="2800" dirty="0">
              <a:solidFill>
                <a:schemeClr val="bg1">
                  <a:lumMod val="95000"/>
                </a:schemeClr>
              </a:solidFill>
            </a:endParaRPr>
          </a:p>
        </p:txBody>
      </p:sp>
      <p:sp>
        <p:nvSpPr>
          <p:cNvPr id="8" name="Oval 7"/>
          <p:cNvSpPr/>
          <p:nvPr/>
        </p:nvSpPr>
        <p:spPr>
          <a:xfrm>
            <a:off x="4952245" y="2476123"/>
            <a:ext cx="2381692" cy="23812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vi-VN" sz="2400" dirty="0" err="1">
                <a:solidFill>
                  <a:schemeClr val="tx1"/>
                </a:solidFill>
              </a:rPr>
              <a:t>Doning</a:t>
            </a:r>
            <a:endParaRPr lang="vi-VN" sz="2400" dirty="0">
              <a:solidFill>
                <a:schemeClr val="tx1"/>
              </a:solidFill>
            </a:endParaRPr>
          </a:p>
        </p:txBody>
      </p:sp>
      <p:sp>
        <p:nvSpPr>
          <p:cNvPr id="9" name="Oval 8"/>
          <p:cNvSpPr/>
          <p:nvPr/>
        </p:nvSpPr>
        <p:spPr>
          <a:xfrm>
            <a:off x="8347295" y="2462543"/>
            <a:ext cx="2381692" cy="23812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sz="2400" dirty="0" err="1">
                <a:solidFill>
                  <a:schemeClr val="bg1"/>
                </a:solidFill>
              </a:rPr>
              <a:t>Timeline</a:t>
            </a:r>
            <a:endParaRPr lang="vi-VN" sz="2400" dirty="0">
              <a:solidFill>
                <a:schemeClr val="bg1"/>
              </a:solidFill>
            </a:endParaRPr>
          </a:p>
        </p:txBody>
      </p:sp>
    </p:spTree>
    <p:extLst>
      <p:ext uri="{BB962C8B-B14F-4D97-AF65-F5344CB8AC3E}">
        <p14:creationId xmlns:p14="http://schemas.microsoft.com/office/powerpoint/2010/main" val="9975932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9B85706B-5E9B-6C98-F52D-C23B415BC727}"/>
              </a:ext>
            </a:extLst>
          </p:cNvPr>
          <p:cNvPicPr>
            <a:picLocks noChangeAspect="1"/>
          </p:cNvPicPr>
          <p:nvPr/>
        </p:nvPicPr>
        <p:blipFill>
          <a:blip r:embed="rId2"/>
          <a:stretch>
            <a:fillRect/>
          </a:stretch>
        </p:blipFill>
        <p:spPr>
          <a:xfrm>
            <a:off x="1247510" y="1224056"/>
            <a:ext cx="10306580" cy="5150115"/>
          </a:xfrm>
          <a:prstGeom prst="rect">
            <a:avLst/>
          </a:prstGeom>
        </p:spPr>
      </p:pic>
      <p:sp>
        <p:nvSpPr>
          <p:cNvPr id="4" name="Hộp Văn bản 3">
            <a:extLst>
              <a:ext uri="{FF2B5EF4-FFF2-40B4-BE49-F238E27FC236}">
                <a16:creationId xmlns:a16="http://schemas.microsoft.com/office/drawing/2014/main" id="{82821C61-8C40-21BF-25EE-7B35EBEB7398}"/>
              </a:ext>
            </a:extLst>
          </p:cNvPr>
          <p:cNvSpPr txBox="1"/>
          <p:nvPr/>
        </p:nvSpPr>
        <p:spPr>
          <a:xfrm>
            <a:off x="1295400" y="696686"/>
            <a:ext cx="5192486" cy="369332"/>
          </a:xfrm>
          <a:prstGeom prst="rect">
            <a:avLst/>
          </a:prstGeom>
          <a:noFill/>
        </p:spPr>
        <p:txBody>
          <a:bodyPr wrap="square" rtlCol="0">
            <a:spAutoFit/>
          </a:bodyPr>
          <a:lstStyle/>
          <a:p>
            <a:r>
              <a:rPr lang="vi-VN" dirty="0"/>
              <a:t>VD: </a:t>
            </a:r>
            <a:r>
              <a:rPr lang="vi-VN" dirty="0" err="1"/>
              <a:t>đèn</a:t>
            </a:r>
            <a:r>
              <a:rPr lang="vi-VN" dirty="0"/>
              <a:t> </a:t>
            </a:r>
            <a:r>
              <a:rPr lang="vi-VN" dirty="0" err="1"/>
              <a:t>nhấp</a:t>
            </a:r>
            <a:r>
              <a:rPr lang="vi-VN" dirty="0"/>
              <a:t> </a:t>
            </a:r>
            <a:r>
              <a:rPr lang="vi-VN" dirty="0" err="1"/>
              <a:t>nháy</a:t>
            </a:r>
            <a:r>
              <a:rPr lang="vi-VN" dirty="0"/>
              <a:t> </a:t>
            </a:r>
            <a:r>
              <a:rPr lang="vi-VN" dirty="0" err="1"/>
              <a:t>từng</a:t>
            </a:r>
            <a:r>
              <a:rPr lang="vi-VN" dirty="0"/>
              <a:t> </a:t>
            </a:r>
            <a:r>
              <a:rPr lang="vi-VN" dirty="0" err="1"/>
              <a:t>cái</a:t>
            </a:r>
            <a:r>
              <a:rPr lang="vi-VN" dirty="0"/>
              <a:t> </a:t>
            </a:r>
            <a:r>
              <a:rPr lang="vi-VN" dirty="0" err="1"/>
              <a:t>rồi</a:t>
            </a:r>
            <a:r>
              <a:rPr lang="vi-VN" dirty="0"/>
              <a:t> </a:t>
            </a:r>
            <a:r>
              <a:rPr lang="vi-VN" dirty="0" err="1"/>
              <a:t>đồng</a:t>
            </a:r>
            <a:r>
              <a:rPr lang="vi-VN" dirty="0"/>
              <a:t> </a:t>
            </a:r>
            <a:r>
              <a:rPr lang="vi-VN" dirty="0" err="1"/>
              <a:t>loạt</a:t>
            </a:r>
            <a:r>
              <a:rPr lang="vi-VN" dirty="0"/>
              <a:t> </a:t>
            </a:r>
            <a:r>
              <a:rPr lang="vi-VN" dirty="0" err="1"/>
              <a:t>sáng</a:t>
            </a:r>
            <a:endParaRPr lang="en-US" dirty="0"/>
          </a:p>
        </p:txBody>
      </p:sp>
    </p:spTree>
    <p:extLst>
      <p:ext uri="{BB962C8B-B14F-4D97-AF65-F5344CB8AC3E}">
        <p14:creationId xmlns:p14="http://schemas.microsoft.com/office/powerpoint/2010/main" val="193244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3B3FC6-F192-B2FA-2AE1-10EFA2A7FDAD}"/>
              </a:ext>
            </a:extLst>
          </p:cNvPr>
          <p:cNvSpPr>
            <a:spLocks noGrp="1"/>
          </p:cNvSpPr>
          <p:nvPr>
            <p:ph type="ctrTitle"/>
          </p:nvPr>
        </p:nvSpPr>
        <p:spPr>
          <a:xfrm>
            <a:off x="1629103" y="2244830"/>
            <a:ext cx="4390697" cy="607227"/>
          </a:xfrm>
        </p:spPr>
        <p:txBody>
          <a:bodyPr>
            <a:normAutofit/>
          </a:bodyPr>
          <a:lstStyle/>
          <a:p>
            <a:pPr algn="l"/>
            <a:r>
              <a:rPr lang="vi-VN" sz="2400" dirty="0"/>
              <a:t>2. ĐANG HỌC</a:t>
            </a:r>
            <a:endParaRPr lang="en-US" sz="2400" dirty="0"/>
          </a:p>
        </p:txBody>
      </p:sp>
      <p:sp>
        <p:nvSpPr>
          <p:cNvPr id="3" name="Tiêu đề phụ 2">
            <a:extLst>
              <a:ext uri="{FF2B5EF4-FFF2-40B4-BE49-F238E27FC236}">
                <a16:creationId xmlns:a16="http://schemas.microsoft.com/office/drawing/2014/main" id="{04A9913D-F9B8-34CA-8A63-B3452293B693}"/>
              </a:ext>
            </a:extLst>
          </p:cNvPr>
          <p:cNvSpPr>
            <a:spLocks noGrp="1"/>
          </p:cNvSpPr>
          <p:nvPr>
            <p:ph type="subTitle" idx="1"/>
          </p:nvPr>
        </p:nvSpPr>
        <p:spPr>
          <a:xfrm>
            <a:off x="1629101" y="2993572"/>
            <a:ext cx="8936846" cy="2145692"/>
          </a:xfrm>
        </p:spPr>
        <p:txBody>
          <a:bodyPr>
            <a:normAutofit/>
          </a:bodyPr>
          <a:lstStyle/>
          <a:p>
            <a:pPr marL="285750" indent="-285750" algn="l">
              <a:buFontTx/>
              <a:buChar char="-"/>
            </a:pPr>
            <a:r>
              <a:rPr lang="vi-VN" dirty="0" err="1"/>
              <a:t>Numpy</a:t>
            </a:r>
            <a:r>
              <a:rPr lang="vi-VN" dirty="0"/>
              <a:t> </a:t>
            </a:r>
          </a:p>
          <a:p>
            <a:pPr marL="285750" indent="-285750" algn="l">
              <a:buFontTx/>
              <a:buChar char="-"/>
            </a:pPr>
            <a:r>
              <a:rPr lang="vi-VN" dirty="0" err="1"/>
              <a:t>Object</a:t>
            </a:r>
            <a:r>
              <a:rPr lang="vi-VN" dirty="0"/>
              <a:t> </a:t>
            </a:r>
            <a:r>
              <a:rPr lang="vi-VN" dirty="0" err="1"/>
              <a:t>Oriented</a:t>
            </a:r>
            <a:r>
              <a:rPr lang="vi-VN" dirty="0"/>
              <a:t> </a:t>
            </a:r>
            <a:r>
              <a:rPr lang="vi-VN" dirty="0" err="1"/>
              <a:t>Programming</a:t>
            </a:r>
            <a:endParaRPr lang="vi-VN" dirty="0"/>
          </a:p>
          <a:p>
            <a:pPr marL="285750" indent="-285750" algn="l">
              <a:buFontTx/>
              <a:buChar char="-"/>
            </a:pPr>
            <a:endParaRPr lang="vi-VN" dirty="0"/>
          </a:p>
          <a:p>
            <a:pPr marL="285750" indent="-285750" algn="l">
              <a:buFontTx/>
              <a:buChar char="-"/>
            </a:pPr>
            <a:endParaRPr lang="vi-VN" dirty="0"/>
          </a:p>
          <a:p>
            <a:pPr marL="285750" indent="-285750" algn="l">
              <a:buFontTx/>
              <a:buChar char="-"/>
            </a:pPr>
            <a:endParaRPr lang="vi-VN" dirty="0"/>
          </a:p>
          <a:p>
            <a:pPr marL="285750" indent="-285750" algn="l">
              <a:buFontTx/>
              <a:buChar char="-"/>
            </a:pPr>
            <a:endParaRPr lang="vi-VN" dirty="0"/>
          </a:p>
        </p:txBody>
      </p:sp>
    </p:spTree>
    <p:extLst>
      <p:ext uri="{BB962C8B-B14F-4D97-AF65-F5344CB8AC3E}">
        <p14:creationId xmlns:p14="http://schemas.microsoft.com/office/powerpoint/2010/main" val="891787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0D2454FD-6410-ECF6-F95D-2D62E801D4AA}"/>
              </a:ext>
            </a:extLst>
          </p:cNvPr>
          <p:cNvSpPr txBox="1"/>
          <p:nvPr/>
        </p:nvSpPr>
        <p:spPr>
          <a:xfrm>
            <a:off x="971005" y="1980476"/>
            <a:ext cx="8337007" cy="2144498"/>
          </a:xfrm>
          <a:prstGeom prst="rect">
            <a:avLst/>
          </a:prstGeom>
          <a:noFill/>
        </p:spPr>
        <p:txBody>
          <a:bodyPr wrap="square" rtlCol="0">
            <a:spAutoFit/>
          </a:bodyPr>
          <a:lstStyle/>
          <a:p>
            <a:r>
              <a:rPr lang="vi-VN" sz="2667" dirty="0">
                <a:solidFill>
                  <a:srgbClr val="333333"/>
                </a:solidFill>
                <a:latin typeface="Muli"/>
              </a:rPr>
              <a:t>- </a:t>
            </a:r>
            <a:r>
              <a:rPr lang="vi-VN" sz="2667" dirty="0" err="1">
                <a:solidFill>
                  <a:srgbClr val="333333"/>
                </a:solidFill>
                <a:latin typeface="Muli"/>
              </a:rPr>
              <a:t>Numpy</a:t>
            </a:r>
            <a:r>
              <a:rPr lang="vi-VN" sz="2667" dirty="0">
                <a:solidFill>
                  <a:srgbClr val="333333"/>
                </a:solidFill>
                <a:latin typeface="Muli"/>
              </a:rPr>
              <a:t> (</a:t>
            </a:r>
            <a:r>
              <a:rPr lang="vi-VN" sz="2667" dirty="0" err="1">
                <a:solidFill>
                  <a:srgbClr val="333333"/>
                </a:solidFill>
                <a:latin typeface="Muli"/>
              </a:rPr>
              <a:t>Numeric</a:t>
            </a:r>
            <a:r>
              <a:rPr lang="vi-VN" sz="2667" dirty="0">
                <a:solidFill>
                  <a:srgbClr val="333333"/>
                </a:solidFill>
                <a:latin typeface="Muli"/>
              </a:rPr>
              <a:t> </a:t>
            </a:r>
            <a:r>
              <a:rPr lang="vi-VN" sz="2667" dirty="0" err="1">
                <a:solidFill>
                  <a:srgbClr val="333333"/>
                </a:solidFill>
                <a:latin typeface="Muli"/>
              </a:rPr>
              <a:t>Python</a:t>
            </a:r>
            <a:r>
              <a:rPr lang="vi-VN" sz="2667" dirty="0">
                <a:solidFill>
                  <a:srgbClr val="333333"/>
                </a:solidFill>
                <a:latin typeface="Muli"/>
              </a:rPr>
              <a:t>): </a:t>
            </a:r>
            <a:r>
              <a:rPr lang="vi-VN" sz="2667" dirty="0" err="1">
                <a:solidFill>
                  <a:srgbClr val="333333"/>
                </a:solidFill>
                <a:latin typeface="Muli"/>
              </a:rPr>
              <a:t>là</a:t>
            </a:r>
            <a:r>
              <a:rPr lang="vi-VN" sz="2667" dirty="0">
                <a:solidFill>
                  <a:srgbClr val="333333"/>
                </a:solidFill>
                <a:latin typeface="Muli"/>
              </a:rPr>
              <a:t> </a:t>
            </a:r>
            <a:r>
              <a:rPr lang="vi-VN" sz="2667" dirty="0" err="1">
                <a:solidFill>
                  <a:srgbClr val="333333"/>
                </a:solidFill>
                <a:latin typeface="Muli"/>
              </a:rPr>
              <a:t>một</a:t>
            </a:r>
            <a:r>
              <a:rPr lang="vi-VN" sz="2667" dirty="0">
                <a:solidFill>
                  <a:srgbClr val="333333"/>
                </a:solidFill>
                <a:latin typeface="Muli"/>
              </a:rPr>
              <a:t> thư </a:t>
            </a:r>
            <a:r>
              <a:rPr lang="vi-VN" sz="2667" dirty="0" err="1">
                <a:solidFill>
                  <a:srgbClr val="333333"/>
                </a:solidFill>
                <a:latin typeface="Muli"/>
              </a:rPr>
              <a:t>viện</a:t>
            </a:r>
            <a:r>
              <a:rPr lang="vi-VN" sz="2667" dirty="0">
                <a:solidFill>
                  <a:srgbClr val="333333"/>
                </a:solidFill>
                <a:latin typeface="Muli"/>
              </a:rPr>
              <a:t> </a:t>
            </a:r>
            <a:r>
              <a:rPr lang="vi-VN" sz="2667" dirty="0" err="1">
                <a:solidFill>
                  <a:srgbClr val="333333"/>
                </a:solidFill>
                <a:latin typeface="Muli"/>
              </a:rPr>
              <a:t>toán</a:t>
            </a:r>
            <a:r>
              <a:rPr lang="vi-VN" sz="2667" dirty="0">
                <a:solidFill>
                  <a:srgbClr val="333333"/>
                </a:solidFill>
                <a:latin typeface="Muli"/>
              </a:rPr>
              <a:t> </a:t>
            </a:r>
            <a:r>
              <a:rPr lang="vi-VN" sz="2667" dirty="0" err="1">
                <a:solidFill>
                  <a:srgbClr val="333333"/>
                </a:solidFill>
                <a:latin typeface="Muli"/>
              </a:rPr>
              <a:t>học</a:t>
            </a:r>
            <a:r>
              <a:rPr lang="vi-VN" sz="2667" dirty="0">
                <a:solidFill>
                  <a:srgbClr val="333333"/>
                </a:solidFill>
                <a:latin typeface="Muli"/>
              </a:rPr>
              <a:t> </a:t>
            </a:r>
            <a:r>
              <a:rPr lang="vi-VN" sz="2667" dirty="0" err="1">
                <a:solidFill>
                  <a:srgbClr val="333333"/>
                </a:solidFill>
                <a:latin typeface="Muli"/>
              </a:rPr>
              <a:t>phổ</a:t>
            </a:r>
            <a:r>
              <a:rPr lang="vi-VN" sz="2667" dirty="0">
                <a:solidFill>
                  <a:srgbClr val="333333"/>
                </a:solidFill>
                <a:latin typeface="Muli"/>
              </a:rPr>
              <a:t> </a:t>
            </a:r>
            <a:r>
              <a:rPr lang="vi-VN" sz="2667" dirty="0" err="1">
                <a:solidFill>
                  <a:srgbClr val="333333"/>
                </a:solidFill>
                <a:latin typeface="Muli"/>
              </a:rPr>
              <a:t>biến</a:t>
            </a:r>
            <a:r>
              <a:rPr lang="vi-VN" sz="2667" dirty="0">
                <a:solidFill>
                  <a:srgbClr val="333333"/>
                </a:solidFill>
                <a:latin typeface="Muli"/>
              </a:rPr>
              <a:t> </a:t>
            </a:r>
            <a:r>
              <a:rPr lang="vi-VN" sz="2667" dirty="0" err="1">
                <a:solidFill>
                  <a:srgbClr val="333333"/>
                </a:solidFill>
                <a:latin typeface="Muli"/>
              </a:rPr>
              <a:t>và</a:t>
            </a:r>
            <a:r>
              <a:rPr lang="vi-VN" sz="2667" dirty="0">
                <a:solidFill>
                  <a:srgbClr val="333333"/>
                </a:solidFill>
                <a:latin typeface="Muli"/>
              </a:rPr>
              <a:t> </a:t>
            </a:r>
            <a:r>
              <a:rPr lang="vi-VN" sz="2667" dirty="0" err="1">
                <a:solidFill>
                  <a:srgbClr val="333333"/>
                </a:solidFill>
                <a:latin typeface="Muli"/>
              </a:rPr>
              <a:t>mạnh</a:t>
            </a:r>
            <a:r>
              <a:rPr lang="vi-VN" sz="2667" dirty="0">
                <a:solidFill>
                  <a:srgbClr val="333333"/>
                </a:solidFill>
                <a:latin typeface="Muli"/>
              </a:rPr>
              <a:t> </a:t>
            </a:r>
            <a:r>
              <a:rPr lang="vi-VN" sz="2667" dirty="0" err="1">
                <a:solidFill>
                  <a:srgbClr val="333333"/>
                </a:solidFill>
                <a:latin typeface="Muli"/>
              </a:rPr>
              <a:t>mẽ</a:t>
            </a:r>
            <a:r>
              <a:rPr lang="vi-VN" sz="2667" dirty="0">
                <a:solidFill>
                  <a:srgbClr val="333333"/>
                </a:solidFill>
                <a:latin typeface="Muli"/>
              </a:rPr>
              <a:t> </a:t>
            </a:r>
            <a:r>
              <a:rPr lang="vi-VN" sz="2667" dirty="0" err="1">
                <a:solidFill>
                  <a:srgbClr val="333333"/>
                </a:solidFill>
                <a:latin typeface="Muli"/>
              </a:rPr>
              <a:t>của</a:t>
            </a:r>
            <a:r>
              <a:rPr lang="vi-VN" sz="2667" dirty="0">
                <a:solidFill>
                  <a:srgbClr val="333333"/>
                </a:solidFill>
                <a:latin typeface="Muli"/>
              </a:rPr>
              <a:t> </a:t>
            </a:r>
            <a:r>
              <a:rPr lang="vi-VN" sz="2667" dirty="0" err="1">
                <a:solidFill>
                  <a:srgbClr val="333333"/>
                </a:solidFill>
                <a:latin typeface="Muli"/>
              </a:rPr>
              <a:t>Python</a:t>
            </a:r>
            <a:r>
              <a:rPr lang="vi-VN" sz="2667" dirty="0">
                <a:solidFill>
                  <a:srgbClr val="333333"/>
                </a:solidFill>
                <a:latin typeface="Muli"/>
              </a:rPr>
              <a:t>. Cho </a:t>
            </a:r>
            <a:r>
              <a:rPr lang="vi-VN" sz="2667" dirty="0" err="1">
                <a:solidFill>
                  <a:srgbClr val="333333"/>
                </a:solidFill>
                <a:latin typeface="Muli"/>
              </a:rPr>
              <a:t>phép</a:t>
            </a:r>
            <a:r>
              <a:rPr lang="vi-VN" sz="2667" dirty="0">
                <a:solidFill>
                  <a:srgbClr val="333333"/>
                </a:solidFill>
                <a:latin typeface="Muli"/>
              </a:rPr>
              <a:t> </a:t>
            </a:r>
            <a:r>
              <a:rPr lang="vi-VN" sz="2667" dirty="0" err="1">
                <a:solidFill>
                  <a:srgbClr val="333333"/>
                </a:solidFill>
                <a:latin typeface="Muli"/>
              </a:rPr>
              <a:t>làm</a:t>
            </a:r>
            <a:r>
              <a:rPr lang="vi-VN" sz="2667" dirty="0">
                <a:solidFill>
                  <a:srgbClr val="333333"/>
                </a:solidFill>
                <a:latin typeface="Muli"/>
              </a:rPr>
              <a:t> </a:t>
            </a:r>
            <a:r>
              <a:rPr lang="vi-VN" sz="2667" dirty="0" err="1">
                <a:solidFill>
                  <a:srgbClr val="333333"/>
                </a:solidFill>
                <a:latin typeface="Muli"/>
              </a:rPr>
              <a:t>việc</a:t>
            </a:r>
            <a:r>
              <a:rPr lang="vi-VN" sz="2667" dirty="0">
                <a:solidFill>
                  <a:srgbClr val="333333"/>
                </a:solidFill>
                <a:latin typeface="Muli"/>
              </a:rPr>
              <a:t> </a:t>
            </a:r>
            <a:r>
              <a:rPr lang="vi-VN" sz="2667" dirty="0" err="1">
                <a:solidFill>
                  <a:srgbClr val="333333"/>
                </a:solidFill>
                <a:latin typeface="Muli"/>
              </a:rPr>
              <a:t>hiệu</a:t>
            </a:r>
            <a:r>
              <a:rPr lang="vi-VN" sz="2667" dirty="0">
                <a:solidFill>
                  <a:srgbClr val="333333"/>
                </a:solidFill>
                <a:latin typeface="Muli"/>
              </a:rPr>
              <a:t> </a:t>
            </a:r>
            <a:r>
              <a:rPr lang="vi-VN" sz="2667" dirty="0" err="1">
                <a:solidFill>
                  <a:srgbClr val="333333"/>
                </a:solidFill>
                <a:latin typeface="Muli"/>
              </a:rPr>
              <a:t>quả</a:t>
            </a:r>
            <a:r>
              <a:rPr lang="vi-VN" sz="2667" dirty="0">
                <a:solidFill>
                  <a:srgbClr val="333333"/>
                </a:solidFill>
                <a:latin typeface="Muli"/>
              </a:rPr>
              <a:t> </a:t>
            </a:r>
            <a:r>
              <a:rPr lang="vi-VN" sz="2667" dirty="0" err="1">
                <a:solidFill>
                  <a:srgbClr val="333333"/>
                </a:solidFill>
                <a:latin typeface="Muli"/>
              </a:rPr>
              <a:t>với</a:t>
            </a:r>
            <a:r>
              <a:rPr lang="vi-VN" sz="2667" dirty="0">
                <a:solidFill>
                  <a:srgbClr val="333333"/>
                </a:solidFill>
                <a:latin typeface="Muli"/>
              </a:rPr>
              <a:t> ma </a:t>
            </a:r>
            <a:r>
              <a:rPr lang="vi-VN" sz="2667" dirty="0" err="1">
                <a:solidFill>
                  <a:srgbClr val="333333"/>
                </a:solidFill>
                <a:latin typeface="Muli"/>
              </a:rPr>
              <a:t>trận</a:t>
            </a:r>
            <a:r>
              <a:rPr lang="vi-VN" sz="2667" dirty="0">
                <a:solidFill>
                  <a:srgbClr val="333333"/>
                </a:solidFill>
                <a:latin typeface="Muli"/>
              </a:rPr>
              <a:t> </a:t>
            </a:r>
            <a:r>
              <a:rPr lang="vi-VN" sz="2667" dirty="0" err="1">
                <a:solidFill>
                  <a:srgbClr val="333333"/>
                </a:solidFill>
                <a:latin typeface="Muli"/>
              </a:rPr>
              <a:t>và</a:t>
            </a:r>
            <a:r>
              <a:rPr lang="vi-VN" sz="2667" dirty="0">
                <a:solidFill>
                  <a:srgbClr val="333333"/>
                </a:solidFill>
                <a:latin typeface="Muli"/>
              </a:rPr>
              <a:t> </a:t>
            </a:r>
            <a:r>
              <a:rPr lang="vi-VN" sz="2667" dirty="0" err="1">
                <a:solidFill>
                  <a:srgbClr val="333333"/>
                </a:solidFill>
                <a:latin typeface="Muli"/>
              </a:rPr>
              <a:t>mảng</a:t>
            </a:r>
            <a:r>
              <a:rPr lang="vi-VN" sz="2667" dirty="0">
                <a:solidFill>
                  <a:srgbClr val="333333"/>
                </a:solidFill>
                <a:latin typeface="Muli"/>
              </a:rPr>
              <a:t>, </a:t>
            </a:r>
            <a:r>
              <a:rPr lang="vi-VN" sz="2667" dirty="0" err="1">
                <a:solidFill>
                  <a:srgbClr val="333333"/>
                </a:solidFill>
                <a:latin typeface="Muli"/>
              </a:rPr>
              <a:t>đặc</a:t>
            </a:r>
            <a:r>
              <a:rPr lang="vi-VN" sz="2667" dirty="0">
                <a:solidFill>
                  <a:srgbClr val="333333"/>
                </a:solidFill>
                <a:latin typeface="Muli"/>
              </a:rPr>
              <a:t> </a:t>
            </a:r>
            <a:r>
              <a:rPr lang="vi-VN" sz="2667" dirty="0" err="1">
                <a:solidFill>
                  <a:srgbClr val="333333"/>
                </a:solidFill>
                <a:latin typeface="Muli"/>
              </a:rPr>
              <a:t>biệt</a:t>
            </a:r>
            <a:r>
              <a:rPr lang="vi-VN" sz="2667" dirty="0">
                <a:solidFill>
                  <a:srgbClr val="333333"/>
                </a:solidFill>
                <a:latin typeface="Muli"/>
              </a:rPr>
              <a:t> </a:t>
            </a:r>
            <a:r>
              <a:rPr lang="vi-VN" sz="2667" dirty="0" err="1">
                <a:solidFill>
                  <a:srgbClr val="333333"/>
                </a:solidFill>
                <a:latin typeface="Muli"/>
              </a:rPr>
              <a:t>là</a:t>
            </a:r>
            <a:r>
              <a:rPr lang="vi-VN" sz="2667" dirty="0">
                <a:solidFill>
                  <a:srgbClr val="333333"/>
                </a:solidFill>
                <a:latin typeface="Muli"/>
              </a:rPr>
              <a:t> </a:t>
            </a:r>
            <a:r>
              <a:rPr lang="vi-VN" sz="2667" dirty="0" err="1">
                <a:solidFill>
                  <a:srgbClr val="333333"/>
                </a:solidFill>
                <a:latin typeface="Muli"/>
              </a:rPr>
              <a:t>dữ</a:t>
            </a:r>
            <a:r>
              <a:rPr lang="vi-VN" sz="2667" dirty="0">
                <a:solidFill>
                  <a:srgbClr val="333333"/>
                </a:solidFill>
                <a:latin typeface="Muli"/>
              </a:rPr>
              <a:t> </a:t>
            </a:r>
            <a:r>
              <a:rPr lang="vi-VN" sz="2667" dirty="0" err="1">
                <a:solidFill>
                  <a:srgbClr val="333333"/>
                </a:solidFill>
                <a:latin typeface="Muli"/>
              </a:rPr>
              <a:t>liệu</a:t>
            </a:r>
            <a:r>
              <a:rPr lang="vi-VN" sz="2667" dirty="0">
                <a:solidFill>
                  <a:srgbClr val="333333"/>
                </a:solidFill>
                <a:latin typeface="Muli"/>
              </a:rPr>
              <a:t> ma </a:t>
            </a:r>
            <a:r>
              <a:rPr lang="vi-VN" sz="2667" dirty="0" err="1">
                <a:solidFill>
                  <a:srgbClr val="333333"/>
                </a:solidFill>
                <a:latin typeface="Muli"/>
              </a:rPr>
              <a:t>trận</a:t>
            </a:r>
            <a:r>
              <a:rPr lang="vi-VN" sz="2667" dirty="0">
                <a:solidFill>
                  <a:srgbClr val="333333"/>
                </a:solidFill>
                <a:latin typeface="Muli"/>
              </a:rPr>
              <a:t> </a:t>
            </a:r>
            <a:r>
              <a:rPr lang="vi-VN" sz="2667" dirty="0" err="1">
                <a:solidFill>
                  <a:srgbClr val="333333"/>
                </a:solidFill>
                <a:latin typeface="Muli"/>
              </a:rPr>
              <a:t>và</a:t>
            </a:r>
            <a:r>
              <a:rPr lang="vi-VN" sz="2667" dirty="0">
                <a:solidFill>
                  <a:srgbClr val="333333"/>
                </a:solidFill>
                <a:latin typeface="Muli"/>
              </a:rPr>
              <a:t> </a:t>
            </a:r>
            <a:r>
              <a:rPr lang="vi-VN" sz="2667" dirty="0" err="1">
                <a:solidFill>
                  <a:srgbClr val="333333"/>
                </a:solidFill>
                <a:latin typeface="Muli"/>
              </a:rPr>
              <a:t>mảng</a:t>
            </a:r>
            <a:r>
              <a:rPr lang="vi-VN" sz="2667" dirty="0">
                <a:solidFill>
                  <a:srgbClr val="333333"/>
                </a:solidFill>
                <a:latin typeface="Muli"/>
              </a:rPr>
              <a:t> </a:t>
            </a:r>
            <a:r>
              <a:rPr lang="vi-VN" sz="2667" dirty="0" err="1">
                <a:solidFill>
                  <a:srgbClr val="333333"/>
                </a:solidFill>
                <a:latin typeface="Muli"/>
              </a:rPr>
              <a:t>lớn</a:t>
            </a:r>
            <a:r>
              <a:rPr lang="vi-VN" sz="2667" dirty="0">
                <a:solidFill>
                  <a:srgbClr val="333333"/>
                </a:solidFill>
                <a:latin typeface="Muli"/>
              </a:rPr>
              <a:t> </a:t>
            </a:r>
            <a:r>
              <a:rPr lang="vi-VN" sz="2667" dirty="0" err="1">
                <a:solidFill>
                  <a:srgbClr val="333333"/>
                </a:solidFill>
                <a:latin typeface="Muli"/>
              </a:rPr>
              <a:t>với</a:t>
            </a:r>
            <a:r>
              <a:rPr lang="vi-VN" sz="2667" dirty="0">
                <a:solidFill>
                  <a:srgbClr val="333333"/>
                </a:solidFill>
                <a:latin typeface="Muli"/>
              </a:rPr>
              <a:t> </a:t>
            </a:r>
            <a:r>
              <a:rPr lang="vi-VN" sz="2667" dirty="0" err="1">
                <a:solidFill>
                  <a:srgbClr val="333333"/>
                </a:solidFill>
                <a:latin typeface="Muli"/>
              </a:rPr>
              <a:t>tốc</a:t>
            </a:r>
            <a:r>
              <a:rPr lang="vi-VN" sz="2667" dirty="0">
                <a:solidFill>
                  <a:srgbClr val="333333"/>
                </a:solidFill>
                <a:latin typeface="Muli"/>
              </a:rPr>
              <a:t> </a:t>
            </a:r>
            <a:r>
              <a:rPr lang="vi-VN" sz="2667" dirty="0" err="1">
                <a:solidFill>
                  <a:srgbClr val="333333"/>
                </a:solidFill>
                <a:latin typeface="Muli"/>
              </a:rPr>
              <a:t>độ</a:t>
            </a:r>
            <a:r>
              <a:rPr lang="vi-VN" sz="2667" dirty="0">
                <a:solidFill>
                  <a:srgbClr val="333333"/>
                </a:solidFill>
                <a:latin typeface="Muli"/>
              </a:rPr>
              <a:t> </a:t>
            </a:r>
            <a:r>
              <a:rPr lang="vi-VN" sz="2667" dirty="0" err="1">
                <a:solidFill>
                  <a:srgbClr val="333333"/>
                </a:solidFill>
                <a:latin typeface="Muli"/>
              </a:rPr>
              <a:t>xử</a:t>
            </a:r>
            <a:r>
              <a:rPr lang="vi-VN" sz="2667" dirty="0">
                <a:solidFill>
                  <a:srgbClr val="333333"/>
                </a:solidFill>
                <a:latin typeface="Muli"/>
              </a:rPr>
              <a:t> </a:t>
            </a:r>
            <a:r>
              <a:rPr lang="vi-VN" sz="2667" dirty="0" err="1">
                <a:solidFill>
                  <a:srgbClr val="333333"/>
                </a:solidFill>
                <a:latin typeface="Muli"/>
              </a:rPr>
              <a:t>lý</a:t>
            </a:r>
            <a:r>
              <a:rPr lang="vi-VN" sz="2667" dirty="0">
                <a:solidFill>
                  <a:srgbClr val="333333"/>
                </a:solidFill>
                <a:latin typeface="Muli"/>
              </a:rPr>
              <a:t> nhanh hơn </a:t>
            </a:r>
            <a:r>
              <a:rPr lang="vi-VN" sz="2667" dirty="0" err="1">
                <a:solidFill>
                  <a:srgbClr val="333333"/>
                </a:solidFill>
                <a:latin typeface="Muli"/>
              </a:rPr>
              <a:t>nhiều</a:t>
            </a:r>
            <a:r>
              <a:rPr lang="vi-VN" sz="2667" dirty="0">
                <a:solidFill>
                  <a:srgbClr val="333333"/>
                </a:solidFill>
                <a:latin typeface="Muli"/>
              </a:rPr>
              <a:t> </a:t>
            </a:r>
            <a:r>
              <a:rPr lang="vi-VN" sz="2667" dirty="0" err="1">
                <a:solidFill>
                  <a:srgbClr val="333333"/>
                </a:solidFill>
                <a:latin typeface="Muli"/>
              </a:rPr>
              <a:t>lần</a:t>
            </a:r>
            <a:r>
              <a:rPr lang="vi-VN" sz="2667" dirty="0">
                <a:solidFill>
                  <a:srgbClr val="333333"/>
                </a:solidFill>
                <a:latin typeface="Muli"/>
              </a:rPr>
              <a:t> khi </a:t>
            </a:r>
            <a:r>
              <a:rPr lang="vi-VN" sz="2667" dirty="0" err="1">
                <a:solidFill>
                  <a:srgbClr val="333333"/>
                </a:solidFill>
                <a:latin typeface="Muli"/>
              </a:rPr>
              <a:t>chỉ</a:t>
            </a:r>
            <a:r>
              <a:rPr lang="vi-VN" sz="2667" dirty="0">
                <a:solidFill>
                  <a:srgbClr val="333333"/>
                </a:solidFill>
                <a:latin typeface="Muli"/>
              </a:rPr>
              <a:t> </a:t>
            </a:r>
            <a:r>
              <a:rPr lang="vi-VN" sz="2667" dirty="0" err="1">
                <a:solidFill>
                  <a:srgbClr val="333333"/>
                </a:solidFill>
                <a:latin typeface="Muli"/>
              </a:rPr>
              <a:t>sử</a:t>
            </a:r>
            <a:r>
              <a:rPr lang="vi-VN" sz="2667" dirty="0">
                <a:solidFill>
                  <a:srgbClr val="333333"/>
                </a:solidFill>
                <a:latin typeface="Muli"/>
              </a:rPr>
              <a:t> </a:t>
            </a:r>
            <a:r>
              <a:rPr lang="vi-VN" sz="2667" dirty="0" err="1">
                <a:solidFill>
                  <a:srgbClr val="333333"/>
                </a:solidFill>
                <a:latin typeface="Muli"/>
              </a:rPr>
              <a:t>dụng</a:t>
            </a:r>
            <a:r>
              <a:rPr lang="vi-VN" sz="2667" dirty="0">
                <a:solidFill>
                  <a:srgbClr val="333333"/>
                </a:solidFill>
                <a:latin typeface="Muli"/>
              </a:rPr>
              <a:t> “</a:t>
            </a:r>
            <a:r>
              <a:rPr lang="vi-VN" sz="2667" dirty="0" err="1">
                <a:solidFill>
                  <a:srgbClr val="333333"/>
                </a:solidFill>
                <a:latin typeface="Muli"/>
              </a:rPr>
              <a:t>core</a:t>
            </a:r>
            <a:r>
              <a:rPr lang="vi-VN" sz="2667" dirty="0">
                <a:solidFill>
                  <a:srgbClr val="333333"/>
                </a:solidFill>
                <a:latin typeface="Muli"/>
              </a:rPr>
              <a:t> </a:t>
            </a:r>
            <a:r>
              <a:rPr lang="vi-VN" sz="2667" dirty="0" err="1">
                <a:solidFill>
                  <a:srgbClr val="333333"/>
                </a:solidFill>
                <a:latin typeface="Muli"/>
              </a:rPr>
              <a:t>Python</a:t>
            </a:r>
            <a:r>
              <a:rPr lang="vi-VN" sz="2667" dirty="0">
                <a:solidFill>
                  <a:srgbClr val="333333"/>
                </a:solidFill>
                <a:latin typeface="Muli"/>
              </a:rPr>
              <a:t>” đơn </a:t>
            </a:r>
            <a:r>
              <a:rPr lang="vi-VN" sz="2667" dirty="0" err="1">
                <a:solidFill>
                  <a:srgbClr val="333333"/>
                </a:solidFill>
                <a:latin typeface="Muli"/>
              </a:rPr>
              <a:t>thuần</a:t>
            </a:r>
            <a:r>
              <a:rPr lang="vi-VN" sz="2667" dirty="0">
                <a:solidFill>
                  <a:srgbClr val="333333"/>
                </a:solidFill>
                <a:latin typeface="Muli"/>
              </a:rPr>
              <a:t>.</a:t>
            </a:r>
            <a:endParaRPr lang="en-US" sz="2667" dirty="0"/>
          </a:p>
        </p:txBody>
      </p:sp>
      <p:sp>
        <p:nvSpPr>
          <p:cNvPr id="10" name="Title 1">
            <a:extLst>
              <a:ext uri="{FF2B5EF4-FFF2-40B4-BE49-F238E27FC236}">
                <a16:creationId xmlns:a16="http://schemas.microsoft.com/office/drawing/2014/main" id="{4E2ABD20-C9BC-2BA2-1EDC-30FC96257C0A}"/>
              </a:ext>
            </a:extLst>
          </p:cNvPr>
          <p:cNvSpPr txBox="1">
            <a:spLocks/>
          </p:cNvSpPr>
          <p:nvPr/>
        </p:nvSpPr>
        <p:spPr>
          <a:xfrm>
            <a:off x="676132" y="580736"/>
            <a:ext cx="11280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3733" dirty="0"/>
              <a:t>Thư </a:t>
            </a:r>
            <a:r>
              <a:rPr lang="vi-VN" sz="3733" dirty="0" err="1"/>
              <a:t>viện</a:t>
            </a:r>
            <a:r>
              <a:rPr lang="vi-VN" sz="3733" dirty="0"/>
              <a:t> </a:t>
            </a:r>
            <a:r>
              <a:rPr lang="vi-VN" sz="3733" dirty="0" err="1"/>
              <a:t>numby</a:t>
            </a:r>
            <a:endParaRPr lang="en-US" sz="3733" dirty="0"/>
          </a:p>
        </p:txBody>
      </p:sp>
    </p:spTree>
    <p:extLst>
      <p:ext uri="{BB962C8B-B14F-4D97-AF65-F5344CB8AC3E}">
        <p14:creationId xmlns:p14="http://schemas.microsoft.com/office/powerpoint/2010/main" val="35824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29B6EAF-C3E4-CCDA-973E-4A53B6CEB474}"/>
              </a:ext>
            </a:extLst>
          </p:cNvPr>
          <p:cNvSpPr txBox="1">
            <a:spLocks/>
          </p:cNvSpPr>
          <p:nvPr/>
        </p:nvSpPr>
        <p:spPr>
          <a:xfrm>
            <a:off x="676132" y="428337"/>
            <a:ext cx="112800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3733" dirty="0"/>
              <a:t>Thư </a:t>
            </a:r>
            <a:r>
              <a:rPr lang="vi-VN" sz="3733" dirty="0" err="1"/>
              <a:t>viện</a:t>
            </a:r>
            <a:r>
              <a:rPr lang="vi-VN" sz="3733" dirty="0"/>
              <a:t> </a:t>
            </a:r>
            <a:r>
              <a:rPr lang="vi-VN" sz="3733" dirty="0" err="1"/>
              <a:t>numby</a:t>
            </a:r>
            <a:endParaRPr lang="en-US" sz="3733" dirty="0"/>
          </a:p>
        </p:txBody>
      </p:sp>
      <p:sp>
        <p:nvSpPr>
          <p:cNvPr id="7" name="Hộp Văn bản 6">
            <a:extLst>
              <a:ext uri="{FF2B5EF4-FFF2-40B4-BE49-F238E27FC236}">
                <a16:creationId xmlns:a16="http://schemas.microsoft.com/office/drawing/2014/main" id="{2EF03B3A-F942-DEE1-3817-3B0ACED49693}"/>
              </a:ext>
            </a:extLst>
          </p:cNvPr>
          <p:cNvSpPr txBox="1"/>
          <p:nvPr/>
        </p:nvSpPr>
        <p:spPr>
          <a:xfrm>
            <a:off x="1055914" y="1382485"/>
            <a:ext cx="2525486" cy="369332"/>
          </a:xfrm>
          <a:prstGeom prst="rect">
            <a:avLst/>
          </a:prstGeom>
          <a:noFill/>
        </p:spPr>
        <p:txBody>
          <a:bodyPr wrap="square" rtlCol="0">
            <a:spAutoFit/>
          </a:bodyPr>
          <a:lstStyle/>
          <a:p>
            <a:r>
              <a:rPr lang="en-US"/>
              <a:t>import numpy as np</a:t>
            </a:r>
            <a:endParaRPr lang="en-US" dirty="0"/>
          </a:p>
        </p:txBody>
      </p:sp>
      <p:sp>
        <p:nvSpPr>
          <p:cNvPr id="9" name="Hộp Văn bản 8">
            <a:extLst>
              <a:ext uri="{FF2B5EF4-FFF2-40B4-BE49-F238E27FC236}">
                <a16:creationId xmlns:a16="http://schemas.microsoft.com/office/drawing/2014/main" id="{13594429-DBF2-9702-99D8-0421A2742313}"/>
              </a:ext>
            </a:extLst>
          </p:cNvPr>
          <p:cNvSpPr txBox="1"/>
          <p:nvPr/>
        </p:nvSpPr>
        <p:spPr>
          <a:xfrm>
            <a:off x="1099457" y="4229021"/>
            <a:ext cx="9114961" cy="1754326"/>
          </a:xfrm>
          <a:prstGeom prst="rect">
            <a:avLst/>
          </a:prstGeom>
          <a:noFill/>
        </p:spPr>
        <p:txBody>
          <a:bodyPr wrap="square">
            <a:spAutoFit/>
          </a:bodyPr>
          <a:lstStyle/>
          <a:p>
            <a:pPr marL="609585" marR="0" lvl="0" indent="-457189" algn="just" defTabSz="914400" rtl="0" eaLnBrk="1" fontAlgn="auto" latinLnBrk="0" hangingPunct="1">
              <a:lnSpc>
                <a:spcPct val="90000"/>
              </a:lnSpc>
              <a:spcBef>
                <a:spcPts val="0"/>
              </a:spcBef>
              <a:spcAft>
                <a:spcPts val="0"/>
              </a:spcAft>
              <a:buClrTx/>
              <a:buSzPts val="1800"/>
              <a:buFont typeface="Muli"/>
              <a:buChar char="●"/>
              <a:tabLst/>
              <a:defRPr/>
            </a:pPr>
            <a:r>
              <a:rPr kumimoji="0" lang="vi-VN" sz="2400" b="1" i="0" u="none" strike="noStrike" kern="1200" cap="none" spc="0" normalizeH="0" baseline="0" noProof="0" dirty="0">
                <a:ln>
                  <a:noFill/>
                </a:ln>
                <a:solidFill>
                  <a:srgbClr val="333333"/>
                </a:solidFill>
                <a:effectLst/>
                <a:uLnTx/>
                <a:uFillTx/>
                <a:latin typeface="Muli"/>
                <a:sym typeface="Muli"/>
              </a:rPr>
              <a:t> </a:t>
            </a:r>
            <a:r>
              <a:rPr kumimoji="0" lang="vi-VN" sz="2400" b="1" i="0" u="none" strike="noStrike" kern="1200" cap="none" spc="0" normalizeH="0" baseline="0" noProof="0" dirty="0" err="1">
                <a:ln>
                  <a:noFill/>
                </a:ln>
                <a:solidFill>
                  <a:srgbClr val="333333"/>
                </a:solidFill>
                <a:effectLst/>
                <a:uLnTx/>
                <a:uFillTx/>
                <a:latin typeface="Muli"/>
                <a:sym typeface="Muli"/>
              </a:rPr>
              <a:t>Khởi</a:t>
            </a:r>
            <a:r>
              <a:rPr kumimoji="0" lang="vi-VN" sz="2400" b="1" i="0" u="none" strike="noStrike" kern="1200" cap="none" spc="0" normalizeH="0" baseline="0" noProof="0" dirty="0">
                <a:ln>
                  <a:noFill/>
                </a:ln>
                <a:solidFill>
                  <a:srgbClr val="333333"/>
                </a:solidFill>
                <a:effectLst/>
                <a:uLnTx/>
                <a:uFillTx/>
                <a:latin typeface="Muli"/>
                <a:sym typeface="Muli"/>
              </a:rPr>
              <a:t> </a:t>
            </a:r>
            <a:r>
              <a:rPr kumimoji="0" lang="vi-VN" sz="2400" b="1" i="0" u="none" strike="noStrike" kern="1200" cap="none" spc="0" normalizeH="0" baseline="0" noProof="0" dirty="0" err="1">
                <a:ln>
                  <a:noFill/>
                </a:ln>
                <a:solidFill>
                  <a:srgbClr val="333333"/>
                </a:solidFill>
                <a:effectLst/>
                <a:uLnTx/>
                <a:uFillTx/>
                <a:latin typeface="Muli"/>
                <a:sym typeface="Muli"/>
              </a:rPr>
              <a:t>tạo</a:t>
            </a:r>
            <a:r>
              <a:rPr kumimoji="0" lang="vi-VN" sz="2400" b="1" i="0" u="none" strike="noStrike" kern="1200" cap="none" spc="0" normalizeH="0" baseline="0" noProof="0" dirty="0">
                <a:ln>
                  <a:noFill/>
                </a:ln>
                <a:solidFill>
                  <a:srgbClr val="333333"/>
                </a:solidFill>
                <a:effectLst/>
                <a:uLnTx/>
                <a:uFillTx/>
                <a:latin typeface="Muli"/>
                <a:sym typeface="Muli"/>
              </a:rPr>
              <a:t> </a:t>
            </a:r>
            <a:r>
              <a:rPr kumimoji="0" lang="vi-VN" sz="2400" b="1" i="0" u="none" strike="noStrike" kern="1200" cap="none" spc="0" normalizeH="0" baseline="0" noProof="0" dirty="0" err="1">
                <a:ln>
                  <a:noFill/>
                </a:ln>
                <a:solidFill>
                  <a:srgbClr val="333333"/>
                </a:solidFill>
                <a:effectLst/>
                <a:uLnTx/>
                <a:uFillTx/>
                <a:latin typeface="Muli"/>
                <a:sym typeface="Muli"/>
              </a:rPr>
              <a:t>với</a:t>
            </a:r>
            <a:r>
              <a:rPr kumimoji="0" lang="vi-VN" sz="2400" b="1" i="0" u="none" strike="noStrike" kern="1200" cap="none" spc="0" normalizeH="0" baseline="0" noProof="0" dirty="0">
                <a:ln>
                  <a:noFill/>
                </a:ln>
                <a:solidFill>
                  <a:srgbClr val="333333"/>
                </a:solidFill>
                <a:effectLst/>
                <a:uLnTx/>
                <a:uFillTx/>
                <a:latin typeface="Muli"/>
                <a:sym typeface="Muli"/>
              </a:rPr>
              <a:t> </a:t>
            </a:r>
            <a:r>
              <a:rPr kumimoji="0" lang="vi-VN" sz="2400" b="1" i="0" u="none" strike="noStrike" kern="1200" cap="none" spc="0" normalizeH="0" baseline="0" noProof="0" dirty="0" err="1">
                <a:ln>
                  <a:noFill/>
                </a:ln>
                <a:solidFill>
                  <a:srgbClr val="333333"/>
                </a:solidFill>
                <a:effectLst/>
                <a:uLnTx/>
                <a:uFillTx/>
                <a:latin typeface="Muli"/>
                <a:sym typeface="Muli"/>
              </a:rPr>
              <a:t>các</a:t>
            </a:r>
            <a:r>
              <a:rPr kumimoji="0" lang="vi-VN" sz="2400" b="1" i="0" u="none" strike="noStrike" kern="1200" cap="none" spc="0" normalizeH="0" baseline="0" noProof="0" dirty="0">
                <a:ln>
                  <a:noFill/>
                </a:ln>
                <a:solidFill>
                  <a:srgbClr val="333333"/>
                </a:solidFill>
                <a:effectLst/>
                <a:uLnTx/>
                <a:uFillTx/>
                <a:latin typeface="Muli"/>
                <a:sym typeface="Muli"/>
              </a:rPr>
              <a:t> </a:t>
            </a:r>
            <a:r>
              <a:rPr kumimoji="0" lang="vi-VN" sz="2400" b="1" i="0" u="none" strike="noStrike" kern="1200" cap="none" spc="0" normalizeH="0" baseline="0" noProof="0" dirty="0" err="1">
                <a:ln>
                  <a:noFill/>
                </a:ln>
                <a:solidFill>
                  <a:srgbClr val="333333"/>
                </a:solidFill>
                <a:effectLst/>
                <a:uLnTx/>
                <a:uFillTx/>
                <a:latin typeface="Muli"/>
                <a:sym typeface="Muli"/>
              </a:rPr>
              <a:t>hàm</a:t>
            </a:r>
            <a:r>
              <a:rPr kumimoji="0" lang="vi-VN" sz="2400" b="1" i="0" u="none" strike="noStrike" kern="1200" cap="none" spc="0" normalizeH="0" baseline="0" noProof="0" dirty="0">
                <a:ln>
                  <a:noFill/>
                </a:ln>
                <a:solidFill>
                  <a:srgbClr val="333333"/>
                </a:solidFill>
                <a:effectLst/>
                <a:uLnTx/>
                <a:uFillTx/>
                <a:latin typeface="Muli"/>
                <a:sym typeface="Muli"/>
              </a:rPr>
              <a:t> </a:t>
            </a:r>
            <a:r>
              <a:rPr kumimoji="0" lang="vi-VN" sz="2400" b="1" i="0" u="none" strike="noStrike" kern="1200" cap="none" spc="0" normalizeH="0" baseline="0" noProof="0" dirty="0" err="1">
                <a:ln>
                  <a:noFill/>
                </a:ln>
                <a:solidFill>
                  <a:srgbClr val="333333"/>
                </a:solidFill>
                <a:effectLst/>
                <a:uLnTx/>
                <a:uFillTx/>
                <a:latin typeface="Muli"/>
                <a:sym typeface="Muli"/>
              </a:rPr>
              <a:t>có</a:t>
            </a:r>
            <a:r>
              <a:rPr kumimoji="0" lang="vi-VN" sz="2400" b="1" i="0" u="none" strike="noStrike" kern="1200" cap="none" spc="0" normalizeH="0" baseline="0" noProof="0" dirty="0">
                <a:ln>
                  <a:noFill/>
                </a:ln>
                <a:solidFill>
                  <a:srgbClr val="333333"/>
                </a:solidFill>
                <a:effectLst/>
                <a:uLnTx/>
                <a:uFillTx/>
                <a:latin typeface="Muli"/>
                <a:sym typeface="Muli"/>
              </a:rPr>
              <a:t> </a:t>
            </a:r>
            <a:r>
              <a:rPr kumimoji="0" lang="vi-VN" sz="2400" b="1" i="0" u="none" strike="noStrike" kern="1200" cap="none" spc="0" normalizeH="0" baseline="0" noProof="0" dirty="0" err="1">
                <a:ln>
                  <a:noFill/>
                </a:ln>
                <a:solidFill>
                  <a:srgbClr val="333333"/>
                </a:solidFill>
                <a:effectLst/>
                <a:uLnTx/>
                <a:uFillTx/>
                <a:latin typeface="Muli"/>
                <a:sym typeface="Muli"/>
              </a:rPr>
              <a:t>sẵn</a:t>
            </a:r>
            <a:endParaRPr kumimoji="0" lang="vi-VN" sz="2400" b="0" i="0" u="none" strike="noStrike" kern="1200" cap="none" spc="0" normalizeH="0" baseline="0" noProof="0" dirty="0">
              <a:ln>
                <a:noFill/>
              </a:ln>
              <a:solidFill>
                <a:srgbClr val="333333"/>
              </a:solidFill>
              <a:effectLst/>
              <a:uLnTx/>
              <a:uFillTx/>
              <a:latin typeface="Muli"/>
              <a:sym typeface="Muli"/>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vi-VN" sz="2400" b="1" i="0" u="none" strike="noStrike" kern="1200" cap="none" spc="0" normalizeH="0" baseline="0" noProof="0" dirty="0" err="1">
                <a:ln>
                  <a:noFill/>
                </a:ln>
                <a:solidFill>
                  <a:srgbClr val="333333"/>
                </a:solidFill>
                <a:effectLst/>
                <a:uLnTx/>
                <a:uFillTx/>
                <a:latin typeface="Muli"/>
                <a:sym typeface="Muli"/>
              </a:rPr>
              <a:t>np.zeros</a:t>
            </a:r>
            <a:r>
              <a:rPr kumimoji="0" lang="vi-VN" sz="2400" b="1" i="0" u="none" strike="noStrike" kern="1200" cap="none" spc="0" normalizeH="0" baseline="0" noProof="0" dirty="0">
                <a:ln>
                  <a:noFill/>
                </a:ln>
                <a:solidFill>
                  <a:srgbClr val="333333"/>
                </a:solidFill>
                <a:effectLst/>
                <a:uLnTx/>
                <a:uFillTx/>
                <a:latin typeface="Muli"/>
                <a:sym typeface="Muli"/>
              </a:rPr>
              <a:t>((3,4), </a:t>
            </a:r>
            <a:r>
              <a:rPr kumimoji="0" lang="vi-VN" sz="2400" b="1" i="0" u="none" strike="noStrike" kern="1200" cap="none" spc="0" normalizeH="0" baseline="0" noProof="0" dirty="0" err="1">
                <a:ln>
                  <a:noFill/>
                </a:ln>
                <a:solidFill>
                  <a:srgbClr val="333333"/>
                </a:solidFill>
                <a:effectLst/>
                <a:uLnTx/>
                <a:uFillTx/>
                <a:latin typeface="Muli"/>
                <a:sym typeface="Muli"/>
              </a:rPr>
              <a:t>dtype</a:t>
            </a:r>
            <a:r>
              <a:rPr kumimoji="0" lang="vi-VN" sz="2400" b="1" i="0" u="none" strike="noStrike" kern="1200" cap="none" spc="0" normalizeH="0" baseline="0" noProof="0" dirty="0">
                <a:ln>
                  <a:noFill/>
                </a:ln>
                <a:solidFill>
                  <a:srgbClr val="333333"/>
                </a:solidFill>
                <a:effectLst/>
                <a:uLnTx/>
                <a:uFillTx/>
                <a:latin typeface="Muli"/>
                <a:sym typeface="Muli"/>
              </a:rPr>
              <a:t> = </a:t>
            </a:r>
            <a:r>
              <a:rPr kumimoji="0" lang="vi-VN" sz="2400" b="1" i="0" u="none" strike="noStrike" kern="1200" cap="none" spc="0" normalizeH="0" baseline="0" noProof="0" dirty="0" err="1">
                <a:ln>
                  <a:noFill/>
                </a:ln>
                <a:solidFill>
                  <a:srgbClr val="333333"/>
                </a:solidFill>
                <a:effectLst/>
                <a:uLnTx/>
                <a:uFillTx/>
                <a:latin typeface="Muli"/>
                <a:sym typeface="Muli"/>
              </a:rPr>
              <a:t>int</a:t>
            </a:r>
            <a:r>
              <a:rPr kumimoji="0" lang="vi-VN" sz="2400" b="1" i="0" u="none" strike="noStrike" kern="1200" cap="none" spc="0" normalizeH="0" baseline="0" noProof="0" dirty="0">
                <a:ln>
                  <a:noFill/>
                </a:ln>
                <a:solidFill>
                  <a:srgbClr val="333333"/>
                </a:solidFill>
                <a:effectLst/>
                <a:uLnTx/>
                <a:uFillTx/>
                <a:latin typeface="Muli"/>
                <a:sym typeface="Muli"/>
              </a:rPr>
              <a:t>)</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Tạo</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mảng</a:t>
            </a:r>
            <a:r>
              <a:rPr kumimoji="0" lang="vi-VN" sz="2400" b="0" i="0" u="none" strike="noStrike" kern="1200" cap="none" spc="0" normalizeH="0" baseline="0" noProof="0" dirty="0">
                <a:ln>
                  <a:noFill/>
                </a:ln>
                <a:solidFill>
                  <a:srgbClr val="333333"/>
                </a:solidFill>
                <a:effectLst/>
                <a:uLnTx/>
                <a:uFillTx/>
                <a:latin typeface="Muli"/>
                <a:sym typeface="Muli"/>
              </a:rPr>
              <a:t> hai </a:t>
            </a:r>
            <a:r>
              <a:rPr kumimoji="0" lang="vi-VN" sz="2400" b="0" i="0" u="none" strike="noStrike" kern="1200" cap="none" spc="0" normalizeH="0" baseline="0" noProof="0" dirty="0" err="1">
                <a:ln>
                  <a:noFill/>
                </a:ln>
                <a:solidFill>
                  <a:srgbClr val="333333"/>
                </a:solidFill>
                <a:effectLst/>
                <a:uLnTx/>
                <a:uFillTx/>
                <a:latin typeface="Muli"/>
                <a:sym typeface="Muli"/>
              </a:rPr>
              <a:t>chiều</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các</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phần</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tử</a:t>
            </a:r>
            <a:r>
              <a:rPr kumimoji="0" lang="vi-VN" sz="2400" b="0" i="0" u="none" strike="noStrike" kern="1200" cap="none" spc="0" normalizeH="0" baseline="0" noProof="0" dirty="0">
                <a:ln>
                  <a:noFill/>
                </a:ln>
                <a:solidFill>
                  <a:srgbClr val="333333"/>
                </a:solidFill>
                <a:effectLst/>
                <a:uLnTx/>
                <a:uFillTx/>
                <a:latin typeface="Muli"/>
                <a:sym typeface="Muli"/>
              </a:rPr>
              <a:t> 0 </a:t>
            </a:r>
            <a:r>
              <a:rPr kumimoji="0" lang="vi-VN" sz="2400" b="0" i="0" u="none" strike="noStrike" kern="1200" cap="none" spc="0" normalizeH="0" baseline="0" noProof="0" dirty="0" err="1">
                <a:ln>
                  <a:noFill/>
                </a:ln>
                <a:solidFill>
                  <a:srgbClr val="333333"/>
                </a:solidFill>
                <a:effectLst/>
                <a:uLnTx/>
                <a:uFillTx/>
                <a:latin typeface="Muli"/>
                <a:sym typeface="Muli"/>
              </a:rPr>
              <a:t>với</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kích</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thước</a:t>
            </a:r>
            <a:r>
              <a:rPr kumimoji="0" lang="vi-VN" sz="2400" b="0" i="0" u="none" strike="noStrike" kern="1200" cap="none" spc="0" normalizeH="0" baseline="0" noProof="0" dirty="0">
                <a:ln>
                  <a:noFill/>
                </a:ln>
                <a:solidFill>
                  <a:srgbClr val="333333"/>
                </a:solidFill>
                <a:effectLst/>
                <a:uLnTx/>
                <a:uFillTx/>
                <a:latin typeface="Muli"/>
                <a:sym typeface="Muli"/>
              </a:rPr>
              <a:t> 3x4.</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vi-VN" sz="2400" b="1" i="0" u="none" strike="noStrike" kern="1200" cap="none" spc="0" normalizeH="0" baseline="0" noProof="0" dirty="0" err="1">
                <a:ln>
                  <a:noFill/>
                </a:ln>
                <a:solidFill>
                  <a:srgbClr val="333333"/>
                </a:solidFill>
                <a:effectLst/>
                <a:uLnTx/>
                <a:uFillTx/>
                <a:latin typeface="Muli"/>
                <a:sym typeface="Muli"/>
              </a:rPr>
              <a:t>np.ones</a:t>
            </a:r>
            <a:r>
              <a:rPr kumimoji="0" lang="vi-VN" sz="2400" b="1" i="0" u="none" strike="noStrike" kern="1200" cap="none" spc="0" normalizeH="0" baseline="0" noProof="0" dirty="0">
                <a:ln>
                  <a:noFill/>
                </a:ln>
                <a:solidFill>
                  <a:srgbClr val="333333"/>
                </a:solidFill>
                <a:effectLst/>
                <a:uLnTx/>
                <a:uFillTx/>
                <a:latin typeface="Muli"/>
                <a:sym typeface="Muli"/>
              </a:rPr>
              <a:t>((2,3,4), </a:t>
            </a:r>
            <a:r>
              <a:rPr kumimoji="0" lang="vi-VN" sz="2400" b="1" i="0" u="none" strike="noStrike" kern="1200" cap="none" spc="0" normalizeH="0" baseline="0" noProof="0" dirty="0" err="1">
                <a:ln>
                  <a:noFill/>
                </a:ln>
                <a:solidFill>
                  <a:srgbClr val="333333"/>
                </a:solidFill>
                <a:effectLst/>
                <a:uLnTx/>
                <a:uFillTx/>
                <a:latin typeface="Muli"/>
                <a:sym typeface="Muli"/>
              </a:rPr>
              <a:t>dtype</a:t>
            </a:r>
            <a:r>
              <a:rPr kumimoji="0" lang="vi-VN" sz="2400" b="1" i="0" u="none" strike="noStrike" kern="1200" cap="none" spc="0" normalizeH="0" baseline="0" noProof="0" dirty="0">
                <a:ln>
                  <a:noFill/>
                </a:ln>
                <a:solidFill>
                  <a:srgbClr val="333333"/>
                </a:solidFill>
                <a:effectLst/>
                <a:uLnTx/>
                <a:uFillTx/>
                <a:latin typeface="Muli"/>
                <a:sym typeface="Muli"/>
              </a:rPr>
              <a:t> = </a:t>
            </a:r>
            <a:r>
              <a:rPr kumimoji="0" lang="vi-VN" sz="2400" b="1" i="0" u="none" strike="noStrike" kern="1200" cap="none" spc="0" normalizeH="0" baseline="0" noProof="0" dirty="0" err="1">
                <a:ln>
                  <a:noFill/>
                </a:ln>
                <a:solidFill>
                  <a:srgbClr val="333333"/>
                </a:solidFill>
                <a:effectLst/>
                <a:uLnTx/>
                <a:uFillTx/>
                <a:latin typeface="Muli"/>
                <a:sym typeface="Muli"/>
              </a:rPr>
              <a:t>int</a:t>
            </a:r>
            <a:r>
              <a:rPr kumimoji="0" lang="vi-VN" sz="2400" b="1" i="0" u="none" strike="noStrike" kern="1200" cap="none" spc="0" normalizeH="0" baseline="0" noProof="0" dirty="0">
                <a:ln>
                  <a:noFill/>
                </a:ln>
                <a:solidFill>
                  <a:srgbClr val="333333"/>
                </a:solidFill>
                <a:effectLst/>
                <a:uLnTx/>
                <a:uFillTx/>
                <a:latin typeface="Muli"/>
                <a:sym typeface="Muli"/>
              </a:rPr>
              <a:t>)</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Tạo</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mảng</a:t>
            </a:r>
            <a:r>
              <a:rPr kumimoji="0" lang="vi-VN" sz="2400" b="0" i="0" u="none" strike="noStrike" kern="1200" cap="none" spc="0" normalizeH="0" baseline="0" noProof="0" dirty="0">
                <a:ln>
                  <a:noFill/>
                </a:ln>
                <a:solidFill>
                  <a:srgbClr val="333333"/>
                </a:solidFill>
                <a:effectLst/>
                <a:uLnTx/>
                <a:uFillTx/>
                <a:latin typeface="Muli"/>
                <a:sym typeface="Muli"/>
              </a:rPr>
              <a:t> 3 </a:t>
            </a:r>
            <a:r>
              <a:rPr kumimoji="0" lang="vi-VN" sz="2400" b="0" i="0" u="none" strike="noStrike" kern="1200" cap="none" spc="0" normalizeH="0" baseline="0" noProof="0" dirty="0" err="1">
                <a:ln>
                  <a:noFill/>
                </a:ln>
                <a:solidFill>
                  <a:srgbClr val="333333"/>
                </a:solidFill>
                <a:effectLst/>
                <a:uLnTx/>
                <a:uFillTx/>
                <a:latin typeface="Muli"/>
                <a:sym typeface="Muli"/>
              </a:rPr>
              <a:t>chiều</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các</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phần</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tử</a:t>
            </a:r>
            <a:r>
              <a:rPr kumimoji="0" lang="vi-VN" sz="2400" b="0" i="0" u="none" strike="noStrike" kern="1200" cap="none" spc="0" normalizeH="0" baseline="0" noProof="0" dirty="0">
                <a:ln>
                  <a:noFill/>
                </a:ln>
                <a:solidFill>
                  <a:srgbClr val="333333"/>
                </a:solidFill>
                <a:effectLst/>
                <a:uLnTx/>
                <a:uFillTx/>
                <a:latin typeface="Muli"/>
                <a:sym typeface="Muli"/>
              </a:rPr>
              <a:t> 1 </a:t>
            </a:r>
            <a:r>
              <a:rPr kumimoji="0" lang="vi-VN" sz="2400" b="0" i="0" u="none" strike="noStrike" kern="1200" cap="none" spc="0" normalizeH="0" baseline="0" noProof="0" dirty="0" err="1">
                <a:ln>
                  <a:noFill/>
                </a:ln>
                <a:solidFill>
                  <a:srgbClr val="333333"/>
                </a:solidFill>
                <a:effectLst/>
                <a:uLnTx/>
                <a:uFillTx/>
                <a:latin typeface="Muli"/>
                <a:sym typeface="Muli"/>
              </a:rPr>
              <a:t>với</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kích</a:t>
            </a:r>
            <a:r>
              <a:rPr kumimoji="0" lang="vi-VN" sz="2400" b="0" i="0" u="none" strike="noStrike" kern="1200" cap="none" spc="0" normalizeH="0" baseline="0" noProof="0" dirty="0">
                <a:ln>
                  <a:noFill/>
                </a:ln>
                <a:solidFill>
                  <a:srgbClr val="333333"/>
                </a:solidFill>
                <a:effectLst/>
                <a:uLnTx/>
                <a:uFillTx/>
                <a:latin typeface="Muli"/>
                <a:sym typeface="Muli"/>
              </a:rPr>
              <a:t> </a:t>
            </a:r>
            <a:r>
              <a:rPr kumimoji="0" lang="vi-VN" sz="2400" b="0" i="0" u="none" strike="noStrike" kern="1200" cap="none" spc="0" normalizeH="0" baseline="0" noProof="0" dirty="0" err="1">
                <a:ln>
                  <a:noFill/>
                </a:ln>
                <a:solidFill>
                  <a:srgbClr val="333333"/>
                </a:solidFill>
                <a:effectLst/>
                <a:uLnTx/>
                <a:uFillTx/>
                <a:latin typeface="Muli"/>
                <a:sym typeface="Muli"/>
              </a:rPr>
              <a:t>thước</a:t>
            </a:r>
            <a:r>
              <a:rPr kumimoji="0" lang="vi-VN" sz="2400" b="0" i="0" u="none" strike="noStrike" kern="1200" cap="none" spc="0" normalizeH="0" baseline="0" noProof="0" dirty="0">
                <a:ln>
                  <a:noFill/>
                </a:ln>
                <a:solidFill>
                  <a:srgbClr val="333333"/>
                </a:solidFill>
                <a:effectLst/>
                <a:uLnTx/>
                <a:uFillTx/>
                <a:latin typeface="Muli"/>
                <a:sym typeface="Muli"/>
              </a:rPr>
              <a:t> 2x3x4.</a:t>
            </a:r>
          </a:p>
        </p:txBody>
      </p:sp>
      <p:sp>
        <p:nvSpPr>
          <p:cNvPr id="10" name="Hộp Văn bản 9">
            <a:extLst>
              <a:ext uri="{FF2B5EF4-FFF2-40B4-BE49-F238E27FC236}">
                <a16:creationId xmlns:a16="http://schemas.microsoft.com/office/drawing/2014/main" id="{3C971291-7C24-9B05-2483-EEAA4FA6F17D}"/>
              </a:ext>
            </a:extLst>
          </p:cNvPr>
          <p:cNvSpPr txBox="1"/>
          <p:nvPr/>
        </p:nvSpPr>
        <p:spPr>
          <a:xfrm>
            <a:off x="1534885" y="2791979"/>
            <a:ext cx="6335486" cy="1200329"/>
          </a:xfrm>
          <a:prstGeom prst="rect">
            <a:avLst/>
          </a:prstGeom>
          <a:noFill/>
        </p:spPr>
        <p:txBody>
          <a:bodyPr wrap="square" rtlCol="0">
            <a:spAutoFit/>
          </a:bodyPr>
          <a:lstStyle/>
          <a:p>
            <a:r>
              <a:rPr lang="en-US" dirty="0" err="1"/>
              <a:t>Khởi</a:t>
            </a:r>
            <a:r>
              <a:rPr lang="en-US" dirty="0"/>
              <a:t> </a:t>
            </a:r>
            <a:r>
              <a:rPr lang="en-US" dirty="0" err="1"/>
              <a:t>tạo</a:t>
            </a:r>
            <a:r>
              <a:rPr lang="en-US" dirty="0"/>
              <a:t> </a:t>
            </a:r>
            <a:r>
              <a:rPr lang="en-US" dirty="0" err="1"/>
              <a:t>mảng</a:t>
            </a:r>
            <a:r>
              <a:rPr lang="en-US" dirty="0"/>
              <a:t> </a:t>
            </a:r>
            <a:r>
              <a:rPr lang="en-US" dirty="0" err="1"/>
              <a:t>hai</a:t>
            </a:r>
            <a:r>
              <a:rPr lang="en-US" dirty="0"/>
              <a:t> </a:t>
            </a:r>
            <a:r>
              <a:rPr lang="en-US" dirty="0" err="1"/>
              <a:t>chiều</a:t>
            </a:r>
            <a:endParaRPr lang="en-US" dirty="0"/>
          </a:p>
          <a:p>
            <a:r>
              <a:rPr lang="en-US" dirty="0"/>
              <a:t>arr2 = </a:t>
            </a:r>
            <a:r>
              <a:rPr lang="en-US" dirty="0" err="1"/>
              <a:t>np.array</a:t>
            </a:r>
            <a:r>
              <a:rPr lang="en-US" dirty="0"/>
              <a:t>(([(2,4,0,6), (4,7,5,6)],</a:t>
            </a:r>
          </a:p>
          <a:p>
            <a:r>
              <a:rPr lang="en-US" dirty="0"/>
              <a:t>                 [(0,3,2,1), (9,4,5,6)],</a:t>
            </a:r>
          </a:p>
          <a:p>
            <a:r>
              <a:rPr lang="en-US" dirty="0"/>
              <a:t>                 [(5,8,6,4), (1,4,6,8)]), </a:t>
            </a:r>
            <a:r>
              <a:rPr lang="en-US" dirty="0" err="1"/>
              <a:t>dtype</a:t>
            </a:r>
            <a:r>
              <a:rPr lang="en-US" dirty="0"/>
              <a:t> = int)</a:t>
            </a:r>
          </a:p>
        </p:txBody>
      </p:sp>
      <p:sp>
        <p:nvSpPr>
          <p:cNvPr id="12" name="Hộp Văn bản 11">
            <a:extLst>
              <a:ext uri="{FF2B5EF4-FFF2-40B4-BE49-F238E27FC236}">
                <a16:creationId xmlns:a16="http://schemas.microsoft.com/office/drawing/2014/main" id="{593032ED-94D1-AFE6-2EE5-0D971C7B0300}"/>
              </a:ext>
            </a:extLst>
          </p:cNvPr>
          <p:cNvSpPr txBox="1"/>
          <p:nvPr/>
        </p:nvSpPr>
        <p:spPr>
          <a:xfrm>
            <a:off x="1534885" y="1801653"/>
            <a:ext cx="6335486" cy="646331"/>
          </a:xfrm>
          <a:prstGeom prst="rect">
            <a:avLst/>
          </a:prstGeom>
          <a:noFill/>
        </p:spPr>
        <p:txBody>
          <a:bodyPr wrap="square">
            <a:spAutoFit/>
          </a:bodyPr>
          <a:lstStyle/>
          <a:p>
            <a:r>
              <a:rPr lang="en-US" dirty="0"/>
              <a:t>#Khởi </a:t>
            </a:r>
            <a:r>
              <a:rPr lang="en-US" dirty="0" err="1"/>
              <a:t>tạo</a:t>
            </a:r>
            <a:r>
              <a:rPr lang="en-US" dirty="0"/>
              <a:t> </a:t>
            </a:r>
            <a:r>
              <a:rPr lang="en-US" dirty="0" err="1"/>
              <a:t>mảng</a:t>
            </a:r>
            <a:r>
              <a:rPr lang="en-US" dirty="0"/>
              <a:t> </a:t>
            </a:r>
            <a:r>
              <a:rPr lang="en-US" dirty="0" err="1"/>
              <a:t>một</a:t>
            </a:r>
            <a:r>
              <a:rPr lang="en-US" dirty="0"/>
              <a:t> </a:t>
            </a:r>
            <a:r>
              <a:rPr lang="en-US" dirty="0" err="1"/>
              <a:t>chiều</a:t>
            </a:r>
            <a:r>
              <a:rPr lang="en-US" dirty="0"/>
              <a:t> </a:t>
            </a:r>
            <a:r>
              <a:rPr lang="en-US" dirty="0" err="1"/>
              <a:t>với</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các</a:t>
            </a:r>
            <a:r>
              <a:rPr lang="en-US" dirty="0"/>
              <a:t> </a:t>
            </a:r>
            <a:r>
              <a:rPr lang="en-US" dirty="0" err="1"/>
              <a:t>phần</a:t>
            </a:r>
            <a:r>
              <a:rPr lang="en-US" dirty="0"/>
              <a:t> </a:t>
            </a:r>
            <a:r>
              <a:rPr lang="en-US" dirty="0" err="1"/>
              <a:t>tử</a:t>
            </a:r>
            <a:r>
              <a:rPr lang="en-US" dirty="0"/>
              <a:t> </a:t>
            </a:r>
            <a:r>
              <a:rPr lang="vi-VN" dirty="0" err="1"/>
              <a:t>int</a:t>
            </a:r>
            <a:endParaRPr lang="en-US" dirty="0"/>
          </a:p>
          <a:p>
            <a:r>
              <a:rPr lang="en-US" dirty="0" err="1"/>
              <a:t>arr</a:t>
            </a:r>
            <a:r>
              <a:rPr lang="en-US" dirty="0"/>
              <a:t> = </a:t>
            </a:r>
            <a:r>
              <a:rPr lang="en-US" dirty="0" err="1"/>
              <a:t>np.array</a:t>
            </a:r>
            <a:r>
              <a:rPr lang="en-US" dirty="0"/>
              <a:t>([1,3,4,5,6], </a:t>
            </a:r>
            <a:r>
              <a:rPr lang="en-US" dirty="0" err="1"/>
              <a:t>dtype</a:t>
            </a:r>
            <a:r>
              <a:rPr lang="en-US" dirty="0"/>
              <a:t> = int)</a:t>
            </a:r>
          </a:p>
        </p:txBody>
      </p:sp>
    </p:spTree>
    <p:extLst>
      <p:ext uri="{BB962C8B-B14F-4D97-AF65-F5344CB8AC3E}">
        <p14:creationId xmlns:p14="http://schemas.microsoft.com/office/powerpoint/2010/main" val="351128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432DFF-6C62-62FD-FA30-47366E1845AC}"/>
              </a:ext>
            </a:extLst>
          </p:cNvPr>
          <p:cNvSpPr>
            <a:spLocks noGrp="1"/>
          </p:cNvSpPr>
          <p:nvPr>
            <p:ph type="title"/>
          </p:nvPr>
        </p:nvSpPr>
        <p:spPr/>
        <p:txBody>
          <a:bodyPr/>
          <a:lstStyle/>
          <a:p>
            <a:r>
              <a:rPr lang="vi-VN" dirty="0" err="1"/>
              <a:t>Object</a:t>
            </a:r>
            <a:r>
              <a:rPr lang="vi-VN" dirty="0"/>
              <a:t> </a:t>
            </a:r>
            <a:r>
              <a:rPr lang="vi-VN" dirty="0" err="1"/>
              <a:t>oriented</a:t>
            </a:r>
            <a:r>
              <a:rPr lang="vi-VN" dirty="0"/>
              <a:t> </a:t>
            </a:r>
            <a:r>
              <a:rPr lang="vi-VN" dirty="0" err="1"/>
              <a:t>programming</a:t>
            </a:r>
            <a:endParaRPr lang="en-US" dirty="0"/>
          </a:p>
        </p:txBody>
      </p:sp>
      <p:sp>
        <p:nvSpPr>
          <p:cNvPr id="6" name="Hộp Văn bản 5">
            <a:extLst>
              <a:ext uri="{FF2B5EF4-FFF2-40B4-BE49-F238E27FC236}">
                <a16:creationId xmlns:a16="http://schemas.microsoft.com/office/drawing/2014/main" id="{4C8A3980-9354-16B8-B3CC-910678F5FCC5}"/>
              </a:ext>
            </a:extLst>
          </p:cNvPr>
          <p:cNvSpPr txBox="1"/>
          <p:nvPr/>
        </p:nvSpPr>
        <p:spPr>
          <a:xfrm>
            <a:off x="1110343" y="1861457"/>
            <a:ext cx="6770914" cy="1200329"/>
          </a:xfrm>
          <a:prstGeom prst="rect">
            <a:avLst/>
          </a:prstGeom>
          <a:noFill/>
        </p:spPr>
        <p:txBody>
          <a:bodyPr wrap="square" rtlCol="0">
            <a:spAutoFit/>
          </a:bodyPr>
          <a:lstStyle/>
          <a:p>
            <a:r>
              <a:rPr lang="vi-VN" dirty="0" err="1"/>
              <a:t>Lập</a:t>
            </a:r>
            <a:r>
              <a:rPr lang="vi-VN" dirty="0"/>
              <a:t> </a:t>
            </a:r>
            <a:r>
              <a:rPr lang="vi-VN" dirty="0" err="1"/>
              <a:t>trình</a:t>
            </a:r>
            <a:r>
              <a:rPr lang="vi-VN" dirty="0"/>
              <a:t> </a:t>
            </a:r>
            <a:r>
              <a:rPr lang="vi-VN" dirty="0" err="1"/>
              <a:t>hướng</a:t>
            </a:r>
            <a:r>
              <a:rPr lang="vi-VN" dirty="0"/>
              <a:t> </a:t>
            </a:r>
            <a:r>
              <a:rPr lang="vi-VN" dirty="0" err="1"/>
              <a:t>đối</a:t>
            </a:r>
            <a:r>
              <a:rPr lang="vi-VN" dirty="0"/>
              <a:t> </a:t>
            </a:r>
            <a:r>
              <a:rPr lang="vi-VN" dirty="0" err="1"/>
              <a:t>tượng</a:t>
            </a:r>
            <a:r>
              <a:rPr lang="vi-VN" dirty="0"/>
              <a:t> (</a:t>
            </a:r>
            <a:r>
              <a:rPr lang="vi-VN" dirty="0" err="1"/>
              <a:t>object</a:t>
            </a:r>
            <a:r>
              <a:rPr lang="vi-VN" dirty="0"/>
              <a:t> </a:t>
            </a:r>
            <a:r>
              <a:rPr lang="vi-VN" dirty="0" err="1"/>
              <a:t>oriented</a:t>
            </a:r>
            <a:r>
              <a:rPr lang="vi-VN" dirty="0"/>
              <a:t> </a:t>
            </a:r>
            <a:r>
              <a:rPr lang="vi-VN" dirty="0" err="1"/>
              <a:t>programming</a:t>
            </a:r>
            <a:r>
              <a:rPr lang="vi-VN" dirty="0"/>
              <a:t> – OOP) </a:t>
            </a:r>
            <a:r>
              <a:rPr lang="vi-VN" dirty="0" err="1"/>
              <a:t>là</a:t>
            </a:r>
            <a:r>
              <a:rPr lang="vi-VN" dirty="0"/>
              <a:t> </a:t>
            </a:r>
            <a:r>
              <a:rPr lang="vi-VN" dirty="0" err="1"/>
              <a:t>một</a:t>
            </a:r>
            <a:r>
              <a:rPr lang="vi-VN" dirty="0"/>
              <a:t> trong </a:t>
            </a:r>
            <a:r>
              <a:rPr lang="vi-VN" dirty="0" err="1"/>
              <a:t>những</a:t>
            </a:r>
            <a:r>
              <a:rPr lang="vi-VN" dirty="0"/>
              <a:t> </a:t>
            </a:r>
            <a:r>
              <a:rPr lang="vi-VN" dirty="0" err="1"/>
              <a:t>kỹ</a:t>
            </a:r>
            <a:r>
              <a:rPr lang="vi-VN" dirty="0"/>
              <a:t> </a:t>
            </a:r>
            <a:r>
              <a:rPr lang="vi-VN" dirty="0" err="1"/>
              <a:t>thuật</a:t>
            </a:r>
            <a:r>
              <a:rPr lang="vi-VN" dirty="0"/>
              <a:t> </a:t>
            </a:r>
            <a:r>
              <a:rPr lang="vi-VN" dirty="0" err="1"/>
              <a:t>lập</a:t>
            </a:r>
            <a:r>
              <a:rPr lang="vi-VN" dirty="0"/>
              <a:t> </a:t>
            </a:r>
            <a:r>
              <a:rPr lang="vi-VN" dirty="0" err="1"/>
              <a:t>trình</a:t>
            </a:r>
            <a:r>
              <a:rPr lang="vi-VN" dirty="0"/>
              <a:t> </a:t>
            </a:r>
            <a:r>
              <a:rPr lang="vi-VN" dirty="0" err="1"/>
              <a:t>rất</a:t>
            </a:r>
            <a:r>
              <a:rPr lang="vi-VN" dirty="0"/>
              <a:t> quan </a:t>
            </a:r>
            <a:r>
              <a:rPr lang="vi-VN" dirty="0" err="1"/>
              <a:t>trọng</a:t>
            </a:r>
            <a:r>
              <a:rPr lang="vi-VN" dirty="0"/>
              <a:t> </a:t>
            </a:r>
            <a:r>
              <a:rPr lang="vi-VN" dirty="0" err="1"/>
              <a:t>và</a:t>
            </a:r>
            <a:r>
              <a:rPr lang="vi-VN" dirty="0"/>
              <a:t> </a:t>
            </a:r>
            <a:r>
              <a:rPr lang="vi-VN" dirty="0" err="1"/>
              <a:t>sử</a:t>
            </a:r>
            <a:r>
              <a:rPr lang="vi-VN" dirty="0"/>
              <a:t> </a:t>
            </a:r>
            <a:r>
              <a:rPr lang="vi-VN" dirty="0" err="1"/>
              <a:t>dụng</a:t>
            </a:r>
            <a:r>
              <a:rPr lang="vi-VN" dirty="0"/>
              <a:t> </a:t>
            </a:r>
            <a:r>
              <a:rPr lang="vi-VN" dirty="0" err="1"/>
              <a:t>nhiều</a:t>
            </a:r>
            <a:r>
              <a:rPr lang="vi-VN" dirty="0"/>
              <a:t> </a:t>
            </a:r>
            <a:r>
              <a:rPr lang="vi-VN" dirty="0" err="1"/>
              <a:t>hiện</a:t>
            </a:r>
            <a:r>
              <a:rPr lang="vi-VN" dirty="0"/>
              <a:t> nay, cho </a:t>
            </a:r>
            <a:r>
              <a:rPr lang="vi-VN" dirty="0" err="1"/>
              <a:t>phép</a:t>
            </a:r>
            <a:r>
              <a:rPr lang="vi-VN" dirty="0"/>
              <a:t> </a:t>
            </a:r>
            <a:r>
              <a:rPr lang="vi-VN" dirty="0" err="1"/>
              <a:t>lập</a:t>
            </a:r>
            <a:r>
              <a:rPr lang="vi-VN" dirty="0"/>
              <a:t> </a:t>
            </a:r>
            <a:r>
              <a:rPr lang="vi-VN" dirty="0" err="1"/>
              <a:t>trình</a:t>
            </a:r>
            <a:r>
              <a:rPr lang="vi-VN" dirty="0"/>
              <a:t> viên </a:t>
            </a:r>
            <a:r>
              <a:rPr lang="vi-VN" dirty="0" err="1"/>
              <a:t>tạo</a:t>
            </a:r>
            <a:r>
              <a:rPr lang="vi-VN" dirty="0"/>
              <a:t> ra </a:t>
            </a:r>
            <a:r>
              <a:rPr lang="vi-VN" dirty="0" err="1"/>
              <a:t>các</a:t>
            </a:r>
            <a:r>
              <a:rPr lang="vi-VN" dirty="0"/>
              <a:t> </a:t>
            </a:r>
            <a:r>
              <a:rPr lang="vi-VN" dirty="0" err="1"/>
              <a:t>đối</a:t>
            </a:r>
            <a:r>
              <a:rPr lang="vi-VN" dirty="0"/>
              <a:t> </a:t>
            </a:r>
            <a:r>
              <a:rPr lang="vi-VN" dirty="0" err="1"/>
              <a:t>tượng</a:t>
            </a:r>
            <a:r>
              <a:rPr lang="vi-VN" dirty="0"/>
              <a:t> trong </a:t>
            </a:r>
            <a:r>
              <a:rPr lang="vi-VN" dirty="0" err="1"/>
              <a:t>code</a:t>
            </a:r>
            <a:r>
              <a:rPr lang="vi-VN" dirty="0"/>
              <a:t>, </a:t>
            </a:r>
            <a:r>
              <a:rPr lang="vi-VN" dirty="0" err="1"/>
              <a:t>trừu</a:t>
            </a:r>
            <a:r>
              <a:rPr lang="vi-VN" dirty="0"/>
              <a:t> </a:t>
            </a:r>
            <a:r>
              <a:rPr lang="vi-VN" dirty="0" err="1"/>
              <a:t>tượng</a:t>
            </a:r>
            <a:r>
              <a:rPr lang="vi-VN" dirty="0"/>
              <a:t> </a:t>
            </a:r>
            <a:r>
              <a:rPr lang="vi-VN" dirty="0" err="1"/>
              <a:t>hoá</a:t>
            </a:r>
            <a:r>
              <a:rPr lang="vi-VN" dirty="0"/>
              <a:t> </a:t>
            </a:r>
            <a:r>
              <a:rPr lang="vi-VN" dirty="0" err="1"/>
              <a:t>các</a:t>
            </a:r>
            <a:r>
              <a:rPr lang="vi-VN" dirty="0"/>
              <a:t> </a:t>
            </a:r>
            <a:r>
              <a:rPr lang="vi-VN" dirty="0" err="1"/>
              <a:t>đối</a:t>
            </a:r>
            <a:r>
              <a:rPr lang="vi-VN" dirty="0"/>
              <a:t> </a:t>
            </a:r>
            <a:r>
              <a:rPr lang="vi-VN" dirty="0" err="1"/>
              <a:t>tượng</a:t>
            </a:r>
            <a:r>
              <a:rPr lang="vi-VN" dirty="0"/>
              <a:t> trong </a:t>
            </a:r>
            <a:r>
              <a:rPr lang="vi-VN" dirty="0" err="1"/>
              <a:t>thực</a:t>
            </a:r>
            <a:r>
              <a:rPr lang="vi-VN" dirty="0"/>
              <a:t> </a:t>
            </a:r>
            <a:r>
              <a:rPr lang="vi-VN" dirty="0" err="1"/>
              <a:t>tế</a:t>
            </a:r>
            <a:r>
              <a:rPr lang="vi-VN" dirty="0"/>
              <a:t>.</a:t>
            </a:r>
            <a:endParaRPr lang="en-US" dirty="0"/>
          </a:p>
        </p:txBody>
      </p:sp>
      <p:sp>
        <p:nvSpPr>
          <p:cNvPr id="7" name="Hộp Văn bản 6">
            <a:extLst>
              <a:ext uri="{FF2B5EF4-FFF2-40B4-BE49-F238E27FC236}">
                <a16:creationId xmlns:a16="http://schemas.microsoft.com/office/drawing/2014/main" id="{B372896B-76C3-C9B1-0A73-409BB081FC88}"/>
              </a:ext>
            </a:extLst>
          </p:cNvPr>
          <p:cNvSpPr txBox="1"/>
          <p:nvPr/>
        </p:nvSpPr>
        <p:spPr>
          <a:xfrm>
            <a:off x="1197429" y="3429000"/>
            <a:ext cx="6683828" cy="2308324"/>
          </a:xfrm>
          <a:prstGeom prst="rect">
            <a:avLst/>
          </a:prstGeom>
          <a:noFill/>
        </p:spPr>
        <p:txBody>
          <a:bodyPr wrap="square" rtlCol="0">
            <a:spAutoFit/>
          </a:bodyPr>
          <a:lstStyle/>
          <a:p>
            <a:r>
              <a:rPr lang="vi-VN" b="1" u="sng" dirty="0"/>
              <a:t>* </a:t>
            </a:r>
            <a:r>
              <a:rPr lang="vi-VN" b="1" u="sng" dirty="0" err="1"/>
              <a:t>Object</a:t>
            </a:r>
            <a:r>
              <a:rPr lang="vi-VN" b="1" u="sng" dirty="0"/>
              <a:t>:</a:t>
            </a:r>
          </a:p>
          <a:p>
            <a:r>
              <a:rPr lang="vi-VN" dirty="0" err="1"/>
              <a:t>Một</a:t>
            </a:r>
            <a:r>
              <a:rPr lang="vi-VN" dirty="0"/>
              <a:t> </a:t>
            </a:r>
            <a:r>
              <a:rPr lang="vi-VN" dirty="0" err="1"/>
              <a:t>đối</a:t>
            </a:r>
            <a:r>
              <a:rPr lang="vi-VN" dirty="0"/>
              <a:t> </a:t>
            </a:r>
            <a:r>
              <a:rPr lang="vi-VN" dirty="0" err="1"/>
              <a:t>tượng</a:t>
            </a:r>
            <a:r>
              <a:rPr lang="vi-VN" dirty="0"/>
              <a:t> </a:t>
            </a:r>
            <a:r>
              <a:rPr lang="vi-VN" dirty="0" err="1"/>
              <a:t>có</a:t>
            </a:r>
            <a:r>
              <a:rPr lang="vi-VN" dirty="0"/>
              <a:t> 2 thông tin: </a:t>
            </a:r>
            <a:r>
              <a:rPr lang="vi-VN" dirty="0" err="1"/>
              <a:t>thuộc</a:t>
            </a:r>
            <a:r>
              <a:rPr lang="vi-VN" dirty="0"/>
              <a:t> </a:t>
            </a:r>
            <a:r>
              <a:rPr lang="vi-VN" dirty="0" err="1"/>
              <a:t>tính</a:t>
            </a:r>
            <a:r>
              <a:rPr lang="vi-VN" dirty="0"/>
              <a:t> </a:t>
            </a:r>
            <a:r>
              <a:rPr lang="vi-VN" dirty="0" err="1"/>
              <a:t>và</a:t>
            </a:r>
            <a:r>
              <a:rPr lang="vi-VN" dirty="0"/>
              <a:t> phương </a:t>
            </a:r>
            <a:r>
              <a:rPr lang="vi-VN" dirty="0" err="1"/>
              <a:t>thức</a:t>
            </a:r>
            <a:r>
              <a:rPr lang="vi-VN" dirty="0"/>
              <a:t>.</a:t>
            </a:r>
          </a:p>
          <a:p>
            <a:endParaRPr lang="vi-VN" dirty="0"/>
          </a:p>
          <a:p>
            <a:r>
              <a:rPr lang="vi-VN" dirty="0"/>
              <a:t>+</a:t>
            </a:r>
            <a:r>
              <a:rPr lang="vi-VN" dirty="0" err="1"/>
              <a:t>Thuộc</a:t>
            </a:r>
            <a:r>
              <a:rPr lang="vi-VN" dirty="0"/>
              <a:t> </a:t>
            </a:r>
            <a:r>
              <a:rPr lang="vi-VN" dirty="0" err="1"/>
              <a:t>tính</a:t>
            </a:r>
            <a:r>
              <a:rPr lang="vi-VN" dirty="0"/>
              <a:t>: </a:t>
            </a:r>
            <a:r>
              <a:rPr lang="vi-VN" dirty="0" err="1"/>
              <a:t>là</a:t>
            </a:r>
            <a:r>
              <a:rPr lang="vi-VN" dirty="0"/>
              <a:t> </a:t>
            </a:r>
            <a:r>
              <a:rPr lang="vi-VN" dirty="0" err="1"/>
              <a:t>những</a:t>
            </a:r>
            <a:r>
              <a:rPr lang="vi-VN" dirty="0"/>
              <a:t> thông tin, </a:t>
            </a:r>
            <a:r>
              <a:rPr lang="vi-VN" dirty="0" err="1"/>
              <a:t>đặc</a:t>
            </a:r>
            <a:r>
              <a:rPr lang="vi-VN" dirty="0"/>
              <a:t> </a:t>
            </a:r>
            <a:r>
              <a:rPr lang="vi-VN" dirty="0" err="1"/>
              <a:t>điểm</a:t>
            </a:r>
            <a:r>
              <a:rPr lang="vi-VN" dirty="0"/>
              <a:t> </a:t>
            </a:r>
            <a:r>
              <a:rPr lang="vi-VN" dirty="0" err="1"/>
              <a:t>của</a:t>
            </a:r>
            <a:r>
              <a:rPr lang="vi-VN" dirty="0"/>
              <a:t> </a:t>
            </a:r>
            <a:r>
              <a:rPr lang="vi-VN" dirty="0" err="1"/>
              <a:t>đối</a:t>
            </a:r>
            <a:r>
              <a:rPr lang="vi-VN" dirty="0"/>
              <a:t> </a:t>
            </a:r>
            <a:r>
              <a:rPr lang="vi-VN" dirty="0" err="1"/>
              <a:t>tượng</a:t>
            </a:r>
            <a:r>
              <a:rPr lang="vi-VN" dirty="0"/>
              <a:t>. </a:t>
            </a:r>
          </a:p>
          <a:p>
            <a:r>
              <a:rPr lang="vi-VN" dirty="0"/>
              <a:t>VD: con </a:t>
            </a:r>
            <a:r>
              <a:rPr lang="vi-VN" dirty="0" err="1"/>
              <a:t>mèo</a:t>
            </a:r>
            <a:r>
              <a:rPr lang="vi-VN" dirty="0"/>
              <a:t> </a:t>
            </a:r>
            <a:r>
              <a:rPr lang="vi-VN" dirty="0" err="1"/>
              <a:t>có</a:t>
            </a:r>
            <a:r>
              <a:rPr lang="vi-VN" dirty="0"/>
              <a:t> </a:t>
            </a:r>
            <a:r>
              <a:rPr lang="vi-VN" dirty="0" err="1"/>
              <a:t>mắt</a:t>
            </a:r>
            <a:r>
              <a:rPr lang="vi-VN" dirty="0"/>
              <a:t>, </a:t>
            </a:r>
            <a:r>
              <a:rPr lang="vi-VN" dirty="0" err="1"/>
              <a:t>mũi</a:t>
            </a:r>
            <a:r>
              <a:rPr lang="vi-VN" dirty="0"/>
              <a:t>, chân, đuôi...</a:t>
            </a:r>
          </a:p>
          <a:p>
            <a:endParaRPr lang="vi-VN" dirty="0"/>
          </a:p>
          <a:p>
            <a:r>
              <a:rPr lang="vi-VN" dirty="0"/>
              <a:t>+Phương </a:t>
            </a:r>
            <a:r>
              <a:rPr lang="vi-VN" dirty="0" err="1"/>
              <a:t>thức</a:t>
            </a:r>
            <a:r>
              <a:rPr lang="vi-VN" dirty="0"/>
              <a:t>: </a:t>
            </a:r>
            <a:r>
              <a:rPr lang="vi-VN" dirty="0" err="1"/>
              <a:t>là</a:t>
            </a:r>
            <a:r>
              <a:rPr lang="vi-VN" dirty="0"/>
              <a:t> </a:t>
            </a:r>
            <a:r>
              <a:rPr lang="vi-VN" dirty="0" err="1"/>
              <a:t>những</a:t>
            </a:r>
            <a:r>
              <a:rPr lang="vi-VN" dirty="0"/>
              <a:t> thao </a:t>
            </a:r>
            <a:r>
              <a:rPr lang="vi-VN" dirty="0" err="1"/>
              <a:t>tác</a:t>
            </a:r>
            <a:r>
              <a:rPr lang="vi-VN" dirty="0"/>
              <a:t>, </a:t>
            </a:r>
            <a:r>
              <a:rPr lang="vi-VN" dirty="0" err="1"/>
              <a:t>hành</a:t>
            </a:r>
            <a:r>
              <a:rPr lang="vi-VN" dirty="0"/>
              <a:t> </a:t>
            </a:r>
            <a:r>
              <a:rPr lang="vi-VN" dirty="0" err="1"/>
              <a:t>động</a:t>
            </a:r>
            <a:r>
              <a:rPr lang="vi-VN" dirty="0"/>
              <a:t> </a:t>
            </a:r>
            <a:r>
              <a:rPr lang="vi-VN" dirty="0" err="1"/>
              <a:t>mà</a:t>
            </a:r>
            <a:r>
              <a:rPr lang="vi-VN" dirty="0"/>
              <a:t> </a:t>
            </a:r>
            <a:r>
              <a:rPr lang="vi-VN" dirty="0" err="1"/>
              <a:t>đối</a:t>
            </a:r>
            <a:r>
              <a:rPr lang="vi-VN" dirty="0"/>
              <a:t> </a:t>
            </a:r>
            <a:r>
              <a:rPr lang="vi-VN" dirty="0" err="1"/>
              <a:t>tượng</a:t>
            </a:r>
            <a:r>
              <a:rPr lang="vi-VN" dirty="0"/>
              <a:t> </a:t>
            </a:r>
            <a:r>
              <a:rPr lang="vi-VN" dirty="0" err="1"/>
              <a:t>đó</a:t>
            </a:r>
            <a:r>
              <a:rPr lang="vi-VN" dirty="0"/>
              <a:t> </a:t>
            </a:r>
            <a:r>
              <a:rPr lang="vi-VN" dirty="0" err="1"/>
              <a:t>có</a:t>
            </a:r>
            <a:r>
              <a:rPr lang="vi-VN" dirty="0"/>
              <a:t> </a:t>
            </a:r>
            <a:r>
              <a:rPr lang="vi-VN" dirty="0" err="1"/>
              <a:t>thể</a:t>
            </a:r>
            <a:r>
              <a:rPr lang="vi-VN" dirty="0"/>
              <a:t> </a:t>
            </a:r>
            <a:r>
              <a:rPr lang="vi-VN" dirty="0" err="1"/>
              <a:t>thực</a:t>
            </a:r>
            <a:r>
              <a:rPr lang="vi-VN" dirty="0"/>
              <a:t> </a:t>
            </a:r>
            <a:r>
              <a:rPr lang="vi-VN" dirty="0" err="1"/>
              <a:t>hiện</a:t>
            </a:r>
            <a:r>
              <a:rPr lang="vi-VN" dirty="0"/>
              <a:t>. </a:t>
            </a:r>
            <a:r>
              <a:rPr lang="vi-VN" dirty="0" err="1"/>
              <a:t>Vd</a:t>
            </a:r>
            <a:r>
              <a:rPr lang="vi-VN" dirty="0"/>
              <a:t>: con </a:t>
            </a:r>
            <a:r>
              <a:rPr lang="vi-VN" dirty="0" err="1"/>
              <a:t>mèo</a:t>
            </a:r>
            <a:r>
              <a:rPr lang="vi-VN" dirty="0"/>
              <a:t> </a:t>
            </a:r>
            <a:r>
              <a:rPr lang="vi-VN" dirty="0" err="1"/>
              <a:t>có</a:t>
            </a:r>
            <a:r>
              <a:rPr lang="vi-VN" dirty="0"/>
              <a:t> </a:t>
            </a:r>
            <a:r>
              <a:rPr lang="vi-VN" dirty="0" err="1"/>
              <a:t>thể</a:t>
            </a:r>
            <a:r>
              <a:rPr lang="vi-VN" dirty="0"/>
              <a:t> kêu, </a:t>
            </a:r>
            <a:r>
              <a:rPr lang="vi-VN" dirty="0" err="1"/>
              <a:t>chạy</a:t>
            </a:r>
            <a:r>
              <a:rPr lang="vi-VN" dirty="0"/>
              <a:t>, ăn, </a:t>
            </a:r>
            <a:r>
              <a:rPr lang="vi-VN" dirty="0" err="1"/>
              <a:t>uống</a:t>
            </a:r>
            <a:r>
              <a:rPr lang="vi-VN" dirty="0"/>
              <a:t>...</a:t>
            </a:r>
            <a:endParaRPr lang="en-US" dirty="0"/>
          </a:p>
        </p:txBody>
      </p:sp>
    </p:spTree>
    <p:extLst>
      <p:ext uri="{BB962C8B-B14F-4D97-AF65-F5344CB8AC3E}">
        <p14:creationId xmlns:p14="http://schemas.microsoft.com/office/powerpoint/2010/main" val="517036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975F31-E068-8DDC-33FE-F4277C63C8F0}"/>
              </a:ext>
            </a:extLst>
          </p:cNvPr>
          <p:cNvSpPr>
            <a:spLocks noGrp="1"/>
          </p:cNvSpPr>
          <p:nvPr>
            <p:ph type="title"/>
          </p:nvPr>
        </p:nvSpPr>
        <p:spPr>
          <a:xfrm>
            <a:off x="664098" y="643617"/>
            <a:ext cx="11280000" cy="763600"/>
          </a:xfrm>
        </p:spPr>
        <p:txBody>
          <a:bodyPr/>
          <a:lstStyle/>
          <a:p>
            <a:r>
              <a:rPr lang="vi-VN" dirty="0"/>
              <a:t>RESULTS</a:t>
            </a:r>
            <a:endParaRPr lang="en-US" dirty="0"/>
          </a:p>
        </p:txBody>
      </p:sp>
      <p:sp>
        <p:nvSpPr>
          <p:cNvPr id="3" name="Chỗ dành sẵn cho Văn bản 2">
            <a:extLst>
              <a:ext uri="{FF2B5EF4-FFF2-40B4-BE49-F238E27FC236}">
                <a16:creationId xmlns:a16="http://schemas.microsoft.com/office/drawing/2014/main" id="{A7126966-CB46-49F0-43D9-041217474865}"/>
              </a:ext>
            </a:extLst>
          </p:cNvPr>
          <p:cNvSpPr>
            <a:spLocks noGrp="1"/>
          </p:cNvSpPr>
          <p:nvPr>
            <p:ph type="body" idx="1"/>
          </p:nvPr>
        </p:nvSpPr>
        <p:spPr>
          <a:xfrm>
            <a:off x="1049138" y="1659183"/>
            <a:ext cx="8497633" cy="4555200"/>
          </a:xfrm>
        </p:spPr>
        <p:txBody>
          <a:bodyPr/>
          <a:lstStyle/>
          <a:p>
            <a:r>
              <a:rPr lang="en-US" sz="2000" dirty="0"/>
              <a:t>While studying, I studied theory combined with practice, learning more English</a:t>
            </a:r>
            <a:endParaRPr lang="vi-VN" sz="2000" dirty="0"/>
          </a:p>
          <a:p>
            <a:r>
              <a:rPr lang="en-US" sz="2000" dirty="0"/>
              <a:t>When learning Pandas, working with </a:t>
            </a:r>
            <a:r>
              <a:rPr lang="en-US" sz="2000" dirty="0" err="1"/>
              <a:t>dataframes</a:t>
            </a:r>
            <a:r>
              <a:rPr lang="en-US" sz="2000" dirty="0"/>
              <a:t>, I found processing information with large tabular data very fast and efficient. Such as income statistics, medical records management, hospital equipment, pixel </a:t>
            </a:r>
            <a:r>
              <a:rPr lang="vi-VN" sz="2000" dirty="0" err="1"/>
              <a:t>data</a:t>
            </a:r>
            <a:r>
              <a:rPr lang="vi-VN" sz="2000" dirty="0"/>
              <a:t>,…</a:t>
            </a:r>
          </a:p>
          <a:p>
            <a:r>
              <a:rPr lang="en-US" sz="2000" dirty="0"/>
              <a:t>I have clearly defined the route I will </a:t>
            </a:r>
            <a:r>
              <a:rPr lang="vi-VN" sz="2000" dirty="0" err="1"/>
              <a:t>follow</a:t>
            </a:r>
            <a:r>
              <a:rPr lang="vi-VN" sz="2000" dirty="0"/>
              <a:t>. </a:t>
            </a:r>
            <a:r>
              <a:rPr lang="vi-VN" sz="2000" dirty="0" err="1"/>
              <a:t>That</a:t>
            </a:r>
            <a:r>
              <a:rPr lang="vi-VN" sz="2000" dirty="0"/>
              <a:t> </a:t>
            </a:r>
            <a:r>
              <a:rPr lang="vi-VN" sz="2000" dirty="0" err="1"/>
              <a:t>is</a:t>
            </a:r>
            <a:r>
              <a:rPr lang="vi-VN" sz="2000" dirty="0"/>
              <a:t> </a:t>
            </a:r>
            <a:r>
              <a:rPr lang="en-US" sz="2000" dirty="0"/>
              <a:t>the direction of image </a:t>
            </a:r>
            <a:r>
              <a:rPr lang="vi-VN" sz="2000" dirty="0" err="1"/>
              <a:t>processing</a:t>
            </a:r>
            <a:r>
              <a:rPr lang="vi-VN" sz="2000" dirty="0"/>
              <a:t>. </a:t>
            </a:r>
          </a:p>
          <a:p>
            <a:endParaRPr lang="en-US" sz="2000" dirty="0"/>
          </a:p>
        </p:txBody>
      </p:sp>
    </p:spTree>
    <p:extLst>
      <p:ext uri="{BB962C8B-B14F-4D97-AF65-F5344CB8AC3E}">
        <p14:creationId xmlns:p14="http://schemas.microsoft.com/office/powerpoint/2010/main" val="4050318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28660"/>
            <a:ext cx="12192000" cy="768085"/>
          </a:xfrm>
        </p:spPr>
        <p:txBody>
          <a:bodyPr>
            <a:normAutofit fontScale="92500" lnSpcReduction="20000"/>
          </a:bodyPr>
          <a:lstStyle/>
          <a:p>
            <a:r>
              <a:rPr lang="vi-VN" altLang="ko-KR" dirty="0"/>
              <a:t>03.KẾ HOẠCH TIẾP THEO</a:t>
            </a:r>
            <a:r>
              <a:rPr lang="en-US" altLang="ko-KR" sz="5333" dirty="0"/>
              <a:t> </a:t>
            </a:r>
            <a:endParaRPr lang="ko-KR" altLang="en-US" sz="5333" dirty="0"/>
          </a:p>
        </p:txBody>
      </p:sp>
      <p:cxnSp>
        <p:nvCxnSpPr>
          <p:cNvPr id="5" name="Straight Connector 4"/>
          <p:cNvCxnSpPr/>
          <p:nvPr/>
        </p:nvCxnSpPr>
        <p:spPr>
          <a:xfrm>
            <a:off x="207264" y="2455398"/>
            <a:ext cx="9392871" cy="17329"/>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64451" y="1830899"/>
            <a:ext cx="1379257" cy="461665"/>
          </a:xfrm>
          <a:prstGeom prst="rect">
            <a:avLst/>
          </a:prstGeom>
          <a:noFill/>
        </p:spPr>
        <p:txBody>
          <a:bodyPr wrap="square" rtlCol="0" anchor="ctr">
            <a:spAutoFit/>
          </a:bodyPr>
          <a:lstStyle/>
          <a:p>
            <a:pPr algn="ctr"/>
            <a:r>
              <a:rPr lang="vi-VN" altLang="ko-KR" sz="2400" b="1" dirty="0">
                <a:solidFill>
                  <a:schemeClr val="accent3"/>
                </a:solidFill>
                <a:latin typeface="Arial" pitchFamily="34" charset="0"/>
                <a:cs typeface="Arial" pitchFamily="34" charset="0"/>
              </a:rPr>
              <a:t>12</a:t>
            </a:r>
            <a:r>
              <a:rPr lang="vi-VN" altLang="ko-KR" sz="2400" b="1">
                <a:solidFill>
                  <a:schemeClr val="accent3"/>
                </a:solidFill>
                <a:latin typeface="Arial" pitchFamily="34" charset="0"/>
                <a:cs typeface="Arial" pitchFamily="34" charset="0"/>
              </a:rPr>
              <a:t>.2022</a:t>
            </a:r>
            <a:endParaRPr lang="ko-KR" altLang="en-US" sz="2400" b="1" dirty="0">
              <a:solidFill>
                <a:schemeClr val="accent3"/>
              </a:solidFill>
              <a:latin typeface="Arial" pitchFamily="34" charset="0"/>
              <a:cs typeface="Arial" pitchFamily="34" charset="0"/>
            </a:endParaRPr>
          </a:p>
        </p:txBody>
      </p:sp>
      <p:sp>
        <p:nvSpPr>
          <p:cNvPr id="18" name="TextBox 17"/>
          <p:cNvSpPr txBox="1"/>
          <p:nvPr/>
        </p:nvSpPr>
        <p:spPr>
          <a:xfrm>
            <a:off x="596979" y="1854614"/>
            <a:ext cx="1335293" cy="461665"/>
          </a:xfrm>
          <a:prstGeom prst="rect">
            <a:avLst/>
          </a:prstGeom>
          <a:noFill/>
        </p:spPr>
        <p:txBody>
          <a:bodyPr wrap="square" rtlCol="0" anchor="ctr">
            <a:spAutoFit/>
          </a:bodyPr>
          <a:lstStyle/>
          <a:p>
            <a:pPr algn="ctr"/>
            <a:r>
              <a:rPr lang="vi-VN" altLang="ko-KR" sz="2400" b="1" dirty="0">
                <a:solidFill>
                  <a:schemeClr val="accent3"/>
                </a:solidFill>
                <a:latin typeface="Arial" pitchFamily="34" charset="0"/>
                <a:cs typeface="Arial" pitchFamily="34" charset="0"/>
              </a:rPr>
              <a:t>11.2022</a:t>
            </a:r>
            <a:endParaRPr lang="ko-KR" altLang="en-US" sz="2400" b="1" dirty="0">
              <a:solidFill>
                <a:schemeClr val="accent3"/>
              </a:solidFill>
              <a:latin typeface="Arial" pitchFamily="34" charset="0"/>
              <a:cs typeface="Arial" pitchFamily="34" charset="0"/>
            </a:endParaRPr>
          </a:p>
        </p:txBody>
      </p:sp>
      <p:sp>
        <p:nvSpPr>
          <p:cNvPr id="19" name="TextBox 18"/>
          <p:cNvSpPr txBox="1"/>
          <p:nvPr/>
        </p:nvSpPr>
        <p:spPr>
          <a:xfrm>
            <a:off x="3062662" y="1886443"/>
            <a:ext cx="1775837" cy="461665"/>
          </a:xfrm>
          <a:prstGeom prst="rect">
            <a:avLst/>
          </a:prstGeom>
          <a:noFill/>
        </p:spPr>
        <p:txBody>
          <a:bodyPr wrap="square" rtlCol="0" anchor="ctr">
            <a:spAutoFit/>
          </a:bodyPr>
          <a:lstStyle/>
          <a:p>
            <a:pPr algn="ctr"/>
            <a:r>
              <a:rPr lang="vi-VN" altLang="ko-KR" sz="2400" b="1" dirty="0">
                <a:solidFill>
                  <a:schemeClr val="accent3"/>
                </a:solidFill>
                <a:latin typeface="Arial" pitchFamily="34" charset="0"/>
                <a:cs typeface="Arial" pitchFamily="34" charset="0"/>
              </a:rPr>
              <a:t>1-2023</a:t>
            </a:r>
            <a:endParaRPr lang="ko-KR" altLang="en-US" sz="2400" b="1" dirty="0">
              <a:solidFill>
                <a:schemeClr val="accent3"/>
              </a:solidFill>
              <a:latin typeface="Arial" pitchFamily="34" charset="0"/>
              <a:cs typeface="Arial" pitchFamily="34" charset="0"/>
            </a:endParaRPr>
          </a:p>
        </p:txBody>
      </p:sp>
      <p:sp>
        <p:nvSpPr>
          <p:cNvPr id="20" name="TextBox 19"/>
          <p:cNvSpPr txBox="1"/>
          <p:nvPr/>
        </p:nvSpPr>
        <p:spPr>
          <a:xfrm>
            <a:off x="4341606" y="1886442"/>
            <a:ext cx="1809700" cy="461665"/>
          </a:xfrm>
          <a:prstGeom prst="rect">
            <a:avLst/>
          </a:prstGeom>
          <a:noFill/>
        </p:spPr>
        <p:txBody>
          <a:bodyPr wrap="square" rtlCol="0" anchor="ctr">
            <a:spAutoFit/>
          </a:bodyPr>
          <a:lstStyle/>
          <a:p>
            <a:pPr algn="ctr"/>
            <a:r>
              <a:rPr lang="vi-VN" altLang="ko-KR" sz="2400" b="1" dirty="0">
                <a:solidFill>
                  <a:schemeClr val="accent3"/>
                </a:solidFill>
                <a:latin typeface="Arial" pitchFamily="34" charset="0"/>
                <a:cs typeface="Arial" pitchFamily="34" charset="0"/>
              </a:rPr>
              <a:t>2.2023</a:t>
            </a:r>
            <a:endParaRPr lang="ko-KR" altLang="en-US" sz="2400" b="1" dirty="0">
              <a:solidFill>
                <a:schemeClr val="accent3"/>
              </a:solidFill>
              <a:latin typeface="Arial" pitchFamily="34" charset="0"/>
              <a:cs typeface="Arial" pitchFamily="34" charset="0"/>
            </a:endParaRPr>
          </a:p>
        </p:txBody>
      </p:sp>
      <p:grpSp>
        <p:nvGrpSpPr>
          <p:cNvPr id="22" name="Group 21"/>
          <p:cNvGrpSpPr/>
          <p:nvPr/>
        </p:nvGrpSpPr>
        <p:grpSpPr>
          <a:xfrm>
            <a:off x="6576053" y="3024954"/>
            <a:ext cx="3840427" cy="615554"/>
            <a:chOff x="6228184" y="1730811"/>
            <a:chExt cx="2592288" cy="461665"/>
          </a:xfrm>
        </p:grpSpPr>
        <p:sp>
          <p:nvSpPr>
            <p:cNvPr id="23" name="TextBox 22"/>
            <p:cNvSpPr txBox="1"/>
            <p:nvPr/>
          </p:nvSpPr>
          <p:spPr>
            <a:xfrm>
              <a:off x="6228184" y="1938561"/>
              <a:ext cx="2592288" cy="253915"/>
            </a:xfrm>
            <a:prstGeom prst="rect">
              <a:avLst/>
            </a:prstGeom>
            <a:noFill/>
          </p:spPr>
          <p:txBody>
            <a:bodyPr wrap="square" rtlCol="0">
              <a:spAutoFit/>
            </a:bodyPr>
            <a:lstStyle/>
            <a:p>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Làm</a:t>
              </a:r>
              <a:r>
                <a:rPr lang="vi-VN" altLang="ko-KR" sz="1600" dirty="0">
                  <a:solidFill>
                    <a:schemeClr val="accent3"/>
                  </a:solidFill>
                  <a:latin typeface="Arial" pitchFamily="34" charset="0"/>
                  <a:cs typeface="Arial" pitchFamily="34" charset="0"/>
                </a:rPr>
                <a:t> Project trên </a:t>
              </a:r>
              <a:r>
                <a:rPr lang="vi-VN" altLang="ko-KR" sz="1600" dirty="0" err="1">
                  <a:solidFill>
                    <a:schemeClr val="accent3"/>
                  </a:solidFill>
                  <a:latin typeface="Arial" pitchFamily="34" charset="0"/>
                  <a:cs typeface="Arial" pitchFamily="34" charset="0"/>
                </a:rPr>
                <a:t>lab</a:t>
              </a:r>
              <a:r>
                <a:rPr lang="vi-VN" altLang="ko-KR" sz="1600" dirty="0">
                  <a:solidFill>
                    <a:schemeClr val="accent3"/>
                  </a:solidFill>
                  <a:latin typeface="Arial" pitchFamily="34" charset="0"/>
                  <a:cs typeface="Arial" pitchFamily="34" charset="0"/>
                </a:rPr>
                <a:t>, </a:t>
              </a:r>
              <a:r>
                <a:rPr lang="en-US" altLang="ko-KR" sz="1600" dirty="0">
                  <a:solidFill>
                    <a:schemeClr val="accent3"/>
                  </a:solidFill>
                  <a:latin typeface="Arial" pitchFamily="34" charset="0"/>
                  <a:cs typeface="Arial" pitchFamily="34" charset="0"/>
                </a:rPr>
                <a:t>  </a:t>
              </a:r>
            </a:p>
          </p:txBody>
        </p:sp>
        <p:sp>
          <p:nvSpPr>
            <p:cNvPr id="24" name="TextBox 23"/>
            <p:cNvSpPr txBox="1"/>
            <p:nvPr/>
          </p:nvSpPr>
          <p:spPr>
            <a:xfrm>
              <a:off x="6228184" y="1730811"/>
              <a:ext cx="2592288" cy="284742"/>
            </a:xfrm>
            <a:prstGeom prst="rect">
              <a:avLst/>
            </a:prstGeom>
            <a:noFill/>
          </p:spPr>
          <p:txBody>
            <a:bodyPr wrap="square" rtlCol="0">
              <a:spAutoFit/>
            </a:bodyPr>
            <a:lstStyle/>
            <a:p>
              <a:r>
                <a:rPr lang="vi-VN" altLang="ko-KR" sz="1867" b="1" dirty="0">
                  <a:solidFill>
                    <a:schemeClr val="accent3"/>
                  </a:solidFill>
                  <a:latin typeface="Arial" pitchFamily="34" charset="0"/>
                  <a:cs typeface="Arial" pitchFamily="34" charset="0"/>
                </a:rPr>
                <a:t>Ôn thi </a:t>
              </a:r>
              <a:r>
                <a:rPr lang="vi-VN" altLang="ko-KR" sz="1867" b="1" dirty="0" err="1">
                  <a:solidFill>
                    <a:schemeClr val="accent3"/>
                  </a:solidFill>
                  <a:latin typeface="Arial" pitchFamily="34" charset="0"/>
                  <a:cs typeface="Arial" pitchFamily="34" charset="0"/>
                </a:rPr>
                <a:t>cuối</a:t>
              </a:r>
              <a:r>
                <a:rPr lang="vi-VN" altLang="ko-KR" sz="1867" b="1" dirty="0">
                  <a:solidFill>
                    <a:schemeClr val="accent3"/>
                  </a:solidFill>
                  <a:latin typeface="Arial" pitchFamily="34" charset="0"/>
                  <a:cs typeface="Arial" pitchFamily="34" charset="0"/>
                </a:rPr>
                <a:t> </a:t>
              </a:r>
              <a:r>
                <a:rPr lang="vi-VN" altLang="ko-KR" sz="1867" b="1" dirty="0" err="1">
                  <a:solidFill>
                    <a:schemeClr val="accent3"/>
                  </a:solidFill>
                  <a:latin typeface="Arial" pitchFamily="34" charset="0"/>
                  <a:cs typeface="Arial" pitchFamily="34" charset="0"/>
                </a:rPr>
                <a:t>kì</a:t>
              </a:r>
              <a:r>
                <a:rPr lang="vi-VN" altLang="ko-KR" sz="1867" b="1" dirty="0">
                  <a:solidFill>
                    <a:schemeClr val="accent3"/>
                  </a:solidFill>
                  <a:latin typeface="Arial" pitchFamily="34" charset="0"/>
                  <a:cs typeface="Arial" pitchFamily="34" charset="0"/>
                </a:rPr>
                <a:t> 2022.1</a:t>
              </a:r>
              <a:endParaRPr lang="ko-KR" altLang="en-US" sz="1867" b="1" dirty="0">
                <a:solidFill>
                  <a:schemeClr val="accent3"/>
                </a:solidFill>
                <a:latin typeface="Arial" pitchFamily="34" charset="0"/>
                <a:cs typeface="Arial" pitchFamily="34" charset="0"/>
              </a:endParaRPr>
            </a:p>
          </p:txBody>
        </p:sp>
      </p:grpSp>
      <p:grpSp>
        <p:nvGrpSpPr>
          <p:cNvPr id="4" name="Group 3"/>
          <p:cNvGrpSpPr/>
          <p:nvPr/>
        </p:nvGrpSpPr>
        <p:grpSpPr>
          <a:xfrm>
            <a:off x="5071139" y="2466213"/>
            <a:ext cx="1360893" cy="1422736"/>
            <a:chOff x="3803354" y="1849660"/>
            <a:chExt cx="1020670" cy="1067052"/>
          </a:xfrm>
        </p:grpSpPr>
        <p:cxnSp>
          <p:nvCxnSpPr>
            <p:cNvPr id="16" name="Straight Arrow Connector 15"/>
            <p:cNvCxnSpPr/>
            <p:nvPr/>
          </p:nvCxnSpPr>
          <p:spPr>
            <a:xfrm>
              <a:off x="3803354" y="1849660"/>
              <a:ext cx="356409" cy="753760"/>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52024" y="2268712"/>
              <a:ext cx="72000" cy="64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rgbClr val="38D4CD"/>
                </a:solidFill>
              </a:endParaRPr>
            </a:p>
          </p:txBody>
        </p:sp>
        <p:cxnSp>
          <p:nvCxnSpPr>
            <p:cNvPr id="25" name="Straight Connector 24"/>
            <p:cNvCxnSpPr/>
            <p:nvPr/>
          </p:nvCxnSpPr>
          <p:spPr>
            <a:xfrm flipH="1">
              <a:off x="4159763" y="2603420"/>
              <a:ext cx="62826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592748" y="3894614"/>
            <a:ext cx="3840427" cy="617767"/>
            <a:chOff x="6228184" y="1729147"/>
            <a:chExt cx="2592288" cy="463325"/>
          </a:xfrm>
        </p:grpSpPr>
        <p:sp>
          <p:nvSpPr>
            <p:cNvPr id="32" name="TextBox 31"/>
            <p:cNvSpPr txBox="1"/>
            <p:nvPr/>
          </p:nvSpPr>
          <p:spPr>
            <a:xfrm>
              <a:off x="6228184" y="1938557"/>
              <a:ext cx="2592288" cy="253915"/>
            </a:xfrm>
            <a:prstGeom prst="rect">
              <a:avLst/>
            </a:prstGeom>
            <a:noFill/>
          </p:spPr>
          <p:txBody>
            <a:bodyPr wrap="square" rtlCol="0">
              <a:spAutoFit/>
            </a:bodyPr>
            <a:lstStyle/>
            <a:p>
              <a:r>
                <a:rPr lang="vi-VN" altLang="ko-KR" sz="1600" dirty="0" err="1">
                  <a:solidFill>
                    <a:schemeClr val="accent3"/>
                  </a:solidFill>
                  <a:latin typeface="Arial" pitchFamily="34" charset="0"/>
                  <a:cs typeface="Arial" pitchFamily="34" charset="0"/>
                </a:rPr>
                <a:t>Tìm</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hiểu</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đọc</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báo</a:t>
              </a:r>
              <a:r>
                <a:rPr lang="vi-VN" altLang="ko-KR" sz="1600" dirty="0">
                  <a:solidFill>
                    <a:schemeClr val="accent3"/>
                  </a:solidFill>
                  <a:latin typeface="Arial" pitchFamily="34" charset="0"/>
                  <a:cs typeface="Arial" pitchFamily="34" charset="0"/>
                </a:rPr>
                <a:t>    </a:t>
              </a:r>
              <a:r>
                <a:rPr lang="en-US" altLang="ko-KR" sz="1600" dirty="0">
                  <a:solidFill>
                    <a:schemeClr val="accent3"/>
                  </a:solidFill>
                  <a:latin typeface="Arial" pitchFamily="34" charset="0"/>
                  <a:cs typeface="Arial" pitchFamily="34" charset="0"/>
                </a:rPr>
                <a:t>   </a:t>
              </a:r>
            </a:p>
          </p:txBody>
        </p:sp>
        <p:sp>
          <p:nvSpPr>
            <p:cNvPr id="33" name="TextBox 32"/>
            <p:cNvSpPr txBox="1"/>
            <p:nvPr/>
          </p:nvSpPr>
          <p:spPr>
            <a:xfrm>
              <a:off x="6228184" y="1729147"/>
              <a:ext cx="2592288" cy="284742"/>
            </a:xfrm>
            <a:prstGeom prst="rect">
              <a:avLst/>
            </a:prstGeom>
            <a:noFill/>
          </p:spPr>
          <p:txBody>
            <a:bodyPr wrap="square" rtlCol="0">
              <a:spAutoFit/>
            </a:bodyPr>
            <a:lstStyle/>
            <a:p>
              <a:r>
                <a:rPr lang="vi-VN" altLang="ko-KR" sz="1867" b="1" dirty="0" err="1">
                  <a:solidFill>
                    <a:schemeClr val="accent3"/>
                  </a:solidFill>
                  <a:latin typeface="Arial" pitchFamily="34" charset="0"/>
                  <a:cs typeface="Arial" pitchFamily="34" charset="0"/>
                </a:rPr>
                <a:t>Học</a:t>
              </a:r>
              <a:r>
                <a:rPr lang="vi-VN" altLang="ko-KR" sz="1867" b="1" dirty="0">
                  <a:solidFill>
                    <a:schemeClr val="accent3"/>
                  </a:solidFill>
                  <a:latin typeface="Arial" pitchFamily="34" charset="0"/>
                  <a:cs typeface="Arial" pitchFamily="34" charset="0"/>
                </a:rPr>
                <a:t> </a:t>
              </a:r>
              <a:r>
                <a:rPr lang="vi-VN" altLang="ko-KR" sz="1867" b="1" dirty="0" err="1">
                  <a:solidFill>
                    <a:schemeClr val="accent3"/>
                  </a:solidFill>
                  <a:latin typeface="Arial" pitchFamily="34" charset="0"/>
                  <a:cs typeface="Arial" pitchFamily="34" charset="0"/>
                </a:rPr>
                <a:t>viết</a:t>
              </a:r>
              <a:r>
                <a:rPr lang="vi-VN" altLang="ko-KR" sz="1867" b="1" dirty="0">
                  <a:solidFill>
                    <a:schemeClr val="accent3"/>
                  </a:solidFill>
                  <a:latin typeface="Arial" pitchFamily="34" charset="0"/>
                  <a:cs typeface="Arial" pitchFamily="34" charset="0"/>
                </a:rPr>
                <a:t> </a:t>
              </a:r>
              <a:r>
                <a:rPr lang="vi-VN" altLang="ko-KR" sz="1867" b="1" dirty="0" err="1">
                  <a:solidFill>
                    <a:schemeClr val="accent3"/>
                  </a:solidFill>
                  <a:latin typeface="Arial" pitchFamily="34" charset="0"/>
                  <a:cs typeface="Arial" pitchFamily="34" charset="0"/>
                </a:rPr>
                <a:t>báo</a:t>
              </a:r>
              <a:r>
                <a:rPr lang="vi-VN" altLang="ko-KR" sz="1867" b="1" dirty="0">
                  <a:solidFill>
                    <a:schemeClr val="accent3"/>
                  </a:solidFill>
                  <a:latin typeface="Arial" pitchFamily="34" charset="0"/>
                  <a:cs typeface="Arial" pitchFamily="34" charset="0"/>
                </a:rPr>
                <a:t> </a:t>
              </a:r>
              <a:endParaRPr lang="ko-KR" altLang="en-US" sz="1867" b="1" dirty="0">
                <a:solidFill>
                  <a:schemeClr val="accent3"/>
                </a:solidFill>
                <a:latin typeface="Arial" pitchFamily="34" charset="0"/>
                <a:cs typeface="Arial" pitchFamily="34" charset="0"/>
              </a:endParaRPr>
            </a:p>
          </p:txBody>
        </p:sp>
      </p:grpSp>
      <p:grpSp>
        <p:nvGrpSpPr>
          <p:cNvPr id="36" name="Group 35"/>
          <p:cNvGrpSpPr/>
          <p:nvPr/>
        </p:nvGrpSpPr>
        <p:grpSpPr>
          <a:xfrm>
            <a:off x="4609443" y="4768714"/>
            <a:ext cx="3840427" cy="863993"/>
            <a:chOff x="6228184" y="1730811"/>
            <a:chExt cx="2592288" cy="647994"/>
          </a:xfrm>
        </p:grpSpPr>
        <p:sp>
          <p:nvSpPr>
            <p:cNvPr id="37" name="TextBox 36"/>
            <p:cNvSpPr txBox="1"/>
            <p:nvPr/>
          </p:nvSpPr>
          <p:spPr>
            <a:xfrm>
              <a:off x="6228184" y="1940224"/>
              <a:ext cx="2592288" cy="438581"/>
            </a:xfrm>
            <a:prstGeom prst="rect">
              <a:avLst/>
            </a:prstGeom>
            <a:noFill/>
          </p:spPr>
          <p:txBody>
            <a:bodyPr wrap="square" rtlCol="0">
              <a:spAutoFit/>
            </a:bodyPr>
            <a:lstStyle/>
            <a:p>
              <a:r>
                <a:rPr lang="vi-VN" altLang="ko-KR" sz="1600" dirty="0" err="1">
                  <a:solidFill>
                    <a:schemeClr val="accent3"/>
                  </a:solidFill>
                  <a:latin typeface="Arial" pitchFamily="34" charset="0"/>
                  <a:cs typeface="Arial" pitchFamily="34" charset="0"/>
                </a:rPr>
                <a:t>Học</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tiếp</a:t>
              </a:r>
              <a:r>
                <a:rPr lang="vi-VN" altLang="ko-KR" sz="1600" dirty="0">
                  <a:solidFill>
                    <a:schemeClr val="accent3"/>
                  </a:solidFill>
                  <a:latin typeface="Arial" pitchFamily="34" charset="0"/>
                  <a:cs typeface="Arial" pitchFamily="34" charset="0"/>
                </a:rPr>
                <a:t> ML và DL chuyên sâu</a:t>
              </a:r>
            </a:p>
            <a:p>
              <a:r>
                <a:rPr lang="vi-VN" altLang="ko-KR" sz="1600" dirty="0" err="1">
                  <a:solidFill>
                    <a:schemeClr val="accent3"/>
                  </a:solidFill>
                  <a:latin typeface="Arial" pitchFamily="34" charset="0"/>
                  <a:cs typeface="Arial" pitchFamily="34" charset="0"/>
                </a:rPr>
                <a:t>Làm</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dự</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án</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về</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xử</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lý</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ảnh</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mức</a:t>
              </a:r>
              <a:r>
                <a:rPr lang="vi-VN" altLang="ko-KR" sz="1600" dirty="0">
                  <a:solidFill>
                    <a:schemeClr val="accent3"/>
                  </a:solidFill>
                  <a:latin typeface="Arial" pitchFamily="34" charset="0"/>
                  <a:cs typeface="Arial" pitchFamily="34" charset="0"/>
                </a:rPr>
                <a:t> cơ </a:t>
              </a:r>
              <a:r>
                <a:rPr lang="vi-VN" altLang="ko-KR" sz="1600" dirty="0" err="1">
                  <a:solidFill>
                    <a:schemeClr val="accent3"/>
                  </a:solidFill>
                  <a:latin typeface="Arial" pitchFamily="34" charset="0"/>
                  <a:cs typeface="Arial" pitchFamily="34" charset="0"/>
                </a:rPr>
                <a:t>bản</a:t>
              </a:r>
              <a:r>
                <a:rPr lang="vi-VN" altLang="ko-KR" sz="1600" dirty="0">
                  <a:solidFill>
                    <a:schemeClr val="accent3"/>
                  </a:solidFill>
                  <a:latin typeface="Arial" pitchFamily="34" charset="0"/>
                  <a:cs typeface="Arial" pitchFamily="34" charset="0"/>
                </a:rPr>
                <a:t> </a:t>
              </a:r>
            </a:p>
          </p:txBody>
        </p:sp>
        <p:sp>
          <p:nvSpPr>
            <p:cNvPr id="38" name="TextBox 37"/>
            <p:cNvSpPr txBox="1"/>
            <p:nvPr/>
          </p:nvSpPr>
          <p:spPr>
            <a:xfrm>
              <a:off x="6228184" y="1730811"/>
              <a:ext cx="2592288" cy="284742"/>
            </a:xfrm>
            <a:prstGeom prst="rect">
              <a:avLst/>
            </a:prstGeom>
            <a:noFill/>
          </p:spPr>
          <p:txBody>
            <a:bodyPr wrap="square" rtlCol="0">
              <a:spAutoFit/>
            </a:bodyPr>
            <a:lstStyle/>
            <a:p>
              <a:r>
                <a:rPr lang="vi-VN" altLang="ko-KR" sz="1867" b="1" dirty="0">
                  <a:solidFill>
                    <a:schemeClr val="accent3"/>
                  </a:solidFill>
                  <a:latin typeface="Arial" pitchFamily="34" charset="0"/>
                  <a:cs typeface="Arial" pitchFamily="34" charset="0"/>
                </a:rPr>
                <a:t>Ôn thi </a:t>
              </a:r>
              <a:r>
                <a:rPr lang="vi-VN" altLang="ko-KR" sz="1867" b="1" dirty="0" err="1">
                  <a:solidFill>
                    <a:schemeClr val="accent3"/>
                  </a:solidFill>
                  <a:latin typeface="Arial" pitchFamily="34" charset="0"/>
                  <a:cs typeface="Arial" pitchFamily="34" charset="0"/>
                </a:rPr>
                <a:t>giữa</a:t>
              </a:r>
              <a:r>
                <a:rPr lang="vi-VN" altLang="ko-KR" sz="1867" b="1" dirty="0">
                  <a:solidFill>
                    <a:schemeClr val="accent3"/>
                  </a:solidFill>
                  <a:latin typeface="Arial" pitchFamily="34" charset="0"/>
                  <a:cs typeface="Arial" pitchFamily="34" charset="0"/>
                </a:rPr>
                <a:t> </a:t>
              </a:r>
              <a:r>
                <a:rPr lang="vi-VN" altLang="ko-KR" sz="1867" b="1" dirty="0" err="1">
                  <a:solidFill>
                    <a:schemeClr val="accent3"/>
                  </a:solidFill>
                  <a:latin typeface="Arial" pitchFamily="34" charset="0"/>
                  <a:cs typeface="Arial" pitchFamily="34" charset="0"/>
                </a:rPr>
                <a:t>kì</a:t>
              </a:r>
              <a:r>
                <a:rPr lang="vi-VN" altLang="ko-KR" sz="1867" b="1" dirty="0">
                  <a:solidFill>
                    <a:schemeClr val="accent3"/>
                  </a:solidFill>
                  <a:latin typeface="Arial" pitchFamily="34" charset="0"/>
                  <a:cs typeface="Arial" pitchFamily="34" charset="0"/>
                </a:rPr>
                <a:t> 2022.1</a:t>
              </a:r>
              <a:endParaRPr lang="ko-KR" altLang="en-US" sz="1867" b="1" dirty="0">
                <a:solidFill>
                  <a:schemeClr val="accent3"/>
                </a:solidFill>
                <a:latin typeface="Arial" pitchFamily="34" charset="0"/>
                <a:cs typeface="Arial" pitchFamily="34" charset="0"/>
              </a:endParaRPr>
            </a:p>
          </p:txBody>
        </p:sp>
      </p:grpSp>
      <p:sp>
        <p:nvSpPr>
          <p:cNvPr id="2048" name="Rectangle 2047"/>
          <p:cNvSpPr/>
          <p:nvPr/>
        </p:nvSpPr>
        <p:spPr>
          <a:xfrm>
            <a:off x="9385439" y="1606040"/>
            <a:ext cx="2016224" cy="14512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16B7B8"/>
              </a:solidFill>
            </a:endParaRPr>
          </a:p>
        </p:txBody>
      </p:sp>
      <p:grpSp>
        <p:nvGrpSpPr>
          <p:cNvPr id="43" name="Group 42"/>
          <p:cNvGrpSpPr/>
          <p:nvPr/>
        </p:nvGrpSpPr>
        <p:grpSpPr>
          <a:xfrm>
            <a:off x="3430025" y="5621392"/>
            <a:ext cx="4037406" cy="615554"/>
            <a:chOff x="6228184" y="1730811"/>
            <a:chExt cx="2725249" cy="461665"/>
          </a:xfrm>
        </p:grpSpPr>
        <p:sp>
          <p:nvSpPr>
            <p:cNvPr id="44" name="TextBox 43"/>
            <p:cNvSpPr txBox="1"/>
            <p:nvPr/>
          </p:nvSpPr>
          <p:spPr>
            <a:xfrm>
              <a:off x="6228184" y="1938561"/>
              <a:ext cx="2725249" cy="253915"/>
            </a:xfrm>
            <a:prstGeom prst="rect">
              <a:avLst/>
            </a:prstGeom>
            <a:noFill/>
          </p:spPr>
          <p:txBody>
            <a:bodyPr wrap="square" rtlCol="0">
              <a:spAutoFit/>
            </a:bodyPr>
            <a:lstStyle/>
            <a:p>
              <a:r>
                <a:rPr lang="vi-VN" altLang="ko-KR" sz="1600" dirty="0" err="1">
                  <a:solidFill>
                    <a:schemeClr val="accent3"/>
                  </a:solidFill>
                  <a:latin typeface="Arial" pitchFamily="34" charset="0"/>
                  <a:cs typeface="Arial" pitchFamily="34" charset="0"/>
                </a:rPr>
                <a:t>Tìm</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kiếm</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đề</a:t>
              </a:r>
              <a:r>
                <a:rPr lang="vi-VN" altLang="ko-KR" sz="1600" dirty="0">
                  <a:solidFill>
                    <a:schemeClr val="accent3"/>
                  </a:solidFill>
                  <a:latin typeface="Arial" pitchFamily="34" charset="0"/>
                  <a:cs typeface="Arial" pitchFamily="34" charset="0"/>
                </a:rPr>
                <a:t> </a:t>
              </a:r>
              <a:r>
                <a:rPr lang="vi-VN" altLang="ko-KR" sz="1600" dirty="0" err="1">
                  <a:solidFill>
                    <a:schemeClr val="accent3"/>
                  </a:solidFill>
                  <a:latin typeface="Arial" pitchFamily="34" charset="0"/>
                  <a:cs typeface="Arial" pitchFamily="34" charset="0"/>
                </a:rPr>
                <a:t>tài</a:t>
              </a:r>
              <a:r>
                <a:rPr lang="vi-VN" altLang="ko-KR" sz="1600" dirty="0">
                  <a:solidFill>
                    <a:schemeClr val="accent3"/>
                  </a:solidFill>
                  <a:latin typeface="Arial" pitchFamily="34" charset="0"/>
                  <a:cs typeface="Arial" pitchFamily="34" charset="0"/>
                </a:rPr>
                <a:t> </a:t>
              </a:r>
              <a:r>
                <a:rPr lang="en-US" altLang="ko-KR" sz="1600" dirty="0">
                  <a:solidFill>
                    <a:schemeClr val="accent3"/>
                  </a:solidFill>
                  <a:latin typeface="Arial" pitchFamily="34" charset="0"/>
                  <a:cs typeface="Arial" pitchFamily="34" charset="0"/>
                </a:rPr>
                <a:t>  </a:t>
              </a:r>
            </a:p>
          </p:txBody>
        </p:sp>
        <p:sp>
          <p:nvSpPr>
            <p:cNvPr id="45" name="TextBox 44"/>
            <p:cNvSpPr txBox="1"/>
            <p:nvPr/>
          </p:nvSpPr>
          <p:spPr>
            <a:xfrm>
              <a:off x="6228184" y="1730811"/>
              <a:ext cx="2592288" cy="284742"/>
            </a:xfrm>
            <a:prstGeom prst="rect">
              <a:avLst/>
            </a:prstGeom>
            <a:noFill/>
          </p:spPr>
          <p:txBody>
            <a:bodyPr wrap="square" rtlCol="0">
              <a:spAutoFit/>
            </a:bodyPr>
            <a:lstStyle/>
            <a:p>
              <a:r>
                <a:rPr lang="vi-VN" altLang="ko-KR" sz="1867" b="1" dirty="0" err="1">
                  <a:solidFill>
                    <a:schemeClr val="accent3"/>
                  </a:solidFill>
                  <a:latin typeface="Arial" pitchFamily="34" charset="0"/>
                  <a:cs typeface="Arial" pitchFamily="34" charset="0"/>
                </a:rPr>
                <a:t>Học</a:t>
              </a:r>
              <a:r>
                <a:rPr lang="vi-VN" altLang="ko-KR" sz="1867" b="1" dirty="0">
                  <a:solidFill>
                    <a:schemeClr val="accent3"/>
                  </a:solidFill>
                  <a:latin typeface="Arial" pitchFamily="34" charset="0"/>
                  <a:cs typeface="Arial" pitchFamily="34" charset="0"/>
                </a:rPr>
                <a:t> OOP, ML</a:t>
              </a:r>
              <a:endParaRPr lang="ko-KR" altLang="en-US" sz="1867" b="1" dirty="0">
                <a:solidFill>
                  <a:schemeClr val="accent3"/>
                </a:solidFill>
                <a:latin typeface="Arial" pitchFamily="34" charset="0"/>
                <a:cs typeface="Arial" pitchFamily="34" charset="0"/>
              </a:endParaRPr>
            </a:p>
          </p:txBody>
        </p:sp>
      </p:grpSp>
      <p:grpSp>
        <p:nvGrpSpPr>
          <p:cNvPr id="6" name="Group 5"/>
          <p:cNvGrpSpPr/>
          <p:nvPr/>
        </p:nvGrpSpPr>
        <p:grpSpPr>
          <a:xfrm>
            <a:off x="3844585" y="2466213"/>
            <a:ext cx="1604143" cy="2294616"/>
            <a:chOff x="2883438" y="1849660"/>
            <a:chExt cx="1203107" cy="1720962"/>
          </a:xfrm>
        </p:grpSpPr>
        <p:cxnSp>
          <p:nvCxnSpPr>
            <p:cNvPr id="15" name="Straight Arrow Connector 14"/>
            <p:cNvCxnSpPr/>
            <p:nvPr/>
          </p:nvCxnSpPr>
          <p:spPr>
            <a:xfrm>
              <a:off x="2883438" y="1849660"/>
              <a:ext cx="680450" cy="1407670"/>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014545" y="2922622"/>
              <a:ext cx="72000" cy="64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179A9D"/>
                </a:solidFill>
              </a:endParaRPr>
            </a:p>
          </p:txBody>
        </p:sp>
        <p:cxnSp>
          <p:nvCxnSpPr>
            <p:cNvPr id="50" name="Straight Connector 49"/>
            <p:cNvCxnSpPr/>
            <p:nvPr/>
          </p:nvCxnSpPr>
          <p:spPr>
            <a:xfrm flipH="1">
              <a:off x="3563888" y="3257330"/>
              <a:ext cx="48665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618031" y="2466213"/>
            <a:ext cx="1847391" cy="3166496"/>
            <a:chOff x="1963523" y="1849660"/>
            <a:chExt cx="1385543" cy="2374872"/>
          </a:xfrm>
        </p:grpSpPr>
        <p:cxnSp>
          <p:nvCxnSpPr>
            <p:cNvPr id="14" name="Straight Arrow Connector 13"/>
            <p:cNvCxnSpPr/>
            <p:nvPr/>
          </p:nvCxnSpPr>
          <p:spPr>
            <a:xfrm>
              <a:off x="1963523" y="1849660"/>
              <a:ext cx="999412" cy="2061580"/>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277066" y="3576532"/>
              <a:ext cx="72000" cy="64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179A9D"/>
                </a:solidFill>
              </a:endParaRPr>
            </a:p>
          </p:txBody>
        </p:sp>
        <p:cxnSp>
          <p:nvCxnSpPr>
            <p:cNvPr id="51" name="Straight Connector 50"/>
            <p:cNvCxnSpPr/>
            <p:nvPr/>
          </p:nvCxnSpPr>
          <p:spPr>
            <a:xfrm flipH="1">
              <a:off x="2962935" y="3911240"/>
              <a:ext cx="31413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347871" y="2416773"/>
            <a:ext cx="2090639" cy="4038377"/>
            <a:chOff x="1043608" y="1849660"/>
            <a:chExt cx="1567979" cy="3028783"/>
          </a:xfrm>
        </p:grpSpPr>
        <p:cxnSp>
          <p:nvCxnSpPr>
            <p:cNvPr id="11" name="Straight Arrow Connector 10"/>
            <p:cNvCxnSpPr/>
            <p:nvPr/>
          </p:nvCxnSpPr>
          <p:spPr>
            <a:xfrm>
              <a:off x="1043608" y="1849660"/>
              <a:ext cx="1296144" cy="2704783"/>
            </a:xfrm>
            <a:prstGeom prst="straightConnector1">
              <a:avLst/>
            </a:prstGeom>
            <a:ln w="25400">
              <a:solidFill>
                <a:schemeClr val="accent1"/>
              </a:solidFill>
              <a:headEnd type="oval" w="lg" len="lg"/>
              <a:tailEnd type="non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539587" y="4230443"/>
              <a:ext cx="72000" cy="64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solidFill>
                  <a:srgbClr val="179A9D"/>
                </a:solidFill>
              </a:endParaRPr>
            </a:p>
          </p:txBody>
        </p:sp>
        <p:cxnSp>
          <p:nvCxnSpPr>
            <p:cNvPr id="52" name="Straight Connector 51"/>
            <p:cNvCxnSpPr/>
            <p:nvPr/>
          </p:nvCxnSpPr>
          <p:spPr>
            <a:xfrm flipH="1" flipV="1">
              <a:off x="2339752" y="4554443"/>
              <a:ext cx="211982" cy="1070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Block Arc 14"/>
          <p:cNvSpPr/>
          <p:nvPr/>
        </p:nvSpPr>
        <p:spPr>
          <a:xfrm rot="16200000">
            <a:off x="9920493" y="1838402"/>
            <a:ext cx="1063871" cy="106456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Tree>
    <p:extLst>
      <p:ext uri="{BB962C8B-B14F-4D97-AF65-F5344CB8AC3E}">
        <p14:creationId xmlns:p14="http://schemas.microsoft.com/office/powerpoint/2010/main" val="3021798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919" y="228599"/>
            <a:ext cx="11779381" cy="6448425"/>
          </a:xfrm>
        </p:spPr>
      </p:pic>
    </p:spTree>
    <p:extLst>
      <p:ext uri="{BB962C8B-B14F-4D97-AF65-F5344CB8AC3E}">
        <p14:creationId xmlns:p14="http://schemas.microsoft.com/office/powerpoint/2010/main" val="1393487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156" y="2275167"/>
            <a:ext cx="4466844" cy="457201"/>
          </a:xfrm>
        </p:spPr>
        <p:txBody>
          <a:bodyPr>
            <a:normAutofit/>
          </a:bodyPr>
          <a:lstStyle/>
          <a:p>
            <a:pPr algn="l"/>
            <a:r>
              <a:rPr lang="vi-VN" sz="2400" dirty="0"/>
              <a:t>1. ĐÃ HỌC xong</a:t>
            </a:r>
            <a:endParaRPr lang="en-US" sz="2400" dirty="0"/>
          </a:p>
        </p:txBody>
      </p:sp>
      <p:sp>
        <p:nvSpPr>
          <p:cNvPr id="3" name="Text Placeholder 2"/>
          <p:cNvSpPr>
            <a:spLocks noGrp="1"/>
          </p:cNvSpPr>
          <p:nvPr>
            <p:ph type="body" idx="1"/>
          </p:nvPr>
        </p:nvSpPr>
        <p:spPr>
          <a:xfrm>
            <a:off x="1803327" y="2873829"/>
            <a:ext cx="6535130" cy="1469571"/>
          </a:xfrm>
        </p:spPr>
        <p:txBody>
          <a:bodyPr>
            <a:normAutofit/>
          </a:bodyPr>
          <a:lstStyle/>
          <a:p>
            <a:pPr algn="l"/>
            <a:r>
              <a:rPr lang="vi-VN" dirty="0"/>
              <a:t>- </a:t>
            </a:r>
            <a:r>
              <a:rPr lang="vi-VN" dirty="0" err="1"/>
              <a:t>Python</a:t>
            </a:r>
            <a:endParaRPr lang="vi-VN" dirty="0"/>
          </a:p>
          <a:p>
            <a:pPr algn="l"/>
            <a:r>
              <a:rPr lang="vi-VN" dirty="0"/>
              <a:t>-  </a:t>
            </a:r>
            <a:r>
              <a:rPr lang="vi-VN" dirty="0" err="1"/>
              <a:t>Pandas</a:t>
            </a:r>
            <a:endParaRPr lang="vi-VN" dirty="0"/>
          </a:p>
          <a:p>
            <a:pPr algn="l"/>
            <a:r>
              <a:rPr lang="vi-VN" dirty="0"/>
              <a:t>- </a:t>
            </a:r>
            <a:r>
              <a:rPr lang="vi-VN" dirty="0" err="1"/>
              <a:t>Lập</a:t>
            </a:r>
            <a:r>
              <a:rPr lang="vi-VN" dirty="0"/>
              <a:t> </a:t>
            </a:r>
            <a:r>
              <a:rPr lang="vi-VN" dirty="0" err="1"/>
              <a:t>trình</a:t>
            </a:r>
            <a:r>
              <a:rPr lang="vi-VN" dirty="0"/>
              <a:t> </a:t>
            </a:r>
            <a:r>
              <a:rPr lang="vi-VN" dirty="0" err="1"/>
              <a:t>Arduino</a:t>
            </a:r>
            <a:endParaRPr lang="vi-VN" dirty="0"/>
          </a:p>
          <a:p>
            <a:pPr algn="l"/>
            <a:endParaRPr lang="vi-VN" dirty="0"/>
          </a:p>
          <a:p>
            <a:pPr marL="285750" indent="-285750" algn="l">
              <a:buFontTx/>
              <a:buChar char="-"/>
            </a:pPr>
            <a:endParaRPr lang="vi-VN" dirty="0"/>
          </a:p>
        </p:txBody>
      </p:sp>
    </p:spTree>
    <p:extLst>
      <p:ext uri="{BB962C8B-B14F-4D97-AF65-F5344CB8AC3E}">
        <p14:creationId xmlns:p14="http://schemas.microsoft.com/office/powerpoint/2010/main" val="1105867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grpSp>
        <p:nvGrpSpPr>
          <p:cNvPr id="389" name="Google Shape;389;p49"/>
          <p:cNvGrpSpPr/>
          <p:nvPr/>
        </p:nvGrpSpPr>
        <p:grpSpPr>
          <a:xfrm rot="5400000">
            <a:off x="11521646" y="548257"/>
            <a:ext cx="370869" cy="461091"/>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p>
          </p:txBody>
        </p:sp>
      </p:grpSp>
      <p:sp>
        <p:nvSpPr>
          <p:cNvPr id="2" name="TextBox 1"/>
          <p:cNvSpPr txBox="1"/>
          <p:nvPr/>
        </p:nvSpPr>
        <p:spPr>
          <a:xfrm>
            <a:off x="753653" y="1356967"/>
            <a:ext cx="7715304" cy="3046988"/>
          </a:xfrm>
          <a:prstGeom prst="rect">
            <a:avLst/>
          </a:prstGeom>
          <a:noFill/>
        </p:spPr>
        <p:txBody>
          <a:bodyPr wrap="square" rtlCol="0">
            <a:spAutoFit/>
          </a:bodyPr>
          <a:lstStyle/>
          <a:p>
            <a:r>
              <a:rPr lang="vi-VN" sz="2400" dirty="0"/>
              <a:t> </a:t>
            </a:r>
          </a:p>
          <a:p>
            <a:pPr marL="380990" indent="-380990">
              <a:buFontTx/>
              <a:buChar char="-"/>
            </a:pPr>
            <a:r>
              <a:rPr lang="vi-VN" sz="2400" dirty="0" err="1"/>
              <a:t>Biến</a:t>
            </a:r>
            <a:r>
              <a:rPr lang="vi-VN" sz="2400" dirty="0"/>
              <a:t>, list, tuple, dictionary</a:t>
            </a:r>
          </a:p>
          <a:p>
            <a:pPr marL="380990" indent="-380990">
              <a:buFontTx/>
              <a:buChar char="-"/>
            </a:pPr>
            <a:r>
              <a:rPr lang="vi-VN" sz="2400" dirty="0"/>
              <a:t>Các loại toán tử cơ bản: số học, gán, quan </a:t>
            </a:r>
            <a:r>
              <a:rPr lang="vi-VN" sz="2400" dirty="0" err="1"/>
              <a:t>hệ</a:t>
            </a:r>
            <a:r>
              <a:rPr lang="vi-VN" sz="2400" dirty="0"/>
              <a:t>, </a:t>
            </a:r>
            <a:r>
              <a:rPr lang="vi-VN" sz="2400" dirty="0" err="1"/>
              <a:t>logic</a:t>
            </a:r>
            <a:endParaRPr lang="vi-VN" sz="2400" dirty="0"/>
          </a:p>
          <a:p>
            <a:pPr marL="380990" indent="-380990">
              <a:buFontTx/>
              <a:buChar char="-"/>
            </a:pPr>
            <a:r>
              <a:rPr lang="vi-VN" sz="2400" dirty="0"/>
              <a:t>Câu lệnh rẽ nhánh, vòng lặp </a:t>
            </a:r>
          </a:p>
          <a:p>
            <a:pPr marL="380990" indent="-380990">
              <a:buFontTx/>
              <a:buChar char="-"/>
            </a:pPr>
            <a:r>
              <a:rPr lang="vi-VN" sz="2400" dirty="0"/>
              <a:t>Một </a:t>
            </a:r>
            <a:r>
              <a:rPr lang="vi-VN" sz="2400" dirty="0" err="1"/>
              <a:t>số</a:t>
            </a:r>
            <a:r>
              <a:rPr lang="vi-VN" sz="2400" dirty="0"/>
              <a:t> </a:t>
            </a:r>
            <a:r>
              <a:rPr lang="vi-VN" sz="2400" dirty="0" err="1"/>
              <a:t>hàm</a:t>
            </a:r>
            <a:endParaRPr lang="vi-VN" sz="2400" dirty="0"/>
          </a:p>
          <a:p>
            <a:pPr marL="380990" indent="-380990">
              <a:buFontTx/>
              <a:buChar char="-"/>
            </a:pPr>
            <a:r>
              <a:rPr lang="vi-VN" sz="2400" dirty="0"/>
              <a:t>Thư </a:t>
            </a:r>
            <a:r>
              <a:rPr lang="vi-VN" sz="2400" dirty="0" err="1"/>
              <a:t>viện</a:t>
            </a:r>
            <a:endParaRPr lang="vi-VN" sz="2400" dirty="0"/>
          </a:p>
          <a:p>
            <a:pPr marL="380990" indent="-380990">
              <a:buFontTx/>
              <a:buChar char="-"/>
            </a:pPr>
            <a:endParaRPr lang="vi-VN" sz="2400" dirty="0"/>
          </a:p>
          <a:p>
            <a:pPr marL="380990" indent="-380990">
              <a:buFontTx/>
              <a:buChar char="-"/>
            </a:pPr>
            <a:endParaRPr lang="en-US" sz="2400" dirty="0"/>
          </a:p>
        </p:txBody>
      </p:sp>
      <p:sp>
        <p:nvSpPr>
          <p:cNvPr id="3" name="Hộp Văn bản 2">
            <a:extLst>
              <a:ext uri="{FF2B5EF4-FFF2-40B4-BE49-F238E27FC236}">
                <a16:creationId xmlns:a16="http://schemas.microsoft.com/office/drawing/2014/main" id="{1036CA9B-2C0D-4C16-9D8C-8B933A168CFB}"/>
              </a:ext>
            </a:extLst>
          </p:cNvPr>
          <p:cNvSpPr txBox="1"/>
          <p:nvPr/>
        </p:nvSpPr>
        <p:spPr>
          <a:xfrm>
            <a:off x="917303" y="4138420"/>
            <a:ext cx="9962605" cy="1200329"/>
          </a:xfrm>
          <a:prstGeom prst="rect">
            <a:avLst/>
          </a:prstGeom>
          <a:noFill/>
        </p:spPr>
        <p:txBody>
          <a:bodyPr wrap="square" rtlCol="0">
            <a:spAutoFit/>
          </a:bodyPr>
          <a:lstStyle/>
          <a:p>
            <a:r>
              <a:rPr lang="en-US" sz="2400" dirty="0">
                <a:hlinkClick r:id="rId3"/>
              </a:rPr>
              <a:t>https://husteduvn-my.sharepoint.com/:w:/g/personal/ly_tk213676_sis_hust_edu_vn/EWFsd3V1JyVDrg_6HKDTW9cBTcQdtuticx-n2oD6FBS42A?e=foM9Pz</a:t>
            </a:r>
            <a:endParaRPr lang="en-US" sz="2400" dirty="0"/>
          </a:p>
        </p:txBody>
      </p:sp>
      <p:sp>
        <p:nvSpPr>
          <p:cNvPr id="5" name="Tiêu đề 4">
            <a:extLst>
              <a:ext uri="{FF2B5EF4-FFF2-40B4-BE49-F238E27FC236}">
                <a16:creationId xmlns:a16="http://schemas.microsoft.com/office/drawing/2014/main" id="{5811AAE7-FDF9-40DF-E139-BB6FD668794D}"/>
              </a:ext>
            </a:extLst>
          </p:cNvPr>
          <p:cNvSpPr>
            <a:spLocks noGrp="1"/>
          </p:cNvSpPr>
          <p:nvPr>
            <p:ph type="title"/>
          </p:nvPr>
        </p:nvSpPr>
        <p:spPr/>
        <p:txBody>
          <a:bodyPr/>
          <a:lstStyle/>
          <a:p>
            <a:r>
              <a:rPr lang="vi-VN" dirty="0"/>
              <a:t> </a:t>
            </a:r>
            <a:r>
              <a:rPr lang="vi-VN" dirty="0" err="1"/>
              <a:t>Python</a:t>
            </a:r>
            <a:endParaRPr lang="en-US" dirty="0"/>
          </a:p>
        </p:txBody>
      </p:sp>
    </p:spTree>
    <p:extLst>
      <p:ext uri="{BB962C8B-B14F-4D97-AF65-F5344CB8AC3E}">
        <p14:creationId xmlns:p14="http://schemas.microsoft.com/office/powerpoint/2010/main" val="262173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t>Pandas</a:t>
            </a:r>
            <a:r>
              <a:rPr lang="vi-VN" dirty="0"/>
              <a:t> </a:t>
            </a:r>
            <a:r>
              <a:rPr lang="vi-VN" dirty="0" err="1"/>
              <a:t>library</a:t>
            </a:r>
            <a:endParaRPr lang="en-US" dirty="0"/>
          </a:p>
        </p:txBody>
      </p:sp>
      <p:sp>
        <p:nvSpPr>
          <p:cNvPr id="3" name="Content Placeholder 2"/>
          <p:cNvSpPr>
            <a:spLocks noGrp="1"/>
          </p:cNvSpPr>
          <p:nvPr>
            <p:ph idx="1"/>
          </p:nvPr>
        </p:nvSpPr>
        <p:spPr>
          <a:xfrm>
            <a:off x="1066800" y="1864652"/>
            <a:ext cx="9971314" cy="2196737"/>
          </a:xfrm>
        </p:spPr>
        <p:txBody>
          <a:bodyPr>
            <a:normAutofit/>
          </a:bodyPr>
          <a:lstStyle/>
          <a:p>
            <a:r>
              <a:rPr lang="vi-VN" sz="1800" dirty="0" err="1"/>
              <a:t>Pandas</a:t>
            </a:r>
            <a:r>
              <a:rPr lang="vi-VN" sz="1800" dirty="0"/>
              <a:t> </a:t>
            </a:r>
            <a:r>
              <a:rPr lang="vi-VN" sz="1800" dirty="0" err="1"/>
              <a:t>là</a:t>
            </a:r>
            <a:r>
              <a:rPr lang="vi-VN" sz="1800" dirty="0"/>
              <a:t> thư </a:t>
            </a:r>
            <a:r>
              <a:rPr lang="vi-VN" sz="1800" dirty="0" err="1"/>
              <a:t>viện</a:t>
            </a:r>
            <a:r>
              <a:rPr lang="vi-VN" sz="1800" dirty="0"/>
              <a:t> </a:t>
            </a:r>
            <a:r>
              <a:rPr lang="vi-VN" sz="1800" dirty="0" err="1"/>
              <a:t>Python</a:t>
            </a:r>
            <a:r>
              <a:rPr lang="vi-VN" sz="1800" dirty="0"/>
              <a:t> </a:t>
            </a:r>
            <a:r>
              <a:rPr lang="vi-VN" sz="1800" dirty="0" err="1"/>
              <a:t>phổ</a:t>
            </a:r>
            <a:r>
              <a:rPr lang="vi-VN" sz="1800" dirty="0"/>
              <a:t> </a:t>
            </a:r>
            <a:r>
              <a:rPr lang="vi-VN" sz="1800" dirty="0" err="1"/>
              <a:t>biến</a:t>
            </a:r>
            <a:r>
              <a:rPr lang="vi-VN" sz="1800" dirty="0"/>
              <a:t> </a:t>
            </a:r>
            <a:r>
              <a:rPr lang="vi-VN" sz="1800" dirty="0" err="1"/>
              <a:t>nhất</a:t>
            </a:r>
            <a:r>
              <a:rPr lang="vi-VN" sz="1800" dirty="0"/>
              <a:t> </a:t>
            </a:r>
            <a:r>
              <a:rPr lang="vi-VN" sz="1800" dirty="0" err="1"/>
              <a:t>thế</a:t>
            </a:r>
            <a:r>
              <a:rPr lang="vi-VN" sz="1800" dirty="0"/>
              <a:t> </a:t>
            </a:r>
            <a:r>
              <a:rPr lang="vi-VN" sz="1800" dirty="0" err="1"/>
              <a:t>giới</a:t>
            </a:r>
            <a:r>
              <a:rPr lang="vi-VN" sz="1800" dirty="0"/>
              <a:t>, </a:t>
            </a:r>
            <a:r>
              <a:rPr lang="vi-VN" sz="1800" dirty="0" err="1"/>
              <a:t>được</a:t>
            </a:r>
            <a:r>
              <a:rPr lang="vi-VN" sz="1800" dirty="0"/>
              <a:t> </a:t>
            </a:r>
            <a:r>
              <a:rPr lang="vi-VN" sz="1800" dirty="0" err="1"/>
              <a:t>sử</a:t>
            </a:r>
            <a:r>
              <a:rPr lang="vi-VN" sz="1800" dirty="0"/>
              <a:t> </a:t>
            </a:r>
            <a:r>
              <a:rPr lang="vi-VN" sz="1800" dirty="0" err="1"/>
              <a:t>dụng</a:t>
            </a:r>
            <a:r>
              <a:rPr lang="vi-VN" sz="1800" dirty="0"/>
              <a:t> cho </a:t>
            </a:r>
            <a:r>
              <a:rPr lang="vi-VN" sz="1800" dirty="0" err="1"/>
              <a:t>mọi</a:t>
            </a:r>
            <a:r>
              <a:rPr lang="vi-VN" sz="1800" dirty="0"/>
              <a:t> </a:t>
            </a:r>
            <a:r>
              <a:rPr lang="vi-VN" sz="1800" dirty="0" err="1"/>
              <a:t>thứ</a:t>
            </a:r>
            <a:r>
              <a:rPr lang="vi-VN" sz="1800" dirty="0"/>
              <a:t> </a:t>
            </a:r>
            <a:r>
              <a:rPr lang="vi-VN" sz="1800" dirty="0" err="1"/>
              <a:t>từ</a:t>
            </a:r>
            <a:r>
              <a:rPr lang="vi-VN" sz="1800" dirty="0"/>
              <a:t> thao </a:t>
            </a:r>
            <a:r>
              <a:rPr lang="vi-VN" sz="1800" dirty="0" err="1"/>
              <a:t>tác</a:t>
            </a:r>
            <a:r>
              <a:rPr lang="vi-VN" sz="1800" dirty="0"/>
              <a:t> </a:t>
            </a:r>
            <a:r>
              <a:rPr lang="vi-VN" sz="1800" dirty="0" err="1"/>
              <a:t>dữ</a:t>
            </a:r>
            <a:r>
              <a:rPr lang="vi-VN" sz="1800" dirty="0"/>
              <a:t> </a:t>
            </a:r>
            <a:r>
              <a:rPr lang="vi-VN" sz="1800" dirty="0" err="1"/>
              <a:t>liệu</a:t>
            </a:r>
            <a:r>
              <a:rPr lang="vi-VN" sz="1800" dirty="0"/>
              <a:t> </a:t>
            </a:r>
            <a:r>
              <a:rPr lang="vi-VN" sz="1800" dirty="0" err="1"/>
              <a:t>đến</a:t>
            </a:r>
            <a:r>
              <a:rPr lang="vi-VN" sz="1800" dirty="0"/>
              <a:t> phân </a:t>
            </a:r>
            <a:r>
              <a:rPr lang="vi-VN" sz="1800" dirty="0" err="1"/>
              <a:t>tích</a:t>
            </a:r>
            <a:r>
              <a:rPr lang="vi-VN" sz="1800" dirty="0"/>
              <a:t> </a:t>
            </a:r>
            <a:r>
              <a:rPr lang="vi-VN" sz="1800" dirty="0" err="1"/>
              <a:t>dữ</a:t>
            </a:r>
            <a:r>
              <a:rPr lang="vi-VN" sz="1800" dirty="0"/>
              <a:t> </a:t>
            </a:r>
            <a:r>
              <a:rPr lang="vi-VN" sz="1800" dirty="0" err="1"/>
              <a:t>liệu</a:t>
            </a:r>
            <a:r>
              <a:rPr lang="vi-VN" sz="1800" dirty="0"/>
              <a:t>. </a:t>
            </a:r>
            <a:r>
              <a:rPr lang="vi-VN" sz="1800" dirty="0" err="1"/>
              <a:t>Học</a:t>
            </a:r>
            <a:r>
              <a:rPr lang="vi-VN" sz="1800" dirty="0"/>
              <a:t> </a:t>
            </a:r>
            <a:r>
              <a:rPr lang="vi-VN" sz="1800" dirty="0" err="1"/>
              <a:t>cách</a:t>
            </a:r>
            <a:r>
              <a:rPr lang="vi-VN" sz="1800" dirty="0"/>
              <a:t> thao </a:t>
            </a:r>
            <a:r>
              <a:rPr lang="vi-VN" sz="1800" dirty="0" err="1"/>
              <a:t>tác</a:t>
            </a:r>
            <a:r>
              <a:rPr lang="vi-VN" sz="1800" dirty="0"/>
              <a:t> </a:t>
            </a:r>
            <a:r>
              <a:rPr lang="vi-VN" sz="1800" dirty="0" err="1"/>
              <a:t>với</a:t>
            </a:r>
            <a:r>
              <a:rPr lang="vi-VN" sz="1800" dirty="0"/>
              <a:t> </a:t>
            </a:r>
            <a:r>
              <a:rPr lang="vi-VN" sz="1800" dirty="0" err="1"/>
              <a:t>DataFrames</a:t>
            </a:r>
            <a:r>
              <a:rPr lang="vi-VN" sz="1800" dirty="0"/>
              <a:t>, khi </a:t>
            </a:r>
            <a:r>
              <a:rPr lang="vi-VN" sz="1800" dirty="0" err="1"/>
              <a:t>trích</a:t>
            </a:r>
            <a:r>
              <a:rPr lang="vi-VN" sz="1800" dirty="0"/>
              <a:t> </a:t>
            </a:r>
            <a:r>
              <a:rPr lang="vi-VN" sz="1800" dirty="0" err="1"/>
              <a:t>xuất</a:t>
            </a:r>
            <a:r>
              <a:rPr lang="vi-VN" sz="1800" dirty="0"/>
              <a:t>, </a:t>
            </a:r>
            <a:r>
              <a:rPr lang="vi-VN" sz="1800" dirty="0" err="1"/>
              <a:t>lọc</a:t>
            </a:r>
            <a:r>
              <a:rPr lang="vi-VN" sz="1800" dirty="0"/>
              <a:t> </a:t>
            </a:r>
            <a:r>
              <a:rPr lang="vi-VN" sz="1800" dirty="0" err="1"/>
              <a:t>và</a:t>
            </a:r>
            <a:r>
              <a:rPr lang="vi-VN" sz="1800" dirty="0"/>
              <a:t> </a:t>
            </a:r>
            <a:r>
              <a:rPr lang="vi-VN" sz="1800" dirty="0" err="1"/>
              <a:t>chuyển</a:t>
            </a:r>
            <a:r>
              <a:rPr lang="vi-VN" sz="1800" dirty="0"/>
              <a:t> </a:t>
            </a:r>
            <a:r>
              <a:rPr lang="vi-VN" sz="1800" dirty="0" err="1"/>
              <a:t>đổi</a:t>
            </a:r>
            <a:r>
              <a:rPr lang="vi-VN" sz="1800" dirty="0"/>
              <a:t> </a:t>
            </a:r>
            <a:r>
              <a:rPr lang="vi-VN" sz="1800" dirty="0" err="1"/>
              <a:t>các</a:t>
            </a:r>
            <a:r>
              <a:rPr lang="vi-VN" sz="1800" dirty="0"/>
              <a:t> </a:t>
            </a:r>
            <a:r>
              <a:rPr lang="vi-VN" sz="1800" dirty="0" err="1"/>
              <a:t>tập</a:t>
            </a:r>
            <a:r>
              <a:rPr lang="vi-VN" sz="1800" dirty="0"/>
              <a:t> </a:t>
            </a:r>
            <a:r>
              <a:rPr lang="vi-VN" sz="1800" dirty="0" err="1"/>
              <a:t>dữ</a:t>
            </a:r>
            <a:r>
              <a:rPr lang="vi-VN" sz="1800" dirty="0"/>
              <a:t> </a:t>
            </a:r>
            <a:r>
              <a:rPr lang="vi-VN" sz="1800" dirty="0" err="1"/>
              <a:t>liệu</a:t>
            </a:r>
            <a:r>
              <a:rPr lang="vi-VN" sz="1800" dirty="0"/>
              <a:t> trong </a:t>
            </a:r>
            <a:r>
              <a:rPr lang="vi-VN" sz="1800" dirty="0" err="1"/>
              <a:t>thế</a:t>
            </a:r>
            <a:r>
              <a:rPr lang="vi-VN" sz="1800" dirty="0"/>
              <a:t> </a:t>
            </a:r>
            <a:r>
              <a:rPr lang="vi-VN" sz="1800" dirty="0" err="1"/>
              <a:t>giới</a:t>
            </a:r>
            <a:r>
              <a:rPr lang="vi-VN" sz="1800" dirty="0"/>
              <a:t> </a:t>
            </a:r>
            <a:r>
              <a:rPr lang="vi-VN" sz="1800" dirty="0" err="1"/>
              <a:t>thực</a:t>
            </a:r>
            <a:r>
              <a:rPr lang="vi-VN" sz="1800" dirty="0"/>
              <a:t> </a:t>
            </a:r>
            <a:r>
              <a:rPr lang="vi-VN" sz="1800" dirty="0" err="1"/>
              <a:t>để</a:t>
            </a:r>
            <a:r>
              <a:rPr lang="vi-VN" sz="1800" dirty="0"/>
              <a:t> phân </a:t>
            </a:r>
            <a:r>
              <a:rPr lang="vi-VN" sz="1800" dirty="0" err="1"/>
              <a:t>tích</a:t>
            </a:r>
            <a:r>
              <a:rPr lang="vi-VN" sz="1800" dirty="0"/>
              <a:t>. </a:t>
            </a:r>
            <a:r>
              <a:rPr lang="vi-VN" sz="1800" dirty="0" err="1"/>
              <a:t>Sử</a:t>
            </a:r>
            <a:r>
              <a:rPr lang="vi-VN" sz="1800" dirty="0"/>
              <a:t> </a:t>
            </a:r>
            <a:r>
              <a:rPr lang="vi-VN" sz="1800" dirty="0" err="1"/>
              <a:t>dụng</a:t>
            </a:r>
            <a:r>
              <a:rPr lang="vi-VN" sz="1800" dirty="0"/>
              <a:t> </a:t>
            </a:r>
            <a:r>
              <a:rPr lang="vi-VN" sz="1800" dirty="0" err="1"/>
              <a:t>Panda</a:t>
            </a:r>
            <a:r>
              <a:rPr lang="vi-VN" sz="1800" dirty="0"/>
              <a:t>, </a:t>
            </a:r>
            <a:r>
              <a:rPr lang="vi-VN" sz="1800" dirty="0" err="1"/>
              <a:t>bạn</a:t>
            </a:r>
            <a:r>
              <a:rPr lang="vi-VN" sz="1800" dirty="0"/>
              <a:t> </a:t>
            </a:r>
            <a:r>
              <a:rPr lang="vi-VN" sz="1800" dirty="0" err="1"/>
              <a:t>sẽ</a:t>
            </a:r>
            <a:r>
              <a:rPr lang="vi-VN" sz="1800" dirty="0"/>
              <a:t> </a:t>
            </a:r>
            <a:r>
              <a:rPr lang="vi-VN" sz="1800" dirty="0" err="1"/>
              <a:t>khám</a:t>
            </a:r>
            <a:r>
              <a:rPr lang="vi-VN" sz="1800" dirty="0"/>
              <a:t> </a:t>
            </a:r>
            <a:r>
              <a:rPr lang="vi-VN" sz="1800" dirty="0" err="1"/>
              <a:t>phá</a:t>
            </a:r>
            <a:r>
              <a:rPr lang="vi-VN" sz="1800" dirty="0"/>
              <a:t> </a:t>
            </a:r>
            <a:r>
              <a:rPr lang="vi-VN" sz="1800" dirty="0" err="1"/>
              <a:t>tất</a:t>
            </a:r>
            <a:r>
              <a:rPr lang="vi-VN" sz="1800" dirty="0"/>
              <a:t> </a:t>
            </a:r>
            <a:r>
              <a:rPr lang="vi-VN" sz="1800" dirty="0" err="1"/>
              <a:t>cả</a:t>
            </a:r>
            <a:r>
              <a:rPr lang="vi-VN" sz="1800" dirty="0"/>
              <a:t> </a:t>
            </a:r>
            <a:r>
              <a:rPr lang="vi-VN" sz="1800" dirty="0" err="1"/>
              <a:t>các</a:t>
            </a:r>
            <a:r>
              <a:rPr lang="vi-VN" sz="1800" dirty="0"/>
              <a:t> </a:t>
            </a:r>
            <a:r>
              <a:rPr lang="vi-VN" sz="1800" dirty="0" err="1"/>
              <a:t>khái</a:t>
            </a:r>
            <a:r>
              <a:rPr lang="vi-VN" sz="1800" dirty="0"/>
              <a:t> </a:t>
            </a:r>
            <a:r>
              <a:rPr lang="vi-VN" sz="1800" dirty="0" err="1"/>
              <a:t>niệm</a:t>
            </a:r>
            <a:r>
              <a:rPr lang="vi-VN" sz="1800" dirty="0"/>
              <a:t> khoa </a:t>
            </a:r>
            <a:r>
              <a:rPr lang="vi-VN" sz="1800" dirty="0" err="1"/>
              <a:t>học</a:t>
            </a:r>
            <a:r>
              <a:rPr lang="vi-VN" sz="1800" dirty="0"/>
              <a:t> </a:t>
            </a:r>
            <a:r>
              <a:rPr lang="vi-VN" sz="1800" dirty="0" err="1"/>
              <a:t>dữ</a:t>
            </a:r>
            <a:r>
              <a:rPr lang="vi-VN" sz="1800" dirty="0"/>
              <a:t> </a:t>
            </a:r>
            <a:r>
              <a:rPr lang="vi-VN" sz="1800" dirty="0" err="1"/>
              <a:t>liệu</a:t>
            </a:r>
            <a:r>
              <a:rPr lang="vi-VN" sz="1800" dirty="0"/>
              <a:t> </a:t>
            </a:r>
            <a:r>
              <a:rPr lang="vi-VN" sz="1800" dirty="0" err="1"/>
              <a:t>cốt</a:t>
            </a:r>
            <a:r>
              <a:rPr lang="vi-VN" sz="1800" dirty="0"/>
              <a:t> </a:t>
            </a:r>
            <a:r>
              <a:rPr lang="vi-VN" sz="1800" dirty="0" err="1"/>
              <a:t>lõi</a:t>
            </a:r>
            <a:r>
              <a:rPr lang="vi-VN" sz="1800" dirty="0"/>
              <a:t>. </a:t>
            </a:r>
            <a:r>
              <a:rPr lang="vi-VN" sz="1800" dirty="0" err="1"/>
              <a:t>Sử</a:t>
            </a:r>
            <a:r>
              <a:rPr lang="vi-VN" sz="1800" dirty="0"/>
              <a:t> </a:t>
            </a:r>
            <a:r>
              <a:rPr lang="vi-VN" sz="1800" dirty="0" err="1"/>
              <a:t>dụng</a:t>
            </a:r>
            <a:r>
              <a:rPr lang="vi-VN" sz="1800" dirty="0"/>
              <a:t> </a:t>
            </a:r>
            <a:r>
              <a:rPr lang="vi-VN" sz="1800" dirty="0" err="1"/>
              <a:t>dữ</a:t>
            </a:r>
            <a:r>
              <a:rPr lang="vi-VN" sz="1800" dirty="0"/>
              <a:t> </a:t>
            </a:r>
            <a:r>
              <a:rPr lang="vi-VN" sz="1800" dirty="0" err="1"/>
              <a:t>liệu</a:t>
            </a:r>
            <a:r>
              <a:rPr lang="vi-VN" sz="1800" dirty="0"/>
              <a:t> trong </a:t>
            </a:r>
            <a:r>
              <a:rPr lang="vi-VN" sz="1800" dirty="0" err="1"/>
              <a:t>thế</a:t>
            </a:r>
            <a:r>
              <a:rPr lang="vi-VN" sz="1800" dirty="0"/>
              <a:t> </a:t>
            </a:r>
            <a:r>
              <a:rPr lang="vi-VN" sz="1800" dirty="0" err="1"/>
              <a:t>giới</a:t>
            </a:r>
            <a:r>
              <a:rPr lang="vi-VN" sz="1800" dirty="0"/>
              <a:t> </a:t>
            </a:r>
            <a:r>
              <a:rPr lang="vi-VN" sz="1800" dirty="0" err="1"/>
              <a:t>thực</a:t>
            </a:r>
            <a:r>
              <a:rPr lang="vi-VN" sz="1800" dirty="0"/>
              <a:t>, </a:t>
            </a:r>
            <a:r>
              <a:rPr lang="vi-VN" sz="1800" dirty="0" err="1"/>
              <a:t>vd</a:t>
            </a:r>
            <a:r>
              <a:rPr lang="vi-VN" sz="1800" dirty="0"/>
              <a:t>: </a:t>
            </a:r>
            <a:r>
              <a:rPr lang="vi-VN" sz="1800" dirty="0" err="1"/>
              <a:t>số</a:t>
            </a:r>
            <a:r>
              <a:rPr lang="vi-VN" sz="1800" dirty="0"/>
              <a:t> </a:t>
            </a:r>
            <a:r>
              <a:rPr lang="vi-VN" sz="1800" dirty="0" err="1"/>
              <a:t>liệu</a:t>
            </a:r>
            <a:r>
              <a:rPr lang="vi-VN" sz="1800" dirty="0"/>
              <a:t> </a:t>
            </a:r>
            <a:r>
              <a:rPr lang="vi-VN" sz="1800" dirty="0" err="1"/>
              <a:t>bán</a:t>
            </a:r>
            <a:r>
              <a:rPr lang="vi-VN" sz="1800" dirty="0"/>
              <a:t> </a:t>
            </a:r>
            <a:r>
              <a:rPr lang="vi-VN" sz="1800" dirty="0" err="1"/>
              <a:t>hàng</a:t>
            </a:r>
            <a:r>
              <a:rPr lang="vi-VN" sz="1800" dirty="0"/>
              <a:t>,  </a:t>
            </a:r>
            <a:r>
              <a:rPr lang="vi-VN" sz="1800" dirty="0" err="1"/>
              <a:t>chuỗi</a:t>
            </a:r>
            <a:r>
              <a:rPr lang="vi-VN" sz="1800" dirty="0"/>
              <a:t> </a:t>
            </a:r>
            <a:r>
              <a:rPr lang="vi-VN" sz="1800" dirty="0" err="1"/>
              <a:t>thời</a:t>
            </a:r>
            <a:r>
              <a:rPr lang="vi-VN" sz="1800" dirty="0"/>
              <a:t> gian </a:t>
            </a:r>
            <a:r>
              <a:rPr lang="vi-VN" sz="1800" dirty="0" err="1"/>
              <a:t>nhiệt</a:t>
            </a:r>
            <a:r>
              <a:rPr lang="vi-VN" sz="1800" dirty="0"/>
              <a:t> </a:t>
            </a:r>
            <a:r>
              <a:rPr lang="vi-VN" sz="1800" dirty="0" err="1"/>
              <a:t>độ</a:t>
            </a:r>
            <a:r>
              <a:rPr lang="vi-VN" sz="1800" dirty="0"/>
              <a:t> </a:t>
            </a:r>
            <a:r>
              <a:rPr lang="vi-VN" sz="1800" dirty="0" err="1"/>
              <a:t>toàn</a:t>
            </a:r>
            <a:r>
              <a:rPr lang="vi-VN" sz="1800" dirty="0"/>
              <a:t> </a:t>
            </a:r>
            <a:r>
              <a:rPr lang="vi-VN" sz="1800" dirty="0" err="1"/>
              <a:t>cầu</a:t>
            </a:r>
            <a:r>
              <a:rPr lang="vi-VN" sz="1800" dirty="0"/>
              <a:t>. </a:t>
            </a:r>
            <a:r>
              <a:rPr lang="vi-VN" sz="1800" dirty="0" err="1"/>
              <a:t>Bạn</a:t>
            </a:r>
            <a:r>
              <a:rPr lang="vi-VN" sz="1800" dirty="0"/>
              <a:t> </a:t>
            </a:r>
            <a:r>
              <a:rPr lang="vi-VN" sz="1800" dirty="0" err="1"/>
              <a:t>sẽ</a:t>
            </a:r>
            <a:r>
              <a:rPr lang="vi-VN" sz="1800" dirty="0"/>
              <a:t> </a:t>
            </a:r>
            <a:r>
              <a:rPr lang="vi-VN" sz="1800" dirty="0" err="1"/>
              <a:t>học</a:t>
            </a:r>
            <a:r>
              <a:rPr lang="vi-VN" sz="1800" dirty="0"/>
              <a:t> </a:t>
            </a:r>
            <a:r>
              <a:rPr lang="vi-VN" sz="1800" dirty="0" err="1"/>
              <a:t>cách</a:t>
            </a:r>
            <a:r>
              <a:rPr lang="vi-VN" sz="1800" dirty="0"/>
              <a:t> </a:t>
            </a:r>
            <a:r>
              <a:rPr lang="vi-VN" sz="1800" dirty="0" err="1"/>
              <a:t>nhập</a:t>
            </a:r>
            <a:r>
              <a:rPr lang="vi-VN" sz="1800" dirty="0"/>
              <a:t>, </a:t>
            </a:r>
            <a:r>
              <a:rPr lang="vi-VN" sz="1800" dirty="0" err="1"/>
              <a:t>clear</a:t>
            </a:r>
            <a:r>
              <a:rPr lang="vi-VN" sz="1800" dirty="0"/>
              <a:t> , </a:t>
            </a:r>
            <a:r>
              <a:rPr lang="vi-VN" sz="1800" dirty="0" err="1"/>
              <a:t>tính</a:t>
            </a:r>
            <a:r>
              <a:rPr lang="vi-VN" sz="1800" dirty="0"/>
              <a:t> </a:t>
            </a:r>
            <a:r>
              <a:rPr lang="vi-VN" sz="1800" dirty="0" err="1"/>
              <a:t>toán</a:t>
            </a:r>
            <a:r>
              <a:rPr lang="vi-VN" sz="1800" dirty="0"/>
              <a:t> </a:t>
            </a:r>
            <a:r>
              <a:rPr lang="vi-VN" sz="1800" dirty="0" err="1"/>
              <a:t>số</a:t>
            </a:r>
            <a:r>
              <a:rPr lang="vi-VN" sz="1800" dirty="0"/>
              <a:t> </a:t>
            </a:r>
            <a:r>
              <a:rPr lang="vi-VN" sz="1800" dirty="0" err="1"/>
              <a:t>liệu</a:t>
            </a:r>
            <a:r>
              <a:rPr lang="vi-VN" sz="1800" dirty="0"/>
              <a:t> </a:t>
            </a:r>
            <a:r>
              <a:rPr lang="vi-VN" sz="1800" dirty="0" err="1"/>
              <a:t>thống</a:t>
            </a:r>
            <a:r>
              <a:rPr lang="vi-VN" sz="1800" dirty="0"/>
              <a:t> kê </a:t>
            </a:r>
            <a:r>
              <a:rPr lang="vi-VN" sz="1800" dirty="0" err="1"/>
              <a:t>và</a:t>
            </a:r>
            <a:r>
              <a:rPr lang="vi-VN" sz="1800" dirty="0"/>
              <a:t> </a:t>
            </a:r>
            <a:r>
              <a:rPr lang="vi-VN" sz="1800" dirty="0" err="1"/>
              <a:t>tạo</a:t>
            </a:r>
            <a:r>
              <a:rPr lang="vi-VN" sz="1800" dirty="0"/>
              <a:t> </a:t>
            </a:r>
            <a:r>
              <a:rPr lang="vi-VN" sz="1800" dirty="0" err="1"/>
              <a:t>hình</a:t>
            </a:r>
            <a:r>
              <a:rPr lang="vi-VN" sz="1800" dirty="0"/>
              <a:t> </a:t>
            </a:r>
            <a:r>
              <a:rPr lang="vi-VN" sz="1800" dirty="0" err="1"/>
              <a:t>ảnh</a:t>
            </a:r>
            <a:r>
              <a:rPr lang="vi-VN" sz="1800" dirty="0"/>
              <a:t> </a:t>
            </a:r>
            <a:r>
              <a:rPr lang="vi-VN" sz="1800" dirty="0" err="1"/>
              <a:t>trực</a:t>
            </a:r>
            <a:r>
              <a:rPr lang="vi-VN" sz="1800" dirty="0"/>
              <a:t> quan — </a:t>
            </a:r>
            <a:r>
              <a:rPr lang="vi-VN" sz="1800" dirty="0" err="1"/>
              <a:t>sử</a:t>
            </a:r>
            <a:r>
              <a:rPr lang="vi-VN" sz="1800" dirty="0"/>
              <a:t> </a:t>
            </a:r>
            <a:r>
              <a:rPr lang="vi-VN" sz="1800" dirty="0" err="1"/>
              <a:t>dụng</a:t>
            </a:r>
            <a:r>
              <a:rPr lang="vi-VN" sz="1800" dirty="0"/>
              <a:t> </a:t>
            </a:r>
            <a:r>
              <a:rPr lang="vi-VN" sz="1800" dirty="0" err="1"/>
              <a:t>pandas</a:t>
            </a:r>
            <a:r>
              <a:rPr lang="vi-VN" sz="1800" dirty="0"/>
              <a:t> tăng thêm </a:t>
            </a:r>
            <a:r>
              <a:rPr lang="vi-VN" sz="1800" dirty="0" err="1"/>
              <a:t>sức</a:t>
            </a:r>
            <a:r>
              <a:rPr lang="vi-VN" sz="1800" dirty="0"/>
              <a:t> </a:t>
            </a:r>
            <a:r>
              <a:rPr lang="vi-VN" sz="1800" dirty="0" err="1"/>
              <a:t>mạnh</a:t>
            </a:r>
            <a:r>
              <a:rPr lang="vi-VN" sz="1800" dirty="0"/>
              <a:t> </a:t>
            </a:r>
            <a:r>
              <a:rPr lang="vi-VN" sz="1800" dirty="0" err="1"/>
              <a:t>của</a:t>
            </a:r>
            <a:r>
              <a:rPr lang="vi-VN" sz="1800" dirty="0"/>
              <a:t> </a:t>
            </a:r>
            <a:r>
              <a:rPr lang="vi-VN" sz="1800" dirty="0" err="1"/>
              <a:t>Python</a:t>
            </a:r>
            <a:r>
              <a:rPr lang="vi-VN" sz="1800" dirty="0"/>
              <a:t>!</a:t>
            </a:r>
            <a:endParaRPr lang="en-US" sz="1800" dirty="0"/>
          </a:p>
        </p:txBody>
      </p:sp>
      <p:pic>
        <p:nvPicPr>
          <p:cNvPr id="1026" name="Picture 2" descr="Một số hàm pandas cơ bản sử dụng trong bài toán Time Series">
            <a:extLst>
              <a:ext uri="{FF2B5EF4-FFF2-40B4-BE49-F238E27FC236}">
                <a16:creationId xmlns:a16="http://schemas.microsoft.com/office/drawing/2014/main" id="{022C7A97-8A44-E48A-B6BF-48F32B575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209" y="4061389"/>
            <a:ext cx="45815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17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1000"/>
                                        <p:tgtEl>
                                          <p:spTgt spid="1026"/>
                                        </p:tgtEl>
                                      </p:cBhvr>
                                    </p:animEffect>
                                    <p:anim calcmode="lin" valueType="num">
                                      <p:cBhvr>
                                        <p:cTn id="21" dur="1000" fill="hold"/>
                                        <p:tgtEl>
                                          <p:spTgt spid="1026"/>
                                        </p:tgtEl>
                                        <p:attrNameLst>
                                          <p:attrName>ppt_x</p:attrName>
                                        </p:attrNameLst>
                                      </p:cBhvr>
                                      <p:tavLst>
                                        <p:tav tm="0">
                                          <p:val>
                                            <p:strVal val="#ppt_x"/>
                                          </p:val>
                                        </p:tav>
                                        <p:tav tm="100000">
                                          <p:val>
                                            <p:strVal val="#ppt_x"/>
                                          </p:val>
                                        </p:tav>
                                      </p:tavLst>
                                    </p:anim>
                                    <p:anim calcmode="lin" valueType="num">
                                      <p:cBhvr>
                                        <p:cTn id="2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753F72-6008-4338-AC96-12C3293F71D9}"/>
              </a:ext>
            </a:extLst>
          </p:cNvPr>
          <p:cNvSpPr>
            <a:spLocks noGrp="1"/>
          </p:cNvSpPr>
          <p:nvPr>
            <p:ph type="title"/>
          </p:nvPr>
        </p:nvSpPr>
        <p:spPr/>
        <p:txBody>
          <a:bodyPr/>
          <a:lstStyle/>
          <a:p>
            <a:r>
              <a:rPr lang="vi-VN" dirty="0" err="1"/>
              <a:t>DataFame</a:t>
            </a:r>
            <a:endParaRPr lang="en-US" dirty="0"/>
          </a:p>
        </p:txBody>
      </p:sp>
      <p:sp>
        <p:nvSpPr>
          <p:cNvPr id="6" name="AutoShape 6">
            <a:extLst>
              <a:ext uri="{FF2B5EF4-FFF2-40B4-BE49-F238E27FC236}">
                <a16:creationId xmlns:a16="http://schemas.microsoft.com/office/drawing/2014/main" id="{7B1F757F-4434-421F-10C2-A6C3B2ED91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Hình ảnh 7" descr="Ảnh có chứa bàn&#10;&#10;Mô tả được tạo tự động">
            <a:extLst>
              <a:ext uri="{FF2B5EF4-FFF2-40B4-BE49-F238E27FC236}">
                <a16:creationId xmlns:a16="http://schemas.microsoft.com/office/drawing/2014/main" id="{9CF8C42D-6096-F3CF-1285-5EB984CF0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972" y="2114267"/>
            <a:ext cx="9278055" cy="3861990"/>
          </a:xfrm>
          <a:prstGeom prst="rect">
            <a:avLst/>
          </a:prstGeom>
        </p:spPr>
      </p:pic>
    </p:spTree>
    <p:extLst>
      <p:ext uri="{BB962C8B-B14F-4D97-AF65-F5344CB8AC3E}">
        <p14:creationId xmlns:p14="http://schemas.microsoft.com/office/powerpoint/2010/main" val="276621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B8FB41-652A-8B37-3F28-172FC06F7DAC}"/>
              </a:ext>
            </a:extLst>
          </p:cNvPr>
          <p:cNvSpPr>
            <a:spLocks noGrp="1"/>
          </p:cNvSpPr>
          <p:nvPr>
            <p:ph type="title"/>
          </p:nvPr>
        </p:nvSpPr>
        <p:spPr>
          <a:xfrm>
            <a:off x="1066800" y="413994"/>
            <a:ext cx="10058400" cy="1371600"/>
          </a:xfrm>
        </p:spPr>
        <p:txBody>
          <a:bodyPr/>
          <a:lstStyle/>
          <a:p>
            <a:r>
              <a:rPr lang="vi-VN" dirty="0" err="1"/>
              <a:t>Tạo</a:t>
            </a:r>
            <a:r>
              <a:rPr lang="vi-VN" dirty="0"/>
              <a:t> </a:t>
            </a:r>
            <a:r>
              <a:rPr lang="vi-VN" dirty="0" err="1"/>
              <a:t>pandas</a:t>
            </a:r>
            <a:r>
              <a:rPr lang="vi-VN" dirty="0"/>
              <a:t> </a:t>
            </a:r>
            <a:r>
              <a:rPr lang="vi-VN" dirty="0" err="1"/>
              <a:t>dataframe</a:t>
            </a:r>
            <a:r>
              <a:rPr lang="vi-VN" dirty="0"/>
              <a:t> </a:t>
            </a:r>
            <a:endParaRPr lang="en-US" dirty="0"/>
          </a:p>
        </p:txBody>
      </p:sp>
      <p:sp>
        <p:nvSpPr>
          <p:cNvPr id="3" name="Chỗ dành sẵn cho Nội dung 2">
            <a:extLst>
              <a:ext uri="{FF2B5EF4-FFF2-40B4-BE49-F238E27FC236}">
                <a16:creationId xmlns:a16="http://schemas.microsoft.com/office/drawing/2014/main" id="{26E9B494-1E7E-4B9E-587C-94B2C13C8504}"/>
              </a:ext>
            </a:extLst>
          </p:cNvPr>
          <p:cNvSpPr>
            <a:spLocks noGrp="1"/>
          </p:cNvSpPr>
          <p:nvPr>
            <p:ph idx="1"/>
          </p:nvPr>
        </p:nvSpPr>
        <p:spPr>
          <a:xfrm>
            <a:off x="979715" y="1504188"/>
            <a:ext cx="10058400" cy="803583"/>
          </a:xfrm>
        </p:spPr>
        <p:txBody>
          <a:bodyPr/>
          <a:lstStyle/>
          <a:p>
            <a:r>
              <a:rPr lang="en-US" dirty="0"/>
              <a:t>&gt;&gt;&gt; import </a:t>
            </a:r>
            <a:r>
              <a:rPr lang="en-US" dirty="0" err="1"/>
              <a:t>numpy</a:t>
            </a:r>
            <a:r>
              <a:rPr lang="en-US" dirty="0"/>
              <a:t> as np</a:t>
            </a:r>
          </a:p>
          <a:p>
            <a:r>
              <a:rPr lang="en-US" dirty="0"/>
              <a:t>&gt;&gt;&gt; import pandas as pd</a:t>
            </a:r>
          </a:p>
        </p:txBody>
      </p:sp>
      <p:sp>
        <p:nvSpPr>
          <p:cNvPr id="4" name="Hộp Văn bản 3">
            <a:extLst>
              <a:ext uri="{FF2B5EF4-FFF2-40B4-BE49-F238E27FC236}">
                <a16:creationId xmlns:a16="http://schemas.microsoft.com/office/drawing/2014/main" id="{B37B729B-0498-4BFF-238D-D02D95675FB3}"/>
              </a:ext>
            </a:extLst>
          </p:cNvPr>
          <p:cNvSpPr txBox="1"/>
          <p:nvPr/>
        </p:nvSpPr>
        <p:spPr>
          <a:xfrm>
            <a:off x="1066800" y="2223983"/>
            <a:ext cx="6172200" cy="369332"/>
          </a:xfrm>
          <a:prstGeom prst="rect">
            <a:avLst/>
          </a:prstGeom>
          <a:noFill/>
        </p:spPr>
        <p:txBody>
          <a:bodyPr wrap="square" rtlCol="0">
            <a:spAutoFit/>
          </a:bodyPr>
          <a:lstStyle/>
          <a:p>
            <a:r>
              <a:rPr lang="vi-VN" dirty="0">
                <a:solidFill>
                  <a:srgbClr val="1B1B1B"/>
                </a:solidFill>
                <a:latin typeface="Open Sans" panose="020B0606030504020204" pitchFamily="34" charset="0"/>
              </a:rPr>
              <a:t>- </a:t>
            </a:r>
            <a:r>
              <a:rPr lang="vi-VN" dirty="0" err="1">
                <a:solidFill>
                  <a:srgbClr val="1B1B1B"/>
                </a:solidFill>
                <a:latin typeface="Open Sans" panose="020B0606030504020204" pitchFamily="34" charset="0"/>
              </a:rPr>
              <a:t>Tạo</a:t>
            </a:r>
            <a:r>
              <a:rPr lang="en-US" b="0" i="0" dirty="0">
                <a:solidFill>
                  <a:srgbClr val="1B1B1B"/>
                </a:solidFill>
                <a:effectLst/>
                <a:latin typeface="Open Sans" panose="020B0606030504020204" pitchFamily="34" charset="0"/>
              </a:rPr>
              <a:t> Pandas </a:t>
            </a:r>
            <a:r>
              <a:rPr lang="en-US" b="0" i="0" dirty="0" err="1">
                <a:solidFill>
                  <a:srgbClr val="1B1B1B"/>
                </a:solidFill>
                <a:effectLst/>
                <a:latin typeface="Open Sans" panose="020B0606030504020204" pitchFamily="34" charset="0"/>
              </a:rPr>
              <a:t>DataFrame</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bằng</a:t>
            </a:r>
            <a:r>
              <a:rPr lang="en-US" b="0" i="0" dirty="0">
                <a:solidFill>
                  <a:srgbClr val="1B1B1B"/>
                </a:solidFill>
                <a:effectLst/>
                <a:latin typeface="Open Sans" panose="020B0606030504020204" pitchFamily="34" charset="0"/>
              </a:rPr>
              <a:t> Python dictionary:</a:t>
            </a:r>
            <a:endParaRPr lang="en-US" dirty="0"/>
          </a:p>
        </p:txBody>
      </p:sp>
      <p:pic>
        <p:nvPicPr>
          <p:cNvPr id="6" name="Hình ảnh 5">
            <a:extLst>
              <a:ext uri="{FF2B5EF4-FFF2-40B4-BE49-F238E27FC236}">
                <a16:creationId xmlns:a16="http://schemas.microsoft.com/office/drawing/2014/main" id="{26642135-A2B9-07A8-4CF7-F742D89BB8FA}"/>
              </a:ext>
            </a:extLst>
          </p:cNvPr>
          <p:cNvPicPr>
            <a:picLocks noChangeAspect="1"/>
          </p:cNvPicPr>
          <p:nvPr/>
        </p:nvPicPr>
        <p:blipFill>
          <a:blip r:embed="rId2"/>
          <a:stretch>
            <a:fillRect/>
          </a:stretch>
        </p:blipFill>
        <p:spPr>
          <a:xfrm>
            <a:off x="3335893" y="2615179"/>
            <a:ext cx="4845299" cy="1587582"/>
          </a:xfrm>
          <a:prstGeom prst="rect">
            <a:avLst/>
          </a:prstGeom>
        </p:spPr>
      </p:pic>
      <p:sp>
        <p:nvSpPr>
          <p:cNvPr id="7" name="Hộp Văn bản 6">
            <a:extLst>
              <a:ext uri="{FF2B5EF4-FFF2-40B4-BE49-F238E27FC236}">
                <a16:creationId xmlns:a16="http://schemas.microsoft.com/office/drawing/2014/main" id="{A1E10E2A-CC60-3E12-3E9A-DFFF258CEAF0}"/>
              </a:ext>
            </a:extLst>
          </p:cNvPr>
          <p:cNvSpPr txBox="1"/>
          <p:nvPr/>
        </p:nvSpPr>
        <p:spPr>
          <a:xfrm>
            <a:off x="1066800" y="4264686"/>
            <a:ext cx="6896677" cy="369332"/>
          </a:xfrm>
          <a:prstGeom prst="rect">
            <a:avLst/>
          </a:prstGeom>
          <a:noFill/>
        </p:spPr>
        <p:txBody>
          <a:bodyPr wrap="square" rtlCol="0">
            <a:spAutoFit/>
          </a:bodyPr>
          <a:lstStyle/>
          <a:p>
            <a:r>
              <a:rPr lang="vi-VN" b="0" i="0" dirty="0">
                <a:solidFill>
                  <a:srgbClr val="1B1B1B"/>
                </a:solidFill>
                <a:effectLst/>
                <a:latin typeface="Open Sans" panose="020B0606030504020204" pitchFamily="34" charset="0"/>
              </a:rPr>
              <a:t>- T</a:t>
            </a:r>
            <a:r>
              <a:rPr lang="en-US" b="0" i="0" dirty="0" err="1">
                <a:solidFill>
                  <a:srgbClr val="1B1B1B"/>
                </a:solidFill>
                <a:effectLst/>
                <a:latin typeface="Open Sans" panose="020B0606030504020204" pitchFamily="34" charset="0"/>
              </a:rPr>
              <a:t>ạo</a:t>
            </a:r>
            <a:r>
              <a:rPr lang="en-US" b="0" i="0" dirty="0">
                <a:solidFill>
                  <a:srgbClr val="1B1B1B"/>
                </a:solidFill>
                <a:effectLst/>
                <a:latin typeface="Open Sans" panose="020B0606030504020204" pitchFamily="34" charset="0"/>
              </a:rPr>
              <a:t> Pandas </a:t>
            </a:r>
            <a:r>
              <a:rPr lang="en-US" b="0" i="0" dirty="0" err="1">
                <a:solidFill>
                  <a:srgbClr val="1B1B1B"/>
                </a:solidFill>
                <a:effectLst/>
                <a:latin typeface="Open Sans" panose="020B0606030504020204" pitchFamily="34" charset="0"/>
              </a:rPr>
              <a:t>DataFrame</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sử</a:t>
            </a:r>
            <a:r>
              <a:rPr lang="en-US" b="0" i="0" dirty="0">
                <a:solidFill>
                  <a:srgbClr val="1B1B1B"/>
                </a:solidFill>
                <a:effectLst/>
                <a:latin typeface="Open Sans" panose="020B0606030504020204" pitchFamily="34" charset="0"/>
              </a:rPr>
              <a:t> </a:t>
            </a:r>
            <a:r>
              <a:rPr lang="en-US" b="0" i="0" dirty="0" err="1">
                <a:solidFill>
                  <a:srgbClr val="1B1B1B"/>
                </a:solidFill>
                <a:effectLst/>
                <a:latin typeface="Open Sans" panose="020B0606030504020204" pitchFamily="34" charset="0"/>
              </a:rPr>
              <a:t>dụng</a:t>
            </a:r>
            <a:r>
              <a:rPr lang="en-US" b="0" i="0" dirty="0">
                <a:solidFill>
                  <a:srgbClr val="1B1B1B"/>
                </a:solidFill>
                <a:effectLst/>
                <a:latin typeface="Open Sans" panose="020B0606030504020204" pitchFamily="34" charset="0"/>
              </a:rPr>
              <a:t> list </a:t>
            </a:r>
            <a:r>
              <a:rPr lang="en-US" b="0" i="0" dirty="0" err="1">
                <a:solidFill>
                  <a:srgbClr val="1B1B1B"/>
                </a:solidFill>
                <a:effectLst/>
                <a:latin typeface="Open Sans" panose="020B0606030504020204" pitchFamily="34" charset="0"/>
              </a:rPr>
              <a:t>của</a:t>
            </a:r>
            <a:r>
              <a:rPr lang="en-US" b="0" i="0" dirty="0">
                <a:solidFill>
                  <a:srgbClr val="1B1B1B"/>
                </a:solidFill>
                <a:effectLst/>
                <a:latin typeface="Open Sans" panose="020B0606030504020204" pitchFamily="34" charset="0"/>
              </a:rPr>
              <a:t> dictionary:</a:t>
            </a:r>
            <a:endParaRPr lang="en-US" dirty="0"/>
          </a:p>
        </p:txBody>
      </p:sp>
      <p:pic>
        <p:nvPicPr>
          <p:cNvPr id="9" name="Hình ảnh 8">
            <a:extLst>
              <a:ext uri="{FF2B5EF4-FFF2-40B4-BE49-F238E27FC236}">
                <a16:creationId xmlns:a16="http://schemas.microsoft.com/office/drawing/2014/main" id="{63E6B42B-2FA9-371F-902E-AF1B1FD98A5C}"/>
              </a:ext>
            </a:extLst>
          </p:cNvPr>
          <p:cNvPicPr>
            <a:picLocks noChangeAspect="1"/>
          </p:cNvPicPr>
          <p:nvPr/>
        </p:nvPicPr>
        <p:blipFill>
          <a:blip r:embed="rId3"/>
          <a:stretch>
            <a:fillRect/>
          </a:stretch>
        </p:blipFill>
        <p:spPr>
          <a:xfrm>
            <a:off x="3779514" y="4745873"/>
            <a:ext cx="3459486" cy="1715059"/>
          </a:xfrm>
          <a:prstGeom prst="rect">
            <a:avLst/>
          </a:prstGeom>
        </p:spPr>
      </p:pic>
    </p:spTree>
    <p:extLst>
      <p:ext uri="{BB962C8B-B14F-4D97-AF65-F5344CB8AC3E}">
        <p14:creationId xmlns:p14="http://schemas.microsoft.com/office/powerpoint/2010/main" val="267627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3528E7AB-5E60-0399-2984-19AFEC4DAACD}"/>
              </a:ext>
            </a:extLst>
          </p:cNvPr>
          <p:cNvSpPr>
            <a:spLocks noGrp="1"/>
          </p:cNvSpPr>
          <p:nvPr>
            <p:ph type="title"/>
          </p:nvPr>
        </p:nvSpPr>
        <p:spPr>
          <a:xfrm>
            <a:off x="1066800" y="413994"/>
            <a:ext cx="10058400" cy="1371600"/>
          </a:xfrm>
        </p:spPr>
        <p:txBody>
          <a:bodyPr/>
          <a:lstStyle/>
          <a:p>
            <a:r>
              <a:rPr lang="vi-VN" dirty="0" err="1"/>
              <a:t>Tạo</a:t>
            </a:r>
            <a:r>
              <a:rPr lang="vi-VN" dirty="0"/>
              <a:t> </a:t>
            </a:r>
            <a:r>
              <a:rPr lang="vi-VN" dirty="0" err="1"/>
              <a:t>pandas</a:t>
            </a:r>
            <a:r>
              <a:rPr lang="vi-VN" dirty="0"/>
              <a:t> </a:t>
            </a:r>
            <a:r>
              <a:rPr lang="vi-VN" dirty="0" err="1"/>
              <a:t>dataframe</a:t>
            </a:r>
            <a:r>
              <a:rPr lang="vi-VN" dirty="0"/>
              <a:t> </a:t>
            </a:r>
            <a:endParaRPr lang="en-US" dirty="0"/>
          </a:p>
        </p:txBody>
      </p:sp>
      <p:sp>
        <p:nvSpPr>
          <p:cNvPr id="5" name="Hộp Văn bản 4">
            <a:extLst>
              <a:ext uri="{FF2B5EF4-FFF2-40B4-BE49-F238E27FC236}">
                <a16:creationId xmlns:a16="http://schemas.microsoft.com/office/drawing/2014/main" id="{A2F793AB-8D6F-60DF-D769-46BE4D44005F}"/>
              </a:ext>
            </a:extLst>
          </p:cNvPr>
          <p:cNvSpPr txBox="1"/>
          <p:nvPr/>
        </p:nvSpPr>
        <p:spPr>
          <a:xfrm>
            <a:off x="914399" y="2133937"/>
            <a:ext cx="4245429" cy="1477328"/>
          </a:xfrm>
          <a:prstGeom prst="rect">
            <a:avLst/>
          </a:prstGeom>
          <a:noFill/>
        </p:spPr>
        <p:txBody>
          <a:bodyPr wrap="square" rtlCol="0">
            <a:spAutoFit/>
          </a:bodyPr>
          <a:lstStyle/>
          <a:p>
            <a:pPr algn="l"/>
            <a:r>
              <a:rPr lang="vi-VN" b="1" i="0" dirty="0" err="1">
                <a:solidFill>
                  <a:srgbClr val="1B1B1B"/>
                </a:solidFill>
                <a:effectLst/>
                <a:latin typeface="Open Sans" panose="020B0606030504020204" pitchFamily="34" charset="0"/>
              </a:rPr>
              <a:t>Tạo</a:t>
            </a:r>
            <a:r>
              <a:rPr lang="vi-VN" b="1" i="0" dirty="0">
                <a:solidFill>
                  <a:srgbClr val="1B1B1B"/>
                </a:solidFill>
                <a:effectLst/>
                <a:latin typeface="Open Sans" panose="020B0606030504020204" pitchFamily="34" charset="0"/>
              </a:rPr>
              <a:t> </a:t>
            </a:r>
            <a:r>
              <a:rPr lang="vi-VN" b="1" i="0" dirty="0" err="1">
                <a:solidFill>
                  <a:srgbClr val="1B1B1B"/>
                </a:solidFill>
                <a:effectLst/>
                <a:latin typeface="Open Sans" panose="020B0606030504020204" pitchFamily="34" charset="0"/>
              </a:rPr>
              <a:t>Pandas</a:t>
            </a:r>
            <a:r>
              <a:rPr lang="vi-VN" b="1" i="0" dirty="0">
                <a:solidFill>
                  <a:srgbClr val="1B1B1B"/>
                </a:solidFill>
                <a:effectLst/>
                <a:latin typeface="Open Sans" panose="020B0606030504020204" pitchFamily="34" charset="0"/>
              </a:rPr>
              <a:t> </a:t>
            </a:r>
            <a:r>
              <a:rPr lang="vi-VN" b="1" i="0" dirty="0" err="1">
                <a:solidFill>
                  <a:srgbClr val="1B1B1B"/>
                </a:solidFill>
                <a:effectLst/>
                <a:latin typeface="Open Sans" panose="020B0606030504020204" pitchFamily="34" charset="0"/>
              </a:rPr>
              <a:t>DataFrame</a:t>
            </a:r>
            <a:r>
              <a:rPr lang="vi-VN" b="1" i="0" dirty="0">
                <a:solidFill>
                  <a:srgbClr val="1B1B1B"/>
                </a:solidFill>
                <a:effectLst/>
                <a:latin typeface="Open Sans" panose="020B0606030504020204" pitchFamily="34" charset="0"/>
              </a:rPr>
              <a:t> </a:t>
            </a:r>
            <a:r>
              <a:rPr lang="vi-VN" b="1" i="0" dirty="0" err="1">
                <a:solidFill>
                  <a:srgbClr val="1B1B1B"/>
                </a:solidFill>
                <a:effectLst/>
                <a:latin typeface="Open Sans" panose="020B0606030504020204" pitchFamily="34" charset="0"/>
              </a:rPr>
              <a:t>với</a:t>
            </a:r>
            <a:r>
              <a:rPr lang="vi-VN" b="1" i="0" dirty="0">
                <a:solidFill>
                  <a:srgbClr val="1B1B1B"/>
                </a:solidFill>
                <a:effectLst/>
                <a:latin typeface="Open Sans" panose="020B0606030504020204" pitchFamily="34" charset="0"/>
              </a:rPr>
              <a:t> </a:t>
            </a:r>
            <a:r>
              <a:rPr lang="vi-VN" b="1" i="0" dirty="0" err="1">
                <a:solidFill>
                  <a:srgbClr val="1B1B1B"/>
                </a:solidFill>
                <a:effectLst/>
                <a:latin typeface="Open Sans" panose="020B0606030504020204" pitchFamily="34" charset="0"/>
              </a:rPr>
              <a:t>từ</a:t>
            </a:r>
            <a:r>
              <a:rPr lang="vi-VN" b="1" i="0" dirty="0">
                <a:solidFill>
                  <a:srgbClr val="1B1B1B"/>
                </a:solidFill>
                <a:effectLst/>
                <a:latin typeface="Open Sans" panose="020B0606030504020204" pitchFamily="34" charset="0"/>
              </a:rPr>
              <a:t> </a:t>
            </a:r>
            <a:r>
              <a:rPr lang="vi-VN" b="1" i="0" dirty="0" err="1">
                <a:solidFill>
                  <a:srgbClr val="1B1B1B"/>
                </a:solidFill>
                <a:effectLst/>
                <a:latin typeface="Open Sans" panose="020B0606030504020204" pitchFamily="34" charset="0"/>
              </a:rPr>
              <a:t>Files</a:t>
            </a:r>
            <a:endParaRPr lang="vi-VN" b="1" i="0" dirty="0">
              <a:solidFill>
                <a:srgbClr val="1B1B1B"/>
              </a:solidFill>
              <a:effectLst/>
              <a:latin typeface="Open Sans" panose="020B0606030504020204" pitchFamily="34" charset="0"/>
            </a:endParaRPr>
          </a:p>
          <a:p>
            <a:pPr algn="l"/>
            <a:r>
              <a:rPr lang="vi-VN" dirty="0">
                <a:solidFill>
                  <a:srgbClr val="1B1B1B"/>
                </a:solidFill>
                <a:latin typeface="Open Sans" panose="020B0606030504020204" pitchFamily="34" charset="0"/>
              </a:rPr>
              <a:t>- </a:t>
            </a:r>
            <a:r>
              <a:rPr lang="vi-VN" dirty="0" err="1">
                <a:solidFill>
                  <a:srgbClr val="1B1B1B"/>
                </a:solidFill>
                <a:latin typeface="Open Sans" panose="020B0606030504020204" pitchFamily="34" charset="0"/>
              </a:rPr>
              <a:t>C</a:t>
            </a:r>
            <a:r>
              <a:rPr lang="vi-VN" b="0" i="0" dirty="0" err="1">
                <a:solidFill>
                  <a:srgbClr val="1B1B1B"/>
                </a:solidFill>
                <a:effectLst/>
                <a:latin typeface="Open Sans" panose="020B0606030504020204" pitchFamily="34" charset="0"/>
              </a:rPr>
              <a:t>ó</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thể</a:t>
            </a:r>
            <a:r>
              <a:rPr lang="vi-VN" b="0" i="0" dirty="0">
                <a:solidFill>
                  <a:srgbClr val="1B1B1B"/>
                </a:solidFill>
                <a:effectLst/>
                <a:latin typeface="Open Sans" panose="020B0606030504020204" pitchFamily="34" charset="0"/>
              </a:rPr>
              <a:t> lưu </a:t>
            </a:r>
            <a:r>
              <a:rPr lang="vi-VN" b="0" i="0" dirty="0" err="1">
                <a:solidFill>
                  <a:srgbClr val="1B1B1B"/>
                </a:solidFill>
                <a:effectLst/>
                <a:latin typeface="Open Sans" panose="020B0606030504020204" pitchFamily="34" charset="0"/>
              </a:rPr>
              <a:t>và</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tải</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dữ</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liệu</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và</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label</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từ</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Pandas</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DataFrame</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từ</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một</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số</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loại</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tệp</a:t>
            </a:r>
            <a:r>
              <a:rPr lang="vi-VN" b="0" i="0" dirty="0">
                <a:solidFill>
                  <a:srgbClr val="1B1B1B"/>
                </a:solidFill>
                <a:effectLst/>
                <a:latin typeface="Open Sans" panose="020B0606030504020204" pitchFamily="34" charset="0"/>
              </a:rPr>
              <a:t>, bao </a:t>
            </a:r>
            <a:r>
              <a:rPr lang="vi-VN" b="0" i="0" dirty="0" err="1">
                <a:solidFill>
                  <a:srgbClr val="1B1B1B"/>
                </a:solidFill>
                <a:effectLst/>
                <a:latin typeface="Open Sans" panose="020B0606030504020204" pitchFamily="34" charset="0"/>
              </a:rPr>
              <a:t>gồm</a:t>
            </a:r>
            <a:r>
              <a:rPr lang="vi-VN" b="0" i="0" dirty="0">
                <a:solidFill>
                  <a:srgbClr val="1B1B1B"/>
                </a:solidFill>
                <a:effectLst/>
                <a:latin typeface="Open Sans" panose="020B0606030504020204" pitchFamily="34" charset="0"/>
              </a:rPr>
              <a:t> CSV, Excel, SQL, JSON, </a:t>
            </a:r>
            <a:r>
              <a:rPr lang="vi-VN" b="0" i="0" dirty="0" err="1">
                <a:solidFill>
                  <a:srgbClr val="1B1B1B"/>
                </a:solidFill>
                <a:effectLst/>
                <a:latin typeface="Open Sans" panose="020B0606030504020204" pitchFamily="34" charset="0"/>
              </a:rPr>
              <a:t>v.v</a:t>
            </a:r>
            <a:r>
              <a:rPr lang="vi-VN" b="0" i="0" dirty="0">
                <a:solidFill>
                  <a:srgbClr val="1B1B1B"/>
                </a:solidFill>
                <a:effectLst/>
                <a:latin typeface="Open Sans" panose="020B0606030504020204" pitchFamily="34" charset="0"/>
              </a:rPr>
              <a:t>. Đây </a:t>
            </a:r>
            <a:r>
              <a:rPr lang="vi-VN" b="0" i="0" dirty="0" err="1">
                <a:solidFill>
                  <a:srgbClr val="1B1B1B"/>
                </a:solidFill>
                <a:effectLst/>
                <a:latin typeface="Open Sans" panose="020B0606030504020204" pitchFamily="34" charset="0"/>
              </a:rPr>
              <a:t>là</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một</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tính</a:t>
            </a:r>
            <a:r>
              <a:rPr lang="vi-VN" b="0" i="0" dirty="0">
                <a:solidFill>
                  <a:srgbClr val="1B1B1B"/>
                </a:solidFill>
                <a:effectLst/>
                <a:latin typeface="Open Sans" panose="020B0606030504020204" pitchFamily="34" charset="0"/>
              </a:rPr>
              <a:t> năng </a:t>
            </a:r>
            <a:r>
              <a:rPr lang="vi-VN" b="0" i="0" dirty="0" err="1">
                <a:solidFill>
                  <a:srgbClr val="1B1B1B"/>
                </a:solidFill>
                <a:effectLst/>
                <a:latin typeface="Open Sans" panose="020B0606030504020204" pitchFamily="34" charset="0"/>
              </a:rPr>
              <a:t>rất</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mạnh</a:t>
            </a:r>
            <a:r>
              <a:rPr lang="vi-VN" b="0" i="0" dirty="0">
                <a:solidFill>
                  <a:srgbClr val="1B1B1B"/>
                </a:solidFill>
                <a:effectLst/>
                <a:latin typeface="Open Sans" panose="020B0606030504020204" pitchFamily="34" charset="0"/>
              </a:rPr>
              <a:t> </a:t>
            </a:r>
            <a:r>
              <a:rPr lang="vi-VN" b="0" i="0" dirty="0" err="1">
                <a:solidFill>
                  <a:srgbClr val="1B1B1B"/>
                </a:solidFill>
                <a:effectLst/>
                <a:latin typeface="Open Sans" panose="020B0606030504020204" pitchFamily="34" charset="0"/>
              </a:rPr>
              <a:t>mẽ</a:t>
            </a:r>
            <a:r>
              <a:rPr lang="vi-VN" b="0" i="0" dirty="0">
                <a:solidFill>
                  <a:srgbClr val="1B1B1B"/>
                </a:solidFill>
                <a:effectLst/>
                <a:latin typeface="Open Sans" panose="020B0606030504020204" pitchFamily="34" charset="0"/>
              </a:rPr>
              <a:t>.</a:t>
            </a:r>
          </a:p>
        </p:txBody>
      </p:sp>
      <p:pic>
        <p:nvPicPr>
          <p:cNvPr id="7" name="Hình ảnh 6">
            <a:extLst>
              <a:ext uri="{FF2B5EF4-FFF2-40B4-BE49-F238E27FC236}">
                <a16:creationId xmlns:a16="http://schemas.microsoft.com/office/drawing/2014/main" id="{5A500F09-D224-5210-EEA1-9CEF6E765FF9}"/>
              </a:ext>
            </a:extLst>
          </p:cNvPr>
          <p:cNvPicPr>
            <a:picLocks noChangeAspect="1"/>
          </p:cNvPicPr>
          <p:nvPr/>
        </p:nvPicPr>
        <p:blipFill>
          <a:blip r:embed="rId2"/>
          <a:stretch>
            <a:fillRect/>
          </a:stretch>
        </p:blipFill>
        <p:spPr>
          <a:xfrm>
            <a:off x="1066800" y="3959608"/>
            <a:ext cx="5225708" cy="1808603"/>
          </a:xfrm>
          <a:prstGeom prst="rect">
            <a:avLst/>
          </a:prstGeom>
        </p:spPr>
      </p:pic>
      <p:sp>
        <p:nvSpPr>
          <p:cNvPr id="9" name="Hộp Văn bản 8">
            <a:extLst>
              <a:ext uri="{FF2B5EF4-FFF2-40B4-BE49-F238E27FC236}">
                <a16:creationId xmlns:a16="http://schemas.microsoft.com/office/drawing/2014/main" id="{57BDD75A-14D0-0673-6613-4E94D771E8B3}"/>
              </a:ext>
            </a:extLst>
          </p:cNvPr>
          <p:cNvSpPr txBox="1"/>
          <p:nvPr/>
        </p:nvSpPr>
        <p:spPr>
          <a:xfrm>
            <a:off x="7151915" y="2410936"/>
            <a:ext cx="3973286" cy="646331"/>
          </a:xfrm>
          <a:prstGeom prst="rect">
            <a:avLst/>
          </a:prstGeom>
          <a:noFill/>
        </p:spPr>
        <p:txBody>
          <a:bodyPr wrap="square">
            <a:spAutoFit/>
          </a:bodyPr>
          <a:lstStyle/>
          <a:p>
            <a:r>
              <a:rPr lang="vi-VN"/>
              <a:t>- </a:t>
            </a:r>
            <a:r>
              <a:rPr lang="vi-VN" dirty="0" err="1"/>
              <a:t>Có</a:t>
            </a:r>
            <a:r>
              <a:rPr lang="vi-VN" dirty="0"/>
              <a:t> </a:t>
            </a:r>
            <a:r>
              <a:rPr lang="vi-VN" dirty="0" err="1"/>
              <a:t>thể</a:t>
            </a:r>
            <a:r>
              <a:rPr lang="vi-VN" dirty="0"/>
              <a:t> lưu </a:t>
            </a:r>
            <a:r>
              <a:rPr lang="vi-VN" dirty="0" err="1"/>
              <a:t>dữ</a:t>
            </a:r>
            <a:r>
              <a:rPr lang="vi-VN" dirty="0"/>
              <a:t> </a:t>
            </a:r>
            <a:r>
              <a:rPr lang="vi-VN" dirty="0" err="1"/>
              <a:t>liệu</a:t>
            </a:r>
            <a:r>
              <a:rPr lang="vi-VN" dirty="0"/>
              <a:t> </a:t>
            </a:r>
            <a:r>
              <a:rPr lang="vi-VN" dirty="0" err="1"/>
              <a:t>từ</a:t>
            </a:r>
            <a:r>
              <a:rPr lang="vi-VN" dirty="0"/>
              <a:t> </a:t>
            </a:r>
            <a:r>
              <a:rPr lang="vi-VN" dirty="0" err="1"/>
              <a:t>DataFrame</a:t>
            </a:r>
            <a:r>
              <a:rPr lang="vi-VN" dirty="0"/>
              <a:t> </a:t>
            </a:r>
            <a:r>
              <a:rPr lang="vi-VN" dirty="0" err="1"/>
              <a:t>của</a:t>
            </a:r>
            <a:r>
              <a:rPr lang="vi-VN" dirty="0"/>
              <a:t> </a:t>
            </a:r>
            <a:r>
              <a:rPr lang="vi-VN" dirty="0" err="1"/>
              <a:t>mình</a:t>
            </a:r>
            <a:r>
              <a:rPr lang="vi-VN" dirty="0"/>
              <a:t> </a:t>
            </a:r>
            <a:r>
              <a:rPr lang="vi-VN" dirty="0" err="1"/>
              <a:t>vào</a:t>
            </a:r>
            <a:r>
              <a:rPr lang="vi-VN" dirty="0"/>
              <a:t> </a:t>
            </a:r>
            <a:r>
              <a:rPr lang="vi-VN" dirty="0" err="1"/>
              <a:t>tệp</a:t>
            </a:r>
            <a:r>
              <a:rPr lang="vi-VN" dirty="0"/>
              <a:t> CSV </a:t>
            </a:r>
            <a:r>
              <a:rPr lang="vi-VN" dirty="0" err="1"/>
              <a:t>với</a:t>
            </a:r>
            <a:r>
              <a:rPr lang="vi-VN" dirty="0"/>
              <a:t> .</a:t>
            </a:r>
            <a:r>
              <a:rPr lang="vi-VN" dirty="0" err="1"/>
              <a:t>to_csv</a:t>
            </a:r>
            <a:r>
              <a:rPr lang="vi-VN" dirty="0"/>
              <a:t> ():</a:t>
            </a:r>
            <a:endParaRPr lang="en-US" dirty="0"/>
          </a:p>
        </p:txBody>
      </p:sp>
      <p:sp>
        <p:nvSpPr>
          <p:cNvPr id="11" name="Hộp Văn bản 10">
            <a:extLst>
              <a:ext uri="{FF2B5EF4-FFF2-40B4-BE49-F238E27FC236}">
                <a16:creationId xmlns:a16="http://schemas.microsoft.com/office/drawing/2014/main" id="{A3DE03CF-1629-15D9-4D3F-3056489F33B7}"/>
              </a:ext>
            </a:extLst>
          </p:cNvPr>
          <p:cNvSpPr txBox="1"/>
          <p:nvPr/>
        </p:nvSpPr>
        <p:spPr>
          <a:xfrm>
            <a:off x="7304314" y="3059668"/>
            <a:ext cx="6096000" cy="369332"/>
          </a:xfrm>
          <a:prstGeom prst="rect">
            <a:avLst/>
          </a:prstGeom>
          <a:noFill/>
        </p:spPr>
        <p:txBody>
          <a:bodyPr wrap="square">
            <a:spAutoFit/>
          </a:bodyPr>
          <a:lstStyle/>
          <a:p>
            <a:r>
              <a:rPr lang="en-US" dirty="0"/>
              <a:t>&gt;&gt; </a:t>
            </a:r>
            <a:r>
              <a:rPr lang="en-US" dirty="0" err="1"/>
              <a:t>df.to_csv</a:t>
            </a:r>
            <a:r>
              <a:rPr lang="en-US" dirty="0"/>
              <a:t>('data.csv')</a:t>
            </a:r>
          </a:p>
        </p:txBody>
      </p:sp>
    </p:spTree>
    <p:extLst>
      <p:ext uri="{BB962C8B-B14F-4D97-AF65-F5344CB8AC3E}">
        <p14:creationId xmlns:p14="http://schemas.microsoft.com/office/powerpoint/2010/main" val="48820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B568E3D-B981-B3EB-5BA2-89AADE472A42}"/>
              </a:ext>
            </a:extLst>
          </p:cNvPr>
          <p:cNvSpPr>
            <a:spLocks noGrp="1"/>
          </p:cNvSpPr>
          <p:nvPr>
            <p:ph type="title"/>
          </p:nvPr>
        </p:nvSpPr>
        <p:spPr/>
        <p:txBody>
          <a:bodyPr/>
          <a:lstStyle/>
          <a:p>
            <a:r>
              <a:rPr lang="vi-VN" dirty="0" err="1"/>
              <a:t>Inspecting</a:t>
            </a:r>
            <a:r>
              <a:rPr lang="vi-VN" dirty="0"/>
              <a:t> </a:t>
            </a:r>
            <a:r>
              <a:rPr lang="vi-VN" dirty="0" err="1"/>
              <a:t>datafame</a:t>
            </a:r>
            <a:endParaRPr lang="en-US" dirty="0"/>
          </a:p>
        </p:txBody>
      </p:sp>
      <p:sp>
        <p:nvSpPr>
          <p:cNvPr id="3" name="Chỗ dành sẵn cho Nội dung 2">
            <a:extLst>
              <a:ext uri="{FF2B5EF4-FFF2-40B4-BE49-F238E27FC236}">
                <a16:creationId xmlns:a16="http://schemas.microsoft.com/office/drawing/2014/main" id="{28839767-EAA2-1ADB-D6B2-7858BFFCFF5D}"/>
              </a:ext>
            </a:extLst>
          </p:cNvPr>
          <p:cNvSpPr>
            <a:spLocks noGrp="1"/>
          </p:cNvSpPr>
          <p:nvPr>
            <p:ph idx="1"/>
          </p:nvPr>
        </p:nvSpPr>
        <p:spPr>
          <a:xfrm>
            <a:off x="1066800" y="2473235"/>
            <a:ext cx="10058400" cy="3849624"/>
          </a:xfrm>
        </p:spPr>
        <p:txBody>
          <a:bodyPr>
            <a:normAutofit/>
          </a:bodyPr>
          <a:lstStyle/>
          <a:p>
            <a:r>
              <a:rPr lang="vi-VN" sz="2400" dirty="0"/>
              <a:t>Khi </a:t>
            </a:r>
            <a:r>
              <a:rPr lang="vi-VN" sz="2400" dirty="0" err="1"/>
              <a:t>bạn</a:t>
            </a:r>
            <a:r>
              <a:rPr lang="vi-VN" sz="2400" dirty="0"/>
              <a:t> </a:t>
            </a:r>
            <a:r>
              <a:rPr lang="vi-VN" sz="2400" dirty="0" err="1"/>
              <a:t>có</a:t>
            </a:r>
            <a:r>
              <a:rPr lang="vi-VN" sz="2400" dirty="0"/>
              <a:t> </a:t>
            </a:r>
            <a:r>
              <a:rPr lang="vi-VN" sz="2400" dirty="0" err="1"/>
              <a:t>một</a:t>
            </a:r>
            <a:r>
              <a:rPr lang="vi-VN" sz="2400" dirty="0"/>
              <a:t> </a:t>
            </a:r>
            <a:r>
              <a:rPr lang="vi-VN" sz="2400" dirty="0" err="1"/>
              <a:t>DataFrame</a:t>
            </a:r>
            <a:r>
              <a:rPr lang="vi-VN" sz="2400" dirty="0"/>
              <a:t> </a:t>
            </a:r>
            <a:r>
              <a:rPr lang="vi-VN" sz="2400" dirty="0" err="1"/>
              <a:t>mới</a:t>
            </a:r>
            <a:r>
              <a:rPr lang="vi-VN" sz="2400" dirty="0"/>
              <a:t> </a:t>
            </a:r>
            <a:r>
              <a:rPr lang="vi-VN" sz="2400" dirty="0" err="1"/>
              <a:t>để</a:t>
            </a:r>
            <a:r>
              <a:rPr lang="vi-VN" sz="2400" dirty="0"/>
              <a:t> </a:t>
            </a:r>
            <a:r>
              <a:rPr lang="vi-VN" sz="2400" dirty="0" err="1"/>
              <a:t>làm</a:t>
            </a:r>
            <a:r>
              <a:rPr lang="vi-VN" sz="2400" dirty="0"/>
              <a:t> </a:t>
            </a:r>
            <a:r>
              <a:rPr lang="vi-VN" sz="2400" dirty="0" err="1"/>
              <a:t>việc</a:t>
            </a:r>
            <a:r>
              <a:rPr lang="vi-VN" sz="2400" dirty="0"/>
              <a:t>, </a:t>
            </a:r>
            <a:r>
              <a:rPr lang="vi-VN" sz="2400" dirty="0" err="1"/>
              <a:t>điều</a:t>
            </a:r>
            <a:r>
              <a:rPr lang="vi-VN" sz="2400" dirty="0"/>
              <a:t> </a:t>
            </a:r>
            <a:r>
              <a:rPr lang="vi-VN" sz="2400" dirty="0" err="1"/>
              <a:t>đầu</a:t>
            </a:r>
            <a:r>
              <a:rPr lang="vi-VN" sz="2400" dirty="0"/>
              <a:t> tiên </a:t>
            </a:r>
            <a:r>
              <a:rPr lang="vi-VN" sz="2400" dirty="0" err="1"/>
              <a:t>bạn</a:t>
            </a:r>
            <a:r>
              <a:rPr lang="vi-VN" sz="2400" dirty="0"/>
              <a:t> </a:t>
            </a:r>
            <a:r>
              <a:rPr lang="vi-VN" sz="2400" dirty="0" err="1"/>
              <a:t>cần</a:t>
            </a:r>
            <a:r>
              <a:rPr lang="vi-VN" sz="2400" dirty="0"/>
              <a:t> </a:t>
            </a:r>
            <a:r>
              <a:rPr lang="vi-VN" sz="2400" dirty="0" err="1"/>
              <a:t>làm</a:t>
            </a:r>
            <a:r>
              <a:rPr lang="vi-VN" sz="2400" dirty="0"/>
              <a:t> </a:t>
            </a:r>
            <a:r>
              <a:rPr lang="vi-VN" sz="2400" dirty="0" err="1"/>
              <a:t>là</a:t>
            </a:r>
            <a:r>
              <a:rPr lang="vi-VN" sz="2400" dirty="0"/>
              <a:t> </a:t>
            </a:r>
            <a:r>
              <a:rPr lang="vi-VN" sz="2400" dirty="0" err="1"/>
              <a:t>khám</a:t>
            </a:r>
            <a:r>
              <a:rPr lang="vi-VN" sz="2400" dirty="0"/>
              <a:t> </a:t>
            </a:r>
            <a:r>
              <a:rPr lang="vi-VN" sz="2400" dirty="0" err="1"/>
              <a:t>phá</a:t>
            </a:r>
            <a:r>
              <a:rPr lang="vi-VN" sz="2400" dirty="0"/>
              <a:t> </a:t>
            </a:r>
            <a:r>
              <a:rPr lang="vi-VN" sz="2400" dirty="0" err="1"/>
              <a:t>nó</a:t>
            </a:r>
            <a:r>
              <a:rPr lang="vi-VN" sz="2400" dirty="0"/>
              <a:t> </a:t>
            </a:r>
            <a:r>
              <a:rPr lang="vi-VN" sz="2400" dirty="0" err="1"/>
              <a:t>và</a:t>
            </a:r>
            <a:r>
              <a:rPr lang="vi-VN" sz="2400" dirty="0"/>
              <a:t> xem </a:t>
            </a:r>
            <a:r>
              <a:rPr lang="vi-VN" sz="2400" dirty="0" err="1"/>
              <a:t>nó</a:t>
            </a:r>
            <a:r>
              <a:rPr lang="vi-VN" sz="2400" dirty="0"/>
              <a:t> </a:t>
            </a:r>
            <a:r>
              <a:rPr lang="vi-VN" sz="2400" dirty="0" err="1"/>
              <a:t>chứa</a:t>
            </a:r>
            <a:r>
              <a:rPr lang="vi-VN" sz="2400" dirty="0"/>
              <a:t> </a:t>
            </a:r>
            <a:r>
              <a:rPr lang="vi-VN" sz="2400" dirty="0" err="1"/>
              <a:t>những</a:t>
            </a:r>
            <a:r>
              <a:rPr lang="vi-VN" sz="2400" dirty="0"/>
              <a:t> </a:t>
            </a:r>
            <a:r>
              <a:rPr lang="vi-VN" sz="2400" dirty="0" err="1"/>
              <a:t>gì</a:t>
            </a:r>
            <a:r>
              <a:rPr lang="vi-VN" sz="2400" dirty="0"/>
              <a:t>. </a:t>
            </a:r>
            <a:r>
              <a:rPr lang="vi-VN" sz="2400" dirty="0" err="1"/>
              <a:t>Có</a:t>
            </a:r>
            <a:r>
              <a:rPr lang="vi-VN" sz="2400" dirty="0"/>
              <a:t> </a:t>
            </a:r>
            <a:r>
              <a:rPr lang="vi-VN" sz="2400" dirty="0" err="1"/>
              <a:t>một</a:t>
            </a:r>
            <a:r>
              <a:rPr lang="vi-VN" sz="2400" dirty="0"/>
              <a:t> </a:t>
            </a:r>
            <a:r>
              <a:rPr lang="vi-VN" sz="2400" dirty="0" err="1"/>
              <a:t>số</a:t>
            </a:r>
            <a:r>
              <a:rPr lang="vi-VN" sz="2400" dirty="0"/>
              <a:t> phương </a:t>
            </a:r>
            <a:r>
              <a:rPr lang="vi-VN" sz="2400" dirty="0" err="1"/>
              <a:t>pháp</a:t>
            </a:r>
            <a:r>
              <a:rPr lang="vi-VN" sz="2400" dirty="0"/>
              <a:t> </a:t>
            </a:r>
            <a:r>
              <a:rPr lang="vi-VN" sz="2400" dirty="0" err="1"/>
              <a:t>và</a:t>
            </a:r>
            <a:r>
              <a:rPr lang="vi-VN" sz="2400" dirty="0"/>
              <a:t> </a:t>
            </a:r>
            <a:r>
              <a:rPr lang="vi-VN" sz="2400" dirty="0" err="1"/>
              <a:t>thuộc</a:t>
            </a:r>
            <a:r>
              <a:rPr lang="vi-VN" sz="2400" dirty="0"/>
              <a:t> </a:t>
            </a:r>
            <a:r>
              <a:rPr lang="vi-VN" sz="2400" dirty="0" err="1"/>
              <a:t>tính</a:t>
            </a:r>
            <a:r>
              <a:rPr lang="vi-VN" sz="2400" dirty="0"/>
              <a:t> </a:t>
            </a:r>
            <a:r>
              <a:rPr lang="vi-VN" sz="2400" dirty="0" err="1"/>
              <a:t>hữu</a:t>
            </a:r>
            <a:r>
              <a:rPr lang="vi-VN" sz="2400" dirty="0"/>
              <a:t> </a:t>
            </a:r>
            <a:r>
              <a:rPr lang="vi-VN" sz="2400" dirty="0" err="1"/>
              <a:t>ích</a:t>
            </a:r>
            <a:r>
              <a:rPr lang="vi-VN" sz="2400" dirty="0"/>
              <a:t> cho </a:t>
            </a:r>
            <a:r>
              <a:rPr lang="vi-VN" sz="2400" dirty="0" err="1"/>
              <a:t>việc</a:t>
            </a:r>
            <a:r>
              <a:rPr lang="vi-VN" sz="2400" dirty="0"/>
              <a:t> </a:t>
            </a:r>
            <a:r>
              <a:rPr lang="vi-VN" sz="2400" dirty="0" err="1"/>
              <a:t>này</a:t>
            </a:r>
            <a:r>
              <a:rPr lang="vi-VN" sz="2400" dirty="0"/>
              <a:t>..</a:t>
            </a:r>
          </a:p>
          <a:p>
            <a:r>
              <a:rPr lang="vi-VN" sz="1800" dirty="0"/>
              <a:t>.</a:t>
            </a:r>
            <a:r>
              <a:rPr lang="vi-VN" sz="1800" dirty="0" err="1"/>
              <a:t>head</a:t>
            </a:r>
            <a:r>
              <a:rPr lang="vi-VN" sz="1800" dirty="0"/>
              <a:t> () </a:t>
            </a:r>
            <a:r>
              <a:rPr lang="vi-VN" sz="1800" dirty="0" err="1"/>
              <a:t>trả</a:t>
            </a:r>
            <a:r>
              <a:rPr lang="vi-VN" sz="1800" dirty="0"/>
              <a:t> </a:t>
            </a:r>
            <a:r>
              <a:rPr lang="vi-VN" sz="1800" dirty="0" err="1"/>
              <a:t>về</a:t>
            </a:r>
            <a:r>
              <a:rPr lang="vi-VN" sz="1800" dirty="0"/>
              <a:t> </a:t>
            </a:r>
            <a:r>
              <a:rPr lang="vi-VN" sz="1800" dirty="0" err="1"/>
              <a:t>một</a:t>
            </a:r>
            <a:r>
              <a:rPr lang="vi-VN" sz="1800" dirty="0"/>
              <a:t> </a:t>
            </a:r>
            <a:r>
              <a:rPr lang="vi-VN" sz="1800" dirty="0" err="1"/>
              <a:t>vài</a:t>
            </a:r>
            <a:r>
              <a:rPr lang="vi-VN" sz="1800" dirty="0"/>
              <a:t> </a:t>
            </a:r>
            <a:r>
              <a:rPr lang="vi-VN" sz="1800" dirty="0" err="1"/>
              <a:t>hàng</a:t>
            </a:r>
            <a:r>
              <a:rPr lang="vi-VN" sz="1800" dirty="0"/>
              <a:t> </a:t>
            </a:r>
            <a:r>
              <a:rPr lang="vi-VN" sz="1800" dirty="0" err="1"/>
              <a:t>đầu</a:t>
            </a:r>
            <a:r>
              <a:rPr lang="vi-VN" sz="1800" dirty="0"/>
              <a:t> tiên (“</a:t>
            </a:r>
            <a:r>
              <a:rPr lang="vi-VN" sz="1800" dirty="0" err="1"/>
              <a:t>phần</a:t>
            </a:r>
            <a:r>
              <a:rPr lang="vi-VN" sz="1800" dirty="0"/>
              <a:t> </a:t>
            </a:r>
            <a:r>
              <a:rPr lang="vi-VN" sz="1800" dirty="0" err="1"/>
              <a:t>đầu</a:t>
            </a:r>
            <a:r>
              <a:rPr lang="vi-VN" sz="1800" dirty="0"/>
              <a:t>” </a:t>
            </a:r>
            <a:r>
              <a:rPr lang="vi-VN" sz="1800" dirty="0" err="1"/>
              <a:t>của</a:t>
            </a:r>
            <a:r>
              <a:rPr lang="vi-VN" sz="1800" dirty="0"/>
              <a:t> </a:t>
            </a:r>
            <a:r>
              <a:rPr lang="vi-VN" sz="1800" dirty="0" err="1"/>
              <a:t>DataFrame</a:t>
            </a:r>
            <a:r>
              <a:rPr lang="vi-VN" sz="1800" dirty="0"/>
              <a:t>).</a:t>
            </a:r>
          </a:p>
          <a:p>
            <a:r>
              <a:rPr lang="vi-VN" sz="1800" dirty="0"/>
              <a:t>.</a:t>
            </a:r>
            <a:r>
              <a:rPr lang="vi-VN" sz="1800" dirty="0" err="1"/>
              <a:t>info</a:t>
            </a:r>
            <a:r>
              <a:rPr lang="vi-VN" sz="1800" dirty="0"/>
              <a:t> () </a:t>
            </a:r>
            <a:r>
              <a:rPr lang="vi-VN" sz="1800" dirty="0" err="1"/>
              <a:t>hiển</a:t>
            </a:r>
            <a:r>
              <a:rPr lang="vi-VN" sz="1800" dirty="0"/>
              <a:t> </a:t>
            </a:r>
            <a:r>
              <a:rPr lang="vi-VN" sz="1800" dirty="0" err="1"/>
              <a:t>thị</a:t>
            </a:r>
            <a:r>
              <a:rPr lang="vi-VN" sz="1800" dirty="0"/>
              <a:t> thông tin trên </a:t>
            </a:r>
            <a:r>
              <a:rPr lang="vi-VN" sz="1800" dirty="0" err="1"/>
              <a:t>mỗi</a:t>
            </a:r>
            <a:r>
              <a:rPr lang="vi-VN" sz="1800" dirty="0"/>
              <a:t> </a:t>
            </a:r>
            <a:r>
              <a:rPr lang="vi-VN" sz="1800" dirty="0" err="1"/>
              <a:t>cột</a:t>
            </a:r>
            <a:r>
              <a:rPr lang="vi-VN" sz="1800" dirty="0"/>
              <a:t>, </a:t>
            </a:r>
            <a:r>
              <a:rPr lang="vi-VN" sz="1800" dirty="0" err="1"/>
              <a:t>chẳng</a:t>
            </a:r>
            <a:r>
              <a:rPr lang="vi-VN" sz="1800" dirty="0"/>
              <a:t> </a:t>
            </a:r>
            <a:r>
              <a:rPr lang="vi-VN" sz="1800" dirty="0" err="1"/>
              <a:t>hạn</a:t>
            </a:r>
            <a:r>
              <a:rPr lang="vi-VN" sz="1800" dirty="0"/>
              <a:t> như </a:t>
            </a:r>
            <a:r>
              <a:rPr lang="vi-VN" sz="1800" dirty="0" err="1"/>
              <a:t>kiểu</a:t>
            </a:r>
            <a:r>
              <a:rPr lang="vi-VN" sz="1800" dirty="0"/>
              <a:t> </a:t>
            </a:r>
            <a:r>
              <a:rPr lang="vi-VN" sz="1800" dirty="0" err="1"/>
              <a:t>dữ</a:t>
            </a:r>
            <a:r>
              <a:rPr lang="vi-VN" sz="1800" dirty="0"/>
              <a:t> </a:t>
            </a:r>
            <a:r>
              <a:rPr lang="vi-VN" sz="1800" dirty="0" err="1"/>
              <a:t>liệu</a:t>
            </a:r>
            <a:r>
              <a:rPr lang="vi-VN" sz="1800" dirty="0"/>
              <a:t> </a:t>
            </a:r>
            <a:r>
              <a:rPr lang="vi-VN" sz="1800" dirty="0" err="1"/>
              <a:t>và</a:t>
            </a:r>
            <a:r>
              <a:rPr lang="vi-VN" sz="1800" dirty="0"/>
              <a:t> </a:t>
            </a:r>
            <a:r>
              <a:rPr lang="vi-VN" sz="1800" dirty="0" err="1"/>
              <a:t>số</a:t>
            </a:r>
            <a:r>
              <a:rPr lang="vi-VN" sz="1800" dirty="0"/>
              <a:t> </a:t>
            </a:r>
            <a:r>
              <a:rPr lang="vi-VN" sz="1800" dirty="0" err="1"/>
              <a:t>lượng</a:t>
            </a:r>
            <a:r>
              <a:rPr lang="vi-VN" sz="1800" dirty="0"/>
              <a:t> </a:t>
            </a:r>
            <a:r>
              <a:rPr lang="vi-VN" sz="1800" dirty="0" err="1"/>
              <a:t>giá</a:t>
            </a:r>
            <a:r>
              <a:rPr lang="vi-VN" sz="1800" dirty="0"/>
              <a:t> </a:t>
            </a:r>
            <a:r>
              <a:rPr lang="vi-VN" sz="1800" dirty="0" err="1"/>
              <a:t>trị</a:t>
            </a:r>
            <a:r>
              <a:rPr lang="vi-VN" sz="1800" dirty="0"/>
              <a:t> </a:t>
            </a:r>
            <a:r>
              <a:rPr lang="vi-VN" sz="1800" dirty="0" err="1"/>
              <a:t>bị</a:t>
            </a:r>
            <a:r>
              <a:rPr lang="vi-VN" sz="1800" dirty="0"/>
              <a:t> </a:t>
            </a:r>
            <a:r>
              <a:rPr lang="vi-VN" sz="1800" dirty="0" err="1"/>
              <a:t>thiếu</a:t>
            </a:r>
            <a:r>
              <a:rPr lang="vi-VN" sz="1800" dirty="0"/>
              <a:t>.</a:t>
            </a:r>
          </a:p>
          <a:p>
            <a:r>
              <a:rPr lang="vi-VN" sz="1800" dirty="0"/>
              <a:t>.</a:t>
            </a:r>
            <a:r>
              <a:rPr lang="vi-VN" sz="1800" dirty="0" err="1"/>
              <a:t>shape</a:t>
            </a:r>
            <a:r>
              <a:rPr lang="vi-VN" sz="1800" dirty="0"/>
              <a:t> </a:t>
            </a:r>
            <a:r>
              <a:rPr lang="vi-VN" sz="1800" dirty="0" err="1"/>
              <a:t>trả</a:t>
            </a:r>
            <a:r>
              <a:rPr lang="vi-VN" sz="1800" dirty="0"/>
              <a:t> </a:t>
            </a:r>
            <a:r>
              <a:rPr lang="vi-VN" sz="1800" dirty="0" err="1"/>
              <a:t>về</a:t>
            </a:r>
            <a:r>
              <a:rPr lang="vi-VN" sz="1800" dirty="0"/>
              <a:t> </a:t>
            </a:r>
            <a:r>
              <a:rPr lang="vi-VN" sz="1800" dirty="0" err="1"/>
              <a:t>số</a:t>
            </a:r>
            <a:r>
              <a:rPr lang="vi-VN" sz="1800" dirty="0"/>
              <a:t> </a:t>
            </a:r>
            <a:r>
              <a:rPr lang="vi-VN" sz="1800" dirty="0" err="1"/>
              <a:t>hàng</a:t>
            </a:r>
            <a:r>
              <a:rPr lang="vi-VN" sz="1800" dirty="0"/>
              <a:t> </a:t>
            </a:r>
            <a:r>
              <a:rPr lang="vi-VN" sz="1800" dirty="0" err="1"/>
              <a:t>và</a:t>
            </a:r>
            <a:r>
              <a:rPr lang="vi-VN" sz="1800" dirty="0"/>
              <a:t> </a:t>
            </a:r>
            <a:r>
              <a:rPr lang="vi-VN" sz="1800" dirty="0" err="1"/>
              <a:t>cột</a:t>
            </a:r>
            <a:r>
              <a:rPr lang="vi-VN" sz="1800" dirty="0"/>
              <a:t> </a:t>
            </a:r>
            <a:r>
              <a:rPr lang="vi-VN" sz="1800" dirty="0" err="1"/>
              <a:t>của</a:t>
            </a:r>
            <a:r>
              <a:rPr lang="vi-VN" sz="1800" dirty="0"/>
              <a:t> </a:t>
            </a:r>
            <a:r>
              <a:rPr lang="vi-VN" sz="1800" dirty="0" err="1"/>
              <a:t>DataFrame</a:t>
            </a:r>
            <a:r>
              <a:rPr lang="vi-VN" sz="1800" dirty="0"/>
              <a:t>.</a:t>
            </a:r>
          </a:p>
          <a:p>
            <a:r>
              <a:rPr lang="vi-VN" sz="1800" dirty="0"/>
              <a:t>.</a:t>
            </a:r>
            <a:r>
              <a:rPr lang="vi-VN" sz="1800" dirty="0" err="1"/>
              <a:t>describe</a:t>
            </a:r>
            <a:r>
              <a:rPr lang="vi-VN" sz="1800" dirty="0"/>
              <a:t> () </a:t>
            </a:r>
            <a:r>
              <a:rPr lang="vi-VN" sz="1800" dirty="0" err="1"/>
              <a:t>tính</a:t>
            </a:r>
            <a:r>
              <a:rPr lang="vi-VN" sz="1800" dirty="0"/>
              <a:t> </a:t>
            </a:r>
            <a:r>
              <a:rPr lang="vi-VN" sz="1800" dirty="0" err="1"/>
              <a:t>toán</a:t>
            </a:r>
            <a:r>
              <a:rPr lang="vi-VN" sz="1800" dirty="0"/>
              <a:t> </a:t>
            </a:r>
            <a:r>
              <a:rPr lang="vi-VN" sz="1800" dirty="0" err="1"/>
              <a:t>một</a:t>
            </a:r>
            <a:r>
              <a:rPr lang="vi-VN" sz="1800" dirty="0"/>
              <a:t> </a:t>
            </a:r>
            <a:r>
              <a:rPr lang="vi-VN" sz="1800" dirty="0" err="1"/>
              <a:t>vài</a:t>
            </a:r>
            <a:r>
              <a:rPr lang="vi-VN" sz="1800" dirty="0"/>
              <a:t> </a:t>
            </a:r>
            <a:r>
              <a:rPr lang="vi-VN" sz="1800" dirty="0" err="1"/>
              <a:t>thống</a:t>
            </a:r>
            <a:r>
              <a:rPr lang="vi-VN" sz="1800" dirty="0"/>
              <a:t> kê </a:t>
            </a:r>
            <a:r>
              <a:rPr lang="vi-VN" sz="1800" dirty="0" err="1"/>
              <a:t>tóm</a:t>
            </a:r>
            <a:r>
              <a:rPr lang="vi-VN" sz="1800" dirty="0"/>
              <a:t> </a:t>
            </a:r>
            <a:r>
              <a:rPr lang="vi-VN" sz="1800" dirty="0" err="1"/>
              <a:t>tắt</a:t>
            </a:r>
            <a:r>
              <a:rPr lang="vi-VN" sz="1800" dirty="0"/>
              <a:t> cho </a:t>
            </a:r>
            <a:r>
              <a:rPr lang="vi-VN" sz="1800" dirty="0" err="1"/>
              <a:t>mỗi</a:t>
            </a:r>
            <a:r>
              <a:rPr lang="vi-VN" sz="1800" dirty="0"/>
              <a:t> </a:t>
            </a:r>
            <a:r>
              <a:rPr lang="vi-VN" sz="1800" dirty="0" err="1"/>
              <a:t>cột</a:t>
            </a:r>
            <a:r>
              <a:rPr lang="vi-VN" sz="1800" dirty="0"/>
              <a:t>.</a:t>
            </a:r>
            <a:endParaRPr lang="en-US" sz="1800" dirty="0"/>
          </a:p>
        </p:txBody>
      </p:sp>
    </p:spTree>
    <p:extLst>
      <p:ext uri="{BB962C8B-B14F-4D97-AF65-F5344CB8AC3E}">
        <p14:creationId xmlns:p14="http://schemas.microsoft.com/office/powerpoint/2010/main" val="3354224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color block</Template>
  <TotalTime>0</TotalTime>
  <Words>1630</Words>
  <Application>Microsoft Office PowerPoint</Application>
  <PresentationFormat>Màn hình rộng</PresentationFormat>
  <Paragraphs>130</Paragraphs>
  <Slides>27</Slides>
  <Notes>5</Notes>
  <HiddenSlides>0</HiddenSlides>
  <MMClips>0</MMClips>
  <ScaleCrop>false</ScaleCrop>
  <HeadingPairs>
    <vt:vector size="6" baseType="variant">
      <vt:variant>
        <vt:lpstr>Phông được Dùng</vt:lpstr>
      </vt:variant>
      <vt:variant>
        <vt:i4>12</vt:i4>
      </vt:variant>
      <vt:variant>
        <vt:lpstr>Chủ đề</vt:lpstr>
      </vt:variant>
      <vt:variant>
        <vt:i4>1</vt:i4>
      </vt:variant>
      <vt:variant>
        <vt:lpstr>Tiêu đề Bản chiếu</vt:lpstr>
      </vt:variant>
      <vt:variant>
        <vt:i4>27</vt:i4>
      </vt:variant>
    </vt:vector>
  </HeadingPairs>
  <TitlesOfParts>
    <vt:vector size="40" baseType="lpstr">
      <vt:lpstr>Arial</vt:lpstr>
      <vt:lpstr>Arial</vt:lpstr>
      <vt:lpstr>Bahnschrift Light Condensed</vt:lpstr>
      <vt:lpstr>Calibri</vt:lpstr>
      <vt:lpstr>Century Gothic</vt:lpstr>
      <vt:lpstr>Garamond</vt:lpstr>
      <vt:lpstr>Muli</vt:lpstr>
      <vt:lpstr>Open Sans</vt:lpstr>
      <vt:lpstr>Roboto</vt:lpstr>
      <vt:lpstr>Studio-Feixen-Sans</vt:lpstr>
      <vt:lpstr>Times New Roman</vt:lpstr>
      <vt:lpstr>Verdana</vt:lpstr>
      <vt:lpstr>SavonVTI</vt:lpstr>
      <vt:lpstr>ACADEMIC REPORT</vt:lpstr>
      <vt:lpstr>CONTENTS</vt:lpstr>
      <vt:lpstr>1. ĐÃ HỌC xong</vt:lpstr>
      <vt:lpstr> Python</vt:lpstr>
      <vt:lpstr>Pandas library</vt:lpstr>
      <vt:lpstr>DataFame</vt:lpstr>
      <vt:lpstr>Tạo pandas dataframe </vt:lpstr>
      <vt:lpstr>Tạo pandas dataframe </vt:lpstr>
      <vt:lpstr>Inspecting datafame</vt:lpstr>
      <vt:lpstr>Sorting rows </vt:lpstr>
      <vt:lpstr>Aggregating DataFrames </vt:lpstr>
      <vt:lpstr>Counting</vt:lpstr>
      <vt:lpstr>Lập trình arduino</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2. ĐANG HỌC</vt:lpstr>
      <vt:lpstr>Bản trình bày PowerPoint</vt:lpstr>
      <vt:lpstr>Bản trình bày PowerPoint</vt:lpstr>
      <vt:lpstr>Object oriented programming</vt:lpstr>
      <vt:lpstr>RESULTS</vt:lpstr>
      <vt:lpstr>Bản trình bày PowerPoint</vt:lpstr>
      <vt:lpstr>Bản trình bày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học tập</dc:title>
  <dc:creator/>
  <cp:lastModifiedBy/>
  <cp:revision>2</cp:revision>
  <dcterms:created xsi:type="dcterms:W3CDTF">2021-10-10T01:32:08Z</dcterms:created>
  <dcterms:modified xsi:type="dcterms:W3CDTF">2022-11-12T04:30:27Z</dcterms:modified>
</cp:coreProperties>
</file>