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292" r:id="rId4"/>
    <p:sldId id="29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13"/>
  </p:normalViewPr>
  <p:slideViewPr>
    <p:cSldViewPr snapToGrid="0" snapToObjects="1">
      <p:cViewPr>
        <p:scale>
          <a:sx n="147" d="100"/>
          <a:sy n="147" d="100"/>
        </p:scale>
        <p:origin x="736" y="376"/>
      </p:cViewPr>
      <p:guideLst>
        <p:guide orient="horz" pos="1044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A928C-8142-B348-98D8-0B80F6CEF74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2448-716D-9743-ADB7-CDFE7893B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5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62685-E7F6-C044-81ED-D6058B866631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FBDC-80F4-2344-95EC-08577B63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3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F63D-365A-7D46-A669-3622322EDB73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FB78-5262-DD40-A190-A8EF69F9359D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8C7-F802-2644-8DF7-00D0121EC410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00E-8DCE-BB4A-BB7A-D21B005C68AE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3074-01A1-CD4A-B4DC-ED4AD076A35C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B71-6374-B44A-A58C-2E7B70E8C62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9291-AA94-3C4B-A504-2608D59DB270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860-6CCF-6842-A527-1EF49B540FF4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7EE-1A38-C44E-B51C-D107AF89E041}" type="datetime1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23D0-8B2A-FD44-AD99-757A9461ED84}" type="datetime1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-4802"/>
            <a:ext cx="9144000" cy="5151472"/>
            <a:chOff x="0" y="-4802"/>
            <a:chExt cx="9144000" cy="5151472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1663650"/>
              <a:ext cx="914400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0" y="2572047"/>
              <a:ext cx="914400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0" y="743051"/>
              <a:ext cx="914400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0" y="3479689"/>
              <a:ext cx="914400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0" y="4395183"/>
              <a:ext cx="914400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1368" y="3170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5483995" y="-4802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6397082" y="297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7310171" y="297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223259" y="297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3661143" y="-4802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4730" y="297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831642" y="3170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918555" y="3170"/>
              <a:ext cx="0" cy="514350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 userDrawn="1"/>
        </p:nvCxnSpPr>
        <p:spPr>
          <a:xfrm>
            <a:off x="-17055" y="194411"/>
            <a:ext cx="91440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182584" y="0"/>
            <a:ext cx="0" cy="5143204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4568690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5482886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6394867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7310171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</a:t>
            </a:r>
            <a:endParaRPr lang="en-US" sz="1000" dirty="0"/>
          </a:p>
        </p:txBody>
      </p:sp>
      <p:sp>
        <p:nvSpPr>
          <p:cNvPr id="48" name="TextBox 47"/>
          <p:cNvSpPr txBox="1"/>
          <p:nvPr userDrawn="1"/>
        </p:nvSpPr>
        <p:spPr>
          <a:xfrm>
            <a:off x="8229804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J</a:t>
            </a:r>
            <a:endParaRPr lang="en-US" sz="1000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359" y="40523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50" name="TextBox 49"/>
          <p:cNvSpPr txBox="1"/>
          <p:nvPr userDrawn="1"/>
        </p:nvSpPr>
        <p:spPr>
          <a:xfrm>
            <a:off x="918555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832751" y="40523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2746947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661143" y="40831"/>
            <a:ext cx="9141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E</a:t>
            </a:r>
            <a:endParaRPr lang="en-US" sz="1000" dirty="0"/>
          </a:p>
        </p:txBody>
      </p:sp>
      <p:sp>
        <p:nvSpPr>
          <p:cNvPr id="54" name="TextBox 53"/>
          <p:cNvSpPr txBox="1"/>
          <p:nvPr userDrawn="1"/>
        </p:nvSpPr>
        <p:spPr>
          <a:xfrm rot="16200000">
            <a:off x="25095" y="296165"/>
            <a:ext cx="153888" cy="153889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25094" y="1129608"/>
            <a:ext cx="153888" cy="153888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25094" y="2038005"/>
            <a:ext cx="153888" cy="153888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57" name="TextBox 56"/>
          <p:cNvSpPr txBox="1"/>
          <p:nvPr userDrawn="1"/>
        </p:nvSpPr>
        <p:spPr>
          <a:xfrm rot="16200000">
            <a:off x="25094" y="2952201"/>
            <a:ext cx="153888" cy="153888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58" name="TextBox 57"/>
          <p:cNvSpPr txBox="1"/>
          <p:nvPr userDrawn="1"/>
        </p:nvSpPr>
        <p:spPr>
          <a:xfrm rot="16200000">
            <a:off x="25094" y="3859843"/>
            <a:ext cx="153888" cy="153888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9" name="TextBox 58"/>
          <p:cNvSpPr txBox="1"/>
          <p:nvPr userDrawn="1"/>
        </p:nvSpPr>
        <p:spPr>
          <a:xfrm rot="16200000">
            <a:off x="25094" y="4692398"/>
            <a:ext cx="153888" cy="153888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85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889C-E845-D44C-896F-30188B6971FB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5836" y="4762229"/>
            <a:ext cx="9884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6C1-A2CF-9B49-B761-45FC244F15B4}" type="datetime1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0296" y="4767263"/>
            <a:ext cx="8665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76CA-EBDD-A043-896D-2B3C4D1859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" y="4654423"/>
            <a:ext cx="1524296" cy="3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VPC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Scales from one public subnet in one AZ to three layers of subnets across three AZs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from 1x1 to 3x3"</a:t>
            </a:r>
          </a:p>
          <a:p>
            <a:r>
              <a:rPr lang="en-US" dirty="0" smtClean="0"/>
              <a:t>NAT Gateways created if Private Tiers are created</a:t>
            </a:r>
          </a:p>
          <a:p>
            <a:r>
              <a:rPr lang="en-US" dirty="0" smtClean="0"/>
              <a:t>VPC </a:t>
            </a:r>
            <a:r>
              <a:rPr lang="en-US" dirty="0"/>
              <a:t>Flow Logs sent to </a:t>
            </a:r>
            <a:r>
              <a:rPr lang="en-US" dirty="0" err="1"/>
              <a:t>CloudWatch</a:t>
            </a:r>
            <a:r>
              <a:rPr lang="en-US" dirty="0"/>
              <a:t>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Private Amazon S3 access using a VPC Endpoint</a:t>
            </a:r>
          </a:p>
          <a:p>
            <a:r>
              <a:rPr lang="en-US" dirty="0" smtClean="0"/>
              <a:t>Optional Guardrail NACL to blacklist insecure services</a:t>
            </a:r>
          </a:p>
          <a:p>
            <a:pPr lvl="1"/>
            <a:r>
              <a:rPr lang="en-US" dirty="0" smtClean="0"/>
              <a:t>FTP, Telnet, POP3, IMAP, SNMP v1 &amp; v2 (from PCI </a:t>
            </a:r>
            <a:r>
              <a:rPr lang="en-US" dirty="0"/>
              <a:t>DSS v3.0 requirement </a:t>
            </a:r>
            <a:r>
              <a:rPr lang="en-US" dirty="0" smtClean="0"/>
              <a:t>1.1.6)</a:t>
            </a:r>
          </a:p>
          <a:p>
            <a:r>
              <a:rPr lang="en-US" dirty="0" smtClean="0"/>
              <a:t>Exports resource IDs for use by other automation</a:t>
            </a:r>
          </a:p>
          <a:p>
            <a:r>
              <a:rPr lang="en-US" dirty="0"/>
              <a:t>Default CIDRs from: https://</a:t>
            </a:r>
            <a:r>
              <a:rPr lang="en-US" dirty="0" err="1" smtClean="0"/>
              <a:t>medium.com</a:t>
            </a:r>
            <a:r>
              <a:rPr lang="en-US" dirty="0" smtClean="0"/>
              <a:t>/</a:t>
            </a:r>
            <a:r>
              <a:rPr lang="en-US" dirty="0" err="1" smtClean="0"/>
              <a:t>aws</a:t>
            </a:r>
            <a:r>
              <a:rPr lang="en-US" dirty="0" smtClean="0"/>
              <a:t>-activate-startup-blog/practical-vpc-design-8412e1a18dcc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Parameters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3956" y="856163"/>
            <a:ext cx="7520203" cy="4094037"/>
            <a:chOff x="1153956" y="856163"/>
            <a:chExt cx="7520203" cy="4094037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114" y="1813774"/>
              <a:ext cx="323327" cy="333757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609" y="1813774"/>
              <a:ext cx="323327" cy="333757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103" y="1813774"/>
              <a:ext cx="323327" cy="33375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519073" y="1455561"/>
              <a:ext cx="1689100" cy="308060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1519073" y="4542417"/>
              <a:ext cx="1689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1</a:t>
              </a:r>
            </a:p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10.0.0.0/18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39062" y="1686967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7"/>
            <p:cNvSpPr txBox="1">
              <a:spLocks noChangeArrowheads="1"/>
            </p:cNvSpPr>
            <p:nvPr/>
          </p:nvSpPr>
          <p:spPr bwMode="auto">
            <a:xfrm>
              <a:off x="1639062" y="2100034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Public Subnet AZ1</a:t>
              </a:r>
            </a:p>
            <a:p>
              <a:pPr algn="ctr"/>
              <a:r>
                <a:rPr lang="mr-IN" sz="900" dirty="0">
                  <a:latin typeface="Helvetica" charset="0"/>
                  <a:ea typeface="Helvetica" charset="0"/>
                  <a:cs typeface="Helvetica" charset="0"/>
                </a:rPr>
                <a:t>10.0.32.0/20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639062" y="2632331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1639062" y="3045398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Private Subnet Tier1 AZ1</a:t>
              </a:r>
            </a:p>
            <a:p>
              <a:pPr algn="ctr"/>
              <a:r>
                <a:rPr lang="mr-IN" sz="900" dirty="0">
                  <a:latin typeface="Helvetica" charset="0"/>
                  <a:ea typeface="Helvetica" charset="0"/>
                  <a:cs typeface="Helvetica" charset="0"/>
                </a:rPr>
                <a:t>10.0.0.0/19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639062" y="3588832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TextBox 37"/>
            <p:cNvSpPr txBox="1">
              <a:spLocks noChangeArrowheads="1"/>
            </p:cNvSpPr>
            <p:nvPr/>
          </p:nvSpPr>
          <p:spPr bwMode="auto">
            <a:xfrm>
              <a:off x="1639062" y="4001899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Private Subnet </a:t>
              </a:r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Tier2 </a:t>
              </a:r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AZ1</a:t>
              </a:r>
            </a:p>
            <a:p>
              <a:pPr algn="ctr"/>
              <a:r>
                <a:rPr lang="mr-IN" sz="900" dirty="0" smtClean="0">
                  <a:latin typeface="Helvetica" charset="0"/>
                  <a:ea typeface="Helvetica" charset="0"/>
                  <a:cs typeface="Helvetica" charset="0"/>
                </a:rPr>
                <a:t>10.0.48.0/21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36579" y="1455561"/>
              <a:ext cx="1689100" cy="308060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6" name="TextBox 32"/>
            <p:cNvSpPr txBox="1">
              <a:spLocks noChangeArrowheads="1"/>
            </p:cNvSpPr>
            <p:nvPr/>
          </p:nvSpPr>
          <p:spPr bwMode="auto">
            <a:xfrm>
              <a:off x="3536579" y="4542417"/>
              <a:ext cx="1689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2</a:t>
              </a:r>
            </a:p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10.0.64.0/18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56568" y="1686967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3656568" y="2100034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Public Subnet AZ2</a:t>
              </a:r>
            </a:p>
            <a:p>
              <a:pPr algn="ctr"/>
              <a:r>
                <a:rPr lang="mr-IN" sz="900" dirty="0">
                  <a:latin typeface="Helvetica" charset="0"/>
                  <a:ea typeface="Helvetica" charset="0"/>
                  <a:cs typeface="Helvetica" charset="0"/>
                </a:rPr>
                <a:t>10.0.96.0/20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56568" y="2632331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TextBox 37"/>
            <p:cNvSpPr txBox="1">
              <a:spLocks noChangeArrowheads="1"/>
            </p:cNvSpPr>
            <p:nvPr/>
          </p:nvSpPr>
          <p:spPr bwMode="auto">
            <a:xfrm>
              <a:off x="3656568" y="3045398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Private Subnet </a:t>
              </a:r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Tier1 AZ2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mr-IN" sz="900" dirty="0" smtClean="0">
                  <a:latin typeface="Helvetica" charset="0"/>
                  <a:ea typeface="Helvetica" charset="0"/>
                  <a:cs typeface="Helvetica" charset="0"/>
                </a:rPr>
                <a:t>10.0.64.0/19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56568" y="3588832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TextBox 37"/>
            <p:cNvSpPr txBox="1">
              <a:spLocks noChangeArrowheads="1"/>
            </p:cNvSpPr>
            <p:nvPr/>
          </p:nvSpPr>
          <p:spPr bwMode="auto">
            <a:xfrm>
              <a:off x="3656568" y="4001899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Private Subnet Tier2 </a:t>
              </a:r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AZ2</a:t>
              </a:r>
            </a:p>
            <a:p>
              <a:pPr algn="ctr"/>
              <a:r>
                <a:rPr lang="mr-IN" sz="900" dirty="0" smtClean="0">
                  <a:latin typeface="Helvetica" charset="0"/>
                  <a:ea typeface="Helvetica" charset="0"/>
                  <a:cs typeface="Helvetica" charset="0"/>
                </a:rPr>
                <a:t>10.0.112.0/21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54084" y="1455561"/>
              <a:ext cx="1689100" cy="308060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5554084" y="4542417"/>
              <a:ext cx="1689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3</a:t>
              </a:r>
            </a:p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10.0.128.0/18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74073" y="1686967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37"/>
            <p:cNvSpPr txBox="1">
              <a:spLocks noChangeArrowheads="1"/>
            </p:cNvSpPr>
            <p:nvPr/>
          </p:nvSpPr>
          <p:spPr bwMode="auto">
            <a:xfrm>
              <a:off x="5674073" y="2100034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Public Subnet AZ3</a:t>
              </a:r>
            </a:p>
            <a:p>
              <a:pPr algn="ctr"/>
              <a:r>
                <a:rPr lang="mr-IN" sz="900" dirty="0">
                  <a:latin typeface="Helvetica" charset="0"/>
                  <a:ea typeface="Helvetica" charset="0"/>
                  <a:cs typeface="Helvetica" charset="0"/>
                </a:rPr>
                <a:t>10.0.160.0/20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74073" y="2632331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7" name="TextBox 37"/>
            <p:cNvSpPr txBox="1">
              <a:spLocks noChangeArrowheads="1"/>
            </p:cNvSpPr>
            <p:nvPr/>
          </p:nvSpPr>
          <p:spPr bwMode="auto">
            <a:xfrm>
              <a:off x="5674073" y="3045398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Private Subnet </a:t>
              </a:r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Tier1 AZ3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mr-IN" sz="900" dirty="0" smtClean="0">
                  <a:latin typeface="Helvetica" charset="0"/>
                  <a:ea typeface="Helvetica" charset="0"/>
                  <a:cs typeface="Helvetica" charset="0"/>
                </a:rPr>
                <a:t>10.0.128.0/19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674073" y="3588832"/>
              <a:ext cx="1468600" cy="78239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5674073" y="4001899"/>
              <a:ext cx="146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" charset="0"/>
                  <a:ea typeface="Helvetica" charset="0"/>
                  <a:cs typeface="Helvetica" charset="0"/>
                </a:rPr>
                <a:t>Private Subnet Tier2 </a:t>
              </a:r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AZ3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mr-IN" sz="900" dirty="0" smtClean="0">
                  <a:latin typeface="Helvetica" charset="0"/>
                  <a:ea typeface="Helvetica" charset="0"/>
                  <a:cs typeface="Helvetica" charset="0"/>
                </a:rPr>
                <a:t>10.0.176.0/21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53956" y="1189624"/>
              <a:ext cx="6475578" cy="376057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6" name="Picture 65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928" y="856163"/>
              <a:ext cx="599171" cy="599171"/>
            </a:xfrm>
            <a:prstGeom prst="rect">
              <a:avLst/>
            </a:prstGeom>
          </p:spPr>
        </p:pic>
        <p:pic>
          <p:nvPicPr>
            <p:cNvPr id="17" name="Picture 16" descr="VPC-Internet-Gateway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232" y="950109"/>
              <a:ext cx="479027" cy="47902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87913" y="1047722"/>
              <a:ext cx="58892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Internet Gateway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39062" y="1679686"/>
              <a:ext cx="147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PubSubAz1Cidr</a:t>
              </a:r>
            </a:p>
            <a:p>
              <a:pPr algn="ctr"/>
              <a:r>
                <a:rPr lang="en-US" sz="800" dirty="0" smtClean="0">
                  <a:solidFill>
                    <a:srgbClr val="3366FF"/>
                  </a:solidFill>
                </a:rPr>
                <a:t>(required)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39062" y="2632331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PrivSubTier1Az1Cidr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39062" y="3588832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PrivSubTier2Az1Cidr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6568" y="1693906"/>
              <a:ext cx="147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PubSubAz2Cidr</a:t>
              </a:r>
            </a:p>
            <a:p>
              <a:pPr algn="ctr"/>
              <a:r>
                <a:rPr lang="en-US" sz="800" dirty="0" smtClean="0">
                  <a:solidFill>
                    <a:srgbClr val="3366FF"/>
                  </a:solidFill>
                </a:rPr>
                <a:t>(optional)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6568" y="2646551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PrivSubTier1Az2Cidr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6568" y="3603052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PrivSubTier2Az2Cidr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073" y="1674849"/>
              <a:ext cx="147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PubSubAz3Cidr</a:t>
              </a:r>
            </a:p>
            <a:p>
              <a:pPr algn="ctr"/>
              <a:r>
                <a:rPr lang="en-US" sz="800" dirty="0" smtClean="0">
                  <a:solidFill>
                    <a:srgbClr val="3366FF"/>
                  </a:solidFill>
                </a:rPr>
                <a:t>(optional)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073" y="2627494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PrivSubTier1Az3Cidr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74073" y="3583995"/>
              <a:ext cx="1461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Courier"/>
                  <a:cs typeface="Courier"/>
                </a:rPr>
                <a:t>PrivSubTier2Az3Cidr</a:t>
              </a:r>
            </a:p>
            <a:p>
              <a:pPr algn="ctr"/>
              <a:r>
                <a:rPr lang="en-US" sz="800" dirty="0">
                  <a:solidFill>
                    <a:srgbClr val="3366FF"/>
                  </a:solidFill>
                </a:rPr>
                <a:t>(optional</a:t>
              </a:r>
              <a:r>
                <a:rPr lang="en-US" sz="800" dirty="0" smtClean="0">
                  <a:solidFill>
                    <a:srgbClr val="3366FF"/>
                  </a:solidFill>
                </a:rPr>
                <a:t>)</a:t>
              </a:r>
              <a:endParaRPr lang="en-US" sz="800" dirty="0">
                <a:solidFill>
                  <a:srgbClr val="3366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88438" y="994281"/>
              <a:ext cx="844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rgbClr val="3366FF"/>
                  </a:solidFill>
                  <a:latin typeface="Courier"/>
                  <a:cs typeface="Courier"/>
                </a:rPr>
                <a:t>VpcCidr</a:t>
              </a:r>
              <a:endParaRPr lang="en-US" sz="1000" dirty="0" smtClean="0">
                <a:solidFill>
                  <a:srgbClr val="3366FF"/>
                </a:solidFill>
                <a:latin typeface="Courier"/>
                <a:cs typeface="Courier"/>
              </a:endParaRPr>
            </a:p>
            <a:p>
              <a:r>
                <a:rPr lang="en-US" sz="1000" dirty="0" smtClean="0">
                  <a:solidFill>
                    <a:srgbClr val="3366FF"/>
                  </a:solidFill>
                </a:rPr>
                <a:t>(required)</a:t>
              </a:r>
              <a:endParaRPr lang="en-US" sz="1000" dirty="0">
                <a:solidFill>
                  <a:srgbClr val="3366FF"/>
                </a:solidFill>
              </a:endParaRPr>
            </a:p>
          </p:txBody>
        </p:sp>
        <p:sp>
          <p:nvSpPr>
            <p:cNvPr id="64" name="TextBox 37"/>
            <p:cNvSpPr txBox="1">
              <a:spLocks noChangeArrowheads="1"/>
            </p:cNvSpPr>
            <p:nvPr/>
          </p:nvSpPr>
          <p:spPr bwMode="auto">
            <a:xfrm>
              <a:off x="2455719" y="1000600"/>
              <a:ext cx="10808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Helvetica Neue"/>
                  <a:ea typeface="Verdana" pitchFamily="34" charset="0"/>
                  <a:cs typeface="Helvetica Neue"/>
                </a:rPr>
                <a:t>VPC</a:t>
              </a:r>
            </a:p>
            <a:p>
              <a:r>
                <a:rPr lang="en-US" sz="1000" dirty="0" smtClean="0">
                  <a:latin typeface="Helvetica Neue"/>
                  <a:ea typeface="Verdana" pitchFamily="34" charset="0"/>
                  <a:cs typeface="Helvetica Neue"/>
                </a:rPr>
                <a:t>10.0.0.0/16</a:t>
              </a:r>
              <a:endParaRPr lang="en-US" sz="10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6852" y="1793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NAT</a:t>
              </a:r>
            </a:p>
            <a:p>
              <a:pPr algn="ctr"/>
              <a:r>
                <a:rPr lang="en-US" sz="900" b="1" dirty="0" smtClean="0"/>
                <a:t>GW</a:t>
              </a:r>
              <a:endParaRPr lang="en-US" sz="9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9347" y="1793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NAT</a:t>
              </a:r>
            </a:p>
            <a:p>
              <a:pPr algn="ctr"/>
              <a:r>
                <a:rPr lang="en-US" sz="900" b="1" dirty="0" smtClean="0"/>
                <a:t>GW</a:t>
              </a:r>
              <a:endParaRPr lang="en-US" sz="9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81841" y="179225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NAT</a:t>
              </a:r>
            </a:p>
            <a:p>
              <a:pPr algn="ctr"/>
              <a:r>
                <a:rPr lang="en-US" sz="900" b="1" dirty="0" smtClean="0"/>
                <a:t>GW</a:t>
              </a:r>
              <a:endParaRPr lang="en-US" sz="9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705339" y="1703850"/>
              <a:ext cx="1410242" cy="744520"/>
              <a:chOff x="6711950" y="785815"/>
              <a:chExt cx="1752600" cy="1733550"/>
            </a:xfrm>
          </p:grpSpPr>
          <p:sp>
            <p:nvSpPr>
              <p:cNvPr id="67" name="Rounded Rectangle 66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03252" y="2650525"/>
              <a:ext cx="1410242" cy="744520"/>
              <a:chOff x="6711950" y="785815"/>
              <a:chExt cx="1752600" cy="1733550"/>
            </a:xfrm>
          </p:grpSpPr>
          <p:sp>
            <p:nvSpPr>
              <p:cNvPr id="87" name="Rounded Rectangle 86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03252" y="3607771"/>
              <a:ext cx="1410242" cy="744520"/>
              <a:chOff x="6711950" y="785815"/>
              <a:chExt cx="1752600" cy="1733550"/>
            </a:xfrm>
          </p:grpSpPr>
          <p:sp>
            <p:nvSpPr>
              <p:cNvPr id="90" name="Rounded Rectangle 89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685747" y="3609951"/>
              <a:ext cx="1410242" cy="744520"/>
              <a:chOff x="6711950" y="785815"/>
              <a:chExt cx="1752600" cy="1733550"/>
            </a:xfrm>
          </p:grpSpPr>
          <p:sp>
            <p:nvSpPr>
              <p:cNvPr id="93" name="Rounded Rectangle 92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685747" y="2657187"/>
              <a:ext cx="1410242" cy="744520"/>
              <a:chOff x="6711950" y="785815"/>
              <a:chExt cx="1752600" cy="1733550"/>
            </a:xfrm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85747" y="1711014"/>
              <a:ext cx="1410242" cy="744520"/>
              <a:chOff x="6711950" y="785815"/>
              <a:chExt cx="1752600" cy="1733550"/>
            </a:xfrm>
          </p:grpSpPr>
          <p:sp>
            <p:nvSpPr>
              <p:cNvPr id="99" name="Rounded Rectangle 98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63552" y="3609951"/>
              <a:ext cx="1410242" cy="744520"/>
              <a:chOff x="6711950" y="785815"/>
              <a:chExt cx="1752600" cy="1733550"/>
            </a:xfrm>
          </p:grpSpPr>
          <p:sp>
            <p:nvSpPr>
              <p:cNvPr id="102" name="Rounded Rectangle 101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63552" y="2657187"/>
              <a:ext cx="1410242" cy="744520"/>
              <a:chOff x="6711950" y="785815"/>
              <a:chExt cx="1752600" cy="1733550"/>
            </a:xfrm>
          </p:grpSpPr>
          <p:sp>
            <p:nvSpPr>
              <p:cNvPr id="105" name="Rounded Rectangle 104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663552" y="1711014"/>
              <a:ext cx="1410242" cy="744520"/>
              <a:chOff x="6711950" y="785815"/>
              <a:chExt cx="1752600" cy="1733550"/>
            </a:xfrm>
          </p:grpSpPr>
          <p:sp>
            <p:nvSpPr>
              <p:cNvPr id="108" name="Rounded Rectangle 107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 bwMode="auto">
              <a:xfrm>
                <a:off x="6711950" y="785815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800" y="1572530"/>
              <a:ext cx="145299" cy="16239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800" y="2517894"/>
              <a:ext cx="145299" cy="16239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800" y="3474395"/>
              <a:ext cx="145299" cy="16239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306" y="1572530"/>
              <a:ext cx="145299" cy="16239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306" y="2517894"/>
              <a:ext cx="145299" cy="162393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306" y="3474395"/>
              <a:ext cx="145299" cy="162393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0811" y="1572530"/>
              <a:ext cx="145299" cy="16239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0811" y="2517894"/>
              <a:ext cx="145299" cy="162393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0811" y="3474395"/>
              <a:ext cx="145299" cy="16239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246912" y="1236867"/>
              <a:ext cx="1518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Optional Guardrail NACLs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5104840" y="1440471"/>
              <a:ext cx="496631" cy="4685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745" y="1863183"/>
              <a:ext cx="351328" cy="368327"/>
            </a:xfrm>
            <a:prstGeom prst="rect">
              <a:avLst/>
            </a:prstGeom>
          </p:spPr>
        </p:pic>
        <p:sp>
          <p:nvSpPr>
            <p:cNvPr id="114" name="TextBox 37"/>
            <p:cNvSpPr txBox="1">
              <a:spLocks noChangeArrowheads="1"/>
            </p:cNvSpPr>
            <p:nvPr/>
          </p:nvSpPr>
          <p:spPr bwMode="auto">
            <a:xfrm>
              <a:off x="7308109" y="2250383"/>
              <a:ext cx="670501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VPC Endpoint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040" y="1860303"/>
              <a:ext cx="311738" cy="374086"/>
            </a:xfrm>
            <a:prstGeom prst="rect">
              <a:avLst/>
            </a:prstGeom>
          </p:spPr>
        </p:pic>
        <p:sp>
          <p:nvSpPr>
            <p:cNvPr id="117" name="TextBox 37"/>
            <p:cNvSpPr txBox="1">
              <a:spLocks noChangeArrowheads="1"/>
            </p:cNvSpPr>
            <p:nvPr/>
          </p:nvSpPr>
          <p:spPr bwMode="auto">
            <a:xfrm>
              <a:off x="8003658" y="2250383"/>
              <a:ext cx="6705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Amazon S3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110" idx="3"/>
              <a:endCxn id="115" idx="1"/>
            </p:cNvCxnSpPr>
            <p:nvPr/>
          </p:nvCxnSpPr>
          <p:spPr>
            <a:xfrm flipV="1">
              <a:off x="7812073" y="2047346"/>
              <a:ext cx="370967" cy="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5976" y="1686967"/>
              <a:ext cx="214387" cy="285849"/>
            </a:xfrm>
            <a:prstGeom prst="rect">
              <a:avLst/>
            </a:prstGeom>
          </p:spPr>
        </p:pic>
        <p:sp>
          <p:nvSpPr>
            <p:cNvPr id="119" name="TextBox 37"/>
            <p:cNvSpPr txBox="1">
              <a:spLocks noChangeArrowheads="1"/>
            </p:cNvSpPr>
            <p:nvPr/>
          </p:nvSpPr>
          <p:spPr bwMode="auto">
            <a:xfrm>
              <a:off x="7841444" y="1077828"/>
              <a:ext cx="67050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" charset="0"/>
                  <a:ea typeface="Helvetica" charset="0"/>
                  <a:cs typeface="Helvetica" charset="0"/>
                </a:rPr>
                <a:t>Optional Bucket Whitelist Policy</a:t>
              </a:r>
              <a:endParaRPr lang="en-US" sz="9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H="1">
              <a:off x="7893944" y="1549957"/>
              <a:ext cx="109714" cy="1510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5064788" y="1434221"/>
              <a:ext cx="532585" cy="125383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08697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/>
              <a:t>Resource Creation Logic*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3732" y="677493"/>
            <a:ext cx="8776436" cy="4299005"/>
            <a:chOff x="263732" y="677493"/>
            <a:chExt cx="8776436" cy="4299005"/>
          </a:xfrm>
        </p:grpSpPr>
        <p:sp>
          <p:nvSpPr>
            <p:cNvPr id="5" name="Diamond 4"/>
            <p:cNvSpPr/>
            <p:nvPr/>
          </p:nvSpPr>
          <p:spPr>
            <a:xfrm>
              <a:off x="1236983" y="2264424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00FF"/>
                  </a:solidFill>
                </a:rPr>
                <a:t>PrivSubTier1Az1Cidr?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2763" y="850864"/>
              <a:ext cx="814035" cy="689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VPC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Public Subnet in AZ1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Public Route Table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22763" y="2239998"/>
              <a:ext cx="814035" cy="109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Tier 1 Private Subnet in AZ1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NAT GW in AZ1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Private AZ1 Route Table</a:t>
              </a:r>
              <a:endParaRPr lang="en-US" sz="8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3732" y="1040274"/>
              <a:ext cx="676149" cy="3106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273166" y="2782515"/>
              <a:ext cx="41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amond 44"/>
            <p:cNvSpPr/>
            <p:nvPr/>
          </p:nvSpPr>
          <p:spPr>
            <a:xfrm>
              <a:off x="3985505" y="2264424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00FF"/>
                  </a:solidFill>
                </a:rPr>
                <a:t>PrivSubTier1Az2Cidr</a:t>
              </a:r>
              <a:r>
                <a:rPr lang="en-US" sz="800" dirty="0">
                  <a:solidFill>
                    <a:srgbClr val="0000FF"/>
                  </a:solidFill>
                </a:rPr>
                <a:t>?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581601" y="2782515"/>
              <a:ext cx="403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474214" y="2239998"/>
              <a:ext cx="814035" cy="109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Tier 1 Private Subnet in AZ2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NAT GW in AZ2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/>
                <a:t>Create Private </a:t>
              </a:r>
              <a:r>
                <a:rPr lang="en-US" sz="800" dirty="0" smtClean="0"/>
                <a:t>AZ2 Route Table</a:t>
              </a:r>
              <a:endParaRPr lang="en-US" sz="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021688" y="2782515"/>
              <a:ext cx="4118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mond 62"/>
            <p:cNvSpPr/>
            <p:nvPr/>
          </p:nvSpPr>
          <p:spPr>
            <a:xfrm>
              <a:off x="3985505" y="677493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00FF"/>
                  </a:solidFill>
                </a:rPr>
                <a:t>PubSubAz2Cidr?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3573399" y="1195584"/>
              <a:ext cx="41210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5474214" y="850865"/>
              <a:ext cx="814035" cy="689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Public Subnet in AZ2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Associate Public Route Table</a:t>
              </a:r>
              <a:endParaRPr lang="en-US" sz="8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021688" y="1195584"/>
              <a:ext cx="4118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iamond 68"/>
            <p:cNvSpPr/>
            <p:nvPr/>
          </p:nvSpPr>
          <p:spPr>
            <a:xfrm>
              <a:off x="6737424" y="677493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00FF"/>
                  </a:solidFill>
                </a:rPr>
                <a:t>PubSubAz3Cidr</a:t>
              </a:r>
              <a:r>
                <a:rPr lang="en-US" sz="800" dirty="0">
                  <a:solidFill>
                    <a:srgbClr val="0000FF"/>
                  </a:solidFill>
                </a:rPr>
                <a:t>?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6329886" y="1194461"/>
              <a:ext cx="412106" cy="2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8226133" y="850866"/>
              <a:ext cx="814035" cy="6894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Public Subnet in AZ3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/>
                <a:t>Associate Public Route Table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778175" y="1195584"/>
              <a:ext cx="4118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416999" y="1040274"/>
              <a:ext cx="676149" cy="3106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en-US" sz="14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2093148" y="1195584"/>
              <a:ext cx="6296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iamond 86"/>
            <p:cNvSpPr/>
            <p:nvPr/>
          </p:nvSpPr>
          <p:spPr>
            <a:xfrm>
              <a:off x="6737424" y="2264424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00FF"/>
                  </a:solidFill>
                </a:rPr>
                <a:t>PrivSubTier1Az3Cidr</a:t>
              </a:r>
              <a:r>
                <a:rPr lang="en-US" sz="800" dirty="0">
                  <a:solidFill>
                    <a:srgbClr val="0000FF"/>
                  </a:solidFill>
                </a:rPr>
                <a:t>?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6328951" y="2781045"/>
              <a:ext cx="403904" cy="2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8226133" y="2264424"/>
              <a:ext cx="814035" cy="107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Tier 1 Private Subnet in AZ3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NAT GW in AZ3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/>
                <a:t>Create Private </a:t>
              </a:r>
              <a:r>
                <a:rPr lang="en-US" sz="800" dirty="0" smtClean="0"/>
                <a:t>AZ3 </a:t>
              </a:r>
              <a:r>
                <a:rPr lang="en-US" sz="800" dirty="0"/>
                <a:t>Route </a:t>
              </a:r>
              <a:r>
                <a:rPr lang="en-US" sz="800" dirty="0" smtClean="0"/>
                <a:t>Table</a:t>
              </a:r>
              <a:endParaRPr lang="en-US" sz="8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769038" y="2782515"/>
              <a:ext cx="4118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1" idx="2"/>
              <a:endCxn id="5" idx="0"/>
            </p:cNvCxnSpPr>
            <p:nvPr/>
          </p:nvCxnSpPr>
          <p:spPr>
            <a:xfrm rot="5400000">
              <a:off x="4832052" y="-1536675"/>
              <a:ext cx="724122" cy="687807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iamond 101"/>
            <p:cNvSpPr/>
            <p:nvPr/>
          </p:nvSpPr>
          <p:spPr>
            <a:xfrm>
              <a:off x="1236983" y="3855696"/>
              <a:ext cx="1036183" cy="1036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dirty="0" err="1" smtClean="0">
                  <a:solidFill>
                    <a:srgbClr val="0000FF"/>
                  </a:solidFill>
                </a:rPr>
                <a:t>ConnectToInternet</a:t>
              </a:r>
              <a:r>
                <a:rPr lang="en-US" sz="800" dirty="0" smtClean="0">
                  <a:solidFill>
                    <a:srgbClr val="0000FF"/>
                  </a:solidFill>
                </a:rPr>
                <a:t>?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Elbow Connector 102"/>
            <p:cNvCxnSpPr>
              <a:stCxn id="89" idx="2"/>
              <a:endCxn id="102" idx="0"/>
            </p:cNvCxnSpPr>
            <p:nvPr/>
          </p:nvCxnSpPr>
          <p:spPr>
            <a:xfrm rot="5400000">
              <a:off x="4935307" y="157851"/>
              <a:ext cx="517613" cy="687807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682061" y="3921000"/>
              <a:ext cx="895439" cy="90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Create Internet Gateway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Attach Internet Gateway to VPC</a:t>
              </a:r>
            </a:p>
            <a:p>
              <a:pPr marL="45720" indent="-73152">
                <a:buFont typeface="Arial"/>
                <a:buChar char="•"/>
              </a:pPr>
              <a:r>
                <a:rPr lang="en-US" sz="800" dirty="0" smtClean="0"/>
                <a:t>Add Internet Gateway to Route Tables</a:t>
              </a:r>
              <a:endParaRPr lang="en-US" sz="800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2273166" y="4371923"/>
              <a:ext cx="404794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02" idx="1"/>
              <a:endCxn id="36" idx="2"/>
            </p:cNvCxnSpPr>
            <p:nvPr/>
          </p:nvCxnSpPr>
          <p:spPr>
            <a:xfrm rot="10800000">
              <a:off x="601807" y="1350894"/>
              <a:ext cx="635176" cy="302289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106" idx="3"/>
              <a:endCxn id="36" idx="1"/>
            </p:cNvCxnSpPr>
            <p:nvPr/>
          </p:nvCxnSpPr>
          <p:spPr>
            <a:xfrm flipH="1" flipV="1">
              <a:off x="263732" y="1195584"/>
              <a:ext cx="3313768" cy="3178204"/>
            </a:xfrm>
            <a:prstGeom prst="bentConnector5">
              <a:avLst>
                <a:gd name="adj1" fmla="val -6898"/>
                <a:gd name="adj2" fmla="val -21702"/>
                <a:gd name="adj3" fmla="val 10689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566391" y="4037779"/>
              <a:ext cx="197361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This diagram excludes </a:t>
              </a:r>
              <a:r>
                <a:rPr lang="en-US" sz="1100" dirty="0" smtClean="0"/>
                <a:t>logic for: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 smtClean="0"/>
                <a:t>VPC Flow Logs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 smtClean="0"/>
                <a:t>VPC Endpoint for S3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 smtClean="0"/>
                <a:t>VPC Endpoint Policy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 smtClean="0"/>
                <a:t>Guardrail NACL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Subnet Condition Dependencies and Inheritance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76CA-EBDD-A043-896D-2B3C4D185943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67659" y="1271486"/>
            <a:ext cx="7422030" cy="3246271"/>
            <a:chOff x="867659" y="1271486"/>
            <a:chExt cx="7422030" cy="3246271"/>
          </a:xfrm>
        </p:grpSpPr>
        <p:cxnSp>
          <p:nvCxnSpPr>
            <p:cNvPr id="13" name="Elbow Connector 12"/>
            <p:cNvCxnSpPr>
              <a:stCxn id="33" idx="3"/>
              <a:endCxn id="4" idx="0"/>
            </p:cNvCxnSpPr>
            <p:nvPr/>
          </p:nvCxnSpPr>
          <p:spPr>
            <a:xfrm>
              <a:off x="5295717" y="1380153"/>
              <a:ext cx="793164" cy="73408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3"/>
              <a:endCxn id="5" idx="0"/>
            </p:cNvCxnSpPr>
            <p:nvPr/>
          </p:nvCxnSpPr>
          <p:spPr>
            <a:xfrm>
              <a:off x="6801605" y="2222903"/>
              <a:ext cx="775360" cy="62945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3" idx="1"/>
              <a:endCxn id="6" idx="0"/>
            </p:cNvCxnSpPr>
            <p:nvPr/>
          </p:nvCxnSpPr>
          <p:spPr>
            <a:xfrm rot="10800000" flipV="1">
              <a:off x="3087785" y="1380153"/>
              <a:ext cx="782485" cy="73408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10" idx="1"/>
            </p:cNvCxnSpPr>
            <p:nvPr/>
          </p:nvCxnSpPr>
          <p:spPr>
            <a:xfrm rot="16200000" flipH="1">
              <a:off x="3164298" y="2255055"/>
              <a:ext cx="629456" cy="78248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2"/>
              <a:endCxn id="31" idx="1"/>
            </p:cNvCxnSpPr>
            <p:nvPr/>
          </p:nvCxnSpPr>
          <p:spPr>
            <a:xfrm rot="16200000" flipH="1">
              <a:off x="4672134" y="2980552"/>
              <a:ext cx="614883" cy="7931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5376157" y="2114235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CreatePubSubAz2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376157" y="3575908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CreatePrivSubTier1Az3</a:t>
              </a:r>
              <a:endParaRPr lang="en-US" sz="1000" dirty="0"/>
            </a:p>
          </p:txBody>
        </p:sp>
        <p:cxnSp>
          <p:nvCxnSpPr>
            <p:cNvPr id="32" name="Elbow Connector 31"/>
            <p:cNvCxnSpPr>
              <a:stCxn id="5" idx="2"/>
              <a:endCxn id="31" idx="3"/>
            </p:cNvCxnSpPr>
            <p:nvPr/>
          </p:nvCxnSpPr>
          <p:spPr>
            <a:xfrm rot="5400000">
              <a:off x="6881844" y="2989454"/>
              <a:ext cx="614883" cy="7753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6864241" y="2852358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CreatePubSubAz3</a:t>
              </a:r>
              <a:endParaRPr lang="en-US" sz="10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876126" y="4300422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CreatePrivSubTier2Az3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70269" y="2852358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CreatePrivSubTier1Az2</a:t>
              </a:r>
              <a:endParaRPr lang="en-US" sz="1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67659" y="2852358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CreatePrivSubTier2Az1</a:t>
              </a:r>
              <a:endParaRPr lang="en-US" sz="1000" dirty="0"/>
            </a:p>
          </p:txBody>
        </p:sp>
        <p:cxnSp>
          <p:nvCxnSpPr>
            <p:cNvPr id="38" name="Elbow Connector 37"/>
            <p:cNvCxnSpPr>
              <a:stCxn id="6" idx="1"/>
              <a:endCxn id="37" idx="0"/>
            </p:cNvCxnSpPr>
            <p:nvPr/>
          </p:nvCxnSpPr>
          <p:spPr>
            <a:xfrm rot="10800000" flipV="1">
              <a:off x="1580384" y="2222902"/>
              <a:ext cx="794677" cy="62945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2375060" y="2114235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CreatePrivSubTier1Az1</a:t>
              </a:r>
              <a:endParaRPr lang="en-US" sz="10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75060" y="3575908"/>
              <a:ext cx="1425448" cy="217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CreatePrivSubTier2Az2</a:t>
              </a:r>
              <a:endParaRPr lang="en-US" sz="1000" dirty="0"/>
            </a:p>
          </p:txBody>
        </p:sp>
        <p:cxnSp>
          <p:nvCxnSpPr>
            <p:cNvPr id="42" name="Elbow Connector 41"/>
            <p:cNvCxnSpPr>
              <a:stCxn id="10" idx="2"/>
              <a:endCxn id="41" idx="3"/>
            </p:cNvCxnSpPr>
            <p:nvPr/>
          </p:nvCxnSpPr>
          <p:spPr>
            <a:xfrm rot="5400000">
              <a:off x="3884310" y="2985892"/>
              <a:ext cx="614883" cy="78248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2"/>
              <a:endCxn id="41" idx="1"/>
            </p:cNvCxnSpPr>
            <p:nvPr/>
          </p:nvCxnSpPr>
          <p:spPr>
            <a:xfrm rot="16200000" flipH="1">
              <a:off x="1670280" y="2979795"/>
              <a:ext cx="614883" cy="79467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1" idx="2"/>
              <a:endCxn id="36" idx="1"/>
            </p:cNvCxnSpPr>
            <p:nvPr/>
          </p:nvCxnSpPr>
          <p:spPr>
            <a:xfrm rot="16200000" flipH="1">
              <a:off x="3174032" y="3706995"/>
              <a:ext cx="615847" cy="78834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4" idx="2"/>
              <a:endCxn id="10" idx="3"/>
            </p:cNvCxnSpPr>
            <p:nvPr/>
          </p:nvCxnSpPr>
          <p:spPr>
            <a:xfrm rot="5400000">
              <a:off x="5377571" y="2249716"/>
              <a:ext cx="629456" cy="7931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31" idx="2"/>
              <a:endCxn id="36" idx="3"/>
            </p:cNvCxnSpPr>
            <p:nvPr/>
          </p:nvCxnSpPr>
          <p:spPr>
            <a:xfrm rot="5400000">
              <a:off x="5387305" y="3707513"/>
              <a:ext cx="615847" cy="78730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870269" y="1271486"/>
              <a:ext cx="1425448" cy="2173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CreatePubSubAz2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366088"/>
      </p:ext>
    </p:extLst>
  </p:cSld>
  <p:clrMapOvr>
    <a:masterClrMapping/>
  </p:clrMapOvr>
</p:sld>
</file>

<file path=ppt/theme/theme1.xml><?xml version="1.0" encoding="utf-8"?>
<a:theme xmlns:a="http://schemas.openxmlformats.org/drawingml/2006/main" name="ScaleSe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aleSec_Template_2016-10" id="{67369B8C-95E0-A94D-9B35-55021D0C4FC7}" vid="{106D25FF-6975-0D44-A5D1-DCE523FE9E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ScaleSec2017</Template>
  <TotalTime>4</TotalTime>
  <Words>355</Words>
  <Application>Microsoft Macintosh PowerPoint</Application>
  <PresentationFormat>On-screen Show (16:9)</PresentationFormat>
  <Paragraphs>114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Courier</vt:lpstr>
      <vt:lpstr>Helvetica</vt:lpstr>
      <vt:lpstr>Helvetica Neue</vt:lpstr>
      <vt:lpstr>Verdana</vt:lpstr>
      <vt:lpstr>Arial</vt:lpstr>
      <vt:lpstr>ScaleSec</vt:lpstr>
      <vt:lpstr>Scalable VPC Template</vt:lpstr>
      <vt:lpstr>Architecture and Parameters</vt:lpstr>
      <vt:lpstr>Resource Creation Logic*</vt:lpstr>
      <vt:lpstr>Subnet Condition Dependencies and Inheritance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VPC Template</dc:title>
  <dc:creator>Aaron Wilson</dc:creator>
  <cp:lastModifiedBy>Aaron Wilson</cp:lastModifiedBy>
  <cp:revision>3</cp:revision>
  <dcterms:created xsi:type="dcterms:W3CDTF">2017-02-20T19:15:12Z</dcterms:created>
  <dcterms:modified xsi:type="dcterms:W3CDTF">2017-02-20T19:23:12Z</dcterms:modified>
</cp:coreProperties>
</file>