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9D8984-159B-1288-24A3-D8D24B409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8C0D622-7873-8C5B-D57B-9E1CDB5BE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944433-5FF4-E45D-D8D7-AE8A4A34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2FF-D1C0-423A-80A4-E5B75B49C701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F95145-4E61-675B-B981-3116C43B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D702F4-DD83-D8AB-6711-8EAC9CED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7E43-A76A-4973-AF4E-A0ABC4F8850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934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E537DD-35E5-39BC-4A45-703FB487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236DAB1-3C97-CF47-E51D-0960B72AA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7267CA-93F6-32AE-E49F-7706ADAF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2FF-D1C0-423A-80A4-E5B75B49C701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F5C6E9-AFD1-0786-36BC-91F1C5B9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183FE8-0477-62B6-5BED-192CDAB5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7E43-A76A-4973-AF4E-A0ABC4F8850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7254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9B33FE5-D062-DB51-011E-110920B8C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8672956-5B95-B427-1ACB-861B11A80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2221BDE-14FC-3FEE-173F-5266939C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2FF-D1C0-423A-80A4-E5B75B49C701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257E60-CF2A-546C-48CC-3AFAF9D7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A93406-F15D-E3DD-BF5D-9426A63A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7E43-A76A-4973-AF4E-A0ABC4F8850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702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51B71F-2A0B-B522-45EC-C40AAE9C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B6A02-BADF-6454-9D1A-4BF6BFDB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030D588-F1C2-EAF4-822A-F3D17520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2FF-D1C0-423A-80A4-E5B75B49C701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4E7A40-C4FC-5C45-4DB5-7D679ADF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133E0F4-3F06-5B48-F9E6-3B3FA530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7E43-A76A-4973-AF4E-A0ABC4F8850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4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F51798-86E2-9C9A-C386-F63E655D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AEFCF22-73B8-600D-368D-C71C6217B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29673E-5AF1-D8CB-E53F-5D0047BC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2FF-D1C0-423A-80A4-E5B75B49C701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0B87A7-52C8-2416-5E8F-7EFFB7D3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4C5668-F07A-3C3E-DE00-4D980FDD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7E43-A76A-4973-AF4E-A0ABC4F8850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873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D18957-E814-73BB-3593-F3442783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A8D4FD-5126-419A-F82A-F07318B20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D27489A-2317-4E2B-E04A-734FCFCAE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D69448E-667A-8A21-90D1-9D6E575C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2FF-D1C0-423A-80A4-E5B75B49C701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E89B729-6E83-FAC3-D87D-481F5FEA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0416893-6BD1-CDE2-76F9-D6DD0FC9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7E43-A76A-4973-AF4E-A0ABC4F8850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89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A3D670-114C-3FE1-EA1E-0E9ED17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A44F1B5-C4CE-16F9-0DF6-49648AE71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81FD28D-2948-B9C3-08AA-00B7F194E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8AACCED-B69F-4DEC-FD49-7C805CD18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F786480-16C7-F928-4830-F4552B179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DE03E76-07F6-2EBC-0788-7AE9AE3A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2FF-D1C0-423A-80A4-E5B75B49C701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BEF4781-0E56-B14A-0406-1ABDDB31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04949FB-7F8A-0E70-5999-47909BCE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7E43-A76A-4973-AF4E-A0ABC4F8850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228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E9761A-F665-108E-D206-51E12FC9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211F87E-BF23-E45D-3F53-495114E6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2FF-D1C0-423A-80A4-E5B75B49C701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F2DD7A1-8D9F-172F-FE58-46D0F4EE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06B9D6C-60F7-01AA-37B4-554B80C5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7E43-A76A-4973-AF4E-A0ABC4F8850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404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AD9E27F-2966-C2A2-28BE-24BE4AF0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2FF-D1C0-423A-80A4-E5B75B49C701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48AD990-AB76-F49C-068C-39AA5BF9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135FAD8-7894-E421-818D-A0C40872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7E43-A76A-4973-AF4E-A0ABC4F8850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781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388D5B-2510-DCE4-601C-067B661B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205E21-3C8E-C02C-6679-C89FDE916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85FC6BF-4744-F6DD-140C-A59CE7B06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CADECAB-B9AA-C78B-55CF-BC2D6345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2FF-D1C0-423A-80A4-E5B75B49C701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B9E0E2D-603F-CE26-31F3-3E0DB1F0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641363D-2A65-8BB4-CA52-01963D7B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7E43-A76A-4973-AF4E-A0ABC4F8850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791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D4F9BF-8082-5F05-9725-DCE0396D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501C3FE-289B-D06D-6FD9-B362D3A2E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09FB43C-85B3-CB30-0231-E093AF001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60BE65-D66D-609C-B0AA-3B8C458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2FF-D1C0-423A-80A4-E5B75B49C701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066A04-0EF4-3272-40DA-2E433F86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A047E0A-8EBE-8CCE-B9AC-B3409CF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7E43-A76A-4973-AF4E-A0ABC4F8850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179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08E556E-840C-FC7E-59A1-5F088909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96091D3-573E-186A-9C29-ECE57F813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D855D61-2B11-F0B1-F40D-563ED3EB3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B362FF-D1C0-423A-80A4-E5B75B49C701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63782EE-B391-D713-5D37-A2E5B58F9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C093119-8B96-D1D7-B873-7EE890EEA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917E43-A76A-4973-AF4E-A0ABC4F8850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565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>
            <a:extLst>
              <a:ext uri="{FF2B5EF4-FFF2-40B4-BE49-F238E27FC236}">
                <a16:creationId xmlns:a16="http://schemas.microsoft.com/office/drawing/2014/main" id="{A20D421C-B759-B36C-6BEC-1D199509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112" y="323596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defTabSz="457200" rtl="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IL" sz="4400" dirty="0">
                <a:solidFill>
                  <a:srgbClr val="000099"/>
                </a:solidFill>
                <a:latin typeface="Gill Sans MT" panose="020B0502020104020203" pitchFamily="34" charset="0"/>
              </a:rPr>
              <a:t>Chapter 1: introduction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C64182C-4B42-3309-D552-C3EFA1BB1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16" y="1466596"/>
            <a:ext cx="5446776" cy="4648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defTabSz="457200" rtl="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SzPct val="100000"/>
              <a:defRPr/>
            </a:pPr>
            <a:r>
              <a:rPr lang="en-US" altLang="en-IL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our goal:</a:t>
            </a:r>
            <a:r>
              <a:rPr lang="en-US" altLang="en-IL" sz="2800" dirty="0">
                <a:latin typeface="Gill Sans MT" panose="020B0502020104020203" pitchFamily="34" charset="0"/>
              </a:rPr>
              <a:t> </a:t>
            </a:r>
          </a:p>
          <a:p>
            <a:pPr marL="341313" indent="-339725" algn="l" defTabSz="457200" rtl="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IL" sz="2800" dirty="0">
                <a:latin typeface="Gill Sans MT" panose="020B0502020104020203" pitchFamily="34" charset="0"/>
              </a:rPr>
              <a:t>get </a:t>
            </a:r>
            <a:r>
              <a:rPr lang="ja-JP" altLang="en-IL" sz="2800" dirty="0">
                <a:latin typeface="Gill Sans MT" panose="020B0502020104020203" pitchFamily="34" charset="0"/>
                <a:ea typeface="MS PGothic" panose="020B0600070205080204" pitchFamily="34" charset="-128"/>
              </a:rPr>
              <a:t>“</a:t>
            </a:r>
            <a:r>
              <a:rPr lang="en-US" altLang="en-IL" sz="2800" dirty="0">
                <a:latin typeface="Gill Sans MT" panose="020B0502020104020203" pitchFamily="34" charset="0"/>
              </a:rPr>
              <a:t>feel</a:t>
            </a:r>
            <a:r>
              <a:rPr lang="ja-JP" altLang="en-IL" sz="2800" dirty="0">
                <a:latin typeface="Gill Sans MT" panose="020B0502020104020203" pitchFamily="34" charset="0"/>
                <a:ea typeface="MS PGothic" panose="020B0600070205080204" pitchFamily="34" charset="-128"/>
              </a:rPr>
              <a:t>”</a:t>
            </a:r>
            <a:r>
              <a:rPr lang="en-US" altLang="en-IL" sz="2800" dirty="0">
                <a:latin typeface="Gill Sans MT" panose="020B0502020104020203" pitchFamily="34" charset="0"/>
              </a:rPr>
              <a:t> and terminology</a:t>
            </a:r>
          </a:p>
          <a:p>
            <a:pPr marL="341313" indent="-339725" algn="l" defTabSz="457200" rtl="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IL" sz="2800" dirty="0">
                <a:latin typeface="Gill Sans MT" panose="020B0502020104020203" pitchFamily="34" charset="0"/>
              </a:rPr>
              <a:t>more depth, detail </a:t>
            </a:r>
            <a:r>
              <a:rPr lang="en-US" altLang="en-IL" sz="2800" i="1" dirty="0">
                <a:latin typeface="Gill Sans MT" panose="020B0502020104020203" pitchFamily="34" charset="0"/>
              </a:rPr>
              <a:t>later</a:t>
            </a:r>
            <a:r>
              <a:rPr lang="en-US" altLang="en-IL" sz="2800" dirty="0">
                <a:latin typeface="Gill Sans MT" panose="020B0502020104020203" pitchFamily="34" charset="0"/>
              </a:rPr>
              <a:t> in course</a:t>
            </a:r>
          </a:p>
          <a:p>
            <a:pPr marL="341313" indent="-339725" algn="l" defTabSz="457200" rtl="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IL" sz="2800" dirty="0">
                <a:latin typeface="Gill Sans MT" panose="020B0502020104020203" pitchFamily="34" charset="0"/>
              </a:rPr>
              <a:t>approach:</a:t>
            </a:r>
          </a:p>
          <a:p>
            <a:pPr lvl="1" algn="l" defTabSz="457200" rtl="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90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n-US" altLang="en-IL" sz="2800" dirty="0">
                <a:latin typeface="Gill Sans MT" panose="020B0502020104020203" pitchFamily="34" charset="0"/>
              </a:rPr>
              <a:t>use Internet as example</a:t>
            </a:r>
          </a:p>
          <a:p>
            <a:pPr lvl="1" algn="l" defTabSz="457200" rtl="0"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IL" sz="2800" dirty="0">
              <a:latin typeface="Gill Sans MT" panose="020B0502020104020203" pitchFamily="34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C7D1E272-445D-29E6-6EA6-830E1FE32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66596"/>
            <a:ext cx="5586984" cy="52451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defTabSz="457200" rtl="0" fontAlgn="base">
              <a:lnSpc>
                <a:spcPct val="85000"/>
              </a:lnSpc>
              <a:spcBef>
                <a:spcPts val="700"/>
              </a:spcBef>
              <a:spcAft>
                <a:spcPct val="0"/>
              </a:spcAft>
              <a:buSzPct val="100000"/>
              <a:defRPr/>
            </a:pPr>
            <a:r>
              <a:rPr lang="en-US" altLang="en-IL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overview</a:t>
            </a:r>
            <a:r>
              <a:rPr lang="en-US" altLang="en-IL" sz="2800" dirty="0">
                <a:solidFill>
                  <a:srgbClr val="CC0000"/>
                </a:solidFill>
                <a:latin typeface="Gill Sans MT" panose="020B0502020104020203" pitchFamily="34" charset="0"/>
              </a:rPr>
              <a:t>:</a:t>
            </a:r>
          </a:p>
          <a:p>
            <a:pPr marL="341313" indent="-339725" algn="l" defTabSz="457200" rtl="0" fontAlgn="base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IL" dirty="0">
                <a:latin typeface="Gill Sans MT" panose="020B0502020104020203" pitchFamily="34" charset="0"/>
              </a:rPr>
              <a:t>what</a:t>
            </a:r>
            <a:r>
              <a:rPr lang="ja-JP" altLang="en-IL" dirty="0">
                <a:latin typeface="Gill Sans MT" panose="020B0502020104020203" pitchFamily="34" charset="0"/>
                <a:ea typeface="MS PGothic" panose="020B0600070205080204" pitchFamily="34" charset="-128"/>
              </a:rPr>
              <a:t>’</a:t>
            </a:r>
            <a:r>
              <a:rPr lang="en-US" altLang="en-IL" dirty="0">
                <a:latin typeface="Gill Sans MT" panose="020B0502020104020203" pitchFamily="34" charset="0"/>
              </a:rPr>
              <a:t>s the Internet?</a:t>
            </a:r>
          </a:p>
          <a:p>
            <a:pPr marL="341313" indent="-339725" algn="l" defTabSz="457200" rtl="0" fontAlgn="base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IL" dirty="0">
                <a:latin typeface="Gill Sans MT" panose="020B0502020104020203" pitchFamily="34" charset="0"/>
              </a:rPr>
              <a:t>what</a:t>
            </a:r>
            <a:r>
              <a:rPr lang="ja-JP" altLang="en-IL" dirty="0">
                <a:latin typeface="Gill Sans MT" panose="020B0502020104020203" pitchFamily="34" charset="0"/>
                <a:ea typeface="MS PGothic" panose="020B0600070205080204" pitchFamily="34" charset="-128"/>
              </a:rPr>
              <a:t>’</a:t>
            </a:r>
            <a:r>
              <a:rPr lang="en-US" altLang="en-IL" dirty="0">
                <a:latin typeface="Gill Sans MT" panose="020B0502020104020203" pitchFamily="34" charset="0"/>
              </a:rPr>
              <a:t>s a protocol?</a:t>
            </a:r>
          </a:p>
          <a:p>
            <a:pPr marL="341313" indent="-339725" algn="l" defTabSz="457200" rtl="0" fontAlgn="base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IL" dirty="0">
                <a:latin typeface="Gill Sans MT" panose="020B0502020104020203" pitchFamily="34" charset="0"/>
              </a:rPr>
              <a:t>network edge; hosts, access net, physical media</a:t>
            </a:r>
          </a:p>
          <a:p>
            <a:pPr marL="341313" indent="-339725" algn="l" defTabSz="457200" rtl="0" fontAlgn="base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IL" dirty="0">
                <a:latin typeface="Gill Sans MT" panose="020B0502020104020203" pitchFamily="34" charset="0"/>
              </a:rPr>
              <a:t>network core: packet/circuit switching, Internet structure</a:t>
            </a:r>
          </a:p>
          <a:p>
            <a:pPr marL="341313" indent="-339725" algn="l" defTabSz="457200" rtl="0" fontAlgn="base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IL" dirty="0">
                <a:latin typeface="Gill Sans MT" panose="020B0502020104020203" pitchFamily="34" charset="0"/>
              </a:rPr>
              <a:t>performance: loss, delay, throughput</a:t>
            </a:r>
          </a:p>
          <a:p>
            <a:pPr marL="341313" indent="-339725" algn="l" defTabSz="457200" rtl="0" fontAlgn="base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IL" dirty="0">
                <a:latin typeface="Gill Sans MT" panose="020B0502020104020203" pitchFamily="34" charset="0"/>
              </a:rPr>
              <a:t>security</a:t>
            </a:r>
          </a:p>
          <a:p>
            <a:pPr marL="341313" indent="-339725" algn="l" defTabSz="457200" rtl="0" fontAlgn="base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IL" dirty="0">
                <a:latin typeface="Gill Sans MT" panose="020B0502020104020203" pitchFamily="34" charset="0"/>
              </a:rPr>
              <a:t>protocol layers, service models</a:t>
            </a:r>
          </a:p>
          <a:p>
            <a:pPr marL="341313" indent="-339725" algn="l" defTabSz="457200" rtl="0" fontAlgn="base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IL" dirty="0">
                <a:latin typeface="Gill Sans MT" panose="020B0502020104020203" pitchFamily="34" charset="0"/>
              </a:rPr>
              <a:t>history</a:t>
            </a:r>
          </a:p>
          <a:p>
            <a:pPr algn="l" defTabSz="457200" rtl="0" fontAlgn="base">
              <a:lnSpc>
                <a:spcPct val="85000"/>
              </a:lnSpc>
              <a:spcBef>
                <a:spcPts val="600"/>
              </a:spcBef>
              <a:spcAft>
                <a:spcPct val="0"/>
              </a:spcAft>
              <a:buSzPct val="100000"/>
              <a:defRPr/>
            </a:pPr>
            <a:endParaRPr lang="en-US" altLang="en-IL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2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E9C8D911-C7DA-4ABB-5129-E2EA6A55E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516063"/>
            <a:ext cx="9703752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30188" indent="-230188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714500" algn="l"/>
                <a:tab pos="2628900" algn="l"/>
                <a:tab pos="3543300" algn="l"/>
                <a:tab pos="4457700" algn="l"/>
                <a:tab pos="5372100" algn="l"/>
                <a:tab pos="6286500" algn="l"/>
                <a:tab pos="7200900" algn="l"/>
                <a:tab pos="8115300" algn="l"/>
                <a:tab pos="9029700" algn="l"/>
                <a:tab pos="9944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1038" indent="-223838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714500" algn="l"/>
                <a:tab pos="2628900" algn="l"/>
                <a:tab pos="3543300" algn="l"/>
                <a:tab pos="4457700" algn="l"/>
                <a:tab pos="5372100" algn="l"/>
                <a:tab pos="6286500" algn="l"/>
                <a:tab pos="7200900" algn="l"/>
                <a:tab pos="8115300" algn="l"/>
                <a:tab pos="9029700" algn="l"/>
                <a:tab pos="9944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714500" algn="l"/>
                <a:tab pos="2628900" algn="l"/>
                <a:tab pos="3543300" algn="l"/>
                <a:tab pos="4457700" algn="l"/>
                <a:tab pos="5372100" algn="l"/>
                <a:tab pos="6286500" algn="l"/>
                <a:tab pos="7200900" algn="l"/>
                <a:tab pos="8115300" algn="l"/>
                <a:tab pos="9029700" algn="l"/>
                <a:tab pos="9944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714500" algn="l"/>
                <a:tab pos="2628900" algn="l"/>
                <a:tab pos="3543300" algn="l"/>
                <a:tab pos="4457700" algn="l"/>
                <a:tab pos="5372100" algn="l"/>
                <a:tab pos="6286500" algn="l"/>
                <a:tab pos="7200900" algn="l"/>
                <a:tab pos="8115300" algn="l"/>
                <a:tab pos="9029700" algn="l"/>
                <a:tab pos="9944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714500" algn="l"/>
                <a:tab pos="2628900" algn="l"/>
                <a:tab pos="3543300" algn="l"/>
                <a:tab pos="4457700" algn="l"/>
                <a:tab pos="5372100" algn="l"/>
                <a:tab pos="6286500" algn="l"/>
                <a:tab pos="7200900" algn="l"/>
                <a:tab pos="8115300" algn="l"/>
                <a:tab pos="9029700" algn="l"/>
                <a:tab pos="9944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714500" algn="l"/>
                <a:tab pos="2628900" algn="l"/>
                <a:tab pos="3543300" algn="l"/>
                <a:tab pos="4457700" algn="l"/>
                <a:tab pos="5372100" algn="l"/>
                <a:tab pos="6286500" algn="l"/>
                <a:tab pos="7200900" algn="l"/>
                <a:tab pos="8115300" algn="l"/>
                <a:tab pos="9029700" algn="l"/>
                <a:tab pos="9944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714500" algn="l"/>
                <a:tab pos="2628900" algn="l"/>
                <a:tab pos="3543300" algn="l"/>
                <a:tab pos="4457700" algn="l"/>
                <a:tab pos="5372100" algn="l"/>
                <a:tab pos="6286500" algn="l"/>
                <a:tab pos="7200900" algn="l"/>
                <a:tab pos="8115300" algn="l"/>
                <a:tab pos="9029700" algn="l"/>
                <a:tab pos="9944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714500" algn="l"/>
                <a:tab pos="2628900" algn="l"/>
                <a:tab pos="3543300" algn="l"/>
                <a:tab pos="4457700" algn="l"/>
                <a:tab pos="5372100" algn="l"/>
                <a:tab pos="6286500" algn="l"/>
                <a:tab pos="7200900" algn="l"/>
                <a:tab pos="8115300" algn="l"/>
                <a:tab pos="9029700" algn="l"/>
                <a:tab pos="9944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00100" algn="l"/>
                <a:tab pos="1714500" algn="l"/>
                <a:tab pos="2628900" algn="l"/>
                <a:tab pos="3543300" algn="l"/>
                <a:tab pos="4457700" algn="l"/>
                <a:tab pos="5372100" algn="l"/>
                <a:tab pos="6286500" algn="l"/>
                <a:tab pos="7200900" algn="l"/>
                <a:tab pos="8115300" algn="l"/>
                <a:tab pos="9029700" algn="l"/>
                <a:tab pos="99441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85000"/>
              </a:lnSpc>
              <a:spcBef>
                <a:spcPts val="600"/>
              </a:spcBef>
              <a:buClr>
                <a:srgbClr val="000090"/>
              </a:buClr>
              <a:buFont typeface="Wingdings" panose="05000000000000000000" pitchFamily="2" charset="2"/>
              <a:buChar char=""/>
            </a:pPr>
            <a:r>
              <a:rPr lang="en-US" altLang="en-IL" i="1" dirty="0">
                <a:solidFill>
                  <a:srgbClr val="CC0000"/>
                </a:solidFill>
                <a:latin typeface="Gill Sans MT" panose="020B0502020104020203" pitchFamily="34" charset="0"/>
              </a:rPr>
              <a:t>Internet: </a:t>
            </a:r>
            <a:r>
              <a:rPr lang="ja-JP" altLang="en-IL" dirty="0">
                <a:solidFill>
                  <a:srgbClr val="CC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“</a:t>
            </a:r>
            <a:r>
              <a:rPr lang="en-US" altLang="en-IL" dirty="0">
                <a:solidFill>
                  <a:srgbClr val="CC0000"/>
                </a:solidFill>
                <a:latin typeface="Gill Sans MT" panose="020B0502020104020203" pitchFamily="34" charset="0"/>
              </a:rPr>
              <a:t>network of networks</a:t>
            </a:r>
            <a:r>
              <a:rPr lang="ja-JP" altLang="en-IL" dirty="0">
                <a:solidFill>
                  <a:srgbClr val="CC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”</a:t>
            </a:r>
          </a:p>
          <a:p>
            <a:pPr lvl="1" algn="l" rtl="0" eaLnBrk="1" hangingPunct="1">
              <a:lnSpc>
                <a:spcPct val="85000"/>
              </a:lnSpc>
              <a:spcBef>
                <a:spcPts val="500"/>
              </a:spcBef>
              <a:buClr>
                <a:srgbClr val="000090"/>
              </a:buClr>
              <a:buFont typeface="Arial" panose="020B0604020202020204" pitchFamily="34" charset="0"/>
              <a:buChar char="•"/>
            </a:pPr>
            <a:r>
              <a:rPr lang="en-US" altLang="en-IL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Interconnected ISPs</a:t>
            </a:r>
          </a:p>
          <a:p>
            <a:pPr algn="l" rtl="0" eaLnBrk="1" hangingPunct="1">
              <a:lnSpc>
                <a:spcPct val="85000"/>
              </a:lnSpc>
              <a:spcBef>
                <a:spcPts val="600"/>
              </a:spcBef>
              <a:buClr>
                <a:srgbClr val="000090"/>
              </a:buClr>
              <a:buFont typeface="Wingdings" panose="05000000000000000000" pitchFamily="2" charset="2"/>
              <a:buChar char=""/>
            </a:pPr>
            <a:r>
              <a:rPr lang="en-US" altLang="en-IL" i="1" dirty="0">
                <a:solidFill>
                  <a:srgbClr val="CC0000"/>
                </a:solidFill>
                <a:latin typeface="Gill Sans MT" panose="020B0502020104020203" pitchFamily="34" charset="0"/>
              </a:rPr>
              <a:t>protocols</a:t>
            </a:r>
            <a:r>
              <a:rPr lang="en-US" altLang="en-IL" dirty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altLang="en-IL" dirty="0">
                <a:solidFill>
                  <a:srgbClr val="000000"/>
                </a:solidFill>
                <a:latin typeface="Gill Sans MT" panose="020B0502020104020203" pitchFamily="34" charset="0"/>
              </a:rPr>
              <a:t>control sending, receiving of messages</a:t>
            </a:r>
          </a:p>
          <a:p>
            <a:pPr lvl="1" algn="l" rtl="0" eaLnBrk="1" hangingPunct="1">
              <a:lnSpc>
                <a:spcPct val="85000"/>
              </a:lnSpc>
              <a:spcBef>
                <a:spcPts val="500"/>
              </a:spcBef>
              <a:buClr>
                <a:srgbClr val="000090"/>
              </a:buClr>
              <a:buFont typeface="Arial" panose="020B0604020202020204" pitchFamily="34" charset="0"/>
              <a:buChar char="•"/>
            </a:pPr>
            <a:r>
              <a:rPr lang="en-US" altLang="en-IL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e.g., TCP, IP, HTTP, Skype,  802.11</a:t>
            </a:r>
          </a:p>
          <a:p>
            <a:pPr algn="l" rtl="0" eaLnBrk="1" hangingPunct="1">
              <a:lnSpc>
                <a:spcPct val="85000"/>
              </a:lnSpc>
              <a:spcBef>
                <a:spcPts val="600"/>
              </a:spcBef>
              <a:buClr>
                <a:srgbClr val="000090"/>
              </a:buClr>
              <a:buFont typeface="Wingdings" panose="05000000000000000000" pitchFamily="2" charset="2"/>
              <a:buChar char=""/>
            </a:pPr>
            <a:r>
              <a:rPr lang="en-US" altLang="en-IL" i="1" dirty="0">
                <a:solidFill>
                  <a:srgbClr val="C00000"/>
                </a:solidFill>
                <a:latin typeface="Gill Sans MT" panose="020B0502020104020203" pitchFamily="34" charset="0"/>
              </a:rPr>
              <a:t>Internet  standards</a:t>
            </a:r>
          </a:p>
          <a:p>
            <a:pPr lvl="1" algn="l" rtl="0" eaLnBrk="1" hangingPunct="1">
              <a:lnSpc>
                <a:spcPct val="85000"/>
              </a:lnSpc>
              <a:spcBef>
                <a:spcPts val="500"/>
              </a:spcBef>
              <a:buClr>
                <a:srgbClr val="000090"/>
              </a:buClr>
              <a:buFont typeface="Arial" panose="020B0604020202020204" pitchFamily="34" charset="0"/>
              <a:buChar char="•"/>
            </a:pPr>
            <a:r>
              <a:rPr lang="en-US" altLang="en-IL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RFC: Request for comments</a:t>
            </a:r>
          </a:p>
          <a:p>
            <a:pPr lvl="1" algn="l" rtl="0" eaLnBrk="1" hangingPunct="1">
              <a:lnSpc>
                <a:spcPct val="85000"/>
              </a:lnSpc>
              <a:spcBef>
                <a:spcPts val="500"/>
              </a:spcBef>
              <a:buClr>
                <a:srgbClr val="000090"/>
              </a:buClr>
              <a:buFont typeface="Arial" panose="020B0604020202020204" pitchFamily="34" charset="0"/>
              <a:buChar char="•"/>
            </a:pPr>
            <a:r>
              <a:rPr lang="en-US" altLang="en-IL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IETF: Internet Engineering Task Force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C0F860F-4465-7108-05B3-0DAC7218B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437" y="291084"/>
            <a:ext cx="83820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IL" sz="3600" dirty="0">
                <a:solidFill>
                  <a:srgbClr val="000099"/>
                </a:solidFill>
                <a:latin typeface="Gill Sans MT" panose="020B0502020104020203" pitchFamily="34" charset="0"/>
              </a:rPr>
              <a:t>What</a:t>
            </a:r>
            <a:r>
              <a:rPr lang="ja-JP" altLang="en-IL" sz="3600" dirty="0">
                <a:solidFill>
                  <a:srgbClr val="000099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’</a:t>
            </a:r>
            <a:r>
              <a:rPr lang="en-US" altLang="en-IL" sz="3600" dirty="0">
                <a:solidFill>
                  <a:srgbClr val="000099"/>
                </a:solidFill>
                <a:latin typeface="Gill Sans MT" panose="020B0502020104020203" pitchFamily="34" charset="0"/>
              </a:rPr>
              <a:t>s the Internet: </a:t>
            </a:r>
            <a:r>
              <a:rPr lang="ja-JP" altLang="en-IL" sz="3600" dirty="0">
                <a:solidFill>
                  <a:srgbClr val="000099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“</a:t>
            </a:r>
            <a:r>
              <a:rPr lang="en-US" altLang="en-IL" sz="3600" dirty="0">
                <a:solidFill>
                  <a:srgbClr val="000099"/>
                </a:solidFill>
                <a:latin typeface="Gill Sans MT" panose="020B0502020104020203" pitchFamily="34" charset="0"/>
              </a:rPr>
              <a:t>nuts and bolts</a:t>
            </a:r>
            <a:r>
              <a:rPr lang="ja-JP" altLang="en-IL" sz="3600" dirty="0">
                <a:solidFill>
                  <a:srgbClr val="000099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”</a:t>
            </a:r>
            <a:r>
              <a:rPr lang="en-US" altLang="en-IL" sz="3600" dirty="0">
                <a:solidFill>
                  <a:srgbClr val="000099"/>
                </a:solidFill>
                <a:latin typeface="Gill Sans MT" panose="020B0502020104020203" pitchFamily="34" charset="0"/>
              </a:rPr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169305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A1CD70FA-6142-6712-BDB0-C4452F9EC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888" y="407607"/>
            <a:ext cx="8382000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IL" sz="3600" dirty="0">
                <a:solidFill>
                  <a:srgbClr val="000099"/>
                </a:solidFill>
                <a:latin typeface="Gill Sans MT" panose="020B0502020104020203" pitchFamily="34" charset="0"/>
              </a:rPr>
              <a:t>What</a:t>
            </a:r>
            <a:r>
              <a:rPr lang="ja-JP" altLang="en-IL" sz="3600" dirty="0">
                <a:solidFill>
                  <a:srgbClr val="000099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’</a:t>
            </a:r>
            <a:r>
              <a:rPr lang="en-US" altLang="en-IL" sz="3600" dirty="0">
                <a:solidFill>
                  <a:srgbClr val="000099"/>
                </a:solidFill>
                <a:latin typeface="Gill Sans MT" panose="020B0502020104020203" pitchFamily="34" charset="0"/>
              </a:rPr>
              <a:t>s the Internet: a service view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D63FF6D-048C-A985-D1C0-E40418325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794" y="1829499"/>
            <a:ext cx="6995414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1038" indent="-223838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85000"/>
              </a:lnSpc>
              <a:spcBef>
                <a:spcPts val="700"/>
              </a:spcBef>
              <a:buClr>
                <a:srgbClr val="000090"/>
              </a:buClr>
              <a:buFont typeface="Wingdings" panose="05000000000000000000" pitchFamily="2" charset="2"/>
              <a:buChar char=""/>
            </a:pPr>
            <a:r>
              <a:rPr lang="en-US" altLang="en-IL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infrastructure that provides services to applications:</a:t>
            </a:r>
          </a:p>
          <a:p>
            <a:pPr lvl="1" algn="l" rtl="0" eaLnBrk="1" hangingPunct="1">
              <a:lnSpc>
                <a:spcPct val="85000"/>
              </a:lnSpc>
              <a:spcBef>
                <a:spcPts val="600"/>
              </a:spcBef>
              <a:buClr>
                <a:srgbClr val="000090"/>
              </a:buClr>
              <a:buFont typeface="Arial" panose="020B0604020202020204" pitchFamily="34" charset="0"/>
              <a:buChar char="•"/>
            </a:pPr>
            <a:r>
              <a:rPr lang="en-US" altLang="en-IL" dirty="0">
                <a:solidFill>
                  <a:srgbClr val="000000"/>
                </a:solidFill>
                <a:latin typeface="Gill Sans MT" panose="020B0502020104020203" pitchFamily="34" charset="0"/>
              </a:rPr>
              <a:t>Web, VoIP, email, games, e-commerce, social nets, …</a:t>
            </a:r>
          </a:p>
          <a:p>
            <a:pPr algn="l" rtl="0" eaLnBrk="1" hangingPunct="1">
              <a:lnSpc>
                <a:spcPct val="85000"/>
              </a:lnSpc>
              <a:spcBef>
                <a:spcPts val="700"/>
              </a:spcBef>
              <a:buClr>
                <a:srgbClr val="000090"/>
              </a:buClr>
              <a:buFont typeface="Wingdings" panose="05000000000000000000" pitchFamily="2" charset="2"/>
              <a:buChar char=""/>
            </a:pPr>
            <a:r>
              <a:rPr lang="en-US" altLang="en-IL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provides programming interface to apps</a:t>
            </a:r>
          </a:p>
          <a:p>
            <a:pPr lvl="1" algn="l" rtl="0" eaLnBrk="1" hangingPunct="1">
              <a:lnSpc>
                <a:spcPct val="85000"/>
              </a:lnSpc>
              <a:spcBef>
                <a:spcPts val="600"/>
              </a:spcBef>
              <a:buClr>
                <a:srgbClr val="000090"/>
              </a:buClr>
              <a:buFont typeface="Arial" panose="020B0604020202020204" pitchFamily="34" charset="0"/>
              <a:buChar char="•"/>
            </a:pPr>
            <a:r>
              <a:rPr lang="en-US" altLang="en-IL" dirty="0">
                <a:solidFill>
                  <a:srgbClr val="000000"/>
                </a:solidFill>
                <a:latin typeface="Gill Sans MT" panose="020B0502020104020203" pitchFamily="34" charset="0"/>
              </a:rPr>
              <a:t>hooks that allow sending and receiving  app programs to </a:t>
            </a:r>
            <a:r>
              <a:rPr lang="ja-JP" altLang="en-IL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“</a:t>
            </a:r>
            <a:r>
              <a:rPr lang="en-US" altLang="en-IL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connect</a:t>
            </a:r>
            <a:r>
              <a:rPr lang="ja-JP" altLang="en-IL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”</a:t>
            </a:r>
            <a:r>
              <a:rPr lang="en-US" altLang="en-IL" dirty="0">
                <a:solidFill>
                  <a:srgbClr val="000000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 to Internet</a:t>
            </a:r>
          </a:p>
          <a:p>
            <a:pPr lvl="1" algn="l" rtl="0" eaLnBrk="1" hangingPunct="1">
              <a:lnSpc>
                <a:spcPct val="85000"/>
              </a:lnSpc>
              <a:spcBef>
                <a:spcPts val="600"/>
              </a:spcBef>
              <a:buClr>
                <a:srgbClr val="000090"/>
              </a:buClr>
              <a:buFont typeface="Arial" panose="020B0604020202020204" pitchFamily="34" charset="0"/>
              <a:buChar char="•"/>
            </a:pPr>
            <a:r>
              <a:rPr lang="en-US" altLang="en-IL" dirty="0">
                <a:solidFill>
                  <a:srgbClr val="000000"/>
                </a:solidFill>
                <a:latin typeface="Gill Sans MT" panose="020B0502020104020203" pitchFamily="34" charset="0"/>
              </a:rPr>
              <a:t>provides service options, analogous to postal service</a:t>
            </a:r>
          </a:p>
        </p:txBody>
      </p:sp>
    </p:spTree>
    <p:extLst>
      <p:ext uri="{BB962C8B-B14F-4D97-AF65-F5344CB8AC3E}">
        <p14:creationId xmlns:p14="http://schemas.microsoft.com/office/powerpoint/2010/main" val="60365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5DB56EC9-5710-E822-5F5F-B5EAC89A7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" y="206375"/>
            <a:ext cx="8002463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buClrTx/>
              <a:buFontTx/>
              <a:buNone/>
            </a:pPr>
            <a:r>
              <a:rPr lang="en-US" altLang="en-IL" sz="4400" dirty="0">
                <a:solidFill>
                  <a:srgbClr val="000099"/>
                </a:solidFill>
                <a:latin typeface="Gill Sans MT" panose="020B0502020104020203" pitchFamily="34" charset="0"/>
              </a:rPr>
              <a:t>What</a:t>
            </a:r>
            <a:r>
              <a:rPr lang="ja-JP" altLang="en-IL" sz="4400" dirty="0">
                <a:solidFill>
                  <a:srgbClr val="000099"/>
                </a:solidFill>
                <a:latin typeface="Gill Sans MT" panose="020B0502020104020203" pitchFamily="34" charset="0"/>
                <a:ea typeface="MS PGothic" panose="020B0600070205080204" pitchFamily="34" charset="-128"/>
              </a:rPr>
              <a:t>’</a:t>
            </a:r>
            <a:r>
              <a:rPr lang="en-US" altLang="en-IL" sz="4400" dirty="0">
                <a:solidFill>
                  <a:srgbClr val="000099"/>
                </a:solidFill>
                <a:latin typeface="Gill Sans MT" panose="020B0502020104020203" pitchFamily="34" charset="0"/>
              </a:rPr>
              <a:t>s a protocol?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8BB5040-D66F-E706-B073-008DD8B41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1371600"/>
            <a:ext cx="5626100" cy="4648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85000"/>
              </a:lnSpc>
              <a:spcBef>
                <a:spcPts val="700"/>
              </a:spcBef>
              <a:buSzPct val="100000"/>
              <a:defRPr/>
            </a:pPr>
            <a:r>
              <a:rPr lang="en-US" altLang="en-IL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human protocols:</a:t>
            </a:r>
          </a:p>
          <a:p>
            <a:pPr marL="341313" indent="-339725" algn="l" rtl="0" eaLnBrk="1" hangingPunct="1">
              <a:lnSpc>
                <a:spcPct val="85000"/>
              </a:lnSpc>
              <a:spcBef>
                <a:spcPts val="6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ja-JP" altLang="en-IL" dirty="0">
                <a:latin typeface="Gill Sans MT" panose="020B0502020104020203" pitchFamily="34" charset="0"/>
                <a:ea typeface="MS PGothic" panose="020B0600070205080204" pitchFamily="34" charset="-128"/>
              </a:rPr>
              <a:t>“</a:t>
            </a:r>
            <a:r>
              <a:rPr lang="en-US" altLang="en-IL" dirty="0">
                <a:latin typeface="Gill Sans MT" panose="020B0502020104020203" pitchFamily="34" charset="0"/>
              </a:rPr>
              <a:t>what</a:t>
            </a:r>
            <a:r>
              <a:rPr lang="ja-JP" altLang="en-IL" dirty="0">
                <a:latin typeface="Gill Sans MT" panose="020B0502020104020203" pitchFamily="34" charset="0"/>
                <a:ea typeface="MS PGothic" panose="020B0600070205080204" pitchFamily="34" charset="-128"/>
              </a:rPr>
              <a:t>’</a:t>
            </a:r>
            <a:r>
              <a:rPr lang="en-US" altLang="en-IL" dirty="0">
                <a:latin typeface="Gill Sans MT" panose="020B0502020104020203" pitchFamily="34" charset="0"/>
              </a:rPr>
              <a:t>s the time?</a:t>
            </a:r>
            <a:r>
              <a:rPr lang="ja-JP" altLang="en-IL" dirty="0">
                <a:latin typeface="Gill Sans MT" panose="020B0502020104020203" pitchFamily="34" charset="0"/>
                <a:ea typeface="MS PGothic" panose="020B0600070205080204" pitchFamily="34" charset="-128"/>
              </a:rPr>
              <a:t>”</a:t>
            </a:r>
          </a:p>
          <a:p>
            <a:pPr marL="341313" indent="-339725" algn="l" rtl="0" eaLnBrk="1" hangingPunct="1">
              <a:lnSpc>
                <a:spcPct val="85000"/>
              </a:lnSpc>
              <a:spcBef>
                <a:spcPts val="6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ja-JP" altLang="en-IL" dirty="0">
                <a:latin typeface="Gill Sans MT" panose="020B0502020104020203" pitchFamily="34" charset="0"/>
                <a:ea typeface="MS PGothic" panose="020B0600070205080204" pitchFamily="34" charset="-128"/>
              </a:rPr>
              <a:t>“</a:t>
            </a:r>
            <a:r>
              <a:rPr lang="en-US" altLang="en-IL" dirty="0">
                <a:latin typeface="Gill Sans MT" panose="020B0502020104020203" pitchFamily="34" charset="0"/>
              </a:rPr>
              <a:t>I have a question</a:t>
            </a:r>
            <a:r>
              <a:rPr lang="ja-JP" altLang="en-IL" dirty="0">
                <a:latin typeface="Gill Sans MT" panose="020B0502020104020203" pitchFamily="34" charset="0"/>
                <a:ea typeface="MS PGothic" panose="020B0600070205080204" pitchFamily="34" charset="-128"/>
              </a:rPr>
              <a:t>”</a:t>
            </a:r>
          </a:p>
          <a:p>
            <a:pPr marL="341313" indent="-339725" algn="l" rtl="0" eaLnBrk="1" hangingPunct="1">
              <a:lnSpc>
                <a:spcPct val="85000"/>
              </a:lnSpc>
              <a:spcBef>
                <a:spcPts val="6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IL" dirty="0">
                <a:latin typeface="Gill Sans MT" panose="020B0502020104020203" pitchFamily="34" charset="0"/>
              </a:rPr>
              <a:t>introductions</a:t>
            </a:r>
          </a:p>
          <a:p>
            <a:pPr lvl="1" algn="l" rtl="0" eaLnBrk="1" hangingPunct="1">
              <a:lnSpc>
                <a:spcPct val="85000"/>
              </a:lnSpc>
              <a:spcBef>
                <a:spcPts val="500"/>
              </a:spcBef>
              <a:buClr>
                <a:srgbClr val="00009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IL" sz="2000" dirty="0">
              <a:latin typeface="Gill Sans MT" panose="020B0502020104020203" pitchFamily="34" charset="0"/>
            </a:endParaRPr>
          </a:p>
          <a:p>
            <a:pPr algn="l" rtl="0" eaLnBrk="1" hangingPunct="1">
              <a:lnSpc>
                <a:spcPct val="85000"/>
              </a:lnSpc>
              <a:spcBef>
                <a:spcPts val="600"/>
              </a:spcBef>
              <a:buSzPct val="100000"/>
              <a:defRPr/>
            </a:pPr>
            <a:r>
              <a:rPr lang="en-US" altLang="en-IL" dirty="0">
                <a:latin typeface="Gill Sans MT" panose="020B0502020104020203" pitchFamily="34" charset="0"/>
              </a:rPr>
              <a:t>… specific messages sent</a:t>
            </a:r>
          </a:p>
          <a:p>
            <a:pPr algn="l" rtl="0" eaLnBrk="1" hangingPunct="1">
              <a:lnSpc>
                <a:spcPct val="85000"/>
              </a:lnSpc>
              <a:spcBef>
                <a:spcPts val="600"/>
              </a:spcBef>
              <a:buSzPct val="100000"/>
              <a:defRPr/>
            </a:pPr>
            <a:r>
              <a:rPr lang="en-US" altLang="en-IL" dirty="0">
                <a:latin typeface="Gill Sans MT" panose="020B0502020104020203" pitchFamily="34" charset="0"/>
              </a:rPr>
              <a:t>… specific actions taken when messages received, or other events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FE743FDD-B286-8C30-7FDD-599F95DC0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04" y="1371600"/>
            <a:ext cx="5388864" cy="2590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lnSpc>
                <a:spcPct val="85000"/>
              </a:lnSpc>
              <a:spcBef>
                <a:spcPts val="700"/>
              </a:spcBef>
              <a:buSzPct val="100000"/>
              <a:defRPr/>
            </a:pPr>
            <a:r>
              <a:rPr lang="en-US" altLang="en-IL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network protocols:</a:t>
            </a:r>
          </a:p>
          <a:p>
            <a:pPr marL="341313" indent="-339725" algn="l" rtl="0" eaLnBrk="1" hangingPunct="1">
              <a:lnSpc>
                <a:spcPct val="85000"/>
              </a:lnSpc>
              <a:spcBef>
                <a:spcPts val="6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IL" dirty="0">
                <a:latin typeface="Gill Sans MT" panose="020B0502020104020203" pitchFamily="34" charset="0"/>
              </a:rPr>
              <a:t>machines rather than humans</a:t>
            </a:r>
          </a:p>
          <a:p>
            <a:pPr marL="341313" indent="-339725" algn="l" rtl="0" eaLnBrk="1" hangingPunct="1">
              <a:lnSpc>
                <a:spcPct val="85000"/>
              </a:lnSpc>
              <a:spcBef>
                <a:spcPts val="6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en-US" altLang="en-IL" dirty="0">
                <a:latin typeface="Gill Sans MT" panose="020B0502020104020203" pitchFamily="34" charset="0"/>
              </a:rPr>
              <a:t>all communication activity in Internet governed by protocols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8F5CE8-B385-4B46-099C-EF23C987B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058" y="3794760"/>
            <a:ext cx="506553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altLang="en-IL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protocols</a:t>
            </a:r>
            <a:r>
              <a:rPr lang="en-US" altLang="en-IL" sz="2800" i="1" dirty="0">
                <a:solidFill>
                  <a:srgbClr val="000000"/>
                </a:solidFill>
                <a:latin typeface="Gill Sans MT" panose="020B0502020104020203" pitchFamily="34" charset="0"/>
              </a:rPr>
              <a:t> define </a:t>
            </a:r>
            <a:r>
              <a:rPr lang="en-US" altLang="en-IL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format</a:t>
            </a:r>
            <a:r>
              <a:rPr lang="en-US" altLang="en-IL" sz="2800" i="1" dirty="0">
                <a:solidFill>
                  <a:srgbClr val="000000"/>
                </a:solidFill>
                <a:latin typeface="Gill Sans MT" panose="020B0502020104020203" pitchFamily="34" charset="0"/>
              </a:rPr>
              <a:t>, </a:t>
            </a:r>
            <a:r>
              <a:rPr lang="en-US" altLang="en-IL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order</a:t>
            </a:r>
            <a:r>
              <a:rPr lang="en-US" altLang="en-IL" sz="2800" i="1" dirty="0">
                <a:solidFill>
                  <a:srgbClr val="000000"/>
                </a:solidFill>
                <a:latin typeface="Gill Sans MT" panose="020B0502020104020203" pitchFamily="34" charset="0"/>
              </a:rPr>
              <a:t> of </a:t>
            </a:r>
            <a:r>
              <a:rPr lang="en-US" altLang="en-IL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messages sent and received</a:t>
            </a:r>
            <a:r>
              <a:rPr lang="en-US" altLang="en-IL" sz="2800" i="1" dirty="0">
                <a:solidFill>
                  <a:srgbClr val="000000"/>
                </a:solidFill>
                <a:latin typeface="Gill Sans MT" panose="020B0502020104020203" pitchFamily="34" charset="0"/>
              </a:rPr>
              <a:t> among network entities, and </a:t>
            </a:r>
            <a:r>
              <a:rPr lang="en-US" altLang="en-IL" sz="2800" i="1" dirty="0">
                <a:solidFill>
                  <a:srgbClr val="CC0000"/>
                </a:solidFill>
                <a:latin typeface="Gill Sans MT" panose="020B0502020104020203" pitchFamily="34" charset="0"/>
              </a:rPr>
              <a:t>actions taken</a:t>
            </a:r>
            <a:r>
              <a:rPr lang="en-US" altLang="en-IL" sz="2800" i="1" dirty="0">
                <a:solidFill>
                  <a:srgbClr val="000000"/>
                </a:solidFill>
                <a:latin typeface="Gill Sans MT" panose="020B0502020104020203" pitchFamily="34" charset="0"/>
              </a:rPr>
              <a:t> on message transmission, receipt</a:t>
            </a:r>
            <a:r>
              <a:rPr lang="en-US" altLang="en-IL" i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16070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261</Words>
  <Application>Microsoft Office PowerPoint</Application>
  <PresentationFormat>מסך רחב</PresentationFormat>
  <Paragraphs>41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Gill Sans MT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דור שוקרון</dc:creator>
  <cp:lastModifiedBy>דור שוקרון</cp:lastModifiedBy>
  <cp:revision>1</cp:revision>
  <dcterms:created xsi:type="dcterms:W3CDTF">2024-06-18T10:04:04Z</dcterms:created>
  <dcterms:modified xsi:type="dcterms:W3CDTF">2024-06-18T10:08:14Z</dcterms:modified>
</cp:coreProperties>
</file>