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157" y="757008"/>
            <a:ext cx="91176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5429" y="1661888"/>
            <a:ext cx="7906384" cy="252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ADAD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explained-from-first-principles.com/internet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hyperlink" Target="https://developer.mozilla.org/en-US/docs/Web/HTTP/Status" TargetMode="External"/><Relationship Id="rId6" Type="http://schemas.openxmlformats.org/officeDocument/2006/relationships/hyperlink" Target="https://http.cat/" TargetMode="External"/><Relationship Id="rId7" Type="http://schemas.openxmlformats.org/officeDocument/2006/relationships/hyperlink" Target="https://httpstatusdogs.com/" TargetMode="External"/><Relationship Id="rId8" Type="http://schemas.openxmlformats.org/officeDocument/2006/relationships/image" Target="../media/image39.png"/><Relationship Id="rId9" Type="http://schemas.openxmlformats.org/officeDocument/2006/relationships/image" Target="../media/image4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70000" y="1735670"/>
            <a:ext cx="9641840" cy="3387090"/>
            <a:chOff x="1270000" y="1735670"/>
            <a:chExt cx="9641840" cy="3387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0" y="1735670"/>
              <a:ext cx="9641344" cy="187961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000" y="3564470"/>
              <a:ext cx="9641344" cy="15578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6100" y="2035810"/>
            <a:ext cx="6309360" cy="1899920"/>
          </a:xfrm>
          <a:prstGeom prst="rect"/>
        </p:spPr>
        <p:txBody>
          <a:bodyPr wrap="square" lIns="0" tIns="3816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5"/>
              </a:spcBef>
            </a:pPr>
            <a:r>
              <a:rPr dirty="0" sz="7200" spc="125"/>
              <a:t>HTTP</a:t>
            </a:r>
            <a:r>
              <a:rPr dirty="0" sz="7200" spc="-505"/>
              <a:t> </a:t>
            </a:r>
            <a:r>
              <a:rPr dirty="0" sz="7200" spc="-65"/>
              <a:t>in</a:t>
            </a:r>
            <a:r>
              <a:rPr dirty="0" sz="7200" spc="-505"/>
              <a:t> </a:t>
            </a:r>
            <a:r>
              <a:rPr dirty="0" sz="7200" spc="60"/>
              <a:t>Python</a:t>
            </a:r>
            <a:endParaRPr sz="7200"/>
          </a:p>
          <a:p>
            <a:pPr algn="ctr" marL="1270">
              <a:lnSpc>
                <a:spcPct val="100000"/>
              </a:lnSpc>
              <a:spcBef>
                <a:spcPts val="810"/>
              </a:spcBef>
            </a:pPr>
            <a:r>
              <a:rPr dirty="0" sz="2000" spc="75">
                <a:solidFill>
                  <a:srgbClr val="FFFFFF"/>
                </a:solidFill>
              </a:rPr>
              <a:t>Web</a:t>
            </a:r>
            <a:r>
              <a:rPr dirty="0" sz="2000" spc="-135">
                <a:solidFill>
                  <a:srgbClr val="FFFFFF"/>
                </a:solidFill>
              </a:rPr>
              <a:t> </a:t>
            </a:r>
            <a:r>
              <a:rPr dirty="0" sz="2000">
                <a:solidFill>
                  <a:srgbClr val="FFFFFF"/>
                </a:solidFill>
              </a:rPr>
              <a:t>tervers,</a:t>
            </a:r>
            <a:r>
              <a:rPr dirty="0" sz="2000" spc="-130">
                <a:solidFill>
                  <a:srgbClr val="FFFFFF"/>
                </a:solidFill>
              </a:rPr>
              <a:t> </a:t>
            </a:r>
            <a:r>
              <a:rPr dirty="0" sz="2000" spc="75">
                <a:solidFill>
                  <a:srgbClr val="FFFFFF"/>
                </a:solidFill>
              </a:rPr>
              <a:t>Web</a:t>
            </a:r>
            <a:r>
              <a:rPr dirty="0" sz="2000" spc="-130">
                <a:solidFill>
                  <a:srgbClr val="FFFFFF"/>
                </a:solidFill>
              </a:rPr>
              <a:t> </a:t>
            </a:r>
            <a:r>
              <a:rPr dirty="0" sz="2000" spc="-40">
                <a:solidFill>
                  <a:srgbClr val="FFFFFF"/>
                </a:solidFill>
              </a:rPr>
              <a:t>Clients,</a:t>
            </a:r>
            <a:r>
              <a:rPr dirty="0" sz="2000" spc="-130">
                <a:solidFill>
                  <a:srgbClr val="FFFFFF"/>
                </a:solidFill>
              </a:rPr>
              <a:t> </a:t>
            </a:r>
            <a:r>
              <a:rPr dirty="0" sz="2000" spc="75">
                <a:solidFill>
                  <a:srgbClr val="FFFFFF"/>
                </a:solidFill>
              </a:rPr>
              <a:t>Web</a:t>
            </a:r>
            <a:r>
              <a:rPr dirty="0" sz="2000" spc="-130">
                <a:solidFill>
                  <a:srgbClr val="FFFFFF"/>
                </a:solidFill>
              </a:rPr>
              <a:t> </a:t>
            </a:r>
            <a:r>
              <a:rPr dirty="0" sz="2000" spc="40">
                <a:solidFill>
                  <a:srgbClr val="FFFFFF"/>
                </a:solidFill>
              </a:rPr>
              <a:t>APIs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925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Browsers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661888"/>
            <a:ext cx="8898890" cy="181863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4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browser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does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DADADA"/>
                </a:solidFill>
                <a:latin typeface="Trebuchet MS"/>
                <a:cs typeface="Trebuchet MS"/>
              </a:rPr>
              <a:t>2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basic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things: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50">
                <a:solidFill>
                  <a:srgbClr val="DADADA"/>
                </a:solidFill>
                <a:latin typeface="Trebuchet MS"/>
                <a:cs typeface="Trebuchet MS"/>
              </a:rPr>
              <a:t>Acts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as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Displays</a:t>
            </a:r>
            <a:r>
              <a:rPr dirty="0" sz="1800" spc="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HTML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Browsers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you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may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know: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DADADA"/>
                </a:solidFill>
                <a:latin typeface="Trebuchet MS"/>
                <a:cs typeface="Trebuchet MS"/>
              </a:rPr>
              <a:t>Chrome,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Edge,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Firefox,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Brave,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tafari,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0pera,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Tor,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311093" y="3663491"/>
            <a:ext cx="5559425" cy="3011170"/>
            <a:chOff x="3311093" y="3663491"/>
            <a:chExt cx="5559425" cy="301117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1093" y="3663491"/>
              <a:ext cx="5559171" cy="301058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1593" y="3853992"/>
              <a:ext cx="5178170" cy="2629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0876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We</a:t>
            </a:r>
            <a:r>
              <a:rPr dirty="0" spc="-290"/>
              <a:t> </a:t>
            </a:r>
            <a:r>
              <a:rPr dirty="0"/>
              <a:t>Can</a:t>
            </a:r>
            <a:r>
              <a:rPr dirty="0" spc="-285"/>
              <a:t> </a:t>
            </a:r>
            <a:r>
              <a:rPr dirty="0" spc="180"/>
              <a:t>Do</a:t>
            </a:r>
            <a:r>
              <a:rPr dirty="0" spc="-285"/>
              <a:t> </a:t>
            </a:r>
            <a:r>
              <a:rPr dirty="0" spc="70"/>
              <a:t>HTTP</a:t>
            </a:r>
            <a:r>
              <a:rPr dirty="0" spc="-290"/>
              <a:t> </a:t>
            </a:r>
            <a:r>
              <a:rPr dirty="0" spc="-35"/>
              <a:t>in</a:t>
            </a:r>
            <a:r>
              <a:rPr dirty="0" spc="-285"/>
              <a:t> </a:t>
            </a:r>
            <a:r>
              <a:rPr dirty="0" spc="-10"/>
              <a:t>Python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661888"/>
            <a:ext cx="5064125" cy="181863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There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many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modules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most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popular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"requests”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There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also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packages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asyncio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5">
                <a:solidFill>
                  <a:srgbClr val="DADADA"/>
                </a:solidFill>
                <a:latin typeface="Trebuchet MS"/>
                <a:cs typeface="Trebuchet MS"/>
              </a:rPr>
              <a:t>Let's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see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example!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0" y="1735670"/>
            <a:ext cx="9641344" cy="1879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972" y="2909163"/>
            <a:ext cx="28702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Web</a:t>
            </a:r>
            <a:r>
              <a:rPr dirty="0" spc="-290"/>
              <a:t> </a:t>
            </a:r>
            <a:r>
              <a:rPr dirty="0" spc="40"/>
              <a:t>tervers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3785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Let's</a:t>
            </a:r>
            <a:r>
              <a:rPr dirty="0" spc="-229"/>
              <a:t> </a:t>
            </a:r>
            <a:r>
              <a:rPr dirty="0"/>
              <a:t>Implement</a:t>
            </a:r>
            <a:r>
              <a:rPr dirty="0" spc="-225"/>
              <a:t> </a:t>
            </a:r>
            <a:r>
              <a:rPr dirty="0"/>
              <a:t>a</a:t>
            </a:r>
            <a:r>
              <a:rPr dirty="0" spc="-225"/>
              <a:t> </a:t>
            </a:r>
            <a:r>
              <a:rPr dirty="0" spc="155"/>
              <a:t>Web</a:t>
            </a:r>
            <a:r>
              <a:rPr dirty="0" spc="-229"/>
              <a:t> </a:t>
            </a:r>
            <a:r>
              <a:rPr dirty="0" spc="-10"/>
              <a:t>terver!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910195" cy="7264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35">
                <a:solidFill>
                  <a:srgbClr val="DADADA"/>
                </a:solidFill>
                <a:latin typeface="Trebuchet MS"/>
                <a:cs typeface="Trebuchet MS"/>
              </a:rPr>
              <a:t>As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Python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backend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developers,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we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can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write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our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own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servers.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How</a:t>
            </a:r>
            <a:r>
              <a:rPr dirty="0" sz="20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about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API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sharing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jokes?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9606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What</a:t>
            </a:r>
            <a:r>
              <a:rPr dirty="0" spc="-254"/>
              <a:t> </a:t>
            </a:r>
            <a:r>
              <a:rPr dirty="0"/>
              <a:t>a</a:t>
            </a:r>
            <a:r>
              <a:rPr dirty="0" spc="-254"/>
              <a:t> </a:t>
            </a:r>
            <a:r>
              <a:rPr dirty="0"/>
              <a:t>terver</a:t>
            </a:r>
            <a:r>
              <a:rPr dirty="0" spc="-250"/>
              <a:t> </a:t>
            </a:r>
            <a:r>
              <a:rPr dirty="0" spc="105"/>
              <a:t>Needs</a:t>
            </a:r>
            <a:r>
              <a:rPr dirty="0" spc="-254"/>
              <a:t> </a:t>
            </a:r>
            <a:r>
              <a:rPr dirty="0" spc="55"/>
              <a:t>to</a:t>
            </a:r>
            <a:r>
              <a:rPr dirty="0" spc="-250"/>
              <a:t> </a:t>
            </a:r>
            <a:r>
              <a:rPr dirty="0" spc="155"/>
              <a:t>Do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261859" cy="21285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Listen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incoming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requests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Parse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request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structure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Decide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what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do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(based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URL,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method,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headers,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body,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90">
                <a:solidFill>
                  <a:srgbClr val="DADADA"/>
                </a:solidFill>
                <a:latin typeface="Trebuchet MS"/>
                <a:cs typeface="Trebuchet MS"/>
              </a:rPr>
              <a:t>Do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something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(read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from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DB,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generate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text,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save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image,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Format</a:t>
            </a:r>
            <a:r>
              <a:rPr dirty="0" sz="2000" spc="-1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1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00">
                <a:solidFill>
                  <a:srgbClr val="DADADA"/>
                </a:solidFill>
                <a:latin typeface="Trebuchet MS"/>
                <a:cs typeface="Trebuchet MS"/>
              </a:rPr>
              <a:t>tend</a:t>
            </a:r>
            <a:r>
              <a:rPr dirty="0" sz="20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What</a:t>
            </a:r>
            <a:r>
              <a:rPr dirty="0" spc="-245"/>
              <a:t> </a:t>
            </a:r>
            <a:r>
              <a:rPr dirty="0"/>
              <a:t>a</a:t>
            </a:r>
            <a:r>
              <a:rPr dirty="0" spc="-245"/>
              <a:t> </a:t>
            </a:r>
            <a:r>
              <a:rPr dirty="0"/>
              <a:t>Backend</a:t>
            </a:r>
            <a:r>
              <a:rPr dirty="0" spc="-245"/>
              <a:t> </a:t>
            </a:r>
            <a:r>
              <a:rPr dirty="0" spc="-25"/>
              <a:t>Developer</a:t>
            </a:r>
            <a:r>
              <a:rPr dirty="0" spc="-240"/>
              <a:t> </a:t>
            </a:r>
            <a:r>
              <a:rPr dirty="0" spc="170"/>
              <a:t>Wants</a:t>
            </a:r>
            <a:r>
              <a:rPr dirty="0" spc="-245"/>
              <a:t> </a:t>
            </a:r>
            <a:r>
              <a:rPr dirty="0" spc="55"/>
              <a:t>to</a:t>
            </a:r>
            <a:r>
              <a:rPr dirty="0" spc="-245"/>
              <a:t> </a:t>
            </a:r>
            <a:r>
              <a:rPr dirty="0" spc="155"/>
              <a:t>Do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0518" y="1701965"/>
            <a:ext cx="8066405" cy="21285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459"/>
              </a:spcBef>
              <a:tabLst>
                <a:tab pos="365760" algn="l"/>
              </a:tabLst>
            </a:pPr>
            <a:r>
              <a:rPr dirty="0" sz="1250" spc="-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Listens</a:t>
            </a:r>
            <a:r>
              <a:rPr dirty="0" sz="2000" spc="-2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2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incoming</a:t>
            </a:r>
            <a:r>
              <a:rPr dirty="0" sz="2000" spc="-2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 strike="sngStrike">
                <a:solidFill>
                  <a:srgbClr val="DADADA"/>
                </a:solidFill>
                <a:latin typeface="Trebuchet MS"/>
                <a:cs typeface="Trebuchet MS"/>
              </a:rPr>
              <a:t>requests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360"/>
              </a:spcBef>
              <a:tabLst>
                <a:tab pos="365760" algn="l"/>
              </a:tabLst>
            </a:pPr>
            <a:r>
              <a:rPr dirty="0" sz="1250" spc="-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Parses</a:t>
            </a:r>
            <a:r>
              <a:rPr dirty="0" sz="2000" spc="-5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5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5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request</a:t>
            </a:r>
            <a:r>
              <a:rPr dirty="0" sz="2000" spc="-5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 strike="sngStrike">
                <a:solidFill>
                  <a:srgbClr val="DADADA"/>
                </a:solidFill>
                <a:latin typeface="Trebuchet MS"/>
                <a:cs typeface="Trebuchet MS"/>
              </a:rPr>
              <a:t>structure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5760" algn="l"/>
              </a:tabLst>
            </a:pPr>
            <a:r>
              <a:rPr dirty="0" sz="1250" spc="-365" b="1">
                <a:solidFill>
                  <a:srgbClr val="DADADA"/>
                </a:solidFill>
                <a:latin typeface="Malgun Gothic"/>
                <a:cs typeface="Malgun Gothic"/>
              </a:rPr>
              <a:t>◈</a:t>
            </a:r>
            <a:r>
              <a:rPr dirty="0" sz="1250" b="1">
                <a:solidFill>
                  <a:srgbClr val="DADADA"/>
                </a:solidFill>
                <a:latin typeface="Malgun Gothic"/>
                <a:cs typeface="Malgun Gothic"/>
              </a:rPr>
              <a:t>	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Decides</a:t>
            </a:r>
            <a:r>
              <a:rPr dirty="0" sz="2000" spc="-5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what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do</a:t>
            </a:r>
            <a:r>
              <a:rPr dirty="0" sz="2000" spc="-5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(based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DADADA"/>
                </a:solidFill>
                <a:latin typeface="Trebuchet MS"/>
                <a:cs typeface="Trebuchet MS"/>
              </a:rPr>
              <a:t>URL,</a:t>
            </a:r>
            <a:r>
              <a:rPr dirty="0" sz="2000" spc="-5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DADADA"/>
                </a:solidFill>
                <a:latin typeface="Trebuchet MS"/>
                <a:cs typeface="Trebuchet MS"/>
              </a:rPr>
              <a:t>method,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DADADA"/>
                </a:solidFill>
                <a:latin typeface="Trebuchet MS"/>
                <a:cs typeface="Trebuchet MS"/>
              </a:rPr>
              <a:t>headers,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DADADA"/>
                </a:solidFill>
                <a:latin typeface="Trebuchet MS"/>
                <a:cs typeface="Trebuchet MS"/>
              </a:rPr>
              <a:t>body,</a:t>
            </a:r>
            <a:r>
              <a:rPr dirty="0" sz="2000" spc="-5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5760" algn="l"/>
              </a:tabLst>
            </a:pPr>
            <a:r>
              <a:rPr dirty="0" sz="1250" spc="-365" b="1">
                <a:solidFill>
                  <a:srgbClr val="DADADA"/>
                </a:solidFill>
                <a:latin typeface="Malgun Gothic"/>
                <a:cs typeface="Malgun Gothic"/>
              </a:rPr>
              <a:t>◈</a:t>
            </a:r>
            <a:r>
              <a:rPr dirty="0" sz="1250" b="1">
                <a:solidFill>
                  <a:srgbClr val="DADADA"/>
                </a:solidFill>
                <a:latin typeface="Malgun Gothic"/>
                <a:cs typeface="Malgun Gothic"/>
              </a:rPr>
              <a:t>	</a:t>
            </a:r>
            <a:r>
              <a:rPr dirty="0" sz="2000" spc="75" b="1">
                <a:solidFill>
                  <a:srgbClr val="DADADA"/>
                </a:solidFill>
                <a:latin typeface="Trebuchet MS"/>
                <a:cs typeface="Trebuchet MS"/>
              </a:rPr>
              <a:t>Does</a:t>
            </a:r>
            <a:r>
              <a:rPr dirty="0" sz="2000" spc="-40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something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(reads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from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DADADA"/>
                </a:solidFill>
                <a:latin typeface="Trebuchet MS"/>
                <a:cs typeface="Trebuchet MS"/>
              </a:rPr>
              <a:t>DB,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generates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DADADA"/>
                </a:solidFill>
                <a:latin typeface="Trebuchet MS"/>
                <a:cs typeface="Trebuchet MS"/>
              </a:rPr>
              <a:t>text,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DADADA"/>
                </a:solidFill>
                <a:latin typeface="Trebuchet MS"/>
                <a:cs typeface="Trebuchet MS"/>
              </a:rPr>
              <a:t>saves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DADADA"/>
                </a:solidFill>
                <a:latin typeface="Trebuchet MS"/>
                <a:cs typeface="Trebuchet MS"/>
              </a:rPr>
              <a:t>image,</a:t>
            </a:r>
            <a:r>
              <a:rPr dirty="0" sz="2000" spc="-35" b="1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359"/>
              </a:spcBef>
              <a:tabLst>
                <a:tab pos="365760" algn="l"/>
              </a:tabLst>
            </a:pPr>
            <a:r>
              <a:rPr dirty="0" sz="1250" spc="-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45" strike="sngStrike">
                <a:solidFill>
                  <a:srgbClr val="DADADA"/>
                </a:solidFill>
                <a:latin typeface="Trebuchet MS"/>
                <a:cs typeface="Trebuchet MS"/>
              </a:rPr>
              <a:t>Formats</a:t>
            </a:r>
            <a:r>
              <a:rPr dirty="0" sz="2000" spc="-7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7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65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 strike="sngStrike">
                <a:solidFill>
                  <a:srgbClr val="DADADA"/>
                </a:solidFill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360"/>
              </a:spcBef>
              <a:tabLst>
                <a:tab pos="365760" algn="l"/>
              </a:tabLst>
            </a:pPr>
            <a:r>
              <a:rPr dirty="0" sz="1250" spc="-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 strike="sngStrike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0" strike="sngStrike">
                <a:solidFill>
                  <a:srgbClr val="DADADA"/>
                </a:solidFill>
                <a:latin typeface="Trebuchet MS"/>
                <a:cs typeface="Trebuchet MS"/>
              </a:rPr>
              <a:t>tends</a:t>
            </a:r>
            <a:r>
              <a:rPr dirty="0" sz="2000" spc="-120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trike="sngStrike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14" strike="sngStrike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 strike="sngStrike">
                <a:solidFill>
                  <a:srgbClr val="DADADA"/>
                </a:solidFill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825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Web</a:t>
            </a:r>
            <a:r>
              <a:rPr dirty="0" spc="-290"/>
              <a:t> </a:t>
            </a:r>
            <a:r>
              <a:rPr dirty="0" spc="50"/>
              <a:t>Frameworks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570470" cy="21285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Packages</a:t>
            </a:r>
            <a:r>
              <a:rPr dirty="0" sz="2000" spc="-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wrap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all</a:t>
            </a:r>
            <a:r>
              <a:rPr dirty="0" sz="2000" spc="-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tedious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Provide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all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infrastructure,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while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only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write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business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0ur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code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only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missing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pieces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machine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85">
                <a:solidFill>
                  <a:srgbClr val="DADADA"/>
                </a:solidFill>
                <a:latin typeface="Trebuchet MS"/>
                <a:cs typeface="Trebuchet MS"/>
              </a:rPr>
              <a:t>We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run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using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framework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framework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runs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our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Popular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Python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frameworks: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Flask,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FastAPI,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Tornado,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88395" y="584200"/>
            <a:ext cx="11184255" cy="5601970"/>
            <a:chOff x="888395" y="584200"/>
            <a:chExt cx="11184255" cy="56019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395" y="584200"/>
              <a:ext cx="3757688" cy="18727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3061" y="922674"/>
              <a:ext cx="7539240" cy="526298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07661" y="897272"/>
              <a:ext cx="7539355" cy="5263515"/>
            </a:xfrm>
            <a:custGeom>
              <a:avLst/>
              <a:gdLst/>
              <a:ahLst/>
              <a:cxnLst/>
              <a:rect l="l" t="t" r="r" b="b"/>
              <a:pathLst>
                <a:path w="7539355" h="5263515">
                  <a:moveTo>
                    <a:pt x="7539240" y="0"/>
                  </a:moveTo>
                  <a:lnTo>
                    <a:pt x="0" y="0"/>
                  </a:lnTo>
                  <a:lnTo>
                    <a:pt x="0" y="5262981"/>
                  </a:lnTo>
                  <a:lnTo>
                    <a:pt x="7539240" y="5262981"/>
                  </a:lnTo>
                  <a:lnTo>
                    <a:pt x="75392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580686" y="948639"/>
            <a:ext cx="3151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dirty="0" sz="1400" spc="-7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random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from</a:t>
            </a:r>
            <a:r>
              <a:rPr dirty="0" sz="1400" spc="-6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flask</a:t>
            </a:r>
            <a:r>
              <a:rPr dirty="0" sz="1400" spc="-6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dirty="0" sz="1400" spc="-6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Flask</a:t>
            </a: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dirty="0" sz="1400" spc="-6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request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80686" y="1588719"/>
            <a:ext cx="26612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78585" algn="l"/>
                <a:tab pos="1964689" algn="l"/>
              </a:tabLst>
            </a:pP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#</a:t>
            </a:r>
            <a:r>
              <a:rPr dirty="0" sz="1400" spc="-5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Instantiate</a:t>
            </a:r>
            <a:r>
              <a:rPr dirty="0" sz="1400" spc="-5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a</a:t>
            </a:r>
            <a:r>
              <a:rPr dirty="0" sz="1400" spc="-5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new</a:t>
            </a:r>
            <a:r>
              <a:rPr dirty="0" sz="1400" spc="-4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Web</a:t>
            </a:r>
            <a:r>
              <a:rPr dirty="0" sz="1400" spc="-5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7F7F7F"/>
                </a:solidFill>
                <a:latin typeface="Consolas"/>
                <a:cs typeface="Consolas"/>
              </a:rPr>
              <a:t>app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app</a:t>
            </a:r>
            <a:r>
              <a:rPr dirty="0" sz="1400" spc="-3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=</a:t>
            </a:r>
            <a:r>
              <a:rPr dirty="0" sz="1400" spc="-25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Flask(</a:t>
            </a:r>
            <a:r>
              <a:rPr dirty="0" u="sng" sz="1400">
                <a:solidFill>
                  <a:srgbClr val="A8B6C6"/>
                </a:solidFill>
                <a:uFill>
                  <a:solidFill>
                    <a:srgbClr val="A7B5C5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-20">
                <a:solidFill>
                  <a:srgbClr val="A8B6C6"/>
                </a:solidFill>
                <a:latin typeface="Consolas"/>
                <a:cs typeface="Consolas"/>
              </a:rPr>
              <a:t>name</a:t>
            </a:r>
            <a:r>
              <a:rPr dirty="0" u="sng" sz="1400">
                <a:solidFill>
                  <a:srgbClr val="A8B6C6"/>
                </a:solidFill>
                <a:uFill>
                  <a:solidFill>
                    <a:srgbClr val="A7B5C5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-50">
                <a:solidFill>
                  <a:srgbClr val="A8B6C6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80686" y="2228799"/>
            <a:ext cx="7255509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204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#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In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reality</a:t>
            </a:r>
            <a:r>
              <a:rPr dirty="0" sz="1400" spc="-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this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would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be</a:t>
            </a:r>
            <a:r>
              <a:rPr dirty="0" sz="1400" spc="-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in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7F7F7F"/>
                </a:solidFill>
                <a:latin typeface="Consolas"/>
                <a:cs typeface="Consolas"/>
              </a:rPr>
              <a:t>a</a:t>
            </a:r>
            <a:r>
              <a:rPr dirty="0" sz="1400" spc="-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7F7F7F"/>
                </a:solidFill>
                <a:latin typeface="Consolas"/>
                <a:cs typeface="Consolas"/>
              </a:rPr>
              <a:t>file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jokes</a:t>
            </a:r>
            <a:r>
              <a:rPr dirty="0" sz="1400" spc="-4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=</a:t>
            </a:r>
            <a:r>
              <a:rPr dirty="0" sz="1400" spc="-4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solidFill>
                  <a:srgbClr val="A8B6C6"/>
                </a:solidFill>
                <a:latin typeface="Consolas"/>
                <a:cs typeface="Consolas"/>
              </a:rPr>
              <a:t>[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</a:pP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"What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do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you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call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a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magic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dog?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A</a:t>
            </a:r>
            <a:r>
              <a:rPr dirty="0" sz="1400" spc="-4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6A8659"/>
                </a:solidFill>
                <a:latin typeface="Consolas"/>
                <a:cs typeface="Consolas"/>
              </a:rPr>
              <a:t>labracadabrador."</a:t>
            </a:r>
            <a:r>
              <a:rPr dirty="0" sz="1400" spc="-1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</a:pP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"Why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did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the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hipster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burn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his</a:t>
            </a:r>
            <a:r>
              <a:rPr dirty="0" sz="1400" spc="-45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mouth?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He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drank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it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before</a:t>
            </a:r>
            <a:r>
              <a:rPr dirty="0" sz="1400" spc="-45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it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was</a:t>
            </a:r>
            <a:r>
              <a:rPr dirty="0" sz="1400" spc="-50">
                <a:solidFill>
                  <a:srgbClr val="6A865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6A8659"/>
                </a:solidFill>
                <a:latin typeface="Consolas"/>
                <a:cs typeface="Consolas"/>
              </a:rPr>
              <a:t>cool."</a:t>
            </a:r>
            <a:r>
              <a:rPr dirty="0" sz="1400" spc="-1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A8B6C6"/>
                </a:solidFill>
                <a:latin typeface="Consolas"/>
                <a:cs typeface="Consolas"/>
              </a:rPr>
              <a:t>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80686" y="3508959"/>
            <a:ext cx="30530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980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400" spc="-10">
                <a:solidFill>
                  <a:srgbClr val="6A8659"/>
                </a:solidFill>
                <a:latin typeface="Consolas"/>
                <a:cs typeface="Consolas"/>
              </a:rPr>
              <a:t>'/random'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) </a:t>
            </a: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400" spc="-3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FFC66D"/>
                </a:solidFill>
                <a:latin typeface="Consolas"/>
                <a:cs typeface="Consolas"/>
              </a:rPr>
              <a:t>random_joke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():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</a:pP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400" spc="-7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random.choice(jokes)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0686" y="4362399"/>
            <a:ext cx="383286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685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400" spc="-10">
                <a:solidFill>
                  <a:srgbClr val="6A8659"/>
                </a:solidFill>
                <a:latin typeface="Consolas"/>
                <a:cs typeface="Consolas"/>
              </a:rPr>
              <a:t>'/save'</a:t>
            </a:r>
            <a:r>
              <a:rPr dirty="0" sz="1400" spc="-1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dirty="0" sz="1400" spc="-4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94925"/>
                </a:solidFill>
                <a:latin typeface="Consolas"/>
                <a:cs typeface="Consolas"/>
              </a:rPr>
              <a:t>methods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=[</a:t>
            </a:r>
            <a:r>
              <a:rPr dirty="0" sz="1400" spc="-10">
                <a:solidFill>
                  <a:srgbClr val="6A8659"/>
                </a:solidFill>
                <a:latin typeface="Consolas"/>
                <a:cs typeface="Consolas"/>
              </a:rPr>
              <a:t>'POST'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]) </a:t>
            </a: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400" spc="-3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FFC66D"/>
                </a:solidFill>
                <a:latin typeface="Consolas"/>
                <a:cs typeface="Consolas"/>
              </a:rPr>
              <a:t>save_joke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():</a:t>
            </a:r>
            <a:endParaRPr sz="1400">
              <a:latin typeface="Consolas"/>
              <a:cs typeface="Consolas"/>
            </a:endParaRPr>
          </a:p>
          <a:p>
            <a:pPr marL="403225" marR="5080" indent="-635">
              <a:lnSpc>
                <a:spcPct val="100000"/>
              </a:lnSpc>
            </a:pP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jokes.append(request.data.decode()) </a:t>
            </a: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400" spc="-7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6A8659"/>
                </a:solidFill>
                <a:latin typeface="Consolas"/>
                <a:cs typeface="Consolas"/>
              </a:rPr>
              <a:t>"OK"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80686" y="5642555"/>
            <a:ext cx="2566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1127760" algn="l"/>
                <a:tab pos="1770380" algn="l"/>
                <a:tab pos="2356485" algn="l"/>
              </a:tabLst>
            </a:pPr>
            <a:r>
              <a:rPr dirty="0" sz="1400">
                <a:solidFill>
                  <a:srgbClr val="CC7831"/>
                </a:solidFill>
                <a:latin typeface="Consolas"/>
                <a:cs typeface="Consolas"/>
              </a:rPr>
              <a:t>if </a:t>
            </a:r>
            <a:r>
              <a:rPr dirty="0" u="sng" sz="1400">
                <a:solidFill>
                  <a:srgbClr val="A8B6C6"/>
                </a:solidFill>
                <a:uFill>
                  <a:solidFill>
                    <a:srgbClr val="A7B5C5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400" spc="-20">
                <a:solidFill>
                  <a:srgbClr val="A8B6C6"/>
                </a:solidFill>
                <a:latin typeface="Consolas"/>
                <a:cs typeface="Consolas"/>
              </a:rPr>
              <a:t>name</a:t>
            </a:r>
            <a:r>
              <a:rPr dirty="0" u="sng" sz="1400">
                <a:solidFill>
                  <a:srgbClr val="A8B6C6"/>
                </a:solidFill>
                <a:uFill>
                  <a:solidFill>
                    <a:srgbClr val="A7B5C5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165">
                <a:solidFill>
                  <a:srgbClr val="A8B6C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A8B6C6"/>
                </a:solidFill>
                <a:latin typeface="Consolas"/>
                <a:cs typeface="Consolas"/>
              </a:rPr>
              <a:t>== </a:t>
            </a:r>
            <a:r>
              <a:rPr dirty="0" sz="1400">
                <a:solidFill>
                  <a:srgbClr val="6A8659"/>
                </a:solidFill>
                <a:latin typeface="Consolas"/>
                <a:cs typeface="Consolas"/>
              </a:rPr>
              <a:t>'</a:t>
            </a:r>
            <a:r>
              <a:rPr dirty="0" u="sng" sz="1400">
                <a:solidFill>
                  <a:srgbClr val="6A8659"/>
                </a:solidFill>
                <a:uFill>
                  <a:solidFill>
                    <a:srgbClr val="698558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-20">
                <a:solidFill>
                  <a:srgbClr val="6A8659"/>
                </a:solidFill>
                <a:latin typeface="Consolas"/>
                <a:cs typeface="Consolas"/>
              </a:rPr>
              <a:t>main</a:t>
            </a:r>
            <a:r>
              <a:rPr dirty="0" u="sng" sz="1400">
                <a:solidFill>
                  <a:srgbClr val="6A8659"/>
                </a:solidFill>
                <a:uFill>
                  <a:solidFill>
                    <a:srgbClr val="698558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6A8659"/>
                </a:solidFill>
                <a:latin typeface="Consolas"/>
                <a:cs typeface="Consolas"/>
              </a:rPr>
              <a:t>'</a:t>
            </a:r>
            <a:r>
              <a:rPr dirty="0" sz="1400" spc="-25">
                <a:solidFill>
                  <a:srgbClr val="A8B6C6"/>
                </a:solidFill>
                <a:latin typeface="Consolas"/>
                <a:cs typeface="Consolas"/>
              </a:rPr>
              <a:t>: 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app.run(</a:t>
            </a:r>
            <a:r>
              <a:rPr dirty="0" sz="1400" spc="-10">
                <a:solidFill>
                  <a:srgbClr val="A94925"/>
                </a:solidFill>
                <a:latin typeface="Consolas"/>
                <a:cs typeface="Consolas"/>
              </a:rPr>
              <a:t>debug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=</a:t>
            </a:r>
            <a:r>
              <a:rPr dirty="0" sz="1400" spc="-10">
                <a:solidFill>
                  <a:srgbClr val="CC7831"/>
                </a:solidFill>
                <a:latin typeface="Consolas"/>
                <a:cs typeface="Consolas"/>
              </a:rPr>
              <a:t>True</a:t>
            </a:r>
            <a:r>
              <a:rPr dirty="0" sz="1400" spc="-10">
                <a:solidFill>
                  <a:srgbClr val="A8B6C6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395" y="2406115"/>
            <a:ext cx="3757688" cy="3410483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36781" y="1897100"/>
            <a:ext cx="3223260" cy="17145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551815">
              <a:lnSpc>
                <a:spcPct val="100000"/>
              </a:lnSpc>
              <a:spcBef>
                <a:spcPts val="930"/>
              </a:spcBef>
            </a:pPr>
            <a:r>
              <a:rPr dirty="0" sz="2400">
                <a:solidFill>
                  <a:srgbClr val="DADADA"/>
                </a:solidFill>
                <a:latin typeface="Trebuchet MS"/>
                <a:cs typeface="Trebuchet MS"/>
              </a:rPr>
              <a:t>Flask</a:t>
            </a:r>
            <a:r>
              <a:rPr dirty="0" sz="2400" spc="-1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DADADA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276860" marR="5080" indent="-264795">
              <a:lnSpc>
                <a:spcPct val="100000"/>
              </a:lnSpc>
              <a:spcBef>
                <a:spcPts val="625"/>
              </a:spcBef>
              <a:buSzPct val="61111"/>
              <a:buFont typeface="Arial"/>
              <a:buChar char="•"/>
              <a:tabLst>
                <a:tab pos="276860" algn="l"/>
              </a:tabLst>
            </a:pPr>
            <a:r>
              <a:rPr dirty="0" sz="1800" spc="85">
                <a:solidFill>
                  <a:srgbClr val="DADADA"/>
                </a:solidFill>
                <a:latin typeface="Trebuchet MS"/>
                <a:cs typeface="Trebuchet MS"/>
              </a:rPr>
              <a:t>We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simply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register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functions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run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when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client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accesses</a:t>
            </a:r>
            <a:r>
              <a:rPr dirty="0" sz="1800" spc="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specific</a:t>
            </a:r>
            <a:r>
              <a:rPr dirty="0" sz="1800" spc="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URLs.</a:t>
            </a:r>
            <a:endParaRPr sz="1800">
              <a:latin typeface="Trebuchet MS"/>
              <a:cs typeface="Trebuchet MS"/>
            </a:endParaRPr>
          </a:p>
          <a:p>
            <a:pPr marL="276860" indent="-264160">
              <a:lnSpc>
                <a:spcPct val="100000"/>
              </a:lnSpc>
              <a:spcBef>
                <a:spcPts val="320"/>
              </a:spcBef>
              <a:buSzPct val="61111"/>
              <a:buFont typeface="Arial"/>
              <a:buChar char="•"/>
              <a:tabLst>
                <a:tab pos="276860" algn="l"/>
              </a:tabLst>
            </a:pP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These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called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endpoints!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650833" y="3528758"/>
            <a:ext cx="596265" cy="1701164"/>
          </a:xfrm>
          <a:custGeom>
            <a:avLst/>
            <a:gdLst/>
            <a:ahLst/>
            <a:cxnLst/>
            <a:rect l="l" t="t" r="r" b="b"/>
            <a:pathLst>
              <a:path w="596265" h="1701164">
                <a:moveTo>
                  <a:pt x="0" y="0"/>
                </a:moveTo>
                <a:lnTo>
                  <a:pt x="79207" y="1774"/>
                </a:lnTo>
                <a:lnTo>
                  <a:pt x="150382" y="6781"/>
                </a:lnTo>
                <a:lnTo>
                  <a:pt x="210685" y="14547"/>
                </a:lnTo>
                <a:lnTo>
                  <a:pt x="257274" y="24600"/>
                </a:lnTo>
                <a:lnTo>
                  <a:pt x="287311" y="36465"/>
                </a:lnTo>
                <a:lnTo>
                  <a:pt x="297954" y="49669"/>
                </a:lnTo>
                <a:lnTo>
                  <a:pt x="297954" y="800735"/>
                </a:lnTo>
                <a:lnTo>
                  <a:pt x="308598" y="813938"/>
                </a:lnTo>
                <a:lnTo>
                  <a:pt x="385224" y="835850"/>
                </a:lnTo>
                <a:lnTo>
                  <a:pt x="445526" y="843613"/>
                </a:lnTo>
                <a:lnTo>
                  <a:pt x="516701" y="848618"/>
                </a:lnTo>
                <a:lnTo>
                  <a:pt x="595909" y="850392"/>
                </a:lnTo>
                <a:lnTo>
                  <a:pt x="516701" y="852166"/>
                </a:lnTo>
                <a:lnTo>
                  <a:pt x="445526" y="857172"/>
                </a:lnTo>
                <a:lnTo>
                  <a:pt x="385224" y="864938"/>
                </a:lnTo>
                <a:lnTo>
                  <a:pt x="338634" y="874988"/>
                </a:lnTo>
                <a:lnTo>
                  <a:pt x="297954" y="900049"/>
                </a:lnTo>
                <a:lnTo>
                  <a:pt x="297954" y="1651127"/>
                </a:lnTo>
                <a:lnTo>
                  <a:pt x="287311" y="1664330"/>
                </a:lnTo>
                <a:lnTo>
                  <a:pt x="257274" y="1676193"/>
                </a:lnTo>
                <a:lnTo>
                  <a:pt x="210685" y="1686242"/>
                </a:lnTo>
                <a:lnTo>
                  <a:pt x="150382" y="1694005"/>
                </a:lnTo>
                <a:lnTo>
                  <a:pt x="79207" y="1699010"/>
                </a:lnTo>
                <a:lnTo>
                  <a:pt x="0" y="1700784"/>
                </a:lnTo>
              </a:path>
            </a:pathLst>
          </a:custGeom>
          <a:ln w="38100">
            <a:solidFill>
              <a:srgbClr val="C4C4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415030" y="3980929"/>
            <a:ext cx="827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DADADA"/>
                </a:solidFill>
                <a:latin typeface="Arial"/>
                <a:cs typeface="Arial"/>
              </a:rPr>
              <a:t>actual business logic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65829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Web</a:t>
            </a:r>
            <a:r>
              <a:rPr dirty="0" spc="-290"/>
              <a:t> </a:t>
            </a:r>
            <a:r>
              <a:rPr dirty="0" spc="105"/>
              <a:t>APIs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371715" cy="35318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95">
                <a:solidFill>
                  <a:srgbClr val="DADADA"/>
                </a:solidFill>
                <a:latin typeface="Trebuchet MS"/>
                <a:cs typeface="Trebuchet MS"/>
              </a:rPr>
              <a:t>0ur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jokes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does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not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serve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any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webpage!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It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simply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acts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DADADA"/>
                </a:solidFill>
                <a:latin typeface="Trebuchet MS"/>
                <a:cs typeface="Trebuchet MS"/>
              </a:rPr>
              <a:t>as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HTTP-based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65">
                <a:solidFill>
                  <a:srgbClr val="DADADA"/>
                </a:solidFill>
                <a:latin typeface="Trebuchet MS"/>
                <a:cs typeface="Trebuchet MS"/>
              </a:rPr>
              <a:t>Many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real-world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servers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like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1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85">
                <a:solidFill>
                  <a:srgbClr val="DADADA"/>
                </a:solidFill>
                <a:latin typeface="Trebuchet MS"/>
                <a:cs typeface="Trebuchet MS"/>
              </a:rPr>
              <a:t>We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also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DADADA"/>
                </a:solidFill>
                <a:latin typeface="Trebuchet MS"/>
                <a:cs typeface="Trebuchet MS"/>
              </a:rPr>
              <a:t>saw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DADADA"/>
                </a:solidFill>
                <a:latin typeface="Trebuchet MS"/>
                <a:cs typeface="Trebuchet MS"/>
              </a:rPr>
              <a:t>some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examples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in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previous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slides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run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world!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1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Amazon,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Facebook,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Google,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tpotify,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0penAI,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All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have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authentication,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streaming,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searching,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paying,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communicate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with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other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People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can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also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write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bots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talk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5995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REtT</a:t>
            </a:r>
            <a:r>
              <a:rPr dirty="0" spc="-285"/>
              <a:t> </a:t>
            </a:r>
            <a:r>
              <a:rPr dirty="0" spc="50"/>
              <a:t>API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latin typeface="Lucida Sans Unicode"/>
                <a:cs typeface="Lucida Sans Unicode"/>
              </a:rPr>
              <a:t>◈</a:t>
            </a:r>
            <a:r>
              <a:rPr dirty="0" sz="1250">
                <a:latin typeface="Lucida Sans Unicode"/>
                <a:cs typeface="Lucida Sans Unicode"/>
              </a:rPr>
              <a:t>	</a:t>
            </a:r>
            <a:r>
              <a:rPr dirty="0"/>
              <a:t>Popular</a:t>
            </a:r>
            <a:r>
              <a:rPr dirty="0" spc="-105"/>
              <a:t> </a:t>
            </a:r>
            <a:r>
              <a:rPr dirty="0"/>
              <a:t>convention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100"/>
              <a:t> </a:t>
            </a:r>
            <a:r>
              <a:rPr dirty="0" spc="75"/>
              <a:t>Web</a:t>
            </a:r>
            <a:r>
              <a:rPr dirty="0" spc="-100"/>
              <a:t> </a:t>
            </a:r>
            <a:r>
              <a:rPr dirty="0"/>
              <a:t>API</a:t>
            </a:r>
            <a:r>
              <a:rPr dirty="0" spc="-100"/>
              <a:t> </a:t>
            </a:r>
            <a:r>
              <a:rPr dirty="0" spc="-10"/>
              <a:t>architecture</a:t>
            </a:r>
            <a:endParaRPr sz="1250">
              <a:latin typeface="Lucida Sans Unicode"/>
              <a:cs typeface="Lucida Sans Unicode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latin typeface="Times New Roman"/>
                <a:cs typeface="Times New Roman"/>
              </a:rPr>
              <a:t>?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800"/>
              <a:t>CRUD</a:t>
            </a:r>
            <a:r>
              <a:rPr dirty="0" sz="1800" spc="-35"/>
              <a:t> </a:t>
            </a:r>
            <a:r>
              <a:rPr dirty="0" sz="1800"/>
              <a:t>methods</a:t>
            </a:r>
            <a:r>
              <a:rPr dirty="0" sz="1800" spc="-30"/>
              <a:t> </a:t>
            </a:r>
            <a:r>
              <a:rPr dirty="0" sz="1800"/>
              <a:t>for</a:t>
            </a:r>
            <a:r>
              <a:rPr dirty="0" sz="1800" spc="-30"/>
              <a:t> </a:t>
            </a:r>
            <a:r>
              <a:rPr dirty="0" sz="1800" spc="-10"/>
              <a:t>each</a:t>
            </a:r>
            <a:r>
              <a:rPr dirty="0" sz="1800" spc="-30"/>
              <a:t> </a:t>
            </a:r>
            <a:r>
              <a:rPr dirty="0" sz="1800" spc="-10"/>
              <a:t>type</a:t>
            </a:r>
            <a:r>
              <a:rPr dirty="0" sz="1800" spc="-30"/>
              <a:t> </a:t>
            </a:r>
            <a:r>
              <a:rPr dirty="0" sz="1800"/>
              <a:t>of</a:t>
            </a:r>
            <a:r>
              <a:rPr dirty="0" sz="1800" spc="-30"/>
              <a:t> </a:t>
            </a:r>
            <a:r>
              <a:rPr dirty="0" sz="1800"/>
              <a:t>resource</a:t>
            </a:r>
            <a:r>
              <a:rPr dirty="0" sz="1800" spc="-35"/>
              <a:t> </a:t>
            </a:r>
            <a:r>
              <a:rPr dirty="0" sz="1800" spc="-10"/>
              <a:t>(users,</a:t>
            </a:r>
            <a:r>
              <a:rPr dirty="0" sz="1800" spc="-30"/>
              <a:t> </a:t>
            </a:r>
            <a:r>
              <a:rPr dirty="0" sz="1800"/>
              <a:t>posts,</a:t>
            </a:r>
            <a:r>
              <a:rPr dirty="0" sz="1800" spc="-30"/>
              <a:t> </a:t>
            </a:r>
            <a:r>
              <a:rPr dirty="0" sz="1800"/>
              <a:t>comments,</a:t>
            </a:r>
            <a:r>
              <a:rPr dirty="0" sz="1800" spc="-30"/>
              <a:t> </a:t>
            </a:r>
            <a:r>
              <a:rPr dirty="0" sz="1800" spc="-25"/>
              <a:t>…)</a:t>
            </a:r>
            <a:endParaRPr sz="1800">
              <a:latin typeface="Times New Roman"/>
              <a:cs typeface="Times New Roman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latin typeface="Times New Roman"/>
                <a:cs typeface="Times New Roman"/>
              </a:rPr>
              <a:t>?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800" spc="50"/>
              <a:t>URL</a:t>
            </a:r>
            <a:r>
              <a:rPr dirty="0" sz="1800" spc="-125"/>
              <a:t> </a:t>
            </a:r>
            <a:r>
              <a:rPr dirty="0" sz="1800" spc="-10"/>
              <a:t>conventions</a:t>
            </a:r>
            <a:endParaRPr sz="1800">
              <a:latin typeface="Times New Roman"/>
              <a:cs typeface="Times New Roman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latin typeface="Times New Roman"/>
                <a:cs typeface="Times New Roman"/>
              </a:rPr>
              <a:t>?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800" spc="70"/>
              <a:t>Uses</a:t>
            </a:r>
            <a:r>
              <a:rPr dirty="0" sz="1800" spc="-65"/>
              <a:t> </a:t>
            </a:r>
            <a:r>
              <a:rPr dirty="0" sz="1800"/>
              <a:t>HTTP</a:t>
            </a:r>
            <a:r>
              <a:rPr dirty="0" sz="1800" spc="-60"/>
              <a:t> </a:t>
            </a:r>
            <a:r>
              <a:rPr dirty="0" sz="1800" spc="-10"/>
              <a:t>methods</a:t>
            </a:r>
            <a:endParaRPr sz="1800">
              <a:latin typeface="Times New Roman"/>
              <a:cs typeface="Times New Roman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latin typeface="Times New Roman"/>
                <a:cs typeface="Times New Roman"/>
              </a:rPr>
              <a:t>?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800" spc="50"/>
              <a:t>ttateless</a:t>
            </a:r>
            <a:r>
              <a:rPr dirty="0" sz="1800" spc="-100"/>
              <a:t> </a:t>
            </a:r>
            <a:r>
              <a:rPr dirty="0" sz="1800"/>
              <a:t>(no</a:t>
            </a:r>
            <a:r>
              <a:rPr dirty="0" sz="1800" spc="-95"/>
              <a:t> </a:t>
            </a:r>
            <a:r>
              <a:rPr dirty="0" sz="1800" spc="40"/>
              <a:t>sessions)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0680" algn="l"/>
              </a:tabLst>
            </a:pPr>
            <a:r>
              <a:rPr dirty="0" sz="1250" spc="-50">
                <a:latin typeface="Lucida Sans Unicode"/>
                <a:cs typeface="Lucida Sans Unicode"/>
              </a:rPr>
              <a:t>◈</a:t>
            </a:r>
            <a:r>
              <a:rPr dirty="0" sz="1250">
                <a:latin typeface="Lucida Sans Unicode"/>
                <a:cs typeface="Lucida Sans Unicode"/>
              </a:rPr>
              <a:t>	</a:t>
            </a:r>
            <a:r>
              <a:rPr dirty="0" spc="-20"/>
              <a:t>Very</a:t>
            </a:r>
            <a:r>
              <a:rPr dirty="0" spc="-114"/>
              <a:t> </a:t>
            </a:r>
            <a:r>
              <a:rPr dirty="0" spc="50"/>
              <a:t>common</a:t>
            </a:r>
            <a:r>
              <a:rPr dirty="0" spc="-110"/>
              <a:t> </a:t>
            </a:r>
            <a:r>
              <a:rPr dirty="0"/>
              <a:t>for</a:t>
            </a:r>
            <a:r>
              <a:rPr dirty="0" spc="-114"/>
              <a:t> </a:t>
            </a:r>
            <a:r>
              <a:rPr dirty="0" spc="60"/>
              <a:t>APIs</a:t>
            </a:r>
            <a:r>
              <a:rPr dirty="0" spc="-110"/>
              <a:t> </a:t>
            </a:r>
            <a:r>
              <a:rPr dirty="0"/>
              <a:t>that</a:t>
            </a:r>
            <a:r>
              <a:rPr dirty="0" spc="-114"/>
              <a:t> </a:t>
            </a:r>
            <a:r>
              <a:rPr dirty="0" spc="55"/>
              <a:t>manage</a:t>
            </a:r>
            <a:r>
              <a:rPr dirty="0" spc="-110"/>
              <a:t> </a:t>
            </a:r>
            <a:r>
              <a:rPr dirty="0" spc="-10"/>
              <a:t>objects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endParaRPr sz="1250">
              <a:latin typeface="Lucida Sans Unicode"/>
              <a:cs typeface="Lucida Sans Unicode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latin typeface="Times New Roman"/>
                <a:cs typeface="Times New Roman"/>
              </a:rPr>
              <a:t>?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800" spc="80"/>
              <a:t>tuch</a:t>
            </a:r>
            <a:r>
              <a:rPr dirty="0" sz="1800" spc="-100"/>
              <a:t> </a:t>
            </a:r>
            <a:r>
              <a:rPr dirty="0" sz="1800" spc="55"/>
              <a:t>APIs</a:t>
            </a:r>
            <a:r>
              <a:rPr dirty="0" sz="1800" spc="-95"/>
              <a:t> </a:t>
            </a:r>
            <a:r>
              <a:rPr dirty="0" sz="1800"/>
              <a:t>usually</a:t>
            </a:r>
            <a:r>
              <a:rPr dirty="0" sz="1800" spc="-95"/>
              <a:t> </a:t>
            </a:r>
            <a:r>
              <a:rPr dirty="0" sz="1800" spc="-10"/>
              <a:t>serve</a:t>
            </a:r>
            <a:r>
              <a:rPr dirty="0" sz="1800" spc="-95"/>
              <a:t> </a:t>
            </a:r>
            <a:r>
              <a:rPr dirty="0" sz="1800"/>
              <a:t>data</a:t>
            </a:r>
            <a:r>
              <a:rPr dirty="0" sz="1800" spc="-95"/>
              <a:t> </a:t>
            </a:r>
            <a:r>
              <a:rPr dirty="0" sz="1800"/>
              <a:t>from</a:t>
            </a:r>
            <a:r>
              <a:rPr dirty="0" sz="1800" spc="-95"/>
              <a:t> </a:t>
            </a:r>
            <a:r>
              <a:rPr dirty="0" sz="1800" spc="85"/>
              <a:t>DBs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52345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Computer</a:t>
            </a:r>
            <a:r>
              <a:rPr dirty="0" spc="-114"/>
              <a:t> </a:t>
            </a:r>
            <a:r>
              <a:rPr dirty="0" spc="90"/>
              <a:t>Networks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661888"/>
            <a:ext cx="7579995" cy="21691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Computers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communicate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using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strict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protocols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Each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packet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sent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DADADA"/>
                </a:solidFill>
                <a:latin typeface="Trebuchet MS"/>
                <a:cs typeface="Trebuchet MS"/>
              </a:rPr>
              <a:t>over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network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DADADA"/>
                </a:solidFill>
                <a:latin typeface="Trebuchet MS"/>
                <a:cs typeface="Trebuchet MS"/>
              </a:rPr>
              <a:t>has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18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specific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60">
                <a:solidFill>
                  <a:srgbClr val="DADADA"/>
                </a:solidFill>
                <a:latin typeface="Trebuchet MS"/>
                <a:cs typeface="Trebuchet MS"/>
              </a:rPr>
              <a:t>Many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different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protocols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different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types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communication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Packets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may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be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transferred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through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intermediate</a:t>
            </a:r>
            <a:r>
              <a:rPr dirty="0" sz="20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routers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This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influences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communication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quality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Here’s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u="heavy" sz="2000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4"/>
              </a:rPr>
              <a:t>great</a:t>
            </a:r>
            <a:r>
              <a:rPr dirty="0" u="heavy" sz="2000" spc="-50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heavy" sz="2000" spc="-75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4"/>
              </a:rPr>
              <a:t>article</a:t>
            </a:r>
            <a:r>
              <a:rPr dirty="0" sz="2000" spc="-75">
                <a:solidFill>
                  <a:srgbClr val="DADADA"/>
                </a:solidFill>
                <a:latin typeface="Trebuchet MS"/>
                <a:cs typeface="Trebuchet MS"/>
              </a:rPr>
              <a:t>,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DADADA"/>
                </a:solidFill>
                <a:latin typeface="Trebuchet MS"/>
                <a:cs typeface="Trebuchet MS"/>
              </a:rPr>
              <a:t>if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you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want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know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more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535671" y="3366863"/>
            <a:ext cx="4086860" cy="3209925"/>
            <a:chOff x="7535671" y="3366863"/>
            <a:chExt cx="4086860" cy="320992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5671" y="3366863"/>
              <a:ext cx="4086771" cy="32097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6171" y="3557365"/>
              <a:ext cx="3705770" cy="282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88395" y="584200"/>
            <a:ext cx="3757929" cy="5232400"/>
            <a:chOff x="888395" y="584200"/>
            <a:chExt cx="3757929" cy="5232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395" y="584200"/>
              <a:ext cx="3757688" cy="18727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395" y="2406115"/>
              <a:ext cx="3757688" cy="3410483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236781" y="1908886"/>
            <a:ext cx="3164205" cy="215074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dirty="0" sz="2400" spc="160">
                <a:solidFill>
                  <a:srgbClr val="DADADA"/>
                </a:solidFill>
                <a:latin typeface="Trebuchet MS"/>
                <a:cs typeface="Trebuchet MS"/>
              </a:rPr>
              <a:t>REtT</a:t>
            </a:r>
            <a:r>
              <a:rPr dirty="0" sz="24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DADADA"/>
                </a:solidFill>
                <a:latin typeface="Trebuchet MS"/>
                <a:cs typeface="Trebuchet MS"/>
              </a:rPr>
              <a:t>API</a:t>
            </a:r>
            <a:r>
              <a:rPr dirty="0" sz="24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DADADA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276860" indent="-264160">
              <a:lnSpc>
                <a:spcPct val="100000"/>
              </a:lnSpc>
              <a:spcBef>
                <a:spcPts val="615"/>
              </a:spcBef>
              <a:buSzPct val="55000"/>
              <a:buFont typeface="Arial"/>
              <a:buChar char="•"/>
              <a:tabLst>
                <a:tab pos="276860" algn="l"/>
              </a:tabLst>
            </a:pP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Pay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attention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the:</a:t>
            </a:r>
            <a:endParaRPr sz="2000">
              <a:latin typeface="Trebuchet MS"/>
              <a:cs typeface="Trebuchet MS"/>
            </a:endParaRPr>
          </a:p>
          <a:p>
            <a:pPr lvl="1" marL="734060" indent="-269875">
              <a:lnSpc>
                <a:spcPct val="100000"/>
              </a:lnSpc>
              <a:spcBef>
                <a:spcPts val="615"/>
              </a:spcBef>
              <a:buSzPct val="53125"/>
              <a:buFont typeface="Arial"/>
              <a:buChar char="•"/>
              <a:tabLst>
                <a:tab pos="734060" algn="l"/>
              </a:tabLst>
            </a:pPr>
            <a:r>
              <a:rPr dirty="0" sz="1600" spc="50">
                <a:solidFill>
                  <a:srgbClr val="DADADA"/>
                </a:solidFill>
                <a:latin typeface="Trebuchet MS"/>
                <a:cs typeface="Trebuchet MS"/>
              </a:rPr>
              <a:t>Usage</a:t>
            </a:r>
            <a:r>
              <a:rPr dirty="0" sz="16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6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16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DADADA"/>
                </a:solidFill>
                <a:latin typeface="Trebuchet MS"/>
                <a:cs typeface="Trebuchet MS"/>
              </a:rPr>
              <a:t>methods</a:t>
            </a:r>
            <a:endParaRPr sz="1600">
              <a:latin typeface="Trebuchet MS"/>
              <a:cs typeface="Trebuchet MS"/>
            </a:endParaRPr>
          </a:p>
          <a:p>
            <a:pPr lvl="1" marL="734060" indent="-269875">
              <a:lnSpc>
                <a:spcPct val="100000"/>
              </a:lnSpc>
              <a:spcBef>
                <a:spcPts val="600"/>
              </a:spcBef>
              <a:buSzPct val="53125"/>
              <a:buFont typeface="Arial"/>
              <a:buChar char="•"/>
              <a:tabLst>
                <a:tab pos="734060" algn="l"/>
              </a:tabLst>
            </a:pPr>
            <a:r>
              <a:rPr dirty="0" sz="1600" spc="50">
                <a:solidFill>
                  <a:srgbClr val="DADADA"/>
                </a:solidFill>
                <a:latin typeface="Trebuchet MS"/>
                <a:cs typeface="Trebuchet MS"/>
              </a:rPr>
              <a:t>Usage</a:t>
            </a:r>
            <a:r>
              <a:rPr dirty="0" sz="16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6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16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DADADA"/>
                </a:solidFill>
                <a:latin typeface="Trebuchet MS"/>
                <a:cs typeface="Trebuchet MS"/>
              </a:rPr>
              <a:t>error</a:t>
            </a:r>
            <a:r>
              <a:rPr dirty="0" sz="16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DADADA"/>
                </a:solidFill>
                <a:latin typeface="Trebuchet MS"/>
                <a:cs typeface="Trebuchet MS"/>
              </a:rPr>
              <a:t>codes</a:t>
            </a:r>
            <a:endParaRPr sz="1600">
              <a:latin typeface="Trebuchet MS"/>
              <a:cs typeface="Trebuchet MS"/>
            </a:endParaRPr>
          </a:p>
          <a:p>
            <a:pPr lvl="1" marL="734060" indent="-269875">
              <a:lnSpc>
                <a:spcPct val="100000"/>
              </a:lnSpc>
              <a:spcBef>
                <a:spcPts val="600"/>
              </a:spcBef>
              <a:buSzPct val="53125"/>
              <a:buFont typeface="Arial"/>
              <a:buChar char="•"/>
              <a:tabLst>
                <a:tab pos="734060" algn="l"/>
              </a:tabLst>
            </a:pP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ttrict</a:t>
            </a:r>
            <a:r>
              <a:rPr dirty="0" sz="16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130">
                <a:solidFill>
                  <a:srgbClr val="DADADA"/>
                </a:solidFill>
                <a:latin typeface="Trebuchet MS"/>
                <a:cs typeface="Trebuchet MS"/>
              </a:rPr>
              <a:t>Jt0N</a:t>
            </a:r>
            <a:r>
              <a:rPr dirty="0" sz="1600" spc="-7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DADADA"/>
                </a:solidFill>
                <a:latin typeface="Trebuchet MS"/>
                <a:cs typeface="Trebuchet MS"/>
              </a:rPr>
              <a:t>formats</a:t>
            </a:r>
            <a:endParaRPr sz="1600">
              <a:latin typeface="Trebuchet MS"/>
              <a:cs typeface="Trebuchet MS"/>
            </a:endParaRPr>
          </a:p>
          <a:p>
            <a:pPr lvl="1" marL="734060" indent="-269875">
              <a:lnSpc>
                <a:spcPct val="100000"/>
              </a:lnSpc>
              <a:spcBef>
                <a:spcPts val="600"/>
              </a:spcBef>
              <a:buSzPct val="53125"/>
              <a:buFont typeface="Arial"/>
              <a:buChar char="•"/>
              <a:tabLst>
                <a:tab pos="734060" algn="l"/>
              </a:tabLst>
            </a:pP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ttrict</a:t>
            </a:r>
            <a:r>
              <a:rPr dirty="0" sz="1600" spc="-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DADADA"/>
                </a:solidFill>
                <a:latin typeface="Trebuchet MS"/>
                <a:cs typeface="Trebuchet MS"/>
              </a:rPr>
              <a:t>URL</a:t>
            </a:r>
            <a:r>
              <a:rPr dirty="0" sz="1600" spc="-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DADADA"/>
                </a:solidFill>
                <a:latin typeface="Trebuchet MS"/>
                <a:cs typeface="Trebuchet MS"/>
              </a:rPr>
              <a:t>formats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902149" y="584197"/>
            <a:ext cx="5621655" cy="5806440"/>
            <a:chOff x="4902149" y="584197"/>
            <a:chExt cx="5621655" cy="580644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2149" y="584197"/>
              <a:ext cx="5621553" cy="580622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927549" y="609597"/>
              <a:ext cx="5570855" cy="5755640"/>
            </a:xfrm>
            <a:custGeom>
              <a:avLst/>
              <a:gdLst/>
              <a:ahLst/>
              <a:cxnLst/>
              <a:rect l="l" t="t" r="r" b="b"/>
              <a:pathLst>
                <a:path w="5570855" h="5755640">
                  <a:moveTo>
                    <a:pt x="5570753" y="0"/>
                  </a:moveTo>
                  <a:lnTo>
                    <a:pt x="0" y="0"/>
                  </a:lnTo>
                  <a:lnTo>
                    <a:pt x="0" y="5755424"/>
                  </a:lnTo>
                  <a:lnTo>
                    <a:pt x="5570753" y="5755424"/>
                  </a:lnTo>
                  <a:lnTo>
                    <a:pt x="5570753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000574" y="662330"/>
            <a:ext cx="50488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2407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6A8659"/>
                </a:solidFill>
                <a:latin typeface="Consolas"/>
                <a:cs typeface="Consolas"/>
              </a:rPr>
              <a:t>'/joke/random'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) 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600" spc="-1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C66D"/>
                </a:solidFill>
                <a:latin typeface="Consolas"/>
                <a:cs typeface="Consolas"/>
              </a:rPr>
              <a:t>random_joke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():</a:t>
            </a:r>
            <a:endParaRPr sz="1600">
              <a:latin typeface="Consolas"/>
              <a:cs typeface="Consolas"/>
            </a:endParaRPr>
          </a:p>
          <a:p>
            <a:pPr marL="459105">
              <a:lnSpc>
                <a:spcPct val="100000"/>
              </a:lnSpc>
            </a:pP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600" spc="-2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jsonify(</a:t>
            </a:r>
            <a:r>
              <a:rPr dirty="0" sz="1600" spc="-10">
                <a:solidFill>
                  <a:srgbClr val="A94925"/>
                </a:solidFill>
                <a:latin typeface="Consolas"/>
                <a:cs typeface="Consolas"/>
              </a:rPr>
              <a:t>joke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=random.choice(jokes))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00574" y="1881530"/>
            <a:ext cx="471678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324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6A8659"/>
                </a:solidFill>
                <a:latin typeface="Consolas"/>
                <a:cs typeface="Consolas"/>
              </a:rPr>
              <a:t>'/joke'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dirty="0" sz="1600" spc="-8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94925"/>
                </a:solidFill>
                <a:latin typeface="Consolas"/>
                <a:cs typeface="Consolas"/>
              </a:rPr>
              <a:t>methods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=[</a:t>
            </a:r>
            <a:r>
              <a:rPr dirty="0" sz="1600" spc="-10">
                <a:solidFill>
                  <a:srgbClr val="6A8659"/>
                </a:solidFill>
                <a:latin typeface="Consolas"/>
                <a:cs typeface="Consolas"/>
              </a:rPr>
              <a:t>'POST'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]) 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600" spc="-1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C66D"/>
                </a:solidFill>
                <a:latin typeface="Consolas"/>
                <a:cs typeface="Consolas"/>
              </a:rPr>
              <a:t>save_joke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():</a:t>
            </a:r>
            <a:endParaRPr sz="1600">
              <a:latin typeface="Consolas"/>
              <a:cs typeface="Consolas"/>
            </a:endParaRPr>
          </a:p>
          <a:p>
            <a:pPr marL="459105" marR="5080" indent="-635">
              <a:lnSpc>
                <a:spcPct val="100000"/>
              </a:lnSpc>
            </a:pP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jokes.append(request.json.get(</a:t>
            </a:r>
            <a:r>
              <a:rPr dirty="0" sz="1600" spc="-10">
                <a:solidFill>
                  <a:srgbClr val="6A8659"/>
                </a:solidFill>
                <a:latin typeface="Consolas"/>
                <a:cs typeface="Consolas"/>
              </a:rPr>
              <a:t>"joke"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)) 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600" spc="-2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787C6"/>
                </a:solidFill>
                <a:latin typeface="Consolas"/>
                <a:cs typeface="Consolas"/>
              </a:rPr>
              <a:t>len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(jokes)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00574" y="3344570"/>
            <a:ext cx="43802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19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6A8659"/>
                </a:solidFill>
                <a:latin typeface="Consolas"/>
                <a:cs typeface="Consolas"/>
              </a:rPr>
              <a:t>'/joke/&lt;id:int&gt;'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) 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600" spc="-3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C66D"/>
                </a:solidFill>
                <a:latin typeface="Consolas"/>
                <a:cs typeface="Consolas"/>
              </a:rPr>
              <a:t>get_joke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(id_:</a:t>
            </a:r>
            <a:r>
              <a:rPr dirty="0" sz="1600" spc="-3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787C6"/>
                </a:solidFill>
                <a:latin typeface="Consolas"/>
                <a:cs typeface="Consolas"/>
              </a:rPr>
              <a:t>int</a:t>
            </a:r>
            <a:r>
              <a:rPr dirty="0" sz="1600" spc="-20">
                <a:solidFill>
                  <a:srgbClr val="A8B6C6"/>
                </a:solidFill>
                <a:latin typeface="Consolas"/>
                <a:cs typeface="Consolas"/>
              </a:rPr>
              <a:t>):</a:t>
            </a:r>
            <a:endParaRPr sz="1600">
              <a:latin typeface="Consolas"/>
              <a:cs typeface="Consolas"/>
            </a:endParaRPr>
          </a:p>
          <a:p>
            <a:pPr marL="459105">
              <a:lnSpc>
                <a:spcPct val="100000"/>
              </a:lnSpc>
            </a:pP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dirty="0" sz="1600" spc="-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dirty="0" sz="1600" spc="-10">
                <a:solidFill>
                  <a:srgbClr val="6896BA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&lt;=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id_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&lt;</a:t>
            </a:r>
            <a:r>
              <a:rPr dirty="0" sz="1600" spc="5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787C6"/>
                </a:solidFill>
                <a:latin typeface="Consolas"/>
                <a:cs typeface="Consolas"/>
              </a:rPr>
              <a:t>len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(jokes):</a:t>
            </a:r>
            <a:endParaRPr sz="1600">
              <a:latin typeface="Consolas"/>
              <a:cs typeface="Consolas"/>
            </a:endParaRPr>
          </a:p>
          <a:p>
            <a:pPr marL="458470" marR="5080" indent="447040">
              <a:lnSpc>
                <a:spcPct val="100000"/>
              </a:lnSpc>
            </a:pP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600" spc="-2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jsonify(</a:t>
            </a:r>
            <a:r>
              <a:rPr dirty="0" sz="1600" spc="-10">
                <a:solidFill>
                  <a:srgbClr val="A94925"/>
                </a:solidFill>
                <a:latin typeface="Consolas"/>
                <a:cs typeface="Consolas"/>
              </a:rPr>
              <a:t>joke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=jokes[id_]) abort(</a:t>
            </a:r>
            <a:r>
              <a:rPr dirty="0" sz="1600" spc="-10">
                <a:solidFill>
                  <a:srgbClr val="6896BA"/>
                </a:solidFill>
                <a:latin typeface="Consolas"/>
                <a:cs typeface="Consolas"/>
              </a:rPr>
              <a:t>404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00574" y="5051450"/>
            <a:ext cx="538670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BAB429"/>
                </a:solidFill>
                <a:latin typeface="Consolas"/>
                <a:cs typeface="Consolas"/>
              </a:rPr>
              <a:t>@app.route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6A8659"/>
                </a:solidFill>
                <a:latin typeface="Consolas"/>
                <a:cs typeface="Consolas"/>
              </a:rPr>
              <a:t>'/joke/&lt;id:int&gt;'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dirty="0" sz="1600" spc="-12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94925"/>
                </a:solidFill>
                <a:latin typeface="Consolas"/>
                <a:cs typeface="Consolas"/>
              </a:rPr>
              <a:t>methods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=[</a:t>
            </a:r>
            <a:r>
              <a:rPr dirty="0" sz="1600" spc="-10">
                <a:solidFill>
                  <a:srgbClr val="6A8659"/>
                </a:solidFill>
                <a:latin typeface="Consolas"/>
                <a:cs typeface="Consolas"/>
              </a:rPr>
              <a:t>'DELETE'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]) </a:t>
            </a: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def</a:t>
            </a:r>
            <a:r>
              <a:rPr dirty="0" sz="1600" spc="-3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C66D"/>
                </a:solidFill>
                <a:latin typeface="Consolas"/>
                <a:cs typeface="Consolas"/>
              </a:rPr>
              <a:t>delete_joke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(id_:</a:t>
            </a:r>
            <a:r>
              <a:rPr dirty="0" sz="1600" spc="-35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787C6"/>
                </a:solidFill>
                <a:latin typeface="Consolas"/>
                <a:cs typeface="Consolas"/>
              </a:rPr>
              <a:t>int</a:t>
            </a:r>
            <a:r>
              <a:rPr dirty="0" sz="1600" spc="-20">
                <a:solidFill>
                  <a:srgbClr val="A8B6C6"/>
                </a:solidFill>
                <a:latin typeface="Consolas"/>
                <a:cs typeface="Consolas"/>
              </a:rPr>
              <a:t>):</a:t>
            </a:r>
            <a:endParaRPr sz="1600">
              <a:latin typeface="Consolas"/>
              <a:cs typeface="Consolas"/>
            </a:endParaRPr>
          </a:p>
          <a:p>
            <a:pPr marL="459105">
              <a:lnSpc>
                <a:spcPct val="100000"/>
              </a:lnSpc>
            </a:pP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dirty="0" sz="1600" spc="-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dirty="0" sz="1600" spc="-10">
                <a:solidFill>
                  <a:srgbClr val="6896BA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&lt;=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id_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8B6C6"/>
                </a:solidFill>
                <a:latin typeface="Consolas"/>
                <a:cs typeface="Consolas"/>
              </a:rPr>
              <a:t>&lt;</a:t>
            </a:r>
            <a:r>
              <a:rPr dirty="0" sz="1600" spc="5">
                <a:solidFill>
                  <a:srgbClr val="A8B6C6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787C6"/>
                </a:solidFill>
                <a:latin typeface="Consolas"/>
                <a:cs typeface="Consolas"/>
              </a:rPr>
              <a:t>len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(jokes):</a:t>
            </a:r>
            <a:endParaRPr sz="1600">
              <a:latin typeface="Consolas"/>
              <a:cs typeface="Consolas"/>
            </a:endParaRPr>
          </a:p>
          <a:p>
            <a:pPr marL="458470" marR="565150" indent="447040">
              <a:lnSpc>
                <a:spcPct val="100000"/>
              </a:lnSpc>
            </a:pPr>
            <a:r>
              <a:rPr dirty="0" sz="1600">
                <a:solidFill>
                  <a:srgbClr val="CC7831"/>
                </a:solidFill>
                <a:latin typeface="Consolas"/>
                <a:cs typeface="Consolas"/>
              </a:rPr>
              <a:t>return</a:t>
            </a:r>
            <a:r>
              <a:rPr dirty="0" sz="1600" spc="-25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jsonify(</a:t>
            </a:r>
            <a:r>
              <a:rPr dirty="0" sz="1600" spc="-10">
                <a:solidFill>
                  <a:srgbClr val="A94925"/>
                </a:solidFill>
                <a:latin typeface="Consolas"/>
                <a:cs typeface="Consolas"/>
              </a:rPr>
              <a:t>joke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=jokes.pop(id_)) abort(</a:t>
            </a:r>
            <a:r>
              <a:rPr dirty="0" sz="1600" spc="-10">
                <a:solidFill>
                  <a:srgbClr val="6896BA"/>
                </a:solidFill>
                <a:latin typeface="Consolas"/>
                <a:cs typeface="Consolas"/>
              </a:rPr>
              <a:t>404</a:t>
            </a:r>
            <a:r>
              <a:rPr dirty="0" sz="1600" spc="-10">
                <a:solidFill>
                  <a:srgbClr val="A8B6C6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4134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225"/>
              <a:t> </a:t>
            </a:r>
            <a:r>
              <a:rPr dirty="0" spc="-10"/>
              <a:t>Internet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339330" cy="28308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4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global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network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connects</a:t>
            </a:r>
            <a:r>
              <a:rPr dirty="0" sz="20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DADADA"/>
                </a:solidFill>
                <a:latin typeface="Trebuchet MS"/>
                <a:cs typeface="Trebuchet MS"/>
              </a:rPr>
              <a:t>most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computers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5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Earth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Consists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many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subnetworks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(like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your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DADADA"/>
                </a:solidFill>
                <a:latin typeface="Trebuchet MS"/>
                <a:cs typeface="Trebuchet MS"/>
              </a:rPr>
              <a:t>local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home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network)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Used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many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different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types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communication: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35">
                <a:solidFill>
                  <a:srgbClr val="DADADA"/>
                </a:solidFill>
                <a:latin typeface="Trebuchet MS"/>
                <a:cs typeface="Trebuchet MS"/>
              </a:rPr>
              <a:t>File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transfer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DADADA"/>
                </a:solidFill>
                <a:latin typeface="Trebuchet MS"/>
                <a:cs typeface="Trebuchet MS"/>
              </a:rPr>
              <a:t>(FTP,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Torrent,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Mails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DADADA"/>
                </a:solidFill>
                <a:latin typeface="Trebuchet MS"/>
                <a:cs typeface="Trebuchet MS"/>
              </a:rPr>
              <a:t>(tMTP,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POP3,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…)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sync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(NTP)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(HTTP)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5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900178" y="3168296"/>
            <a:ext cx="5899785" cy="3485515"/>
            <a:chOff x="5900178" y="3168296"/>
            <a:chExt cx="5899785" cy="348551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178" y="3168296"/>
              <a:ext cx="5899315" cy="348504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678" y="3358796"/>
              <a:ext cx="5518315" cy="3104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3631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225"/>
              <a:t> </a:t>
            </a:r>
            <a:r>
              <a:rPr dirty="0" spc="130"/>
              <a:t>Web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9914255" cy="14274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9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information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system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used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by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general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public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share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content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over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internet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0riginally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intended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share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DADADA"/>
                </a:solidFill>
                <a:latin typeface="Trebuchet MS"/>
                <a:cs typeface="Trebuchet MS"/>
              </a:rPr>
              <a:t>HTML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documents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420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pages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00">
                <a:solidFill>
                  <a:srgbClr val="DADADA"/>
                </a:solidFill>
                <a:latin typeface="Trebuchet MS"/>
                <a:cs typeface="Trebuchet MS"/>
              </a:rPr>
              <a:t>Now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also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used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APIs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(more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that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later)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80">
                <a:solidFill>
                  <a:srgbClr val="DADADA"/>
                </a:solidFill>
                <a:latin typeface="Trebuchet MS"/>
                <a:cs typeface="Trebuchet MS"/>
              </a:rPr>
              <a:t>Uses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HTTP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protocol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491397" y="4771650"/>
            <a:ext cx="3429000" cy="1876425"/>
            <a:chOff x="8491397" y="4771650"/>
            <a:chExt cx="3429000" cy="187642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1397" y="4771650"/>
              <a:ext cx="3429000" cy="18764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1898" y="4962150"/>
              <a:ext cx="3047999" cy="1495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3625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Client-</a:t>
            </a:r>
            <a:r>
              <a:rPr dirty="0" spc="-45"/>
              <a:t>terver</a:t>
            </a:r>
            <a:r>
              <a:rPr dirty="0" spc="-204"/>
              <a:t> </a:t>
            </a:r>
            <a:r>
              <a:rPr dirty="0" spc="95"/>
              <a:t>Model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661888"/>
            <a:ext cx="8394065" cy="25196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is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based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following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concept: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There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servers</a:t>
            </a:r>
            <a:r>
              <a:rPr dirty="0" sz="18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hold</a:t>
            </a:r>
            <a:r>
              <a:rPr dirty="0" sz="18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resources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Each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resource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DADADA"/>
                </a:solidFill>
                <a:latin typeface="Trebuchet MS"/>
                <a:cs typeface="Trebuchet MS"/>
              </a:rPr>
              <a:t>has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unique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DADADA"/>
                </a:solidFill>
                <a:latin typeface="Trebuchet MS"/>
                <a:cs typeface="Trebuchet MS"/>
              </a:rPr>
              <a:t>URL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Clients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can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request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resources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from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servers,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or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amend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resources</a:t>
            </a:r>
            <a:r>
              <a:rPr dirty="0" sz="1800" spc="-4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Let’s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see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example!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826721" y="3674398"/>
            <a:ext cx="5730875" cy="3031490"/>
            <a:chOff x="5826721" y="3674398"/>
            <a:chExt cx="5730875" cy="30314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7988" y="4640173"/>
              <a:ext cx="1639049" cy="16390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6571" y="3674398"/>
              <a:ext cx="647271" cy="64727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6000" y="4033819"/>
              <a:ext cx="1023684" cy="102368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8391" y="5936461"/>
              <a:ext cx="769125" cy="7691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6721" y="5168442"/>
              <a:ext cx="1307160" cy="130715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013839" y="3998036"/>
              <a:ext cx="1604010" cy="994410"/>
            </a:xfrm>
            <a:custGeom>
              <a:avLst/>
              <a:gdLst/>
              <a:ahLst/>
              <a:cxnLst/>
              <a:rect l="l" t="t" r="r" b="b"/>
              <a:pathLst>
                <a:path w="1604009" h="994410">
                  <a:moveTo>
                    <a:pt x="0" y="0"/>
                  </a:moveTo>
                  <a:lnTo>
                    <a:pt x="1603590" y="993787"/>
                  </a:lnTo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5233" y="4919281"/>
              <a:ext cx="218211" cy="18266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869683" y="4545660"/>
              <a:ext cx="2639695" cy="723900"/>
            </a:xfrm>
            <a:custGeom>
              <a:avLst/>
              <a:gdLst/>
              <a:ahLst/>
              <a:cxnLst/>
              <a:rect l="l" t="t" r="r" b="b"/>
              <a:pathLst>
                <a:path w="2639695" h="723900">
                  <a:moveTo>
                    <a:pt x="0" y="0"/>
                  </a:moveTo>
                  <a:lnTo>
                    <a:pt x="2639428" y="723480"/>
                  </a:lnTo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3425" y="5189397"/>
              <a:ext cx="221488" cy="15947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322248" y="5574918"/>
              <a:ext cx="2179955" cy="220979"/>
            </a:xfrm>
            <a:custGeom>
              <a:avLst/>
              <a:gdLst/>
              <a:ahLst/>
              <a:cxnLst/>
              <a:rect l="l" t="t" r="r" b="b"/>
              <a:pathLst>
                <a:path w="2179954" h="220979">
                  <a:moveTo>
                    <a:pt x="0" y="220731"/>
                  </a:moveTo>
                  <a:lnTo>
                    <a:pt x="2179942" y="0"/>
                  </a:lnTo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76803" y="5493270"/>
              <a:ext cx="216458" cy="16331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9030982" y="5811113"/>
              <a:ext cx="697230" cy="468630"/>
            </a:xfrm>
            <a:custGeom>
              <a:avLst/>
              <a:gdLst/>
              <a:ahLst/>
              <a:cxnLst/>
              <a:rect l="l" t="t" r="r" b="b"/>
              <a:pathLst>
                <a:path w="697229" h="468629">
                  <a:moveTo>
                    <a:pt x="0" y="468109"/>
                  </a:moveTo>
                  <a:lnTo>
                    <a:pt x="697217" y="0"/>
                  </a:lnTo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74072" y="5695687"/>
              <a:ext cx="216725" cy="186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95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HTTP[t]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95429" y="1747685"/>
            <a:ext cx="25012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5">
                <a:solidFill>
                  <a:srgbClr val="DADADA"/>
                </a:solidFill>
                <a:latin typeface="Trebuchet MS"/>
                <a:cs typeface="Trebuchet MS"/>
              </a:rPr>
              <a:t>Requests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look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like: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5429" y="3500285"/>
            <a:ext cx="2666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70">
                <a:solidFill>
                  <a:srgbClr val="DADADA"/>
                </a:solidFill>
                <a:latin typeface="Trebuchet MS"/>
                <a:cs typeface="Trebuchet MS"/>
              </a:rPr>
              <a:t>Responses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look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like: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5429" y="5252885"/>
            <a:ext cx="2812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Let’s</a:t>
            </a:r>
            <a:r>
              <a:rPr dirty="0" sz="20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see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DADADA"/>
                </a:solidFill>
                <a:latin typeface="Trebuchet MS"/>
                <a:cs typeface="Trebuchet MS"/>
              </a:rPr>
              <a:t>example!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6719" y="1732445"/>
            <a:ext cx="3318548" cy="163211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436719" y="1732445"/>
            <a:ext cx="3319145" cy="16325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85090" marR="1354455">
              <a:lnSpc>
                <a:spcPct val="100000"/>
              </a:lnSpc>
              <a:spcBef>
                <a:spcPts val="235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URL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Version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Header: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Header: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1600">
              <a:latin typeface="Trebuchet MS"/>
              <a:cs typeface="Trebuchet MS"/>
            </a:endParaRPr>
          </a:p>
          <a:p>
            <a:pPr marL="85090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85090">
              <a:lnSpc>
                <a:spcPct val="100000"/>
              </a:lnSpc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Body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6719" y="3628250"/>
            <a:ext cx="3318548" cy="163211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436719" y="3628250"/>
            <a:ext cx="3319145" cy="16325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85090" marR="1882775">
              <a:lnSpc>
                <a:spcPct val="100000"/>
              </a:lnSpc>
              <a:spcBef>
                <a:spcPts val="23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Version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ttatus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Header: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Header: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1600">
              <a:latin typeface="Trebuchet MS"/>
              <a:cs typeface="Trebuchet MS"/>
            </a:endParaRPr>
          </a:p>
          <a:p>
            <a:pPr marL="85090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85090">
              <a:lnSpc>
                <a:spcPct val="100000"/>
              </a:lnSpc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Body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9405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HTTP</a:t>
            </a:r>
            <a:r>
              <a:rPr dirty="0" spc="-290"/>
              <a:t> </a:t>
            </a:r>
            <a:r>
              <a:rPr dirty="0" spc="135"/>
              <a:t>Methods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661888"/>
            <a:ext cx="8719820" cy="32207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Describe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kind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action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should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do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with</a:t>
            </a:r>
            <a:r>
              <a:rPr dirty="0" sz="20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resource: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GET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fetch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(load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DADADA"/>
                </a:solidFill>
                <a:latin typeface="Trebuchet MS"/>
                <a:cs typeface="Trebuchet MS"/>
              </a:rPr>
              <a:t>HTML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page)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DADADA"/>
                </a:solidFill>
                <a:latin typeface="Trebuchet MS"/>
                <a:cs typeface="Trebuchet MS"/>
              </a:rPr>
              <a:t>P0tT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DADADA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(register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new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account)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PUT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replace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(change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profile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picture)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PATCH</a:t>
            </a:r>
            <a:r>
              <a:rPr dirty="0" sz="1800" spc="-8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change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DADADA"/>
                </a:solidFill>
                <a:latin typeface="Trebuchet MS"/>
                <a:cs typeface="Trebuchet MS"/>
              </a:rPr>
              <a:t>(like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1800" spc="-6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video)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55">
                <a:solidFill>
                  <a:srgbClr val="DADADA"/>
                </a:solidFill>
                <a:latin typeface="Trebuchet MS"/>
                <a:cs typeface="Trebuchet MS"/>
              </a:rPr>
              <a:t>DELETE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remove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(delete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location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history)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-50">
                <a:solidFill>
                  <a:srgbClr val="DADADA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These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methods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DADADA"/>
                </a:solidFill>
                <a:latin typeface="Trebuchet MS"/>
                <a:cs typeface="Trebuchet MS"/>
              </a:rPr>
              <a:t>are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convention.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decides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how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handle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them.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6621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URLs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395" y="1707045"/>
            <a:ext cx="10404563" cy="41095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5429" y="1701965"/>
            <a:ext cx="7640955" cy="248031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4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DADADA"/>
                </a:solidFill>
                <a:latin typeface="Trebuchet MS"/>
                <a:cs typeface="Trebuchet MS"/>
              </a:rPr>
              <a:t>URL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is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DADADA"/>
                </a:solidFill>
                <a:latin typeface="Trebuchet MS"/>
                <a:cs typeface="Trebuchet MS"/>
              </a:rPr>
              <a:t>like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unique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ID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DADADA"/>
                </a:solidFill>
                <a:latin typeface="Trebuchet MS"/>
                <a:cs typeface="Trebuchet MS"/>
              </a:rPr>
              <a:t>some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resource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or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action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20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2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DADADA"/>
                </a:solidFill>
                <a:latin typeface="Trebuchet MS"/>
                <a:cs typeface="Trebuchet MS"/>
              </a:rPr>
              <a:t>Web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It</a:t>
            </a:r>
            <a:r>
              <a:rPr dirty="0" sz="2000" spc="-14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DADADA"/>
                </a:solidFill>
                <a:latin typeface="Trebuchet MS"/>
                <a:cs typeface="Trebuchet MS"/>
              </a:rPr>
              <a:t>has</a:t>
            </a:r>
            <a:r>
              <a:rPr dirty="0" sz="2000" spc="-1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multiple</a:t>
            </a:r>
            <a:r>
              <a:rPr dirty="0" sz="2000" spc="-13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parts: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Protocol</a:t>
            </a:r>
            <a:r>
              <a:rPr dirty="0" sz="18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HTTP/HTTPt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FFFF00"/>
                </a:solidFill>
                <a:latin typeface="Trebuchet MS"/>
                <a:cs typeface="Trebuchet MS"/>
              </a:rPr>
              <a:t>Domain</a:t>
            </a:r>
            <a:r>
              <a:rPr dirty="0" sz="1800" spc="-6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name/IP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Port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usually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omitted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91D04F"/>
                </a:solidFill>
                <a:latin typeface="Trebuchet MS"/>
                <a:cs typeface="Trebuchet MS"/>
              </a:rPr>
              <a:t>Path</a:t>
            </a:r>
            <a:r>
              <a:rPr dirty="0" sz="1800" spc="-75">
                <a:solidFill>
                  <a:srgbClr val="91D04F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path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file,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or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name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of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resource,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on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00AFF0"/>
                </a:solidFill>
                <a:latin typeface="Trebuchet MS"/>
                <a:cs typeface="Trebuchet MS"/>
              </a:rPr>
              <a:t>Parameters</a:t>
            </a:r>
            <a:r>
              <a:rPr dirty="0" sz="1800" spc="-95">
                <a:solidFill>
                  <a:srgbClr val="00AFF0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additional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parameters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1739" y="4705612"/>
            <a:ext cx="6197892" cy="36933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991739" y="4705612"/>
            <a:ext cx="6198235" cy="3695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300"/>
              </a:spcBef>
            </a:pP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https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dirty="0" sz="1800" spc="-10">
                <a:solidFill>
                  <a:srgbClr val="FFFF00"/>
                </a:solidFill>
                <a:latin typeface="Arial"/>
                <a:cs typeface="Arial"/>
              </a:rPr>
              <a:t>stackoverflow.com</a:t>
            </a:r>
            <a:r>
              <a:rPr dirty="0" sz="1800" spc="-10">
                <a:solidFill>
                  <a:srgbClr val="91D04F"/>
                </a:solidFill>
                <a:latin typeface="Arial"/>
                <a:cs typeface="Arial"/>
              </a:rPr>
              <a:t>/search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dirty="0" sz="1800" spc="-10">
                <a:solidFill>
                  <a:srgbClr val="00AFF0"/>
                </a:solidFill>
                <a:latin typeface="Arial"/>
                <a:cs typeface="Arial"/>
              </a:rPr>
              <a:t>q=python+web+scrape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95" y="584194"/>
            <a:ext cx="10404563" cy="1021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9301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HTTP</a:t>
            </a:r>
            <a:r>
              <a:rPr dirty="0" spc="-290"/>
              <a:t> </a:t>
            </a:r>
            <a:r>
              <a:rPr dirty="0" spc="195"/>
              <a:t>ttatus</a:t>
            </a:r>
            <a:r>
              <a:rPr dirty="0" spc="-285"/>
              <a:t> </a:t>
            </a:r>
            <a:r>
              <a:rPr dirty="0" spc="-20"/>
              <a:t>Code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88395" y="1707045"/>
            <a:ext cx="10405110" cy="4109720"/>
            <a:chOff x="888395" y="1707045"/>
            <a:chExt cx="10405110" cy="410972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395" y="1707045"/>
              <a:ext cx="10404563" cy="410955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90" y="4232474"/>
              <a:ext cx="316136" cy="29753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95429" y="1701965"/>
            <a:ext cx="8367395" cy="3530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Indicates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whether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action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DADADA"/>
                </a:solidFill>
                <a:latin typeface="Trebuchet MS"/>
                <a:cs typeface="Trebuchet MS"/>
              </a:rPr>
              <a:t>was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successfully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completed</a:t>
            </a:r>
            <a:r>
              <a:rPr dirty="0" sz="20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by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Grouped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into</a:t>
            </a:r>
            <a:r>
              <a:rPr dirty="0" sz="20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categories</a:t>
            </a:r>
            <a:endParaRPr sz="20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5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100-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199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DADADA"/>
                </a:solidFill>
                <a:latin typeface="Trebuchet MS"/>
                <a:cs typeface="Trebuchet MS"/>
              </a:rPr>
              <a:t>info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200-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299</a:t>
            </a:r>
            <a:r>
              <a:rPr dirty="0" sz="1800" spc="-13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2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successful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300-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399</a:t>
            </a:r>
            <a:r>
              <a:rPr dirty="0" sz="18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DADADA"/>
                </a:solidFill>
                <a:latin typeface="Trebuchet MS"/>
                <a:cs typeface="Trebuchet MS"/>
              </a:rPr>
              <a:t>redirection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18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other</a:t>
            </a:r>
            <a:r>
              <a:rPr dirty="0" sz="18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DADADA"/>
                </a:solidFill>
                <a:latin typeface="Trebuchet MS"/>
                <a:cs typeface="Trebuchet MS"/>
              </a:rPr>
              <a:t>URL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400-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499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DADADA"/>
                </a:solidFill>
                <a:latin typeface="Trebuchet MS"/>
                <a:cs typeface="Trebuchet MS"/>
              </a:rPr>
              <a:t>client</a:t>
            </a:r>
            <a:r>
              <a:rPr dirty="0" sz="1800" spc="-9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ADADA"/>
                </a:solidFill>
                <a:latin typeface="Trebuchet MS"/>
                <a:cs typeface="Trebuchet MS"/>
              </a:rPr>
              <a:t>caused</a:t>
            </a:r>
            <a:r>
              <a:rPr dirty="0" sz="1800" spc="-8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  <a:tabLst>
                <a:tab pos="817880" algn="l"/>
              </a:tabLst>
            </a:pPr>
            <a:r>
              <a:rPr dirty="0" sz="1250" spc="-50">
                <a:solidFill>
                  <a:srgbClr val="DADADA"/>
                </a:solidFill>
                <a:latin typeface="Times New Roman"/>
                <a:cs typeface="Times New Roman"/>
              </a:rPr>
              <a:t>?</a:t>
            </a:r>
            <a:r>
              <a:rPr dirty="0" sz="1250">
                <a:solidFill>
                  <a:srgbClr val="DADADA"/>
                </a:solidFill>
                <a:latin typeface="Times New Roman"/>
                <a:cs typeface="Times New Roman"/>
              </a:rPr>
              <a:t>	</a:t>
            </a:r>
            <a:r>
              <a:rPr dirty="0" sz="1800" spc="70">
                <a:solidFill>
                  <a:srgbClr val="DADADA"/>
                </a:solidFill>
                <a:latin typeface="Trebuchet MS"/>
                <a:cs typeface="Trebuchet MS"/>
              </a:rPr>
              <a:t>500-</a:t>
            </a:r>
            <a:r>
              <a:rPr dirty="0" sz="1800" spc="75">
                <a:solidFill>
                  <a:srgbClr val="DADADA"/>
                </a:solidFill>
                <a:latin typeface="Trebuchet MS"/>
                <a:cs typeface="Trebuchet MS"/>
              </a:rPr>
              <a:t>599</a:t>
            </a:r>
            <a:r>
              <a:rPr dirty="0" sz="18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375">
                <a:solidFill>
                  <a:srgbClr val="DADADA"/>
                </a:solidFill>
                <a:latin typeface="Trebuchet MS"/>
                <a:cs typeface="Trebuchet MS"/>
              </a:rPr>
              <a:t>–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1800" spc="-11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DADADA"/>
                </a:solid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You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can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find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complete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lists</a:t>
            </a:r>
            <a:r>
              <a:rPr dirty="0" sz="2000" spc="-114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u="heavy" sz="2000" spc="-70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5"/>
              </a:rPr>
              <a:t>here</a:t>
            </a:r>
            <a:r>
              <a:rPr dirty="0" sz="2000" spc="-70">
                <a:solidFill>
                  <a:srgbClr val="DADADA"/>
                </a:solidFill>
                <a:latin typeface="Trebuchet MS"/>
                <a:cs typeface="Trebuchet MS"/>
              </a:rPr>
              <a:t>,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u="heavy" sz="2000" spc="-25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6"/>
              </a:rPr>
              <a:t>here</a:t>
            </a:r>
            <a:r>
              <a:rPr dirty="0" sz="2000" spc="-105">
                <a:solidFill>
                  <a:srgbClr val="D29A72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DADADA"/>
                </a:solidFill>
                <a:latin typeface="Trebuchet MS"/>
                <a:cs typeface="Trebuchet MS"/>
              </a:rPr>
              <a:t>&amp;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u="heavy" sz="2000" spc="-20">
                <a:solidFill>
                  <a:srgbClr val="D29A72"/>
                </a:solidFill>
                <a:uFill>
                  <a:solidFill>
                    <a:srgbClr val="D29A72"/>
                  </a:solidFill>
                </a:uFill>
                <a:latin typeface="Trebuchet MS"/>
                <a:cs typeface="Trebuchet MS"/>
                <a:hlinkClick r:id="rId7"/>
              </a:rPr>
              <a:t>here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dirty="0" sz="1250" spc="-50">
                <a:solidFill>
                  <a:srgbClr val="DADADA"/>
                </a:solidFill>
                <a:latin typeface="Lucida Sans Unicode"/>
                <a:cs typeface="Lucida Sans Unicode"/>
              </a:rPr>
              <a:t>◈</a:t>
            </a:r>
            <a:r>
              <a:rPr dirty="0" sz="1250">
                <a:solidFill>
                  <a:srgbClr val="DADADA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DADADA"/>
                </a:solidFill>
                <a:latin typeface="Trebuchet MS"/>
                <a:cs typeface="Trebuchet MS"/>
              </a:rPr>
              <a:t>server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decides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which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DADADA"/>
                </a:solidFill>
                <a:latin typeface="Trebuchet MS"/>
                <a:cs typeface="Trebuchet MS"/>
              </a:rPr>
              <a:t>status</a:t>
            </a:r>
            <a:r>
              <a:rPr dirty="0" sz="2000" spc="-100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put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DADADA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DADADA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DADAD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DADADA"/>
                </a:solidFill>
                <a:latin typeface="Trebuchet MS"/>
                <a:cs typeface="Trebuchet MS"/>
              </a:rPr>
              <a:t>response.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861122" y="2386431"/>
            <a:ext cx="3785235" cy="3104515"/>
            <a:chOff x="7861122" y="2386431"/>
            <a:chExt cx="3785235" cy="3104515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1122" y="2386431"/>
              <a:ext cx="3785069" cy="310424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1622" y="2576931"/>
              <a:ext cx="3404069" cy="2723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9A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Lecture.pptx</dc:title>
  <dcterms:created xsi:type="dcterms:W3CDTF">2024-06-27T06:19:47Z</dcterms:created>
  <dcterms:modified xsi:type="dcterms:W3CDTF">2024-06-27T06:19:47Z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Google</vt:lpwstr>
  </property>
  <property fmtid="{D5CDD505-2E9C-101B-9397-08002B2CF9AE}" pid="4" name="LastSaved">
    <vt:filetime>2024-06-27T00:00:00Z</vt:filetime>
  </property>
  <property fmtid="{D5CDD505-2E9C-101B-9397-08002B2CF9AE}" pid="5" name="Producer">
    <vt:lpwstr>GPL Ghostscript 9.20</vt:lpwstr>
  </property>
</Properties>
</file>