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0" r:id="rId3"/>
    <p:sldId id="281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0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57048-0E0A-48A8-96D4-922D61A58F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98825B-1A69-4845-B674-81B6221EF36F}">
      <dgm:prSet/>
      <dgm:spPr/>
      <dgm:t>
        <a:bodyPr/>
        <a:lstStyle/>
        <a:p>
          <a:r>
            <a:rPr lang="en-US"/>
            <a:t>F</a:t>
          </a:r>
          <a:r>
            <a:rPr lang="en-US" b="0" i="0"/>
            <a:t>oundation for multiple Python asynchronous frameworks that provide high-performance network and web-servers, database connection libraries, distributed task queues, etc.</a:t>
          </a:r>
          <a:endParaRPr lang="en-US"/>
        </a:p>
      </dgm:t>
    </dgm:pt>
    <dgm:pt modelId="{2680ACA0-B7C3-4E31-97CB-63A38424CDF0}" type="parTrans" cxnId="{C56627CB-D3CB-4647-9AD9-21B5D8854D58}">
      <dgm:prSet/>
      <dgm:spPr/>
      <dgm:t>
        <a:bodyPr/>
        <a:lstStyle/>
        <a:p>
          <a:endParaRPr lang="en-US"/>
        </a:p>
      </dgm:t>
    </dgm:pt>
    <dgm:pt modelId="{A8826CE4-EC6C-430C-AF89-A9E4EA7387A7}" type="sibTrans" cxnId="{C56627CB-D3CB-4647-9AD9-21B5D8854D58}">
      <dgm:prSet/>
      <dgm:spPr/>
      <dgm:t>
        <a:bodyPr/>
        <a:lstStyle/>
        <a:p>
          <a:endParaRPr lang="en-US"/>
        </a:p>
      </dgm:t>
    </dgm:pt>
    <dgm:pt modelId="{A8C75B6B-3729-48BF-A736-B026E3574FEF}">
      <dgm:prSet/>
      <dgm:spPr/>
      <dgm:t>
        <a:bodyPr/>
        <a:lstStyle/>
        <a:p>
          <a:r>
            <a:rPr lang="en-US"/>
            <a:t>A</a:t>
          </a:r>
          <a:r>
            <a:rPr lang="en-US" b="0" i="0"/>
            <a:t>syncio is often a perfect fit for IO-bound and high-level </a:t>
          </a:r>
          <a:r>
            <a:rPr lang="en-US" b="1" i="0"/>
            <a:t>structured</a:t>
          </a:r>
          <a:r>
            <a:rPr lang="en-US" b="0" i="0"/>
            <a:t> network code.</a:t>
          </a:r>
          <a:endParaRPr lang="en-US"/>
        </a:p>
      </dgm:t>
    </dgm:pt>
    <dgm:pt modelId="{EAF787B0-CA3A-4936-AF50-FD51A80B2595}" type="parTrans" cxnId="{F8A1D39B-D34E-4F65-869E-24AC6966C468}">
      <dgm:prSet/>
      <dgm:spPr/>
      <dgm:t>
        <a:bodyPr/>
        <a:lstStyle/>
        <a:p>
          <a:endParaRPr lang="en-US"/>
        </a:p>
      </dgm:t>
    </dgm:pt>
    <dgm:pt modelId="{BA0E3AA0-3BFD-4279-9A7C-AB8662EE4AF3}" type="sibTrans" cxnId="{F8A1D39B-D34E-4F65-869E-24AC6966C468}">
      <dgm:prSet/>
      <dgm:spPr/>
      <dgm:t>
        <a:bodyPr/>
        <a:lstStyle/>
        <a:p>
          <a:endParaRPr lang="en-US"/>
        </a:p>
      </dgm:t>
    </dgm:pt>
    <dgm:pt modelId="{9C412B8B-65E7-46E9-93C2-A43E2CAB746F}" type="pres">
      <dgm:prSet presAssocID="{7A557048-0E0A-48A8-96D4-922D61A58FF9}" presName="vert0" presStyleCnt="0">
        <dgm:presLayoutVars>
          <dgm:dir/>
          <dgm:animOne val="branch"/>
          <dgm:animLvl val="lvl"/>
        </dgm:presLayoutVars>
      </dgm:prSet>
      <dgm:spPr/>
    </dgm:pt>
    <dgm:pt modelId="{95666E9A-211D-430B-9F18-C4E2664E8E3E}" type="pres">
      <dgm:prSet presAssocID="{FF98825B-1A69-4845-B674-81B6221EF36F}" presName="thickLine" presStyleLbl="alignNode1" presStyleIdx="0" presStyleCnt="2"/>
      <dgm:spPr/>
    </dgm:pt>
    <dgm:pt modelId="{B6C112F3-0A10-4D9A-984B-C2985ACA8EBF}" type="pres">
      <dgm:prSet presAssocID="{FF98825B-1A69-4845-B674-81B6221EF36F}" presName="horz1" presStyleCnt="0"/>
      <dgm:spPr/>
    </dgm:pt>
    <dgm:pt modelId="{D4B5A138-2D22-4A44-A2DE-5AEA19547F92}" type="pres">
      <dgm:prSet presAssocID="{FF98825B-1A69-4845-B674-81B6221EF36F}" presName="tx1" presStyleLbl="revTx" presStyleIdx="0" presStyleCnt="2"/>
      <dgm:spPr/>
    </dgm:pt>
    <dgm:pt modelId="{6E02C0AD-126A-4D6D-B4AA-44BA7288A69A}" type="pres">
      <dgm:prSet presAssocID="{FF98825B-1A69-4845-B674-81B6221EF36F}" presName="vert1" presStyleCnt="0"/>
      <dgm:spPr/>
    </dgm:pt>
    <dgm:pt modelId="{4E7FB148-6986-4768-A1E8-2D33EDB4FF4D}" type="pres">
      <dgm:prSet presAssocID="{A8C75B6B-3729-48BF-A736-B026E3574FEF}" presName="thickLine" presStyleLbl="alignNode1" presStyleIdx="1" presStyleCnt="2"/>
      <dgm:spPr/>
    </dgm:pt>
    <dgm:pt modelId="{A026E341-5A2D-4518-A9A9-E56B5F303A09}" type="pres">
      <dgm:prSet presAssocID="{A8C75B6B-3729-48BF-A736-B026E3574FEF}" presName="horz1" presStyleCnt="0"/>
      <dgm:spPr/>
    </dgm:pt>
    <dgm:pt modelId="{2B70657D-109B-4398-8059-46787050016B}" type="pres">
      <dgm:prSet presAssocID="{A8C75B6B-3729-48BF-A736-B026E3574FEF}" presName="tx1" presStyleLbl="revTx" presStyleIdx="1" presStyleCnt="2"/>
      <dgm:spPr/>
    </dgm:pt>
    <dgm:pt modelId="{31730C6D-1EF4-4B8E-9FBC-2D78015F5B87}" type="pres">
      <dgm:prSet presAssocID="{A8C75B6B-3729-48BF-A736-B026E3574FEF}" presName="vert1" presStyleCnt="0"/>
      <dgm:spPr/>
    </dgm:pt>
  </dgm:ptLst>
  <dgm:cxnLst>
    <dgm:cxn modelId="{5011A508-0A7C-4DAA-848E-F1383B55E433}" type="presOf" srcId="{FF98825B-1A69-4845-B674-81B6221EF36F}" destId="{D4B5A138-2D22-4A44-A2DE-5AEA19547F92}" srcOrd="0" destOrd="0" presId="urn:microsoft.com/office/officeart/2008/layout/LinedList"/>
    <dgm:cxn modelId="{F8A1D39B-D34E-4F65-869E-24AC6966C468}" srcId="{7A557048-0E0A-48A8-96D4-922D61A58FF9}" destId="{A8C75B6B-3729-48BF-A736-B026E3574FEF}" srcOrd="1" destOrd="0" parTransId="{EAF787B0-CA3A-4936-AF50-FD51A80B2595}" sibTransId="{BA0E3AA0-3BFD-4279-9A7C-AB8662EE4AF3}"/>
    <dgm:cxn modelId="{C56627CB-D3CB-4647-9AD9-21B5D8854D58}" srcId="{7A557048-0E0A-48A8-96D4-922D61A58FF9}" destId="{FF98825B-1A69-4845-B674-81B6221EF36F}" srcOrd="0" destOrd="0" parTransId="{2680ACA0-B7C3-4E31-97CB-63A38424CDF0}" sibTransId="{A8826CE4-EC6C-430C-AF89-A9E4EA7387A7}"/>
    <dgm:cxn modelId="{E08578CC-EFB4-4008-BB66-128158459183}" type="presOf" srcId="{A8C75B6B-3729-48BF-A736-B026E3574FEF}" destId="{2B70657D-109B-4398-8059-46787050016B}" srcOrd="0" destOrd="0" presId="urn:microsoft.com/office/officeart/2008/layout/LinedList"/>
    <dgm:cxn modelId="{B6D043F9-FBDF-48D4-81C1-1499700DB7B2}" type="presOf" srcId="{7A557048-0E0A-48A8-96D4-922D61A58FF9}" destId="{9C412B8B-65E7-46E9-93C2-A43E2CAB746F}" srcOrd="0" destOrd="0" presId="urn:microsoft.com/office/officeart/2008/layout/LinedList"/>
    <dgm:cxn modelId="{2D749971-45D2-40D6-B403-D0B06BC3D777}" type="presParOf" srcId="{9C412B8B-65E7-46E9-93C2-A43E2CAB746F}" destId="{95666E9A-211D-430B-9F18-C4E2664E8E3E}" srcOrd="0" destOrd="0" presId="urn:microsoft.com/office/officeart/2008/layout/LinedList"/>
    <dgm:cxn modelId="{46C5FE99-566A-465F-9D0B-6012EFD37599}" type="presParOf" srcId="{9C412B8B-65E7-46E9-93C2-A43E2CAB746F}" destId="{B6C112F3-0A10-4D9A-984B-C2985ACA8EBF}" srcOrd="1" destOrd="0" presId="urn:microsoft.com/office/officeart/2008/layout/LinedList"/>
    <dgm:cxn modelId="{9F984F0B-4684-42E0-B8BE-DC8F9D12C74A}" type="presParOf" srcId="{B6C112F3-0A10-4D9A-984B-C2985ACA8EBF}" destId="{D4B5A138-2D22-4A44-A2DE-5AEA19547F92}" srcOrd="0" destOrd="0" presId="urn:microsoft.com/office/officeart/2008/layout/LinedList"/>
    <dgm:cxn modelId="{216A7BA5-0EA4-48BB-A877-B23231C19739}" type="presParOf" srcId="{B6C112F3-0A10-4D9A-984B-C2985ACA8EBF}" destId="{6E02C0AD-126A-4D6D-B4AA-44BA7288A69A}" srcOrd="1" destOrd="0" presId="urn:microsoft.com/office/officeart/2008/layout/LinedList"/>
    <dgm:cxn modelId="{916B8FFB-CC18-45C2-BC1F-19759938746D}" type="presParOf" srcId="{9C412B8B-65E7-46E9-93C2-A43E2CAB746F}" destId="{4E7FB148-6986-4768-A1E8-2D33EDB4FF4D}" srcOrd="2" destOrd="0" presId="urn:microsoft.com/office/officeart/2008/layout/LinedList"/>
    <dgm:cxn modelId="{24491F99-E1DB-4D3B-BF87-7BF6747D4724}" type="presParOf" srcId="{9C412B8B-65E7-46E9-93C2-A43E2CAB746F}" destId="{A026E341-5A2D-4518-A9A9-E56B5F303A09}" srcOrd="3" destOrd="0" presId="urn:microsoft.com/office/officeart/2008/layout/LinedList"/>
    <dgm:cxn modelId="{9D915ED5-2CCD-4F91-B71C-3BECAF044939}" type="presParOf" srcId="{A026E341-5A2D-4518-A9A9-E56B5F303A09}" destId="{2B70657D-109B-4398-8059-46787050016B}" srcOrd="0" destOrd="0" presId="urn:microsoft.com/office/officeart/2008/layout/LinedList"/>
    <dgm:cxn modelId="{6A6160DE-93D8-4DD1-994B-9F571B38F10B}" type="presParOf" srcId="{A026E341-5A2D-4518-A9A9-E56B5F303A09}" destId="{31730C6D-1EF4-4B8E-9FBC-2D78015F5B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66E9A-211D-430B-9F18-C4E2664E8E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5A138-2D22-4A44-A2DE-5AEA19547F92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</a:t>
          </a:r>
          <a:r>
            <a:rPr lang="en-US" sz="3300" b="0" i="0" kern="1200"/>
            <a:t>oundation for multiple Python asynchronous frameworks that provide high-performance network and web-servers, database connection libraries, distributed task queues, etc.</a:t>
          </a:r>
          <a:endParaRPr lang="en-US" sz="3300" kern="1200"/>
        </a:p>
      </dsp:txBody>
      <dsp:txXfrm>
        <a:off x="0" y="0"/>
        <a:ext cx="6900512" cy="2768070"/>
      </dsp:txXfrm>
    </dsp:sp>
    <dsp:sp modelId="{4E7FB148-6986-4768-A1E8-2D33EDB4FF4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0657D-109B-4398-8059-46787050016B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</a:t>
          </a:r>
          <a:r>
            <a:rPr lang="en-US" sz="3300" b="0" i="0" kern="1200"/>
            <a:t>syncio is often a perfect fit for IO-bound and high-level </a:t>
          </a:r>
          <a:r>
            <a:rPr lang="en-US" sz="3300" b="1" i="0" kern="1200"/>
            <a:t>structured</a:t>
          </a:r>
          <a:r>
            <a:rPr lang="en-US" sz="3300" b="0" i="0" kern="1200"/>
            <a:t> network code.</a:t>
          </a:r>
          <a:endParaRPr lang="en-US" sz="33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D7E-1A6D-5FF2-87B4-BF127AA0F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957C3-2958-08C2-7AD5-6FEADE2C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BCAA-D1A5-2DEA-5252-F3F95FE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0CA6-D7AF-698C-3FD9-D241D41D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460D-6467-C126-6AA7-D37B1EFF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5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53EB-86B5-BD9F-2460-02095153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D2DC3-B161-23D3-F65D-146DFFF6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5883-820E-6296-C2C6-0247A147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B9AC-5F80-E4D6-790F-A9846BA7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DB10-8A16-4B9C-E543-17FE6826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7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49A75-FC99-63F1-62B8-BB675ACC4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3E40B-C9E0-464D-FD83-7C3E06CF5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6934-94B8-A0FC-F9D2-288334BB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18BA-5E31-07D5-FFD1-D10A629A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9D7F-8294-C95F-C222-41046FE3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13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E375-8A34-2506-9AB4-7CFA621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1F41-B92D-4388-5E42-5518CC30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0D15-E0A7-9AEC-F5DC-68B5970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9EB5-80C9-1E5E-A913-363F9463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0168-73ED-2663-AB35-789377CA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79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E1B9-AD82-F4A9-32E6-2CBF0995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08A6-BEF5-6959-1790-871A4343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7A13-B3DB-888C-F656-5F6F3AC4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A972-3400-CFC2-3E01-4DB0E554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3194-2674-BCBA-39F8-CFD6C5E9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136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4EB-CA13-B3A4-31E6-45AE675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F148-7D7B-6FA1-FED2-DE701B4C4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F1ED3-1529-86AE-0239-BE4305E7C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F9AFD-DE40-E197-40B3-1734405B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11812-0B4C-28F2-6A2C-C5994051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E961-F550-516E-F697-40ABB7D2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62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253B-F326-DAAB-C88C-5B08C6E5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0532-2D0B-EFA9-7A2B-08476965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F1B0B-7407-43A6-8B7C-4E558A24E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324C-F799-74D4-9BCD-133BF41CD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D7C8C-5EDE-5026-487C-45F0EB408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1637-3D89-4015-53CB-C362451A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06/09/2023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B7471-E07F-2371-D0AD-4A8050AD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51F5D-8C48-4266-2431-ED706B03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01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6136-6AEC-8C55-6835-CB56819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2D739-3715-023A-E3F1-FCFDB323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06/09/2023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29D0A-8903-ECC6-300B-2818BA8F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4C038-4987-D3D9-2005-5F52AE77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3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28C40-2D07-76C4-EFA0-F325FB0C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06/09/2023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F688F-8EA5-C630-9855-83890BF5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1B82E-2D39-C760-36CD-40F06C47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270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EE-A8AE-20EE-ACF6-CBB80192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C120-8B3F-5CB8-F8EC-666602FC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E4582-9ECE-3A28-89DF-B070510FA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A07FD-40D4-A046-E38F-69CC09A0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53EC-325F-50D5-247E-A5B83329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1DD1-1A0A-1802-4E18-6ECD4782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84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662C-3EAE-A66B-A9ED-F450D8FC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82675-D24C-3A0A-FFC7-7DC4EC2B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DECA5-49A5-B755-A4A7-346A3357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E9E1-0FAC-6279-49CB-F5D954BB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B9F79-E8D4-24EC-1F84-8BAF78D7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A772-D3DC-D1C1-D303-45441615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69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300AE-A54F-EA98-CB6E-924F9124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FE168-688A-B219-1BF4-CB24D7D4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76006-E66C-961A-C341-18D15FEDB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B97D-C1AB-4DFC-9FB7-6739DDB241B6}" type="datetimeFigureOut">
              <a:rPr lang="en-IL" smtClean="0"/>
              <a:t>06/09/2023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70EC-901A-0994-179D-DA5C9BF2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9822-207D-71AC-760F-15C426883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4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BCD93-2FCB-CD6C-91B6-9E528C98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AsyincIO</a:t>
            </a:r>
            <a:endParaRPr lang="en-I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2566-0B6D-E93B-F4A4-B4F95C01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Relatively new in python</a:t>
            </a:r>
          </a:p>
          <a:p>
            <a:r>
              <a:rPr lang="en-US" sz="2200"/>
              <a:t>existed or is being built into other languages and runtime environments, such as Go, C#, or Scala.</a:t>
            </a:r>
          </a:p>
          <a:p>
            <a:r>
              <a:rPr lang="en-US" sz="2200" b="1"/>
              <a:t>Not </a:t>
            </a:r>
            <a:r>
              <a:rPr lang="en-US" sz="2200"/>
              <a:t>threading</a:t>
            </a:r>
          </a:p>
          <a:p>
            <a:r>
              <a:rPr lang="en-US" sz="2200" b="1"/>
              <a:t>Not </a:t>
            </a:r>
            <a:r>
              <a:rPr lang="en-US" sz="2200"/>
              <a:t>multiproccesing </a:t>
            </a:r>
          </a:p>
          <a:p>
            <a:r>
              <a:rPr lang="en-US" sz="2200" b="1" i="0" u="sng">
                <a:effectLst/>
                <a:latin typeface="source sans pro" panose="020B0503030403020204" pitchFamily="34" charset="0"/>
              </a:rPr>
              <a:t>cooperative multitasking</a:t>
            </a:r>
            <a:endParaRPr lang="en-IL" sz="2200" b="1" u="sng"/>
          </a:p>
        </p:txBody>
      </p:sp>
    </p:spTree>
    <p:extLst>
      <p:ext uri="{BB962C8B-B14F-4D97-AF65-F5344CB8AC3E}">
        <p14:creationId xmlns:p14="http://schemas.microsoft.com/office/powerpoint/2010/main" val="35929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51CED-CC2E-66BD-8A9F-78C05A6A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AsyincIO2</a:t>
            </a:r>
            <a:endParaRPr lang="en-IL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BD38E3-2782-1026-8ACC-2B746A9EF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15828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72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BEC12-0290-6CB4-6F93-A0110D8F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b="0" i="0">
                <a:effectLst/>
                <a:latin typeface="Google Sans"/>
              </a:rPr>
              <a:t>Differences between threading and asynchronous I/O</a:t>
            </a:r>
            <a:br>
              <a:rPr lang="en-US" sz="3400" b="0" i="0">
                <a:effectLst/>
                <a:latin typeface="Google Sans"/>
              </a:rPr>
            </a:br>
            <a:endParaRPr lang="en-IL" sz="3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53A7-DAE9-AB5F-0F7D-91A50DF5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oogle Sans"/>
              </a:rPr>
              <a:t>T</a:t>
            </a:r>
            <a:r>
              <a:rPr lang="en-US" sz="2200" b="0" i="0" dirty="0">
                <a:effectLst/>
                <a:latin typeface="Google Sans"/>
              </a:rPr>
              <a:t>hreads share data and resources - </a:t>
            </a:r>
            <a:r>
              <a:rPr lang="en-US" sz="2200" dirty="0">
                <a:latin typeface="Google Sans"/>
              </a:rPr>
              <a:t>A</a:t>
            </a:r>
            <a:r>
              <a:rPr lang="en-US" sz="2200" b="0" i="0" dirty="0">
                <a:effectLst/>
                <a:latin typeface="Google Sans"/>
              </a:rPr>
              <a:t>synchronous I/O operations do not. </a:t>
            </a:r>
          </a:p>
          <a:p>
            <a:r>
              <a:rPr lang="en-US" sz="2200" b="0" i="0" dirty="0">
                <a:effectLst/>
                <a:latin typeface="Google Sans"/>
              </a:rPr>
              <a:t>Threads can be more efficient than asynchronous I/O operations when the tasks that are being executed share data or resources. </a:t>
            </a:r>
          </a:p>
          <a:p>
            <a:r>
              <a:rPr lang="en-US" sz="2200" dirty="0">
                <a:latin typeface="Google Sans"/>
              </a:rPr>
              <a:t>A</a:t>
            </a:r>
            <a:r>
              <a:rPr lang="en-US" sz="2200" b="0" i="0" dirty="0">
                <a:effectLst/>
                <a:latin typeface="Google Sans"/>
              </a:rPr>
              <a:t>synchronous I/O operations can be more efficient than threads when the tasks that are being executed do not share data or resources.</a:t>
            </a:r>
            <a:endParaRPr lang="en-US" sz="2200" b="1" i="0" dirty="0">
              <a:effectLst/>
              <a:latin typeface="Google Sans"/>
            </a:endParaRPr>
          </a:p>
          <a:p>
            <a:r>
              <a:rPr lang="en-US" sz="2200" b="1" i="0" dirty="0">
                <a:effectLst/>
                <a:latin typeface="Google Sans"/>
              </a:rPr>
              <a:t>Threading enables concurrency within a process and </a:t>
            </a:r>
            <a:r>
              <a:rPr lang="en-US" sz="2200" b="1" i="0" dirty="0" err="1">
                <a:effectLst/>
                <a:latin typeface="Google Sans"/>
              </a:rPr>
              <a:t>asyincIO</a:t>
            </a:r>
            <a:r>
              <a:rPr lang="en-US" sz="2200" b="1" i="0" dirty="0">
                <a:effectLst/>
                <a:latin typeface="Google Sans"/>
              </a:rPr>
              <a:t> enables concurrency inside a single thread only when it uses IO operations</a:t>
            </a:r>
          </a:p>
          <a:p>
            <a:r>
              <a:rPr lang="en-US" sz="2200" b="0" i="0" dirty="0">
                <a:effectLst/>
                <a:latin typeface="source sans pro" panose="020B0503030403020204" pitchFamily="34" charset="0"/>
              </a:rPr>
              <a:t>“Use async IO when you can; use threading when you must”</a:t>
            </a:r>
            <a:endParaRPr lang="en-US" sz="2200" b="1" i="0" dirty="0">
              <a:effectLst/>
              <a:latin typeface="Google Sans"/>
            </a:endParaRPr>
          </a:p>
          <a:p>
            <a:endParaRPr lang="en-US" sz="2200" b="0" i="0" dirty="0">
              <a:effectLst/>
              <a:latin typeface="Google Sans"/>
            </a:endParaRPr>
          </a:p>
          <a:p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3063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source sans pro</vt:lpstr>
      <vt:lpstr>Office Theme</vt:lpstr>
      <vt:lpstr>AsyincIO</vt:lpstr>
      <vt:lpstr>AsyincIO2</vt:lpstr>
      <vt:lpstr>Differences between threading and asynchronous I/O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Bar</dc:creator>
  <cp:lastModifiedBy>Ola Ibrahim</cp:lastModifiedBy>
  <cp:revision>6</cp:revision>
  <dcterms:created xsi:type="dcterms:W3CDTF">2023-05-05T04:00:09Z</dcterms:created>
  <dcterms:modified xsi:type="dcterms:W3CDTF">2023-06-09T08:05:56Z</dcterms:modified>
</cp:coreProperties>
</file>