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3" r:id="rId7"/>
    <p:sldId id="280" r:id="rId8"/>
    <p:sldId id="270" r:id="rId9"/>
    <p:sldId id="281" r:id="rId10"/>
    <p:sldId id="285" r:id="rId1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557048-0E0A-48A8-96D4-922D61A58FF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F98825B-1A69-4845-B674-81B6221EF36F}">
      <dgm:prSet/>
      <dgm:spPr/>
      <dgm:t>
        <a:bodyPr/>
        <a:lstStyle/>
        <a:p>
          <a:r>
            <a:rPr lang="en-US"/>
            <a:t>F</a:t>
          </a:r>
          <a:r>
            <a:rPr lang="en-US" b="0" i="0"/>
            <a:t>oundation for multiple Python asynchronous frameworks that provide high-performance network and web-servers, database connection libraries, distributed task queues, etc.</a:t>
          </a:r>
          <a:endParaRPr lang="en-US"/>
        </a:p>
      </dgm:t>
    </dgm:pt>
    <dgm:pt modelId="{2680ACA0-B7C3-4E31-97CB-63A38424CDF0}" type="parTrans" cxnId="{C56627CB-D3CB-4647-9AD9-21B5D8854D58}">
      <dgm:prSet/>
      <dgm:spPr/>
      <dgm:t>
        <a:bodyPr/>
        <a:lstStyle/>
        <a:p>
          <a:endParaRPr lang="en-US"/>
        </a:p>
      </dgm:t>
    </dgm:pt>
    <dgm:pt modelId="{A8826CE4-EC6C-430C-AF89-A9E4EA7387A7}" type="sibTrans" cxnId="{C56627CB-D3CB-4647-9AD9-21B5D8854D58}">
      <dgm:prSet/>
      <dgm:spPr/>
      <dgm:t>
        <a:bodyPr/>
        <a:lstStyle/>
        <a:p>
          <a:endParaRPr lang="en-US"/>
        </a:p>
      </dgm:t>
    </dgm:pt>
    <dgm:pt modelId="{A8C75B6B-3729-48BF-A736-B026E3574FEF}">
      <dgm:prSet/>
      <dgm:spPr/>
      <dgm:t>
        <a:bodyPr/>
        <a:lstStyle/>
        <a:p>
          <a:r>
            <a:rPr lang="en-US"/>
            <a:t>A</a:t>
          </a:r>
          <a:r>
            <a:rPr lang="en-US" b="0" i="0"/>
            <a:t>syncio is often a perfect fit for IO-bound and high-level </a:t>
          </a:r>
          <a:r>
            <a:rPr lang="en-US" b="1" i="0"/>
            <a:t>structured</a:t>
          </a:r>
          <a:r>
            <a:rPr lang="en-US" b="0" i="0"/>
            <a:t> network code.</a:t>
          </a:r>
          <a:endParaRPr lang="en-US"/>
        </a:p>
      </dgm:t>
    </dgm:pt>
    <dgm:pt modelId="{EAF787B0-CA3A-4936-AF50-FD51A80B2595}" type="parTrans" cxnId="{F8A1D39B-D34E-4F65-869E-24AC6966C468}">
      <dgm:prSet/>
      <dgm:spPr/>
      <dgm:t>
        <a:bodyPr/>
        <a:lstStyle/>
        <a:p>
          <a:endParaRPr lang="en-US"/>
        </a:p>
      </dgm:t>
    </dgm:pt>
    <dgm:pt modelId="{BA0E3AA0-3BFD-4279-9A7C-AB8662EE4AF3}" type="sibTrans" cxnId="{F8A1D39B-D34E-4F65-869E-24AC6966C468}">
      <dgm:prSet/>
      <dgm:spPr/>
      <dgm:t>
        <a:bodyPr/>
        <a:lstStyle/>
        <a:p>
          <a:endParaRPr lang="en-US"/>
        </a:p>
      </dgm:t>
    </dgm:pt>
    <dgm:pt modelId="{9C412B8B-65E7-46E9-93C2-A43E2CAB746F}" type="pres">
      <dgm:prSet presAssocID="{7A557048-0E0A-48A8-96D4-922D61A58FF9}" presName="vert0" presStyleCnt="0">
        <dgm:presLayoutVars>
          <dgm:dir/>
          <dgm:animOne val="branch"/>
          <dgm:animLvl val="lvl"/>
        </dgm:presLayoutVars>
      </dgm:prSet>
      <dgm:spPr/>
    </dgm:pt>
    <dgm:pt modelId="{95666E9A-211D-430B-9F18-C4E2664E8E3E}" type="pres">
      <dgm:prSet presAssocID="{FF98825B-1A69-4845-B674-81B6221EF36F}" presName="thickLine" presStyleLbl="alignNode1" presStyleIdx="0" presStyleCnt="2"/>
      <dgm:spPr/>
    </dgm:pt>
    <dgm:pt modelId="{B6C112F3-0A10-4D9A-984B-C2985ACA8EBF}" type="pres">
      <dgm:prSet presAssocID="{FF98825B-1A69-4845-B674-81B6221EF36F}" presName="horz1" presStyleCnt="0"/>
      <dgm:spPr/>
    </dgm:pt>
    <dgm:pt modelId="{D4B5A138-2D22-4A44-A2DE-5AEA19547F92}" type="pres">
      <dgm:prSet presAssocID="{FF98825B-1A69-4845-B674-81B6221EF36F}" presName="tx1" presStyleLbl="revTx" presStyleIdx="0" presStyleCnt="2"/>
      <dgm:spPr/>
    </dgm:pt>
    <dgm:pt modelId="{6E02C0AD-126A-4D6D-B4AA-44BA7288A69A}" type="pres">
      <dgm:prSet presAssocID="{FF98825B-1A69-4845-B674-81B6221EF36F}" presName="vert1" presStyleCnt="0"/>
      <dgm:spPr/>
    </dgm:pt>
    <dgm:pt modelId="{4E7FB148-6986-4768-A1E8-2D33EDB4FF4D}" type="pres">
      <dgm:prSet presAssocID="{A8C75B6B-3729-48BF-A736-B026E3574FEF}" presName="thickLine" presStyleLbl="alignNode1" presStyleIdx="1" presStyleCnt="2"/>
      <dgm:spPr/>
    </dgm:pt>
    <dgm:pt modelId="{A026E341-5A2D-4518-A9A9-E56B5F303A09}" type="pres">
      <dgm:prSet presAssocID="{A8C75B6B-3729-48BF-A736-B026E3574FEF}" presName="horz1" presStyleCnt="0"/>
      <dgm:spPr/>
    </dgm:pt>
    <dgm:pt modelId="{2B70657D-109B-4398-8059-46787050016B}" type="pres">
      <dgm:prSet presAssocID="{A8C75B6B-3729-48BF-A736-B026E3574FEF}" presName="tx1" presStyleLbl="revTx" presStyleIdx="1" presStyleCnt="2"/>
      <dgm:spPr/>
    </dgm:pt>
    <dgm:pt modelId="{31730C6D-1EF4-4B8E-9FBC-2D78015F5B87}" type="pres">
      <dgm:prSet presAssocID="{A8C75B6B-3729-48BF-A736-B026E3574FEF}" presName="vert1" presStyleCnt="0"/>
      <dgm:spPr/>
    </dgm:pt>
  </dgm:ptLst>
  <dgm:cxnLst>
    <dgm:cxn modelId="{5011A508-0A7C-4DAA-848E-F1383B55E433}" type="presOf" srcId="{FF98825B-1A69-4845-B674-81B6221EF36F}" destId="{D4B5A138-2D22-4A44-A2DE-5AEA19547F92}" srcOrd="0" destOrd="0" presId="urn:microsoft.com/office/officeart/2008/layout/LinedList"/>
    <dgm:cxn modelId="{F8A1D39B-D34E-4F65-869E-24AC6966C468}" srcId="{7A557048-0E0A-48A8-96D4-922D61A58FF9}" destId="{A8C75B6B-3729-48BF-A736-B026E3574FEF}" srcOrd="1" destOrd="0" parTransId="{EAF787B0-CA3A-4936-AF50-FD51A80B2595}" sibTransId="{BA0E3AA0-3BFD-4279-9A7C-AB8662EE4AF3}"/>
    <dgm:cxn modelId="{C56627CB-D3CB-4647-9AD9-21B5D8854D58}" srcId="{7A557048-0E0A-48A8-96D4-922D61A58FF9}" destId="{FF98825B-1A69-4845-B674-81B6221EF36F}" srcOrd="0" destOrd="0" parTransId="{2680ACA0-B7C3-4E31-97CB-63A38424CDF0}" sibTransId="{A8826CE4-EC6C-430C-AF89-A9E4EA7387A7}"/>
    <dgm:cxn modelId="{E08578CC-EFB4-4008-BB66-128158459183}" type="presOf" srcId="{A8C75B6B-3729-48BF-A736-B026E3574FEF}" destId="{2B70657D-109B-4398-8059-46787050016B}" srcOrd="0" destOrd="0" presId="urn:microsoft.com/office/officeart/2008/layout/LinedList"/>
    <dgm:cxn modelId="{B6D043F9-FBDF-48D4-81C1-1499700DB7B2}" type="presOf" srcId="{7A557048-0E0A-48A8-96D4-922D61A58FF9}" destId="{9C412B8B-65E7-46E9-93C2-A43E2CAB746F}" srcOrd="0" destOrd="0" presId="urn:microsoft.com/office/officeart/2008/layout/LinedList"/>
    <dgm:cxn modelId="{2D749971-45D2-40D6-B403-D0B06BC3D777}" type="presParOf" srcId="{9C412B8B-65E7-46E9-93C2-A43E2CAB746F}" destId="{95666E9A-211D-430B-9F18-C4E2664E8E3E}" srcOrd="0" destOrd="0" presId="urn:microsoft.com/office/officeart/2008/layout/LinedList"/>
    <dgm:cxn modelId="{46C5FE99-566A-465F-9D0B-6012EFD37599}" type="presParOf" srcId="{9C412B8B-65E7-46E9-93C2-A43E2CAB746F}" destId="{B6C112F3-0A10-4D9A-984B-C2985ACA8EBF}" srcOrd="1" destOrd="0" presId="urn:microsoft.com/office/officeart/2008/layout/LinedList"/>
    <dgm:cxn modelId="{9F984F0B-4684-42E0-B8BE-DC8F9D12C74A}" type="presParOf" srcId="{B6C112F3-0A10-4D9A-984B-C2985ACA8EBF}" destId="{D4B5A138-2D22-4A44-A2DE-5AEA19547F92}" srcOrd="0" destOrd="0" presId="urn:microsoft.com/office/officeart/2008/layout/LinedList"/>
    <dgm:cxn modelId="{216A7BA5-0EA4-48BB-A877-B23231C19739}" type="presParOf" srcId="{B6C112F3-0A10-4D9A-984B-C2985ACA8EBF}" destId="{6E02C0AD-126A-4D6D-B4AA-44BA7288A69A}" srcOrd="1" destOrd="0" presId="urn:microsoft.com/office/officeart/2008/layout/LinedList"/>
    <dgm:cxn modelId="{916B8FFB-CC18-45C2-BC1F-19759938746D}" type="presParOf" srcId="{9C412B8B-65E7-46E9-93C2-A43E2CAB746F}" destId="{4E7FB148-6986-4768-A1E8-2D33EDB4FF4D}" srcOrd="2" destOrd="0" presId="urn:microsoft.com/office/officeart/2008/layout/LinedList"/>
    <dgm:cxn modelId="{24491F99-E1DB-4D3B-BF87-7BF6747D4724}" type="presParOf" srcId="{9C412B8B-65E7-46E9-93C2-A43E2CAB746F}" destId="{A026E341-5A2D-4518-A9A9-E56B5F303A09}" srcOrd="3" destOrd="0" presId="urn:microsoft.com/office/officeart/2008/layout/LinedList"/>
    <dgm:cxn modelId="{9D915ED5-2CCD-4F91-B71C-3BECAF044939}" type="presParOf" srcId="{A026E341-5A2D-4518-A9A9-E56B5F303A09}" destId="{2B70657D-109B-4398-8059-46787050016B}" srcOrd="0" destOrd="0" presId="urn:microsoft.com/office/officeart/2008/layout/LinedList"/>
    <dgm:cxn modelId="{6A6160DE-93D8-4DD1-994B-9F571B38F10B}" type="presParOf" srcId="{A026E341-5A2D-4518-A9A9-E56B5F303A09}" destId="{31730C6D-1EF4-4B8E-9FBC-2D78015F5B8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66E9A-211D-430B-9F18-C4E2664E8E3E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5A138-2D22-4A44-A2DE-5AEA19547F92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</a:t>
          </a:r>
          <a:r>
            <a:rPr lang="en-US" sz="3300" b="0" i="0" kern="1200"/>
            <a:t>oundation for multiple Python asynchronous frameworks that provide high-performance network and web-servers, database connection libraries, distributed task queues, etc.</a:t>
          </a:r>
          <a:endParaRPr lang="en-US" sz="3300" kern="1200"/>
        </a:p>
      </dsp:txBody>
      <dsp:txXfrm>
        <a:off x="0" y="0"/>
        <a:ext cx="6900512" cy="2768070"/>
      </dsp:txXfrm>
    </dsp:sp>
    <dsp:sp modelId="{4E7FB148-6986-4768-A1E8-2D33EDB4FF4D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0657D-109B-4398-8059-46787050016B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</a:t>
          </a:r>
          <a:r>
            <a:rPr lang="en-US" sz="3300" b="0" i="0" kern="1200"/>
            <a:t>syncio is often a perfect fit for IO-bound and high-level </a:t>
          </a:r>
          <a:r>
            <a:rPr lang="en-US" sz="3300" b="1" i="0" kern="1200"/>
            <a:t>structured</a:t>
          </a:r>
          <a:r>
            <a:rPr lang="en-US" sz="3300" b="0" i="0" kern="1200"/>
            <a:t> network code.</a:t>
          </a:r>
          <a:endParaRPr lang="en-US" sz="3300" kern="1200"/>
        </a:p>
      </dsp:txBody>
      <dsp:txXfrm>
        <a:off x="0" y="2768070"/>
        <a:ext cx="6900512" cy="276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DD7E-1A6D-5FF2-87B4-BF127AA0F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957C3-2958-08C2-7AD5-6FEADE2CC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3BCAA-D1A5-2DEA-5252-F3F95FE4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12/05/2023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E0CA6-D7AF-698C-3FD9-D241D41D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B460D-6467-C126-6AA7-D37B1EFF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159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53EB-86B5-BD9F-2460-02095153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D2DC3-B161-23D3-F65D-146DFFF6B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E5883-820E-6296-C2C6-0247A147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12/05/2023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7B9AC-5F80-E4D6-790F-A9846BA79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DB10-8A16-4B9C-E543-17FE6826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072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49A75-FC99-63F1-62B8-BB675ACC4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3E40B-C9E0-464D-FD83-7C3E06CF5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D6934-94B8-A0FC-F9D2-288334BB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12/05/2023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718BA-5E31-07D5-FFD1-D10A629A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09D7F-8294-C95F-C222-41046FE3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913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E375-8A34-2506-9AB4-7CFA6214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51F41-B92D-4388-5E42-5518CC302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B0D15-E0A7-9AEC-F5DC-68B5970F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12/05/2023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C9EB5-80C9-1E5E-A913-363F9463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80168-73ED-2663-AB35-789377CA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798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E1B9-AD82-F4A9-32E6-2CBF09958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B08A6-BEF5-6959-1790-871A4343A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27A13-B3DB-888C-F656-5F6F3AC4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12/05/2023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7A972-3400-CFC2-3E01-4DB0E554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C3194-2674-BCBA-39F8-CFD6C5E9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136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B4EB-CA13-B3A4-31E6-45AE675E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9F148-7D7B-6FA1-FED2-DE701B4C4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F1ED3-1529-86AE-0239-BE4305E7C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F9AFD-DE40-E197-40B3-1734405B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12/05/2023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11812-0B4C-28F2-6A2C-C5994051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8E961-F550-516E-F697-40ABB7D2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0627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253B-F326-DAAB-C88C-5B08C6E5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90532-2D0B-EFA9-7A2B-084769658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F1B0B-7407-43A6-8B7C-4E558A24E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6324C-F799-74D4-9BCD-133BF41CD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CD7C8C-5EDE-5026-487C-45F0EB408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A1637-3D89-4015-53CB-C362451A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12/05/2023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8B7471-E07F-2371-D0AD-4A8050AD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51F5D-8C48-4266-2431-ED706B03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01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6136-6AEC-8C55-6835-CB56819F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2D739-3715-023A-E3F1-FCFDB323A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12/05/2023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29D0A-8903-ECC6-300B-2818BA8F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4C038-4987-D3D9-2005-5F52AE77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137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28C40-2D07-76C4-EFA0-F325FB0C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12/05/2023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F688F-8EA5-C630-9855-83890BF5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1B82E-2D39-C760-36CD-40F06C47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270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1FEE-A8AE-20EE-ACF6-CBB801920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0C120-8B3F-5CB8-F8EC-666602FCF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E4582-9ECE-3A28-89DF-B070510FA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A07FD-40D4-A046-E38F-69CC09A0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12/05/2023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453EC-325F-50D5-247E-A5B83329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51DD1-1A0A-1802-4E18-6ECD4782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584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662C-3EAE-A66B-A9ED-F450D8FC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982675-D24C-3A0A-FFC7-7DC4EC2B7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DECA5-49A5-B755-A4A7-346A3357E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8E9E1-0FAC-6279-49CB-F5D954BB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12/05/2023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B9F79-E8D4-24EC-1F84-8BAF78D7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FA772-D3DC-D1C1-D303-45441615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69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300AE-A54F-EA98-CB6E-924F9124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FE168-688A-B219-1BF4-CB24D7D4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76006-E66C-961A-C341-18D15FEDB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DB97D-C1AB-4DFC-9FB7-6739DDB241B6}" type="datetimeFigureOut">
              <a:rPr lang="en-IL" smtClean="0"/>
              <a:t>12/05/2023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170EC-901A-0994-179D-DA5C9BF27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29822-207D-71AC-760F-15C426883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549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hread_(computing)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67EAF-D252-93A6-ED37-E01DCBB2D1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94" b="559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D18BC-8036-D929-A8D8-C2EE4AAAF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AsyincIO</a:t>
            </a:r>
            <a:endParaRPr lang="en-IL" sz="5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69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0CDD5-7A46-8A77-ECDD-A0D620914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Concurrency and asyncIO</a:t>
            </a:r>
            <a:endParaRPr lang="en-IL" sz="5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2F59E-D626-86F8-C852-1A71516B5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sz="2200" b="1" i="0" u="sng" dirty="0">
                <a:effectLst/>
                <a:latin typeface="Google Sans"/>
              </a:rPr>
              <a:t>synchronous I/O</a:t>
            </a:r>
            <a:r>
              <a:rPr lang="en-US" sz="2200" b="0" i="0" dirty="0">
                <a:effectLst/>
                <a:latin typeface="Google Sans"/>
              </a:rPr>
              <a:t>, where the thread is blocked while the I/O operation is performed. This means that only one I/O operation can be performed at a time, which can lead to poor performance when there are multiple I/O operations to be performed.</a:t>
            </a:r>
          </a:p>
          <a:p>
            <a:pPr marL="0" indent="0">
              <a:buNone/>
            </a:pPr>
            <a:endParaRPr lang="en-US" sz="2200" b="1" i="0" u="sng" dirty="0">
              <a:effectLst/>
              <a:latin typeface="Google Sans"/>
            </a:endParaRPr>
          </a:p>
          <a:p>
            <a:r>
              <a:rPr lang="en-US" sz="2200" b="1" i="0" u="sng" dirty="0">
                <a:effectLst/>
                <a:latin typeface="Google Sans"/>
              </a:rPr>
              <a:t>Asynchronous I/O </a:t>
            </a:r>
            <a:r>
              <a:rPr lang="en-US" sz="2200" b="0" i="0" dirty="0">
                <a:effectLst/>
                <a:latin typeface="Google Sans"/>
              </a:rPr>
              <a:t>allows multiple I/O operations to be performed simultaneously, even though they are all happening on the same thread. This is because </a:t>
            </a:r>
            <a:r>
              <a:rPr lang="en-US" sz="2200" b="0" i="0" dirty="0" err="1">
                <a:effectLst/>
                <a:latin typeface="Google Sans"/>
              </a:rPr>
              <a:t>asyncio</a:t>
            </a:r>
            <a:r>
              <a:rPr lang="en-US" sz="2200" b="0" i="0" dirty="0">
                <a:effectLst/>
                <a:latin typeface="Google Sans"/>
              </a:rPr>
              <a:t> allows I/O operations to be performed without blocking the thread. When an I/O operation is performed asynchronously, the thread is not blocked and can continue to run other tasks. The I/O operation will complete in the background and will notify the thread when it is finished.</a:t>
            </a:r>
          </a:p>
          <a:p>
            <a:endParaRPr lang="en-IL" sz="2200" dirty="0"/>
          </a:p>
        </p:txBody>
      </p:sp>
    </p:spTree>
    <p:extLst>
      <p:ext uri="{BB962C8B-B14F-4D97-AF65-F5344CB8AC3E}">
        <p14:creationId xmlns:p14="http://schemas.microsoft.com/office/powerpoint/2010/main" val="187705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B832D-F960-6287-93E3-4B4D9D87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Parallelism</a:t>
            </a:r>
            <a:endParaRPr lang="en-IL" sz="5400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703C6C46-1087-4C0D-5B06-88602D7DD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50" r="27950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36CC4-57BD-3F9A-9B4C-8A9021ACA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/>
              <a:t>Parallelism consists of performing multiple operations at the same time. </a:t>
            </a:r>
            <a:r>
              <a:rPr lang="en-US" sz="2200" b="1"/>
              <a:t>Multiprocessing </a:t>
            </a:r>
            <a:r>
              <a:rPr lang="en-US" sz="2200"/>
              <a:t>is a means to effect parallelism, and it entails spreading tasks over a computer’s central processing units (CPUs, or cores). </a:t>
            </a:r>
          </a:p>
          <a:p>
            <a:r>
              <a:rPr lang="en-US" sz="2200"/>
              <a:t>Multiprocessing is well-suited for CPU-bound tasks: tightly bound for loops and mathematical computations usually fall into this category.</a:t>
            </a:r>
          </a:p>
          <a:p>
            <a:endParaRPr lang="en-IL" sz="2200"/>
          </a:p>
        </p:txBody>
      </p:sp>
    </p:spTree>
    <p:extLst>
      <p:ext uri="{BB962C8B-B14F-4D97-AF65-F5344CB8AC3E}">
        <p14:creationId xmlns:p14="http://schemas.microsoft.com/office/powerpoint/2010/main" val="315071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50F46-80C4-4503-9FDE-B712CEE9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Concurrency</a:t>
            </a:r>
            <a:endParaRPr lang="en-IL" sz="5400"/>
          </a:p>
        </p:txBody>
      </p:sp>
      <p:pic>
        <p:nvPicPr>
          <p:cNvPr id="12" name="Picture 4" descr="Puzzle pieces">
            <a:extLst>
              <a:ext uri="{FF2B5EF4-FFF2-40B4-BE49-F238E27FC236}">
                <a16:creationId xmlns:a16="http://schemas.microsoft.com/office/drawing/2014/main" id="{0FF34493-11BB-42E3-718A-A052D1F795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28" r="2361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0DCAE1A-5942-CD86-F07F-CBE0066B1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b="1" i="0">
                <a:effectLst/>
                <a:latin typeface="source sans pro" panose="020B0503030403020204" pitchFamily="34" charset="0"/>
              </a:rPr>
              <a:t>Concurrency</a:t>
            </a:r>
            <a:r>
              <a:rPr lang="en-US" sz="2200" b="0" i="0">
                <a:effectLst/>
                <a:latin typeface="source sans pro" panose="020B0503030403020204" pitchFamily="34" charset="0"/>
              </a:rPr>
              <a:t> is a slightly broader term than parallelism. It suggests that multiple tasks have the ability to run in an overlapping manner. (There’s a saying that concurrency does not imply parallelism.)</a:t>
            </a:r>
          </a:p>
          <a:p>
            <a:r>
              <a:rPr lang="en-US" sz="2200">
                <a:latin typeface="source sans pro" panose="020B0503030403020204" pitchFamily="34" charset="0"/>
              </a:rPr>
              <a:t>Multiprocessing and Threading</a:t>
            </a:r>
            <a:endParaRPr lang="en-IL" sz="2200"/>
          </a:p>
        </p:txBody>
      </p:sp>
    </p:spTree>
    <p:extLst>
      <p:ext uri="{BB962C8B-B14F-4D97-AF65-F5344CB8AC3E}">
        <p14:creationId xmlns:p14="http://schemas.microsoft.com/office/powerpoint/2010/main" val="345575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609FE-5D6A-DA78-526A-8D9F9AFF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Threading</a:t>
            </a:r>
            <a:endParaRPr lang="en-IL" sz="5400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347E55F7-3268-5119-52B6-E0D890BE9A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02" r="3009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F8E95-2C7D-2F59-439A-4D2EE0C49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b="1" i="0">
                <a:effectLst/>
                <a:latin typeface="source sans pro" panose="020B0503030403020204" pitchFamily="34" charset="0"/>
              </a:rPr>
              <a:t>Threading</a:t>
            </a:r>
            <a:r>
              <a:rPr lang="en-US" sz="2200" b="0" i="0">
                <a:effectLst/>
                <a:latin typeface="source sans pro" panose="020B0503030403020204" pitchFamily="34" charset="0"/>
              </a:rPr>
              <a:t> is a concurrent execution model whereby multiple </a:t>
            </a:r>
            <a:r>
              <a:rPr lang="en-US" sz="2200" b="0" i="0" u="none" strike="noStrike">
                <a:effectLst/>
                <a:latin typeface="source sans pro" panose="020B0503030403020204" pitchFamily="34" charset="0"/>
                <a:hlinkClick r:id="rId3"/>
              </a:rPr>
              <a:t>threads</a:t>
            </a:r>
            <a:r>
              <a:rPr lang="en-US" sz="2200" b="0" i="0">
                <a:effectLst/>
                <a:latin typeface="source sans pro" panose="020B0503030403020204" pitchFamily="34" charset="0"/>
              </a:rPr>
              <a:t> take turns executing tasks. One process can contain multiple threads. </a:t>
            </a:r>
          </a:p>
          <a:p>
            <a:r>
              <a:rPr lang="en-US" sz="2200">
                <a:latin typeface="source sans pro" panose="020B0503030403020204" pitchFamily="34" charset="0"/>
              </a:rPr>
              <a:t>IOBound - </a:t>
            </a:r>
            <a:r>
              <a:rPr lang="en-US" sz="2200" b="0" i="0">
                <a:effectLst/>
                <a:latin typeface="source sans pro" panose="020B0503030403020204" pitchFamily="34" charset="0"/>
              </a:rPr>
              <a:t> threading is better for IO-bound tasks - a lot of waiting on input/output to complete.</a:t>
            </a:r>
            <a:endParaRPr lang="en-IL" sz="2200"/>
          </a:p>
        </p:txBody>
      </p:sp>
    </p:spTree>
    <p:extLst>
      <p:ext uri="{BB962C8B-B14F-4D97-AF65-F5344CB8AC3E}">
        <p14:creationId xmlns:p14="http://schemas.microsoft.com/office/powerpoint/2010/main" val="38940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EBF6B-7CB4-01B9-0EC4-9BD9FAF1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Python supports it all</a:t>
            </a:r>
            <a:endParaRPr lang="en-IL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2217-5983-20A6-26CA-35E685165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concurrency encompasses both multiprocessing (ideal for CPU-bound tasks) and threading (suited for IO-bound tasks). Multiprocessing is a form of parallelism, with parallelism being a specific type (subset) of concurrency. </a:t>
            </a:r>
          </a:p>
          <a:p>
            <a:r>
              <a:rPr lang="en-US" sz="2200"/>
              <a:t>The Python standard library has offered longstanding support for both of these through its multiprocessing, threading, and concurrent.futures packages.</a:t>
            </a:r>
            <a:endParaRPr lang="en-IL" sz="2200"/>
          </a:p>
        </p:txBody>
      </p:sp>
    </p:spTree>
    <p:extLst>
      <p:ext uri="{BB962C8B-B14F-4D97-AF65-F5344CB8AC3E}">
        <p14:creationId xmlns:p14="http://schemas.microsoft.com/office/powerpoint/2010/main" val="421210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347607-B3D2-B584-4C53-673A43A7B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488" y="643466"/>
            <a:ext cx="831502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11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BCD93-2FCB-CD6C-91B6-9E528C98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AsyincIO</a:t>
            </a:r>
            <a:endParaRPr lang="en-IL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02566-0B6D-E93B-F4A4-B4F95C014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Relatively new in python</a:t>
            </a:r>
          </a:p>
          <a:p>
            <a:r>
              <a:rPr lang="en-US" sz="2200"/>
              <a:t>existed or is being built into other languages and runtime environments, such as Go, C#, or Scala.</a:t>
            </a:r>
          </a:p>
          <a:p>
            <a:r>
              <a:rPr lang="en-US" sz="2200" b="1"/>
              <a:t>Not </a:t>
            </a:r>
            <a:r>
              <a:rPr lang="en-US" sz="2200"/>
              <a:t>threading</a:t>
            </a:r>
          </a:p>
          <a:p>
            <a:r>
              <a:rPr lang="en-US" sz="2200" b="1"/>
              <a:t>Not </a:t>
            </a:r>
            <a:r>
              <a:rPr lang="en-US" sz="2200"/>
              <a:t>multiproccesing </a:t>
            </a:r>
          </a:p>
          <a:p>
            <a:r>
              <a:rPr lang="en-US" sz="2200" b="1" i="0" u="sng">
                <a:effectLst/>
                <a:latin typeface="source sans pro" panose="020B0503030403020204" pitchFamily="34" charset="0"/>
              </a:rPr>
              <a:t>cooperative multitasking</a:t>
            </a:r>
            <a:endParaRPr lang="en-IL" sz="2200" b="1" u="sng"/>
          </a:p>
        </p:txBody>
      </p:sp>
    </p:spTree>
    <p:extLst>
      <p:ext uri="{BB962C8B-B14F-4D97-AF65-F5344CB8AC3E}">
        <p14:creationId xmlns:p14="http://schemas.microsoft.com/office/powerpoint/2010/main" val="359294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51CED-CC2E-66BD-8A9F-78C05A6A5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AsyincIO2</a:t>
            </a:r>
            <a:endParaRPr lang="en-IL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BD38E3-2782-1026-8ACC-2B746A9EF6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15828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772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BEC12-0290-6CB4-6F93-A0110D8F2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400" b="0" i="0">
                <a:effectLst/>
                <a:latin typeface="Google Sans"/>
              </a:rPr>
              <a:t>Differences between threading and asynchronous I/O</a:t>
            </a:r>
            <a:br>
              <a:rPr lang="en-US" sz="3400" b="0" i="0">
                <a:effectLst/>
                <a:latin typeface="Google Sans"/>
              </a:rPr>
            </a:br>
            <a:endParaRPr lang="en-IL" sz="3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F53A7-DAE9-AB5F-0F7D-91A50DF56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Google Sans"/>
              </a:rPr>
              <a:t>T</a:t>
            </a:r>
            <a:r>
              <a:rPr lang="en-US" sz="2200" b="0" i="0" dirty="0">
                <a:effectLst/>
                <a:latin typeface="Google Sans"/>
              </a:rPr>
              <a:t>hreads share data and resources - </a:t>
            </a:r>
            <a:r>
              <a:rPr lang="en-US" sz="2200" dirty="0">
                <a:latin typeface="Google Sans"/>
              </a:rPr>
              <a:t>A</a:t>
            </a:r>
            <a:r>
              <a:rPr lang="en-US" sz="2200" b="0" i="0" dirty="0">
                <a:effectLst/>
                <a:latin typeface="Google Sans"/>
              </a:rPr>
              <a:t>synchronous I/O operations do not. </a:t>
            </a:r>
          </a:p>
          <a:p>
            <a:r>
              <a:rPr lang="en-US" sz="2200" b="0" i="0" dirty="0">
                <a:effectLst/>
                <a:latin typeface="Google Sans"/>
              </a:rPr>
              <a:t>Threads can be more efficient than asynchronous I/O operations when the tasks that are being executed share data or resources. </a:t>
            </a:r>
          </a:p>
          <a:p>
            <a:r>
              <a:rPr lang="en-US" sz="2200" dirty="0">
                <a:latin typeface="Google Sans"/>
              </a:rPr>
              <a:t>A</a:t>
            </a:r>
            <a:r>
              <a:rPr lang="en-US" sz="2200" b="0" i="0" dirty="0">
                <a:effectLst/>
                <a:latin typeface="Google Sans"/>
              </a:rPr>
              <a:t>synchronous I/O operations can be more efficient than threads when the tasks that are being executed do not share data or resources.</a:t>
            </a:r>
            <a:endParaRPr lang="en-US" sz="2200" b="1" i="0" dirty="0">
              <a:effectLst/>
              <a:latin typeface="Google Sans"/>
            </a:endParaRPr>
          </a:p>
          <a:p>
            <a:r>
              <a:rPr lang="en-US" sz="2200" b="1" i="0" dirty="0">
                <a:effectLst/>
                <a:latin typeface="Google Sans"/>
              </a:rPr>
              <a:t>Threading enables concurrency within a process and </a:t>
            </a:r>
            <a:r>
              <a:rPr lang="en-US" sz="2200" b="1" i="0" dirty="0" err="1">
                <a:effectLst/>
                <a:latin typeface="Google Sans"/>
              </a:rPr>
              <a:t>asyincIO</a:t>
            </a:r>
            <a:r>
              <a:rPr lang="en-US" sz="2200" b="1" i="0" dirty="0">
                <a:effectLst/>
                <a:latin typeface="Google Sans"/>
              </a:rPr>
              <a:t> enables concurrency inside a single thread only when it uses IO operations</a:t>
            </a:r>
          </a:p>
          <a:p>
            <a:r>
              <a:rPr lang="en-US" sz="2200" b="0" i="0" dirty="0">
                <a:effectLst/>
                <a:latin typeface="source sans pro" panose="020B0503030403020204" pitchFamily="34" charset="0"/>
              </a:rPr>
              <a:t>“Use async IO when you can; use threading when you must”</a:t>
            </a:r>
            <a:endParaRPr lang="en-US" sz="2200" b="1" i="0" dirty="0">
              <a:effectLst/>
              <a:latin typeface="Google Sans"/>
            </a:endParaRPr>
          </a:p>
          <a:p>
            <a:endParaRPr lang="en-US" sz="2200" b="0" i="0" dirty="0">
              <a:effectLst/>
              <a:latin typeface="Google Sans"/>
            </a:endParaRPr>
          </a:p>
          <a:p>
            <a:endParaRPr lang="en-IL" sz="2200" dirty="0"/>
          </a:p>
        </p:txBody>
      </p:sp>
    </p:spTree>
    <p:extLst>
      <p:ext uri="{BB962C8B-B14F-4D97-AF65-F5344CB8AC3E}">
        <p14:creationId xmlns:p14="http://schemas.microsoft.com/office/powerpoint/2010/main" val="3063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521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Google Sans</vt:lpstr>
      <vt:lpstr>source sans pro</vt:lpstr>
      <vt:lpstr>Office Theme</vt:lpstr>
      <vt:lpstr>AsyincIO</vt:lpstr>
      <vt:lpstr>Parallelism</vt:lpstr>
      <vt:lpstr>Concurrency</vt:lpstr>
      <vt:lpstr>Threading</vt:lpstr>
      <vt:lpstr>Python supports it all</vt:lpstr>
      <vt:lpstr>PowerPoint Presentation</vt:lpstr>
      <vt:lpstr>AsyincIO</vt:lpstr>
      <vt:lpstr>AsyincIO2</vt:lpstr>
      <vt:lpstr>Differences between threading and asynchronous I/O </vt:lpstr>
      <vt:lpstr>Concurrency and asyncIO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Bar</dc:creator>
  <cp:lastModifiedBy>Tal Bar</cp:lastModifiedBy>
  <cp:revision>5</cp:revision>
  <dcterms:created xsi:type="dcterms:W3CDTF">2023-05-05T04:00:09Z</dcterms:created>
  <dcterms:modified xsi:type="dcterms:W3CDTF">2023-05-12T08:11:15Z</dcterms:modified>
</cp:coreProperties>
</file>