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8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79" autoAdjust="0"/>
    <p:restoredTop sz="96197"/>
  </p:normalViewPr>
  <p:slideViewPr>
    <p:cSldViewPr snapToGrid="0">
      <p:cViewPr varScale="1">
        <p:scale>
          <a:sx n="87" d="100"/>
          <a:sy n="87" d="100"/>
        </p:scale>
        <p:origin x="224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9:51:06.8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0 116,'148'2,"160"-5,-283-1,-1-1,0-1,-1-1,26-11,34-11,-36 17,0 1,1 2,0 3,65-2,-80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9:51:08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0 152,'1'-2,"-1"1,1-1,0 1,-1-1,1 1,0-1,0 1,0 0,0 0,0-1,0 1,0 0,1 0,-1 0,0 0,1 0,-1 1,0-1,1 0,-1 1,1-1,-1 1,1-1,0 1,-1 0,4-1,50-7,-47 8,229-20,18 1,-171 16,0-3,114-24,-148 18,0 2,0 3,86-3,-131 10,0 0,-1 1,1-1,-1 1,1 0,-1 0,1 1,-1-1,0 1,0 0,0 0,7 5,-10-6,0 0,1 1,-1-1,0 0,0 1,0-1,0 1,-1-1,1 1,0 0,-1-1,1 1,-1 0,1 0,-1-1,0 1,0 0,0 0,0-1,0 1,0 0,0 0,0-1,-1 1,1 0,-1 0,0-1,1 1,-1-1,0 1,0-1,0 1,0-1,-2 3,-53 60,39-45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9:42:01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7952 158,'-22'2,"-1"0,1 1,-25 8,-44 5,-391-9,266-10,110 4,-125-4,125-14,76 10,-54-4,-485 7,290 7,-146-3,401 2,1 0,-1 2,-26 7,22-5,-50 6,-384-9,236-5,-260 2,457-2,1-2,0 0,0-2,-49-16,41 11,0 1,-39-4,-44-4,56 8,-108-4,134 12,0-2,-42-9,39 5,-63-3,67 9,1-2,-60-13,35 8,-1 2,0 3,-111 7,51 0,48-3,9-1,0 2,-86 14,85-6,-84 1,28-4,29 12,68-12,1-1,-28 2,-127-7,-21 1,107 17,68-12,0-1,-27 2,-408-4,236-5,171 2,40 0,37 0,2566 0,-2569 1,-1 1,0 1,33 10,-29-7,0-1,27 3,406-5,-239-6,696 3,-880 2,0 1,44 11,-40-7,50 4,542-8,-325-5,861 2,-1128 2,0 1,45 11,-42-6,65 4,272-13,-346-1,-1-1,49-11,-42 6,40-3,-46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3250119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3222687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4062126" y="3428998"/>
            <a:ext cx="5518066" cy="2268559"/>
          </a:xfrm>
        </p:spPr>
        <p:txBody>
          <a:bodyPr anchor="t">
            <a:normAutofit/>
          </a:bodyPr>
          <a:lstStyle>
            <a:lvl1pPr algn="l" rtl="1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4062126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l" rtl="1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AB3A824-1A51-4B26-AD58-A6D8E14F6C04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 rIns="45720"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5850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58212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6101" y="808056"/>
            <a:ext cx="795409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621861" y="2052116"/>
            <a:ext cx="7796540" cy="3997828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D857E33E-8B18-4087-B112-809917729534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 flipH="1">
            <a:off x="1439223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626101" y="805818"/>
            <a:ext cx="1326519" cy="5244126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116346" y="970410"/>
            <a:ext cx="6466903" cy="5079534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D3FFE419-2371-464F-8239-3959401C3561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621861" y="2052116"/>
            <a:ext cx="7796540" cy="3997828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7D162C4-EDD9-4389-A98B-B87ECEA2A816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581421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9584521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5567" y="3147254"/>
            <a:ext cx="7956560" cy="1424746"/>
          </a:xfrm>
        </p:spPr>
        <p:txBody>
          <a:bodyPr anchor="t">
            <a:normAutofit/>
          </a:bodyPr>
          <a:lstStyle>
            <a:lvl1pPr algn="l" rtl="1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626101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l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E5059C3-6A89-4494-99FF-5A4D6FFD50EB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31143" y="805817"/>
            <a:ext cx="7950984" cy="1081705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5694666" y="2052116"/>
            <a:ext cx="3891960" cy="399782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631142" y="2052114"/>
            <a:ext cx="3894222" cy="3997829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CA954B2F-12DE-47F5-8894-472B206D2E1E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58019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9582714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5567" y="805818"/>
            <a:ext cx="7956560" cy="1078348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5686248" y="2052115"/>
            <a:ext cx="3896467" cy="713818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5689092" y="2851331"/>
            <a:ext cx="3893623" cy="3071434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625568" y="2052115"/>
            <a:ext cx="3899798" cy="713818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625567" y="2851331"/>
            <a:ext cx="3899798" cy="3071434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F30E46F-7819-4ACF-B48B-48222C2ACC88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1FAF3416-4057-4DAA-829D-4CA07428D088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958019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21D9284-D300-4297-87F7-E791DCC15DB1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10222210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557316" y="1282451"/>
            <a:ext cx="2664361" cy="1903241"/>
          </a:xfrm>
        </p:spPr>
        <p:txBody>
          <a:bodyPr anchor="b">
            <a:normAutofit/>
          </a:bodyPr>
          <a:lstStyle>
            <a:lvl1pPr algn="r" rtl="1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625568" y="805818"/>
            <a:ext cx="5446278" cy="5244126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557317" y="3186154"/>
            <a:ext cx="2664361" cy="2386397"/>
          </a:xfrm>
        </p:spPr>
        <p:txBody>
          <a:bodyPr/>
          <a:lstStyle>
            <a:lvl1pPr marL="0" indent="0" algn="r" rtl="1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7D525BB-DA17-4BA0-B3C8-3AC3ABC827E6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815204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 rtl="1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0221678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249773" y="1282452"/>
            <a:ext cx="3970986" cy="1900473"/>
          </a:xfrm>
        </p:spPr>
        <p:txBody>
          <a:bodyPr anchor="b">
            <a:normAutofit/>
          </a:bodyPr>
          <a:lstStyle>
            <a:lvl1pPr algn="r" rtl="1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6249804" y="3182928"/>
            <a:ext cx="3971874" cy="2386394"/>
          </a:xfrm>
        </p:spPr>
        <p:txBody>
          <a:bodyPr>
            <a:normAutofit/>
          </a:bodyPr>
          <a:lstStyle>
            <a:lvl1pPr marL="0" indent="0" algn="r" rtl="1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B16C4C9A-3960-41CF-A4E9-2A8FB932454B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11227826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621861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 flipH="1">
            <a:off x="10339336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l" rtl="1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8543778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l" rtl="1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396866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rtl="1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1118423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eg"/><Relationship Id="rId7" Type="http://schemas.openxmlformats.org/officeDocument/2006/relationships/customXml" Target="../ink/ink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raffic-lights-lights-hanging-lamp-149703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ategywiki.org/wiki/File:Check_mark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9E329E72-BFB2-0A8A-3122-7DAC37BDA023}"/>
              </a:ext>
            </a:extLst>
          </p:cNvPr>
          <p:cNvSpPr/>
          <p:nvPr/>
        </p:nvSpPr>
        <p:spPr>
          <a:xfrm>
            <a:off x="3919070" y="1425138"/>
            <a:ext cx="64556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זיהוי רמזורים</a:t>
            </a:r>
            <a:endParaRPr lang="he-IL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EF468BA-671F-EF00-0134-DEFE4F9385C8}"/>
              </a:ext>
            </a:extLst>
          </p:cNvPr>
          <p:cNvSpPr/>
          <p:nvPr/>
        </p:nvSpPr>
        <p:spPr>
          <a:xfrm>
            <a:off x="3059168" y="4771142"/>
            <a:ext cx="84565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קבוצה מס' 2 </a:t>
            </a:r>
          </a:p>
          <a:p>
            <a:pPr algn="ctr"/>
            <a:r>
              <a:rPr lang="he-IL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יהודה הלר, ראשיד אבו יונס, נועם </a:t>
            </a:r>
            <a:r>
              <a:rPr lang="he-IL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מרג'ני</a:t>
            </a:r>
            <a:endParaRPr lang="he-IL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80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603F4AF-C5AF-A456-66A7-291632A4E9BE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1BE3AC3-C2B7-077D-055A-F793A7C7C2F3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עשינו?</a:t>
            </a:r>
          </a:p>
        </p:txBody>
      </p:sp>
      <p:pic>
        <p:nvPicPr>
          <p:cNvPr id="15" name="תמונה 14" descr="תמונה שמכילה צילום מסך, טקסט, שחור, בחוץ&#10;&#10;התיאור נוצר באופן אוטומטי">
            <a:extLst>
              <a:ext uri="{FF2B5EF4-FFF2-40B4-BE49-F238E27FC236}">
                <a16:creationId xmlns:a16="http://schemas.microsoft.com/office/drawing/2014/main" id="{3D87D025-D8D2-CA75-1189-76E4C7FB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32" y="1269721"/>
            <a:ext cx="5385454" cy="3193146"/>
          </a:xfrm>
          <a:prstGeom prst="rect">
            <a:avLst/>
          </a:prstGeom>
        </p:spPr>
      </p:pic>
      <p:pic>
        <p:nvPicPr>
          <p:cNvPr id="17" name="תמונה 16" descr="תמונה שמכילה טקסט, בחוץ, צילום מסך, דרך&#10;&#10;התיאור נוצר באופן אוטומטי">
            <a:extLst>
              <a:ext uri="{FF2B5EF4-FFF2-40B4-BE49-F238E27FC236}">
                <a16:creationId xmlns:a16="http://schemas.microsoft.com/office/drawing/2014/main" id="{2BE9F6C2-C8FE-6BB2-A560-EB37EF54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01" y="1287846"/>
            <a:ext cx="5784254" cy="3303191"/>
          </a:xfrm>
          <a:prstGeom prst="rect">
            <a:avLst/>
          </a:prstGeom>
        </p:spPr>
      </p:pic>
      <p:pic>
        <p:nvPicPr>
          <p:cNvPr id="19" name="תמונה 18" descr="תמונה שמכילה טקסט, צילום מסך, גופן, מידע&#10;&#10;התיאור נוצר באופן אוטומטי">
            <a:extLst>
              <a:ext uri="{FF2B5EF4-FFF2-40B4-BE49-F238E27FC236}">
                <a16:creationId xmlns:a16="http://schemas.microsoft.com/office/drawing/2014/main" id="{C5598D81-A8DE-D05E-7C9A-E0C38D40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00" y="4285397"/>
            <a:ext cx="11330985" cy="2645859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01382B1D-C436-BB61-5F47-9EAED97A4E47}"/>
              </a:ext>
            </a:extLst>
          </p:cNvPr>
          <p:cNvSpPr/>
          <p:nvPr/>
        </p:nvSpPr>
        <p:spPr>
          <a:xfrm>
            <a:off x="5811306" y="29673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A46EF454-22D0-57F6-D6D8-8DE64AF0A438}"/>
              </a:ext>
            </a:extLst>
          </p:cNvPr>
          <p:cNvSpPr/>
          <p:nvPr/>
        </p:nvSpPr>
        <p:spPr>
          <a:xfrm>
            <a:off x="9136987" y="194296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38284DFD-44F1-1C28-CAFB-AE607B59C5E0}"/>
              </a:ext>
            </a:extLst>
          </p:cNvPr>
          <p:cNvSpPr/>
          <p:nvPr/>
        </p:nvSpPr>
        <p:spPr>
          <a:xfrm>
            <a:off x="0" y="509031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32398516-9A6E-DC41-9F84-CFE12395E795}"/>
                  </a:ext>
                </a:extLst>
              </p14:cNvPr>
              <p14:cNvContentPartPr/>
              <p14:nvPr/>
            </p14:nvContentPartPr>
            <p14:xfrm>
              <a:off x="927725" y="5226018"/>
              <a:ext cx="367200" cy="4284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32398516-9A6E-DC41-9F84-CFE12395E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725" y="5118018"/>
                <a:ext cx="474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דיו 26">
                <a:extLst>
                  <a:ext uri="{FF2B5EF4-FFF2-40B4-BE49-F238E27FC236}">
                    <a16:creationId xmlns:a16="http://schemas.microsoft.com/office/drawing/2014/main" id="{01D17D3F-B1F0-6A31-335E-BD9EE41A8CD4}"/>
                  </a:ext>
                </a:extLst>
              </p14:cNvPr>
              <p14:cNvContentPartPr/>
              <p14:nvPr/>
            </p14:nvContentPartPr>
            <p14:xfrm>
              <a:off x="1528205" y="5145018"/>
              <a:ext cx="475200" cy="58320"/>
            </p14:xfrm>
          </p:contentPart>
        </mc:Choice>
        <mc:Fallback xmlns="">
          <p:pic>
            <p:nvPicPr>
              <p:cNvPr id="27" name="דיו 26">
                <a:extLst>
                  <a:ext uri="{FF2B5EF4-FFF2-40B4-BE49-F238E27FC236}">
                    <a16:creationId xmlns:a16="http://schemas.microsoft.com/office/drawing/2014/main" id="{01D17D3F-B1F0-6A31-335E-BD9EE41A8C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4205" y="5037018"/>
                <a:ext cx="5828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41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603F4AF-C5AF-A456-66A7-291632A4E9BE}"/>
              </a:ext>
            </a:extLst>
          </p:cNvPr>
          <p:cNvSpPr/>
          <p:nvPr/>
        </p:nvSpPr>
        <p:spPr>
          <a:xfrm>
            <a:off x="4573255" y="346391"/>
            <a:ext cx="2390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שני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1BE3AC3-C2B7-077D-055A-F793A7C7C2F3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רשת נוירונים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E69198EF-5243-870C-167D-C486E64E412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55343" y="1912653"/>
            <a:ext cx="11437649" cy="4406259"/>
          </a:xfrm>
        </p:spPr>
        <p:txBody>
          <a:bodyPr>
            <a:normAutofit/>
          </a:bodyPr>
          <a:lstStyle/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שימוש ב-3 שכבות (</a:t>
            </a:r>
            <a:r>
              <a:rPr lang="en-US" sz="3200" dirty="0" err="1"/>
              <a:t>conv_layers</a:t>
            </a:r>
            <a:r>
              <a:rPr lang="he-IL" sz="3200" dirty="0"/>
              <a:t>,</a:t>
            </a:r>
            <a:r>
              <a:rPr lang="he-IL" sz="3200" dirty="0" err="1"/>
              <a:t>dropout</a:t>
            </a:r>
            <a:r>
              <a:rPr lang="en-US" sz="3200" dirty="0"/>
              <a:t> </a:t>
            </a:r>
            <a:r>
              <a:rPr lang="he-IL" sz="3200" dirty="0"/>
              <a:t>,</a:t>
            </a:r>
            <a:r>
              <a:rPr lang="en-US" sz="3200" dirty="0" err="1"/>
              <a:t>fc_layers</a:t>
            </a:r>
            <a:r>
              <a:rPr lang="he-IL" sz="3200" dirty="0"/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פונקצית אקטיבציה: </a:t>
            </a:r>
            <a:r>
              <a:rPr lang="en-US" sz="3200" dirty="0"/>
              <a:t>RLU</a:t>
            </a:r>
            <a:r>
              <a:rPr lang="he-IL" sz="3200" dirty="0"/>
              <a:t>, maxpolol12d, </a:t>
            </a:r>
            <a:r>
              <a:rPr lang="he-IL" sz="3200" dirty="0" err="1"/>
              <a:t>dropout</a:t>
            </a:r>
            <a:endParaRPr lang="he-IL" sz="32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ביצוע 15 הרצות (</a:t>
            </a:r>
            <a:r>
              <a:rPr lang="en-US" sz="3200" dirty="0" err="1"/>
              <a:t>num_epochs</a:t>
            </a:r>
            <a:r>
              <a:rPr lang="he-IL" sz="3200" dirty="0"/>
              <a:t>) </a:t>
            </a:r>
          </a:p>
          <a:p>
            <a:pPr marL="1828800" lvl="4" indent="0">
              <a:buNone/>
            </a:pPr>
            <a:r>
              <a:rPr lang="he-IL" sz="3200" dirty="0"/>
              <a:t>	תוצאה: שיפור הלמידה של הרשת.</a:t>
            </a:r>
          </a:p>
          <a:p>
            <a:pPr marL="1828800" lvl="4" indent="0">
              <a:buNone/>
            </a:pPr>
            <a:endParaRPr lang="he-IL" sz="3200" dirty="0"/>
          </a:p>
          <a:p>
            <a:pPr marL="1828800" lvl="4" indent="0">
              <a:buNone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360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603F4AF-C5AF-A456-66A7-291632A4E9BE}"/>
              </a:ext>
            </a:extLst>
          </p:cNvPr>
          <p:cNvSpPr/>
          <p:nvPr/>
        </p:nvSpPr>
        <p:spPr>
          <a:xfrm>
            <a:off x="4573255" y="346391"/>
            <a:ext cx="2390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שני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1BE3AC3-C2B7-077D-055A-F793A7C7C2F3}"/>
              </a:ext>
            </a:extLst>
          </p:cNvPr>
          <p:cNvSpPr/>
          <p:nvPr/>
        </p:nvSpPr>
        <p:spPr>
          <a:xfrm>
            <a:off x="3313408" y="1266322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רשת נוירונים - תוצאה</a:t>
            </a:r>
          </a:p>
        </p:txBody>
      </p:sp>
      <p:pic>
        <p:nvPicPr>
          <p:cNvPr id="8" name="תמונה 7" descr="תמונה שמכילה טקסט, קו, עלילה, תרשים&#10;&#10;התיאור נוצר באופן אוטומטי">
            <a:extLst>
              <a:ext uri="{FF2B5EF4-FFF2-40B4-BE49-F238E27FC236}">
                <a16:creationId xmlns:a16="http://schemas.microsoft.com/office/drawing/2014/main" id="{6E02BC0D-10B0-1A90-8A12-1318F412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52" y="3105564"/>
            <a:ext cx="4978879" cy="3734159"/>
          </a:xfrm>
          <a:prstGeom prst="rect">
            <a:avLst/>
          </a:prstGeom>
        </p:spPr>
      </p:pic>
      <p:pic>
        <p:nvPicPr>
          <p:cNvPr id="10" name="תמונה 9" descr="תמונה שמכילה קו, עלילה, תרשים, צילום מסך&#10;&#10;התיאור נוצר באופן אוטומטי">
            <a:extLst>
              <a:ext uri="{FF2B5EF4-FFF2-40B4-BE49-F238E27FC236}">
                <a16:creationId xmlns:a16="http://schemas.microsoft.com/office/drawing/2014/main" id="{63E8D918-F91D-26FE-4727-B8B6E033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31" y="1944972"/>
            <a:ext cx="5232190" cy="373415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9C744B86-FF34-E2BF-816D-25B0E117735A}"/>
              </a:ext>
            </a:extLst>
          </p:cNvPr>
          <p:cNvSpPr/>
          <p:nvPr/>
        </p:nvSpPr>
        <p:spPr>
          <a:xfrm>
            <a:off x="240766" y="2431937"/>
            <a:ext cx="62855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מציג 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את רמת הדיוק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81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603F4AF-C5AF-A456-66A7-291632A4E9BE}"/>
              </a:ext>
            </a:extLst>
          </p:cNvPr>
          <p:cNvSpPr/>
          <p:nvPr/>
        </p:nvSpPr>
        <p:spPr>
          <a:xfrm>
            <a:off x="4573255" y="346391"/>
            <a:ext cx="2390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שני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1BE3AC3-C2B7-077D-055A-F793A7C7C2F3}"/>
              </a:ext>
            </a:extLst>
          </p:cNvPr>
          <p:cNvSpPr/>
          <p:nvPr/>
        </p:nvSpPr>
        <p:spPr>
          <a:xfrm>
            <a:off x="3313408" y="1266322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רשת נוירונים - תוצאה</a:t>
            </a:r>
          </a:p>
        </p:txBody>
      </p:sp>
      <p:pic>
        <p:nvPicPr>
          <p:cNvPr id="2" name="מציין מיקום תוכן 2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9785EC4B-F8D0-BCF5-1E94-5A41B3E2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58" y="1912654"/>
            <a:ext cx="9928137" cy="459895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דיו 5">
                <a:extLst>
                  <a:ext uri="{FF2B5EF4-FFF2-40B4-BE49-F238E27FC236}">
                    <a16:creationId xmlns:a16="http://schemas.microsoft.com/office/drawing/2014/main" id="{0555FB64-D8D3-A8DC-3C75-0170CA6E5BCD}"/>
                  </a:ext>
                </a:extLst>
              </p14:cNvPr>
              <p14:cNvContentPartPr/>
              <p14:nvPr/>
            </p14:nvContentPartPr>
            <p14:xfrm>
              <a:off x="1081085" y="5374762"/>
              <a:ext cx="2863080" cy="84960"/>
            </p14:xfrm>
          </p:contentPart>
        </mc:Choice>
        <mc:Fallback xmlns="">
          <p:pic>
            <p:nvPicPr>
              <p:cNvPr id="6" name="דיו 5">
                <a:extLst>
                  <a:ext uri="{FF2B5EF4-FFF2-40B4-BE49-F238E27FC236}">
                    <a16:creationId xmlns:a16="http://schemas.microsoft.com/office/drawing/2014/main" id="{0555FB64-D8D3-A8DC-3C75-0170CA6E5B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445" y="5266762"/>
                <a:ext cx="2970720" cy="300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מלבן 6">
            <a:extLst>
              <a:ext uri="{FF2B5EF4-FFF2-40B4-BE49-F238E27FC236}">
                <a16:creationId xmlns:a16="http://schemas.microsoft.com/office/drawing/2014/main" id="{7279B0D9-7CBE-A00F-0BD5-B35D5A19C6C7}"/>
              </a:ext>
            </a:extLst>
          </p:cNvPr>
          <p:cNvSpPr/>
          <p:nvPr/>
        </p:nvSpPr>
        <p:spPr>
          <a:xfrm>
            <a:off x="3944165" y="4448355"/>
            <a:ext cx="645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loss is 0.1206..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24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01BE3AC3-C2B7-077D-055A-F793A7C7C2F3}"/>
              </a:ext>
            </a:extLst>
          </p:cNvPr>
          <p:cNvSpPr/>
          <p:nvPr/>
        </p:nvSpPr>
        <p:spPr>
          <a:xfrm>
            <a:off x="3401898" y="2274838"/>
            <a:ext cx="491009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he-IL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תודה על ההקשבה!</a:t>
            </a:r>
          </a:p>
          <a:p>
            <a:pPr algn="ctr"/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תצביעו 2</a:t>
            </a:r>
          </a:p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 descr="A close up of a traffic light&#10;&#10;Description automatically generated">
            <a:extLst>
              <a:ext uri="{FF2B5EF4-FFF2-40B4-BE49-F238E27FC236}">
                <a16:creationId xmlns:a16="http://schemas.microsoft.com/office/drawing/2014/main" id="{276F0AB1-0C3A-2AA7-3200-73452C37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30640" y="388620"/>
            <a:ext cx="228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98E8FC-87AC-3EB5-D086-0F250872D02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11959" y="1594507"/>
            <a:ext cx="10549719" cy="399782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4800" dirty="0"/>
              <a:t>זיהוי צבעים אדומים וירוקים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4800" dirty="0"/>
              <a:t>בחירת נקודה אחת מקבוצת נקודות קרובות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4800" dirty="0"/>
              <a:t>חיתוך רמזורים חשודים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4800" dirty="0"/>
              <a:t>ניתוח נתונים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AA0CDAC-7A38-2959-B472-3551B0B90DFD}"/>
              </a:ext>
            </a:extLst>
          </p:cNvPr>
          <p:cNvSpPr/>
          <p:nvPr/>
        </p:nvSpPr>
        <p:spPr>
          <a:xfrm>
            <a:off x="4333762" y="671177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610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A318E4AB-1501-9161-7EC8-1E8501A10174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8044A79-7EA2-1EE9-6404-E136A7D1B452}"/>
              </a:ext>
            </a:extLst>
          </p:cNvPr>
          <p:cNvSpPr/>
          <p:nvPr/>
        </p:nvSpPr>
        <p:spPr>
          <a:xfrm>
            <a:off x="4424977" y="1269721"/>
            <a:ext cx="26869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זיהוי צבעים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163EE089-9B2C-8E05-2B95-892F1C1EF84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30322" y="586830"/>
            <a:ext cx="10549719" cy="399782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3200" dirty="0"/>
              <a:t>המרת התמונה מרחב </a:t>
            </a:r>
            <a:r>
              <a:rPr lang="en-US" sz="3200" dirty="0"/>
              <a:t>HSV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3200" dirty="0"/>
              <a:t>שימוש בגרעין בגודל 5</a:t>
            </a:r>
            <a:r>
              <a:rPr lang="en-US" sz="3200" dirty="0"/>
              <a:t>X</a:t>
            </a:r>
            <a:r>
              <a:rPr lang="he-IL" sz="3200" dirty="0"/>
              <a:t>5</a:t>
            </a: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3200" dirty="0"/>
              <a:t>בניית מסכות צבעים מתאימות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9BD00-8FAE-942F-0886-5FDFFA03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9" y="3669585"/>
            <a:ext cx="6030917" cy="31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DB96792-2F38-C3F8-03C5-EDF1F193F2B1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0970C65-0C20-C4A7-3638-6E1BD3B131FD}"/>
              </a:ext>
            </a:extLst>
          </p:cNvPr>
          <p:cNvSpPr/>
          <p:nvPr/>
        </p:nvSpPr>
        <p:spPr>
          <a:xfrm>
            <a:off x="4424977" y="1269721"/>
            <a:ext cx="26869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בחירת נקודה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B8938B07-06EE-12DF-DC65-DA73C23CE9D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93593" y="1269721"/>
            <a:ext cx="10711218" cy="399782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4000" dirty="0"/>
              <a:t>שימוש בפונקציה </a:t>
            </a:r>
            <a:r>
              <a:rPr lang="en-US" sz="4000" dirty="0"/>
              <a:t>DBSCAN</a:t>
            </a:r>
            <a:r>
              <a:rPr lang="he-IL" sz="4000" dirty="0"/>
              <a:t>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4000" dirty="0"/>
              <a:t>בחירת נקודה ממוצעת בכל אזור</a:t>
            </a:r>
          </a:p>
          <a:p>
            <a:pPr marL="0" indent="0">
              <a:buNone/>
            </a:pPr>
            <a:r>
              <a:rPr lang="he-IL" sz="4000" dirty="0"/>
              <a:t> מרובה בנקודות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35BD58C-E860-6A01-9851-23C63B16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4" y="1269721"/>
            <a:ext cx="2354122" cy="52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2F7313F-C19B-1D6B-E548-4D03A4C5ECA3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DF38931-1270-BFAA-C9DC-6FA900EB4DA0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חיתוך רמזורים חשודים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87639B0-6F82-7058-369A-AA957A182F5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06590" y="1693449"/>
            <a:ext cx="10723728" cy="31337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4000" dirty="0"/>
              <a:t>חיתוך בגודל קבוע 240 </a:t>
            </a:r>
            <a:r>
              <a:rPr lang="en-US" sz="4000" dirty="0"/>
              <a:t>X</a:t>
            </a:r>
            <a:r>
              <a:rPr lang="he-IL" sz="4000" dirty="0"/>
              <a:t> 70</a:t>
            </a:r>
          </a:p>
          <a:p>
            <a:pPr>
              <a:buFont typeface="Courier New" panose="02070309020205020404" pitchFamily="49" charset="0"/>
              <a:buChar char="o"/>
            </a:pPr>
            <a:endParaRPr lang="he-IL" sz="4000" dirty="0"/>
          </a:p>
        </p:txBody>
      </p:sp>
      <p:pic>
        <p:nvPicPr>
          <p:cNvPr id="8" name="תמונה 7" descr="תמונה שמכילה טקסט, בחוץ, דרך, רכב&#10;&#10;התיאור נוצר באופן אוטומטי">
            <a:extLst>
              <a:ext uri="{FF2B5EF4-FFF2-40B4-BE49-F238E27FC236}">
                <a16:creationId xmlns:a16="http://schemas.microsoft.com/office/drawing/2014/main" id="{FC543DF0-0346-77FE-D9F3-67FA763F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49" y="3113697"/>
            <a:ext cx="9325551" cy="42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2F7313F-C19B-1D6B-E548-4D03A4C5ECA3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DF38931-1270-BFAA-C9DC-6FA900EB4DA0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חיתוך רמזורים חשודים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מציין מיקום תוכן 6" descr="תמונה שמכילה מכונית, רכב, רכב יבשה, טקסט&#10;&#10;התיאור נוצר באופן אוטומטי">
            <a:extLst>
              <a:ext uri="{FF2B5EF4-FFF2-40B4-BE49-F238E27FC236}">
                <a16:creationId xmlns:a16="http://schemas.microsoft.com/office/drawing/2014/main" id="{DCEE78B2-597E-A0B9-789F-D55145F6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1902042" y="1776860"/>
            <a:ext cx="7596799" cy="4601907"/>
          </a:xfrm>
        </p:spPr>
      </p:pic>
      <p:pic>
        <p:nvPicPr>
          <p:cNvPr id="9" name="תמונה 8" descr="תמונה שמכילה גרפיקה, עיצוב גרפי&#10;&#10;התיאור נוצר באופן אוטומטי">
            <a:extLst>
              <a:ext uri="{FF2B5EF4-FFF2-40B4-BE49-F238E27FC236}">
                <a16:creationId xmlns:a16="http://schemas.microsoft.com/office/drawing/2014/main" id="{81717D97-CC63-0863-4FD2-F710BC25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48067" y="3832721"/>
            <a:ext cx="490183" cy="4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763C9D2-551C-FDBF-D4AF-DD419E3F9B58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58C7240-F2F3-DB06-EF9E-06CD6FE190EE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ניתוח נתונים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65DFCFFE-E24F-267E-CDD1-432CB6AFE05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01689" y="2233995"/>
            <a:ext cx="10188622" cy="335768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4000" dirty="0"/>
              <a:t>קובץ </a:t>
            </a:r>
            <a:r>
              <a:rPr lang="en-US" sz="4000" dirty="0"/>
              <a:t>CSV</a:t>
            </a:r>
            <a:r>
              <a:rPr lang="he-IL" sz="4000" dirty="0"/>
              <a:t> של הנקודות החשודות: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כתובת </a:t>
            </a:r>
            <a:r>
              <a:rPr lang="en-US" sz="3200" dirty="0"/>
              <a:t>path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מיקום הנקודה בתמונה המקורית, </a:t>
            </a:r>
            <a:r>
              <a:rPr lang="en-US" sz="3200" dirty="0"/>
              <a:t>X,Y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 צבע הנקודה</a:t>
            </a:r>
            <a:endParaRPr lang="en-US" sz="3200" dirty="0"/>
          </a:p>
          <a:p>
            <a:pPr lvl="4">
              <a:buFont typeface="Arial" panose="020B0604020202020204" pitchFamily="34" charset="0"/>
              <a:buChar char="•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0942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9299B6-9235-748E-7448-7E4D06E4EA1E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FE3C46C-E301-962D-1929-9328DB4C371F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ניתוח נתונים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83C98B8-BB44-20A3-AFBB-B20E0734916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01689" y="2233995"/>
            <a:ext cx="10188622" cy="3357682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4000" dirty="0"/>
              <a:t>קובץ </a:t>
            </a:r>
            <a:r>
              <a:rPr lang="en-US" sz="4000" dirty="0"/>
              <a:t>CSV</a:t>
            </a:r>
            <a:r>
              <a:rPr lang="he-IL" sz="4000" dirty="0"/>
              <a:t> של החיתוכים: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כתובת </a:t>
            </a:r>
            <a:r>
              <a:rPr lang="en-US" sz="3200" dirty="0"/>
              <a:t>path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נקודות של הרמזור החשוד, </a:t>
            </a:r>
            <a:r>
              <a:rPr lang="en-US" sz="3200" dirty="0"/>
              <a:t>x0,x1, y0,y1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 צבע הרמזור החשוד, </a:t>
            </a:r>
            <a:r>
              <a:rPr lang="en-US" sz="3200" dirty="0"/>
              <a:t>color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האם התמונה לא תקינה, </a:t>
            </a:r>
            <a:r>
              <a:rPr lang="en-US" sz="3200" dirty="0" err="1"/>
              <a:t>is_ignore</a:t>
            </a:r>
            <a:endParaRPr lang="en-US" sz="32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האם התמונה היא תמונה של רמזור, </a:t>
            </a:r>
            <a:r>
              <a:rPr lang="en-US" sz="3200" dirty="0" err="1"/>
              <a:t>is_true</a:t>
            </a:r>
            <a:endParaRPr lang="en-US" sz="3200" dirty="0"/>
          </a:p>
          <a:p>
            <a:pPr lvl="4">
              <a:buFont typeface="Arial" panose="020B0604020202020204" pitchFamily="34" charset="0"/>
              <a:buChar char="•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8258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603F4AF-C5AF-A456-66A7-291632A4E9BE}"/>
              </a:ext>
            </a:extLst>
          </p:cNvPr>
          <p:cNvSpPr/>
          <p:nvPr/>
        </p:nvSpPr>
        <p:spPr>
          <a:xfrm>
            <a:off x="4238227" y="346391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חלק ראשון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1BE3AC3-C2B7-077D-055A-F793A7C7C2F3}"/>
              </a:ext>
            </a:extLst>
          </p:cNvPr>
          <p:cNvSpPr/>
          <p:nvPr/>
        </p:nvSpPr>
        <p:spPr>
          <a:xfrm>
            <a:off x="3183031" y="1160539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ניתוח נתונים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E69198EF-5243-870C-167D-C486E64E412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077065" y="1462494"/>
            <a:ext cx="10188622" cy="3357682"/>
          </a:xfrm>
        </p:spPr>
        <p:txBody>
          <a:bodyPr>
            <a:normAutofit/>
          </a:bodyPr>
          <a:lstStyle/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שימוש באובייקט של הספרייה </a:t>
            </a:r>
            <a:r>
              <a:rPr lang="en-US" sz="3200" dirty="0"/>
              <a:t>shapely</a:t>
            </a:r>
            <a:endParaRPr lang="he-IL" sz="32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he-IL" sz="3200" dirty="0"/>
              <a:t>שימוש בקובץ </a:t>
            </a:r>
            <a:r>
              <a:rPr lang="en-US" sz="3200" dirty="0"/>
              <a:t>JSON</a:t>
            </a:r>
            <a:r>
              <a:rPr lang="he-IL" sz="3200" dirty="0"/>
              <a:t>, ספירת פוליגונים בתמונה</a:t>
            </a:r>
          </a:p>
          <a:p>
            <a:pPr lvl="4">
              <a:buFont typeface="Arial" panose="020B0604020202020204" pitchFamily="34" charset="0"/>
              <a:buChar char="•"/>
            </a:pPr>
            <a:endParaRPr lang="he-IL" sz="32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BF71B5D-E74E-27E7-B4C4-6AB7380E5E62}"/>
              </a:ext>
            </a:extLst>
          </p:cNvPr>
          <p:cNvSpPr/>
          <p:nvPr/>
        </p:nvSpPr>
        <p:spPr>
          <a:xfrm>
            <a:off x="3183031" y="1587664"/>
            <a:ext cx="4910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תקינות התמונה החתוכה </a:t>
            </a:r>
            <a:endParaRPr lang="he-IL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01110-F815-E81D-9C63-DB27C8B7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52" y="3334108"/>
            <a:ext cx="6708250" cy="33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16401375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16401375" id="{88C267F7-6748-4E8F-92B9-FDCF5D67106B}" vid="{56E2D7BD-A11A-4715-B839-AB854459E2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{84FB5B75-E0B7-45CB-B062-E39666D95265}tf16401375_win32</Template>
  <TotalTime>180</TotalTime>
  <Words>249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MS Shell Dlg 2</vt:lpstr>
      <vt:lpstr>Wingdings</vt:lpstr>
      <vt:lpstr>Wingdings 3</vt:lpstr>
      <vt:lpstr>tgt.TF16401375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Heller</dc:creator>
  <cp:lastModifiedBy>Noam Mirjani</cp:lastModifiedBy>
  <cp:revision>8</cp:revision>
  <dcterms:created xsi:type="dcterms:W3CDTF">2023-08-10T07:28:57Z</dcterms:created>
  <dcterms:modified xsi:type="dcterms:W3CDTF">2023-08-10T10:30:42Z</dcterms:modified>
</cp:coreProperties>
</file>