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478" r:id="rId3"/>
    <p:sldId id="479" r:id="rId4"/>
    <p:sldId id="491" r:id="rId5"/>
    <p:sldId id="481" r:id="rId6"/>
    <p:sldId id="487" r:id="rId7"/>
    <p:sldId id="504" r:id="rId8"/>
    <p:sldId id="483" r:id="rId9"/>
    <p:sldId id="494" r:id="rId10"/>
    <p:sldId id="495" r:id="rId11"/>
    <p:sldId id="482" r:id="rId12"/>
    <p:sldId id="498" r:id="rId13"/>
    <p:sldId id="506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5E7F"/>
    <a:srgbClr val="3B5F80"/>
    <a:srgbClr val="325B7F"/>
    <a:srgbClr val="335C80"/>
    <a:srgbClr val="385D7F"/>
    <a:srgbClr val="235480"/>
    <a:srgbClr val="FFFFFF"/>
    <a:srgbClr val="255580"/>
    <a:srgbClr val="0E4A80"/>
    <a:srgbClr val="BD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197"/>
      </p:cViewPr>
      <p:guideLst>
        <p:guide orient="horz" pos="2137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5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469555"/>
            <a:ext cx="11827994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>
                <a:solidFill>
                  <a:srgbClr val="3B5F80"/>
                </a:solidFill>
              </a:rPr>
              <a:t>五子棋</a:t>
            </a:r>
            <a:r>
              <a:rPr lang="en-US" altLang="zh-CN" sz="7200" dirty="0">
                <a:solidFill>
                  <a:srgbClr val="3B5F80"/>
                </a:solidFill>
              </a:rPr>
              <a:t>AI</a:t>
            </a:r>
            <a:r>
              <a:rPr lang="zh-CN" altLang="en-US" sz="7200" dirty="0">
                <a:solidFill>
                  <a:srgbClr val="3B5F80"/>
                </a:solidFill>
              </a:rPr>
              <a:t>开发总结</a:t>
            </a: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1808480" cy="3371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指导老师：俸志刚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615650" y="5076404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 辩 人 ：黄雪锋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计算机科学与工程学院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实践难点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2" name="TextBox 19">
            <a:extLst>
              <a:ext uri="{FF2B5EF4-FFF2-40B4-BE49-F238E27FC236}">
                <a16:creationId xmlns:a16="http://schemas.microsoft.com/office/drawing/2014/main" id="{51D6F412-FB85-79DA-24AA-51EA324B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1124337"/>
            <a:ext cx="1861370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搜索节点个数限制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33840-9DF3-026F-DA0B-817E83DE6C33}"/>
              </a:ext>
            </a:extLst>
          </p:cNvPr>
          <p:cNvSpPr txBox="1"/>
          <p:nvPr/>
        </p:nvSpPr>
        <p:spPr>
          <a:xfrm>
            <a:off x="822716" y="1562224"/>
            <a:ext cx="9177004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在实际应用该算法的过程中，由于只搜索前面几个排好序的节点，程序就会放大其评估函数的不准确性，降低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的棋力。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为提高评估函数的不准确性，这里采用棋型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进行优化。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4F7867C4-51AA-6B19-23CD-5B6C12DDC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7" y="2842205"/>
            <a:ext cx="168274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棋型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88866E-D45B-1ACE-99B9-14F3998A2A56}"/>
              </a:ext>
            </a:extLst>
          </p:cNvPr>
          <p:cNvSpPr txBox="1"/>
          <p:nvPr/>
        </p:nvSpPr>
        <p:spPr>
          <a:xfrm>
            <a:off x="924406" y="3288624"/>
            <a:ext cx="8953019" cy="230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棋型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的实践难点在于两点，一是筛选出有意义的棋型，二是给众多棋型准确地评分。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通过对棋局的观察，发现棋型有以下的规律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棋型的头尾固定为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种形式：两个空位、直接被异色棋子堵住、一个空位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一个异色棋子。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棋型中间部分只有空位和需评估的颜色的棋子，且空位不会连续有两个（否则视为头尾）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由上述规律，棋型的筛选就很简单了。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给棋型评分，可由“更进一步”的方法实现。即在当前棋型下，多下一个子所能取得的最大评分。例如若某棋型再下一个子就可以活四，那就视为活三。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4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634" y="1970533"/>
            <a:ext cx="5932714" cy="2865664"/>
          </a:xfrm>
          <a:prstGeom prst="rect">
            <a:avLst/>
          </a:prstGeom>
          <a:solidFill>
            <a:srgbClr val="255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第四部分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研究成果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72310" y="1632729"/>
            <a:ext cx="3584652" cy="3592538"/>
            <a:chOff x="3437020" y="4201727"/>
            <a:chExt cx="863676" cy="865576"/>
          </a:xfrm>
        </p:grpSpPr>
        <p:sp>
          <p:nvSpPr>
            <p:cNvPr id="1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研究成果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22709B-67C1-6180-544E-BB8FB6143587}"/>
              </a:ext>
            </a:extLst>
          </p:cNvPr>
          <p:cNvSpPr txBox="1"/>
          <p:nvPr/>
        </p:nvSpPr>
        <p:spPr>
          <a:xfrm>
            <a:off x="332300" y="2078332"/>
            <a:ext cx="3046027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alpha-beta+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启发式搜索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+Zobrist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849A9F-09CF-E513-508F-9AD3B808DA7C}"/>
              </a:ext>
            </a:extLst>
          </p:cNvPr>
          <p:cNvSpPr txBox="1"/>
          <p:nvPr/>
        </p:nvSpPr>
        <p:spPr>
          <a:xfrm>
            <a:off x="709870" y="2541160"/>
            <a:ext cx="5461752" cy="663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博弈树深度可至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层，在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O3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优化下勉强可至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层。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BA79AF-34D0-D405-0CA0-40BE50E2FA20}"/>
              </a:ext>
            </a:extLst>
          </p:cNvPr>
          <p:cNvSpPr txBox="1"/>
          <p:nvPr/>
        </p:nvSpPr>
        <p:spPr>
          <a:xfrm>
            <a:off x="348169" y="3315644"/>
            <a:ext cx="5782352" cy="663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alpha-beta+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启发式搜索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+Zobrist+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棋型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hash+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搜索节点个数限制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240F95-AD99-D5D9-D284-7F0529AC2A6B}"/>
              </a:ext>
            </a:extLst>
          </p:cNvPr>
          <p:cNvSpPr txBox="1"/>
          <p:nvPr/>
        </p:nvSpPr>
        <p:spPr>
          <a:xfrm>
            <a:off x="709870" y="3790854"/>
            <a:ext cx="5051383" cy="663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博弈树深度可至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层，在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release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O3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优化下可至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层。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2334D6-E50B-B75A-00FD-12C04B6E4BF6}"/>
              </a:ext>
            </a:extLst>
          </p:cNvPr>
          <p:cNvSpPr/>
          <p:nvPr/>
        </p:nvSpPr>
        <p:spPr>
          <a:xfrm>
            <a:off x="703456" y="1144508"/>
            <a:ext cx="1312291" cy="490759"/>
          </a:xfrm>
          <a:prstGeom prst="roundRect">
            <a:avLst/>
          </a:prstGeom>
          <a:solidFill>
            <a:srgbClr val="3B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优化效果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5F02521-649C-01A5-0967-675653958218}"/>
              </a:ext>
            </a:extLst>
          </p:cNvPr>
          <p:cNvSpPr/>
          <p:nvPr/>
        </p:nvSpPr>
        <p:spPr>
          <a:xfrm>
            <a:off x="6284744" y="1144508"/>
            <a:ext cx="1312291" cy="490759"/>
          </a:xfrm>
          <a:prstGeom prst="round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棋力评估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4759A2-A81B-A70E-CB69-637F10286D7C}"/>
              </a:ext>
            </a:extLst>
          </p:cNvPr>
          <p:cNvSpPr txBox="1"/>
          <p:nvPr/>
        </p:nvSpPr>
        <p:spPr>
          <a:xfrm>
            <a:off x="6284744" y="2485064"/>
            <a:ext cx="5052767" cy="166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博弈深度至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层以上时，在与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QQ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游戏大厅棋友对弈过程中，几乎无败局。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 博弈深度至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层时，与他人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AI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对弈过程中，先手则必胜，后手胜率约为百分之五十。</a:t>
            </a:r>
          </a:p>
        </p:txBody>
      </p:sp>
    </p:spTree>
  </p:cSld>
  <p:clrMapOvr>
    <a:masterClrMapping/>
  </p:clrMapOvr>
  <p:transition spd="slow" advClick="0" advTm="4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99284" y="2314722"/>
            <a:ext cx="5932714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感谢倾听</a:t>
            </a:r>
            <a:endParaRPr lang="zh-CN" altLang="en-US" sz="48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314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7714134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565"/>
              <a:endParaRPr lang="zh-CN" altLang="en-US" sz="1865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1734517" y="5168500"/>
            <a:ext cx="95808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绪论</a:t>
            </a: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8661250" y="2037409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研究成果</a:t>
            </a: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3634238" y="3087351"/>
            <a:ext cx="2068801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项目模块划分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6024998" y="4056588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关键技术与实践难点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15405" y="3937375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132478" y="3664429"/>
            <a:ext cx="999564" cy="1001764"/>
            <a:chOff x="3437020" y="2074814"/>
            <a:chExt cx="863676" cy="865577"/>
          </a:xfrm>
        </p:grpSpPr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6806308" y="2814445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9301802" y="2652558"/>
            <a:ext cx="999564" cy="1001763"/>
            <a:chOff x="3437020" y="4201727"/>
            <a:chExt cx="863676" cy="865576"/>
          </a:xfrm>
        </p:grpSpPr>
        <p:sp>
          <p:nvSpPr>
            <p:cNvPr id="2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绪论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5" y="1554151"/>
            <a:ext cx="4306503" cy="4434902"/>
          </a:xfrm>
          <a:prstGeom prst="rect">
            <a:avLst/>
          </a:prstGeom>
        </p:spPr>
      </p:pic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绪论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544771" y="1337611"/>
            <a:ext cx="1831069" cy="894887"/>
          </a:xfrm>
          <a:prstGeom prst="rect">
            <a:avLst/>
          </a:prstGeom>
          <a:solidFill>
            <a:srgbClr val="395E7F">
              <a:alpha val="67842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678486" y="1615777"/>
            <a:ext cx="16973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研究背景与意义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文本框 4"/>
          <p:cNvSpPr txBox="1">
            <a:spLocks noChangeArrowheads="1"/>
          </p:cNvSpPr>
          <p:nvPr/>
        </p:nvSpPr>
        <p:spPr bwMode="auto">
          <a:xfrm>
            <a:off x="544771" y="2755546"/>
            <a:ext cx="5551229" cy="240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如今，人工智能技术飞速发展，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AI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在各领域的应用越来越广泛。</a:t>
            </a: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通过研究五子棋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AI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sym typeface="Arial" panose="020B0604020202020204" pitchFamily="34" charset="0"/>
              </a:rPr>
              <a:t>这样一个经典案例，我们可以初步了解人工智能的原理，锻炼代码能力，为未来的科技创新和社会发展贡献力量。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项目模块划分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29"/>
            <a:ext cx="3584652" cy="3592542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83" y="3434347"/>
            <a:ext cx="3897884" cy="322459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项目模块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95918" y="2538943"/>
            <a:ext cx="2239433" cy="2182283"/>
            <a:chOff x="1195918" y="2538943"/>
            <a:chExt cx="2239433" cy="2182283"/>
          </a:xfrm>
        </p:grpSpPr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1195918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 flipH="1">
              <a:off x="2025651" y="3982510"/>
              <a:ext cx="520700" cy="427567"/>
            </a:xfrm>
            <a:custGeom>
              <a:avLst/>
              <a:gdLst>
                <a:gd name="T0" fmla="*/ 6 w 147"/>
                <a:gd name="T1" fmla="*/ 0 h 122"/>
                <a:gd name="T2" fmla="*/ 6 w 147"/>
                <a:gd name="T3" fmla="*/ 0 h 122"/>
                <a:gd name="T4" fmla="*/ 141 w 147"/>
                <a:gd name="T5" fmla="*/ 0 h 122"/>
                <a:gd name="T6" fmla="*/ 147 w 147"/>
                <a:gd name="T7" fmla="*/ 5 h 122"/>
                <a:gd name="T8" fmla="*/ 147 w 147"/>
                <a:gd name="T9" fmla="*/ 5 h 122"/>
                <a:gd name="T10" fmla="*/ 147 w 147"/>
                <a:gd name="T11" fmla="*/ 103 h 122"/>
                <a:gd name="T12" fmla="*/ 141 w 147"/>
                <a:gd name="T13" fmla="*/ 108 h 122"/>
                <a:gd name="T14" fmla="*/ 141 w 147"/>
                <a:gd name="T15" fmla="*/ 108 h 122"/>
                <a:gd name="T16" fmla="*/ 79 w 147"/>
                <a:gd name="T17" fmla="*/ 108 h 122"/>
                <a:gd name="T18" fmla="*/ 79 w 147"/>
                <a:gd name="T19" fmla="*/ 115 h 122"/>
                <a:gd name="T20" fmla="*/ 79 w 147"/>
                <a:gd name="T21" fmla="*/ 115 h 122"/>
                <a:gd name="T22" fmla="*/ 110 w 147"/>
                <a:gd name="T23" fmla="*/ 115 h 122"/>
                <a:gd name="T24" fmla="*/ 114 w 147"/>
                <a:gd name="T25" fmla="*/ 119 h 122"/>
                <a:gd name="T26" fmla="*/ 110 w 147"/>
                <a:gd name="T27" fmla="*/ 122 h 122"/>
                <a:gd name="T28" fmla="*/ 36 w 147"/>
                <a:gd name="T29" fmla="*/ 122 h 122"/>
                <a:gd name="T30" fmla="*/ 33 w 147"/>
                <a:gd name="T31" fmla="*/ 119 h 122"/>
                <a:gd name="T32" fmla="*/ 36 w 147"/>
                <a:gd name="T33" fmla="*/ 115 h 122"/>
                <a:gd name="T34" fmla="*/ 68 w 147"/>
                <a:gd name="T35" fmla="*/ 115 h 122"/>
                <a:gd name="T36" fmla="*/ 68 w 147"/>
                <a:gd name="T37" fmla="*/ 115 h 122"/>
                <a:gd name="T38" fmla="*/ 68 w 147"/>
                <a:gd name="T39" fmla="*/ 108 h 122"/>
                <a:gd name="T40" fmla="*/ 6 w 147"/>
                <a:gd name="T41" fmla="*/ 108 h 122"/>
                <a:gd name="T42" fmla="*/ 0 w 147"/>
                <a:gd name="T43" fmla="*/ 103 h 122"/>
                <a:gd name="T44" fmla="*/ 0 w 147"/>
                <a:gd name="T45" fmla="*/ 103 h 122"/>
                <a:gd name="T46" fmla="*/ 0 w 147"/>
                <a:gd name="T47" fmla="*/ 5 h 122"/>
                <a:gd name="T48" fmla="*/ 6 w 147"/>
                <a:gd name="T49" fmla="*/ 0 h 122"/>
                <a:gd name="T50" fmla="*/ 125 w 147"/>
                <a:gd name="T51" fmla="*/ 81 h 122"/>
                <a:gd name="T52" fmla="*/ 125 w 147"/>
                <a:gd name="T53" fmla="*/ 81 h 122"/>
                <a:gd name="T54" fmla="*/ 131 w 147"/>
                <a:gd name="T55" fmla="*/ 87 h 122"/>
                <a:gd name="T56" fmla="*/ 125 w 147"/>
                <a:gd name="T57" fmla="*/ 93 h 122"/>
                <a:gd name="T58" fmla="*/ 120 w 147"/>
                <a:gd name="T59" fmla="*/ 87 h 122"/>
                <a:gd name="T60" fmla="*/ 125 w 147"/>
                <a:gd name="T61" fmla="*/ 81 h 122"/>
                <a:gd name="T62" fmla="*/ 135 w 147"/>
                <a:gd name="T63" fmla="*/ 11 h 122"/>
                <a:gd name="T64" fmla="*/ 135 w 147"/>
                <a:gd name="T65" fmla="*/ 11 h 122"/>
                <a:gd name="T66" fmla="*/ 11 w 147"/>
                <a:gd name="T67" fmla="*/ 11 h 122"/>
                <a:gd name="T68" fmla="*/ 11 w 147"/>
                <a:gd name="T69" fmla="*/ 97 h 122"/>
                <a:gd name="T70" fmla="*/ 135 w 147"/>
                <a:gd name="T71" fmla="*/ 97 h 122"/>
                <a:gd name="T72" fmla="*/ 135 w 147"/>
                <a:gd name="T73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4" y="0"/>
                    <a:pt x="147" y="2"/>
                    <a:pt x="147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06"/>
                    <a:pt x="144" y="108"/>
                    <a:pt x="141" y="108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2" y="115"/>
                    <a:pt x="114" y="117"/>
                    <a:pt x="114" y="119"/>
                  </a:cubicBezTo>
                  <a:cubicBezTo>
                    <a:pt x="114" y="120"/>
                    <a:pt x="112" y="122"/>
                    <a:pt x="110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3" y="120"/>
                    <a:pt x="33" y="119"/>
                  </a:cubicBezTo>
                  <a:cubicBezTo>
                    <a:pt x="33" y="117"/>
                    <a:pt x="35" y="115"/>
                    <a:pt x="3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125" y="81"/>
                  </a:moveTo>
                  <a:cubicBezTo>
                    <a:pt x="125" y="81"/>
                    <a:pt x="125" y="81"/>
                    <a:pt x="125" y="81"/>
                  </a:cubicBezTo>
                  <a:cubicBezTo>
                    <a:pt x="129" y="81"/>
                    <a:pt x="131" y="84"/>
                    <a:pt x="131" y="87"/>
                  </a:cubicBezTo>
                  <a:cubicBezTo>
                    <a:pt x="131" y="90"/>
                    <a:pt x="129" y="93"/>
                    <a:pt x="125" y="93"/>
                  </a:cubicBezTo>
                  <a:cubicBezTo>
                    <a:pt x="122" y="93"/>
                    <a:pt x="120" y="90"/>
                    <a:pt x="120" y="87"/>
                  </a:cubicBezTo>
                  <a:cubicBezTo>
                    <a:pt x="120" y="84"/>
                    <a:pt x="122" y="81"/>
                    <a:pt x="125" y="81"/>
                  </a:cubicBezTo>
                  <a:close/>
                  <a:moveTo>
                    <a:pt x="135" y="11"/>
                  </a:moveTo>
                  <a:cubicBezTo>
                    <a:pt x="135" y="11"/>
                    <a:pt x="135" y="11"/>
                    <a:pt x="13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40"/>
                    <a:pt x="11" y="68"/>
                    <a:pt x="11" y="97"/>
                  </a:cubicBezTo>
                  <a:cubicBezTo>
                    <a:pt x="53" y="97"/>
                    <a:pt x="94" y="97"/>
                    <a:pt x="135" y="97"/>
                  </a:cubicBezTo>
                  <a:cubicBezTo>
                    <a:pt x="135" y="68"/>
                    <a:pt x="135" y="40"/>
                    <a:pt x="13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" name="文本框 14"/>
            <p:cNvSpPr txBox="1">
              <a:spLocks noChangeArrowheads="1"/>
            </p:cNvSpPr>
            <p:nvPr/>
          </p:nvSpPr>
          <p:spPr bwMode="auto">
            <a:xfrm>
              <a:off x="1212463" y="3350013"/>
              <a:ext cx="2184400" cy="32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博弈树搜索算法</a:t>
              </a:r>
            </a:p>
          </p:txBody>
        </p:sp>
        <p:sp>
          <p:nvSpPr>
            <p:cNvPr id="34" name="文本框 15"/>
            <p:cNvSpPr txBox="1">
              <a:spLocks noChangeArrowheads="1"/>
            </p:cNvSpPr>
            <p:nvPr/>
          </p:nvSpPr>
          <p:spPr bwMode="auto">
            <a:xfrm>
              <a:off x="1751622" y="2675435"/>
              <a:ext cx="11240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sym typeface="Arial" panose="020B0604020202020204" pitchFamily="34" charset="0"/>
                </a:rPr>
                <a:t>MaxMin</a:t>
              </a:r>
              <a:endParaRPr lang="zh-CN" altLang="en-US" sz="20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14752" y="2538943"/>
            <a:ext cx="2252132" cy="2182283"/>
            <a:chOff x="3714752" y="2538943"/>
            <a:chExt cx="2252132" cy="2182283"/>
          </a:xfrm>
        </p:grpSpPr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3714752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 flipH="1">
              <a:off x="4614334" y="3980392"/>
              <a:ext cx="520700" cy="431800"/>
            </a:xfrm>
            <a:custGeom>
              <a:avLst/>
              <a:gdLst>
                <a:gd name="T0" fmla="*/ 146 w 146"/>
                <a:gd name="T1" fmla="*/ 94 h 122"/>
                <a:gd name="T2" fmla="*/ 118 w 146"/>
                <a:gd name="T3" fmla="*/ 122 h 122"/>
                <a:gd name="T4" fmla="*/ 28 w 146"/>
                <a:gd name="T5" fmla="*/ 122 h 122"/>
                <a:gd name="T6" fmla="*/ 0 w 146"/>
                <a:gd name="T7" fmla="*/ 94 h 122"/>
                <a:gd name="T8" fmla="*/ 0 w 146"/>
                <a:gd name="T9" fmla="*/ 28 h 122"/>
                <a:gd name="T10" fmla="*/ 28 w 146"/>
                <a:gd name="T11" fmla="*/ 0 h 122"/>
                <a:gd name="T12" fmla="*/ 118 w 146"/>
                <a:gd name="T13" fmla="*/ 0 h 122"/>
                <a:gd name="T14" fmla="*/ 146 w 146"/>
                <a:gd name="T15" fmla="*/ 28 h 122"/>
                <a:gd name="T16" fmla="*/ 146 w 146"/>
                <a:gd name="T17" fmla="*/ 94 h 122"/>
                <a:gd name="T18" fmla="*/ 49 w 146"/>
                <a:gd name="T19" fmla="*/ 27 h 122"/>
                <a:gd name="T20" fmla="*/ 49 w 146"/>
                <a:gd name="T21" fmla="*/ 27 h 122"/>
                <a:gd name="T22" fmla="*/ 101 w 146"/>
                <a:gd name="T23" fmla="*/ 58 h 122"/>
                <a:gd name="T24" fmla="*/ 102 w 146"/>
                <a:gd name="T25" fmla="*/ 62 h 122"/>
                <a:gd name="T26" fmla="*/ 101 w 146"/>
                <a:gd name="T27" fmla="*/ 64 h 122"/>
                <a:gd name="T28" fmla="*/ 48 w 146"/>
                <a:gd name="T29" fmla="*/ 94 h 122"/>
                <a:gd name="T30" fmla="*/ 44 w 146"/>
                <a:gd name="T31" fmla="*/ 93 h 122"/>
                <a:gd name="T32" fmla="*/ 43 w 146"/>
                <a:gd name="T33" fmla="*/ 91 h 122"/>
                <a:gd name="T34" fmla="*/ 43 w 146"/>
                <a:gd name="T35" fmla="*/ 91 h 122"/>
                <a:gd name="T36" fmla="*/ 43 w 146"/>
                <a:gd name="T37" fmla="*/ 30 h 122"/>
                <a:gd name="T38" fmla="*/ 47 w 146"/>
                <a:gd name="T39" fmla="*/ 27 h 122"/>
                <a:gd name="T40" fmla="*/ 49 w 146"/>
                <a:gd name="T41" fmla="*/ 27 h 122"/>
                <a:gd name="T42" fmla="*/ 50 w 146"/>
                <a:gd name="T43" fmla="*/ 36 h 122"/>
                <a:gd name="T44" fmla="*/ 50 w 146"/>
                <a:gd name="T45" fmla="*/ 36 h 122"/>
                <a:gd name="T46" fmla="*/ 50 w 146"/>
                <a:gd name="T47" fmla="*/ 85 h 122"/>
                <a:gd name="T48" fmla="*/ 93 w 146"/>
                <a:gd name="T49" fmla="*/ 61 h 122"/>
                <a:gd name="T50" fmla="*/ 50 w 146"/>
                <a:gd name="T51" fmla="*/ 36 h 122"/>
                <a:gd name="T52" fmla="*/ 11 w 146"/>
                <a:gd name="T53" fmla="*/ 94 h 122"/>
                <a:gd name="T54" fmla="*/ 11 w 146"/>
                <a:gd name="T55" fmla="*/ 94 h 122"/>
                <a:gd name="T56" fmla="*/ 28 w 146"/>
                <a:gd name="T57" fmla="*/ 110 h 122"/>
                <a:gd name="T58" fmla="*/ 118 w 146"/>
                <a:gd name="T59" fmla="*/ 110 h 122"/>
                <a:gd name="T60" fmla="*/ 135 w 146"/>
                <a:gd name="T61" fmla="*/ 94 h 122"/>
                <a:gd name="T62" fmla="*/ 135 w 146"/>
                <a:gd name="T63" fmla="*/ 28 h 122"/>
                <a:gd name="T64" fmla="*/ 118 w 146"/>
                <a:gd name="T65" fmla="*/ 11 h 122"/>
                <a:gd name="T66" fmla="*/ 28 w 146"/>
                <a:gd name="T67" fmla="*/ 11 h 122"/>
                <a:gd name="T68" fmla="*/ 11 w 146"/>
                <a:gd name="T69" fmla="*/ 28 h 122"/>
                <a:gd name="T70" fmla="*/ 11 w 146"/>
                <a:gd name="T71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22">
                  <a:moveTo>
                    <a:pt x="146" y="94"/>
                  </a:moveTo>
                  <a:cubicBezTo>
                    <a:pt x="146" y="109"/>
                    <a:pt x="133" y="122"/>
                    <a:pt x="11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13" y="122"/>
                    <a:pt x="0" y="109"/>
                    <a:pt x="0" y="9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3" y="0"/>
                    <a:pt x="146" y="12"/>
                    <a:pt x="146" y="28"/>
                  </a:cubicBezTo>
                  <a:cubicBezTo>
                    <a:pt x="146" y="94"/>
                    <a:pt x="146" y="94"/>
                    <a:pt x="146" y="94"/>
                  </a:cubicBezTo>
                  <a:close/>
                  <a:moveTo>
                    <a:pt x="49" y="27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66" y="38"/>
                    <a:pt x="84" y="48"/>
                    <a:pt x="101" y="58"/>
                  </a:cubicBezTo>
                  <a:cubicBezTo>
                    <a:pt x="103" y="59"/>
                    <a:pt x="103" y="61"/>
                    <a:pt x="102" y="62"/>
                  </a:cubicBezTo>
                  <a:cubicBezTo>
                    <a:pt x="102" y="63"/>
                    <a:pt x="102" y="63"/>
                    <a:pt x="101" y="64"/>
                  </a:cubicBezTo>
                  <a:cubicBezTo>
                    <a:pt x="84" y="74"/>
                    <a:pt x="66" y="84"/>
                    <a:pt x="48" y="94"/>
                  </a:cubicBezTo>
                  <a:cubicBezTo>
                    <a:pt x="47" y="95"/>
                    <a:pt x="45" y="94"/>
                    <a:pt x="44" y="93"/>
                  </a:cubicBezTo>
                  <a:cubicBezTo>
                    <a:pt x="44" y="92"/>
                    <a:pt x="43" y="92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71"/>
                    <a:pt x="43" y="51"/>
                    <a:pt x="43" y="30"/>
                  </a:cubicBezTo>
                  <a:cubicBezTo>
                    <a:pt x="43" y="28"/>
                    <a:pt x="45" y="27"/>
                    <a:pt x="47" y="27"/>
                  </a:cubicBezTo>
                  <a:cubicBezTo>
                    <a:pt x="47" y="27"/>
                    <a:pt x="48" y="27"/>
                    <a:pt x="49" y="27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53"/>
                    <a:pt x="50" y="69"/>
                    <a:pt x="50" y="85"/>
                  </a:cubicBezTo>
                  <a:cubicBezTo>
                    <a:pt x="64" y="77"/>
                    <a:pt x="78" y="69"/>
                    <a:pt x="93" y="61"/>
                  </a:cubicBezTo>
                  <a:cubicBezTo>
                    <a:pt x="78" y="53"/>
                    <a:pt x="64" y="44"/>
                    <a:pt x="50" y="36"/>
                  </a:cubicBezTo>
                  <a:close/>
                  <a:moveTo>
                    <a:pt x="11" y="94"/>
                  </a:moveTo>
                  <a:cubicBezTo>
                    <a:pt x="11" y="94"/>
                    <a:pt x="11" y="94"/>
                    <a:pt x="11" y="94"/>
                  </a:cubicBezTo>
                  <a:cubicBezTo>
                    <a:pt x="11" y="103"/>
                    <a:pt x="19" y="110"/>
                    <a:pt x="28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27" y="110"/>
                    <a:pt x="135" y="103"/>
                    <a:pt x="135" y="94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18"/>
                    <a:pt x="127" y="11"/>
                    <a:pt x="11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9" y="11"/>
                    <a:pt x="11" y="18"/>
                    <a:pt x="11" y="28"/>
                  </a:cubicBezTo>
                  <a:cubicBezTo>
                    <a:pt x="11" y="94"/>
                    <a:pt x="11" y="94"/>
                    <a:pt x="1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文本框 14"/>
            <p:cNvSpPr txBox="1">
              <a:spLocks noChangeArrowheads="1"/>
            </p:cNvSpPr>
            <p:nvPr/>
          </p:nvSpPr>
          <p:spPr bwMode="auto">
            <a:xfrm>
              <a:off x="3782484" y="3344281"/>
              <a:ext cx="2184400" cy="32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整体棋局评估</a:t>
              </a:r>
            </a:p>
          </p:txBody>
        </p:sp>
        <p:sp>
          <p:nvSpPr>
            <p:cNvPr id="37" name="文本框 15"/>
            <p:cNvSpPr txBox="1">
              <a:spLocks noChangeArrowheads="1"/>
            </p:cNvSpPr>
            <p:nvPr/>
          </p:nvSpPr>
          <p:spPr bwMode="auto">
            <a:xfrm>
              <a:off x="4214189" y="2669412"/>
              <a:ext cx="12394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Evaluate</a:t>
              </a:r>
              <a:endParaRPr lang="zh-CN" altLang="en-US" sz="20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35701" y="2538943"/>
            <a:ext cx="2271082" cy="2182283"/>
            <a:chOff x="6235701" y="2538943"/>
            <a:chExt cx="2271082" cy="2182283"/>
          </a:xfrm>
        </p:grpSpPr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6235701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Freeform 78"/>
            <p:cNvSpPr>
              <a:spLocks noEditPoints="1"/>
            </p:cNvSpPr>
            <p:nvPr/>
          </p:nvSpPr>
          <p:spPr bwMode="auto">
            <a:xfrm flipH="1">
              <a:off x="7112000" y="3986743"/>
              <a:ext cx="524933" cy="419100"/>
            </a:xfrm>
            <a:custGeom>
              <a:avLst/>
              <a:gdLst>
                <a:gd name="T0" fmla="*/ 127 w 147"/>
                <a:gd name="T1" fmla="*/ 45 h 119"/>
                <a:gd name="T2" fmla="*/ 116 w 147"/>
                <a:gd name="T3" fmla="*/ 45 h 119"/>
                <a:gd name="T4" fmla="*/ 35 w 147"/>
                <a:gd name="T5" fmla="*/ 18 h 119"/>
                <a:gd name="T6" fmla="*/ 17 w 147"/>
                <a:gd name="T7" fmla="*/ 18 h 119"/>
                <a:gd name="T8" fmla="*/ 34 w 147"/>
                <a:gd name="T9" fmla="*/ 21 h 119"/>
                <a:gd name="T10" fmla="*/ 10 w 147"/>
                <a:gd name="T11" fmla="*/ 21 h 119"/>
                <a:gd name="T12" fmla="*/ 10 w 147"/>
                <a:gd name="T13" fmla="*/ 15 h 119"/>
                <a:gd name="T14" fmla="*/ 13 w 147"/>
                <a:gd name="T15" fmla="*/ 11 h 119"/>
                <a:gd name="T16" fmla="*/ 40 w 147"/>
                <a:gd name="T17" fmla="*/ 4 h 119"/>
                <a:gd name="T18" fmla="*/ 101 w 147"/>
                <a:gd name="T19" fmla="*/ 0 h 119"/>
                <a:gd name="T20" fmla="*/ 113 w 147"/>
                <a:gd name="T21" fmla="*/ 21 h 119"/>
                <a:gd name="T22" fmla="*/ 147 w 147"/>
                <a:gd name="T23" fmla="*/ 26 h 119"/>
                <a:gd name="T24" fmla="*/ 147 w 147"/>
                <a:gd name="T25" fmla="*/ 113 h 119"/>
                <a:gd name="T26" fmla="*/ 141 w 147"/>
                <a:gd name="T27" fmla="*/ 119 h 119"/>
                <a:gd name="T28" fmla="*/ 0 w 147"/>
                <a:gd name="T29" fmla="*/ 113 h 119"/>
                <a:gd name="T30" fmla="*/ 0 w 147"/>
                <a:gd name="T31" fmla="*/ 26 h 119"/>
                <a:gd name="T32" fmla="*/ 6 w 147"/>
                <a:gd name="T33" fmla="*/ 21 h 119"/>
                <a:gd name="T34" fmla="*/ 73 w 147"/>
                <a:gd name="T35" fmla="*/ 43 h 119"/>
                <a:gd name="T36" fmla="*/ 87 w 147"/>
                <a:gd name="T37" fmla="*/ 49 h 119"/>
                <a:gd name="T38" fmla="*/ 73 w 147"/>
                <a:gd name="T39" fmla="*/ 81 h 119"/>
                <a:gd name="T40" fmla="*/ 73 w 147"/>
                <a:gd name="T41" fmla="*/ 43 h 119"/>
                <a:gd name="T42" fmla="*/ 82 w 147"/>
                <a:gd name="T43" fmla="*/ 54 h 119"/>
                <a:gd name="T44" fmla="*/ 61 w 147"/>
                <a:gd name="T45" fmla="*/ 62 h 119"/>
                <a:gd name="T46" fmla="*/ 86 w 147"/>
                <a:gd name="T47" fmla="*/ 62 h 119"/>
                <a:gd name="T48" fmla="*/ 82 w 147"/>
                <a:gd name="T49" fmla="*/ 54 h 119"/>
                <a:gd name="T50" fmla="*/ 38 w 147"/>
                <a:gd name="T51" fmla="*/ 32 h 119"/>
                <a:gd name="T52" fmla="*/ 11 w 147"/>
                <a:gd name="T53" fmla="*/ 108 h 119"/>
                <a:gd name="T54" fmla="*/ 136 w 147"/>
                <a:gd name="T55" fmla="*/ 32 h 119"/>
                <a:gd name="T56" fmla="*/ 109 w 147"/>
                <a:gd name="T57" fmla="*/ 32 h 119"/>
                <a:gd name="T58" fmla="*/ 97 w 147"/>
                <a:gd name="T59" fmla="*/ 12 h 119"/>
                <a:gd name="T60" fmla="*/ 44 w 147"/>
                <a:gd name="T61" fmla="*/ 28 h 119"/>
                <a:gd name="T62" fmla="*/ 73 w 147"/>
                <a:gd name="T63" fmla="*/ 23 h 119"/>
                <a:gd name="T64" fmla="*/ 112 w 147"/>
                <a:gd name="T65" fmla="*/ 62 h 119"/>
                <a:gd name="T66" fmla="*/ 34 w 147"/>
                <a:gd name="T67" fmla="*/ 62 h 119"/>
                <a:gd name="T68" fmla="*/ 73 w 147"/>
                <a:gd name="T69" fmla="*/ 35 h 119"/>
                <a:gd name="T70" fmla="*/ 46 w 147"/>
                <a:gd name="T71" fmla="*/ 62 h 119"/>
                <a:gd name="T72" fmla="*/ 101 w 147"/>
                <a:gd name="T73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19">
                  <a:moveTo>
                    <a:pt x="122" y="40"/>
                  </a:moveTo>
                  <a:cubicBezTo>
                    <a:pt x="125" y="40"/>
                    <a:pt x="127" y="42"/>
                    <a:pt x="127" y="45"/>
                  </a:cubicBezTo>
                  <a:cubicBezTo>
                    <a:pt x="127" y="48"/>
                    <a:pt x="125" y="50"/>
                    <a:pt x="122" y="50"/>
                  </a:cubicBezTo>
                  <a:cubicBezTo>
                    <a:pt x="119" y="50"/>
                    <a:pt x="116" y="48"/>
                    <a:pt x="116" y="45"/>
                  </a:cubicBezTo>
                  <a:cubicBezTo>
                    <a:pt x="116" y="42"/>
                    <a:pt x="119" y="40"/>
                    <a:pt x="122" y="40"/>
                  </a:cubicBezTo>
                  <a:close/>
                  <a:moveTo>
                    <a:pt x="35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1"/>
                    <a:pt x="13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2"/>
                    <a:pt x="44" y="0"/>
                    <a:pt x="4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7" y="4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1"/>
                    <a:pt x="147" y="23"/>
                    <a:pt x="147" y="2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7"/>
                    <a:pt x="144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7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3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3" y="43"/>
                  </a:moveTo>
                  <a:cubicBezTo>
                    <a:pt x="73" y="43"/>
                    <a:pt x="73" y="43"/>
                    <a:pt x="73" y="43"/>
                  </a:cubicBezTo>
                  <a:cubicBezTo>
                    <a:pt x="79" y="43"/>
                    <a:pt x="83" y="45"/>
                    <a:pt x="87" y="49"/>
                  </a:cubicBezTo>
                  <a:cubicBezTo>
                    <a:pt x="90" y="52"/>
                    <a:pt x="92" y="57"/>
                    <a:pt x="92" y="62"/>
                  </a:cubicBezTo>
                  <a:cubicBezTo>
                    <a:pt x="92" y="73"/>
                    <a:pt x="84" y="81"/>
                    <a:pt x="73" y="81"/>
                  </a:cubicBezTo>
                  <a:cubicBezTo>
                    <a:pt x="63" y="81"/>
                    <a:pt x="54" y="73"/>
                    <a:pt x="54" y="62"/>
                  </a:cubicBezTo>
                  <a:cubicBezTo>
                    <a:pt x="54" y="52"/>
                    <a:pt x="63" y="43"/>
                    <a:pt x="73" y="43"/>
                  </a:cubicBezTo>
                  <a:close/>
                  <a:moveTo>
                    <a:pt x="82" y="54"/>
                  </a:moveTo>
                  <a:cubicBezTo>
                    <a:pt x="82" y="54"/>
                    <a:pt x="82" y="54"/>
                    <a:pt x="82" y="54"/>
                  </a:cubicBezTo>
                  <a:cubicBezTo>
                    <a:pt x="80" y="51"/>
                    <a:pt x="77" y="50"/>
                    <a:pt x="73" y="50"/>
                  </a:cubicBezTo>
                  <a:cubicBezTo>
                    <a:pt x="67" y="50"/>
                    <a:pt x="61" y="56"/>
                    <a:pt x="61" y="62"/>
                  </a:cubicBezTo>
                  <a:cubicBezTo>
                    <a:pt x="61" y="69"/>
                    <a:pt x="67" y="74"/>
                    <a:pt x="73" y="74"/>
                  </a:cubicBezTo>
                  <a:cubicBezTo>
                    <a:pt x="80" y="74"/>
                    <a:pt x="86" y="69"/>
                    <a:pt x="86" y="62"/>
                  </a:cubicBezTo>
                  <a:cubicBezTo>
                    <a:pt x="86" y="59"/>
                    <a:pt x="84" y="56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lose/>
                  <a:moveTo>
                    <a:pt x="3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4" y="31"/>
                    <a:pt x="103" y="2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30"/>
                    <a:pt x="41" y="32"/>
                    <a:pt x="38" y="32"/>
                  </a:cubicBezTo>
                  <a:close/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95" y="23"/>
                    <a:pt x="112" y="41"/>
                    <a:pt x="112" y="62"/>
                  </a:cubicBezTo>
                  <a:cubicBezTo>
                    <a:pt x="112" y="84"/>
                    <a:pt x="95" y="101"/>
                    <a:pt x="73" y="101"/>
                  </a:cubicBezTo>
                  <a:cubicBezTo>
                    <a:pt x="52" y="101"/>
                    <a:pt x="34" y="84"/>
                    <a:pt x="34" y="62"/>
                  </a:cubicBezTo>
                  <a:cubicBezTo>
                    <a:pt x="34" y="41"/>
                    <a:pt x="52" y="23"/>
                    <a:pt x="73" y="23"/>
                  </a:cubicBezTo>
                  <a:close/>
                  <a:moveTo>
                    <a:pt x="73" y="35"/>
                  </a:moveTo>
                  <a:cubicBezTo>
                    <a:pt x="73" y="35"/>
                    <a:pt x="73" y="35"/>
                    <a:pt x="73" y="35"/>
                  </a:cubicBezTo>
                  <a:cubicBezTo>
                    <a:pt x="58" y="35"/>
                    <a:pt x="46" y="47"/>
                    <a:pt x="46" y="62"/>
                  </a:cubicBezTo>
                  <a:cubicBezTo>
                    <a:pt x="46" y="77"/>
                    <a:pt x="58" y="90"/>
                    <a:pt x="73" y="90"/>
                  </a:cubicBezTo>
                  <a:cubicBezTo>
                    <a:pt x="89" y="90"/>
                    <a:pt x="101" y="77"/>
                    <a:pt x="101" y="62"/>
                  </a:cubicBezTo>
                  <a:cubicBezTo>
                    <a:pt x="101" y="47"/>
                    <a:pt x="89" y="35"/>
                    <a:pt x="7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文本框 14"/>
            <p:cNvSpPr txBox="1">
              <a:spLocks noChangeArrowheads="1"/>
            </p:cNvSpPr>
            <p:nvPr/>
          </p:nvSpPr>
          <p:spPr bwMode="auto">
            <a:xfrm>
              <a:off x="6322383" y="3344281"/>
              <a:ext cx="2184400" cy="32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项目结果的可视化</a:t>
              </a:r>
            </a:p>
          </p:txBody>
        </p:sp>
        <p:sp>
          <p:nvSpPr>
            <p:cNvPr id="39" name="文本框 15"/>
            <p:cNvSpPr txBox="1">
              <a:spLocks noChangeArrowheads="1"/>
            </p:cNvSpPr>
            <p:nvPr/>
          </p:nvSpPr>
          <p:spPr bwMode="auto">
            <a:xfrm>
              <a:off x="7133328" y="2656258"/>
              <a:ext cx="4411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UI</a:t>
              </a:r>
              <a:endParaRPr lang="zh-CN" altLang="en-US" sz="20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54534" y="2538943"/>
            <a:ext cx="2239433" cy="2182283"/>
            <a:chOff x="8754534" y="2538943"/>
            <a:chExt cx="2239433" cy="2182283"/>
          </a:xfrm>
        </p:grpSpPr>
        <p:sp>
          <p:nvSpPr>
            <p:cNvPr id="19" name="Rectangle 68"/>
            <p:cNvSpPr>
              <a:spLocks noChangeArrowheads="1"/>
            </p:cNvSpPr>
            <p:nvPr/>
          </p:nvSpPr>
          <p:spPr bwMode="auto">
            <a:xfrm>
              <a:off x="8754534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2" name="Freeform 81"/>
            <p:cNvSpPr>
              <a:spLocks noEditPoints="1"/>
            </p:cNvSpPr>
            <p:nvPr/>
          </p:nvSpPr>
          <p:spPr bwMode="auto">
            <a:xfrm flipH="1">
              <a:off x="9687985" y="3942292"/>
              <a:ext cx="359833" cy="508000"/>
            </a:xfrm>
            <a:custGeom>
              <a:avLst/>
              <a:gdLst>
                <a:gd name="T0" fmla="*/ 38 w 102"/>
                <a:gd name="T1" fmla="*/ 124 h 144"/>
                <a:gd name="T2" fmla="*/ 38 w 102"/>
                <a:gd name="T3" fmla="*/ 124 h 144"/>
                <a:gd name="T4" fmla="*/ 65 w 102"/>
                <a:gd name="T5" fmla="*/ 124 h 144"/>
                <a:gd name="T6" fmla="*/ 68 w 102"/>
                <a:gd name="T7" fmla="*/ 127 h 144"/>
                <a:gd name="T8" fmla="*/ 68 w 102"/>
                <a:gd name="T9" fmla="*/ 127 h 144"/>
                <a:gd name="T10" fmla="*/ 68 w 102"/>
                <a:gd name="T11" fmla="*/ 141 h 144"/>
                <a:gd name="T12" fmla="*/ 65 w 102"/>
                <a:gd name="T13" fmla="*/ 144 h 144"/>
                <a:gd name="T14" fmla="*/ 65 w 102"/>
                <a:gd name="T15" fmla="*/ 144 h 144"/>
                <a:gd name="T16" fmla="*/ 38 w 102"/>
                <a:gd name="T17" fmla="*/ 144 h 144"/>
                <a:gd name="T18" fmla="*/ 34 w 102"/>
                <a:gd name="T19" fmla="*/ 141 h 144"/>
                <a:gd name="T20" fmla="*/ 34 w 102"/>
                <a:gd name="T21" fmla="*/ 141 h 144"/>
                <a:gd name="T22" fmla="*/ 34 w 102"/>
                <a:gd name="T23" fmla="*/ 127 h 144"/>
                <a:gd name="T24" fmla="*/ 38 w 102"/>
                <a:gd name="T25" fmla="*/ 124 h 144"/>
                <a:gd name="T26" fmla="*/ 51 w 102"/>
                <a:gd name="T27" fmla="*/ 0 h 144"/>
                <a:gd name="T28" fmla="*/ 51 w 102"/>
                <a:gd name="T29" fmla="*/ 0 h 144"/>
                <a:gd name="T30" fmla="*/ 87 w 102"/>
                <a:gd name="T31" fmla="*/ 15 h 144"/>
                <a:gd name="T32" fmla="*/ 87 w 102"/>
                <a:gd name="T33" fmla="*/ 15 h 144"/>
                <a:gd name="T34" fmla="*/ 87 w 102"/>
                <a:gd name="T35" fmla="*/ 15 h 144"/>
                <a:gd name="T36" fmla="*/ 102 w 102"/>
                <a:gd name="T37" fmla="*/ 51 h 144"/>
                <a:gd name="T38" fmla="*/ 98 w 102"/>
                <a:gd name="T39" fmla="*/ 72 h 144"/>
                <a:gd name="T40" fmla="*/ 86 w 102"/>
                <a:gd name="T41" fmla="*/ 89 h 144"/>
                <a:gd name="T42" fmla="*/ 81 w 102"/>
                <a:gd name="T43" fmla="*/ 94 h 144"/>
                <a:gd name="T44" fmla="*/ 68 w 102"/>
                <a:gd name="T45" fmla="*/ 114 h 144"/>
                <a:gd name="T46" fmla="*/ 62 w 102"/>
                <a:gd name="T47" fmla="*/ 119 h 144"/>
                <a:gd name="T48" fmla="*/ 41 w 102"/>
                <a:gd name="T49" fmla="*/ 119 h 144"/>
                <a:gd name="T50" fmla="*/ 35 w 102"/>
                <a:gd name="T51" fmla="*/ 114 h 144"/>
                <a:gd name="T52" fmla="*/ 22 w 102"/>
                <a:gd name="T53" fmla="*/ 94 h 144"/>
                <a:gd name="T54" fmla="*/ 17 w 102"/>
                <a:gd name="T55" fmla="*/ 89 h 144"/>
                <a:gd name="T56" fmla="*/ 17 w 102"/>
                <a:gd name="T57" fmla="*/ 89 h 144"/>
                <a:gd name="T58" fmla="*/ 5 w 102"/>
                <a:gd name="T59" fmla="*/ 72 h 144"/>
                <a:gd name="T60" fmla="*/ 0 w 102"/>
                <a:gd name="T61" fmla="*/ 51 h 144"/>
                <a:gd name="T62" fmla="*/ 15 w 102"/>
                <a:gd name="T63" fmla="*/ 15 h 144"/>
                <a:gd name="T64" fmla="*/ 16 w 102"/>
                <a:gd name="T65" fmla="*/ 14 h 144"/>
                <a:gd name="T66" fmla="*/ 51 w 102"/>
                <a:gd name="T67" fmla="*/ 0 h 144"/>
                <a:gd name="T68" fmla="*/ 80 w 102"/>
                <a:gd name="T69" fmla="*/ 23 h 144"/>
                <a:gd name="T70" fmla="*/ 80 w 102"/>
                <a:gd name="T71" fmla="*/ 23 h 144"/>
                <a:gd name="T72" fmla="*/ 51 w 102"/>
                <a:gd name="T73" fmla="*/ 11 h 144"/>
                <a:gd name="T74" fmla="*/ 23 w 102"/>
                <a:gd name="T75" fmla="*/ 22 h 144"/>
                <a:gd name="T76" fmla="*/ 23 w 102"/>
                <a:gd name="T77" fmla="*/ 23 h 144"/>
                <a:gd name="T78" fmla="*/ 11 w 102"/>
                <a:gd name="T79" fmla="*/ 51 h 144"/>
                <a:gd name="T80" fmla="*/ 15 w 102"/>
                <a:gd name="T81" fmla="*/ 67 h 144"/>
                <a:gd name="T82" fmla="*/ 24 w 102"/>
                <a:gd name="T83" fmla="*/ 80 h 144"/>
                <a:gd name="T84" fmla="*/ 25 w 102"/>
                <a:gd name="T85" fmla="*/ 81 h 144"/>
                <a:gd name="T86" fmla="*/ 30 w 102"/>
                <a:gd name="T87" fmla="*/ 86 h 144"/>
                <a:gd name="T88" fmla="*/ 45 w 102"/>
                <a:gd name="T89" fmla="*/ 108 h 144"/>
                <a:gd name="T90" fmla="*/ 57 w 102"/>
                <a:gd name="T91" fmla="*/ 108 h 144"/>
                <a:gd name="T92" fmla="*/ 73 w 102"/>
                <a:gd name="T93" fmla="*/ 86 h 144"/>
                <a:gd name="T94" fmla="*/ 78 w 102"/>
                <a:gd name="T95" fmla="*/ 81 h 144"/>
                <a:gd name="T96" fmla="*/ 78 w 102"/>
                <a:gd name="T97" fmla="*/ 80 h 144"/>
                <a:gd name="T98" fmla="*/ 88 w 102"/>
                <a:gd name="T99" fmla="*/ 67 h 144"/>
                <a:gd name="T100" fmla="*/ 91 w 102"/>
                <a:gd name="T101" fmla="*/ 51 h 144"/>
                <a:gd name="T102" fmla="*/ 80 w 102"/>
                <a:gd name="T103" fmla="*/ 23 h 144"/>
                <a:gd name="T104" fmla="*/ 62 w 102"/>
                <a:gd name="T105" fmla="*/ 131 h 144"/>
                <a:gd name="T106" fmla="*/ 62 w 102"/>
                <a:gd name="T107" fmla="*/ 131 h 144"/>
                <a:gd name="T108" fmla="*/ 41 w 102"/>
                <a:gd name="T109" fmla="*/ 131 h 144"/>
                <a:gd name="T110" fmla="*/ 41 w 102"/>
                <a:gd name="T111" fmla="*/ 138 h 144"/>
                <a:gd name="T112" fmla="*/ 62 w 102"/>
                <a:gd name="T113" fmla="*/ 138 h 144"/>
                <a:gd name="T114" fmla="*/ 62 w 102"/>
                <a:gd name="T115" fmla="*/ 1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44">
                  <a:moveTo>
                    <a:pt x="38" y="124"/>
                  </a:moveTo>
                  <a:cubicBezTo>
                    <a:pt x="38" y="124"/>
                    <a:pt x="38" y="124"/>
                    <a:pt x="3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7" y="124"/>
                    <a:pt x="68" y="125"/>
                    <a:pt x="68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3"/>
                    <a:pt x="67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6" y="144"/>
                    <a:pt x="34" y="143"/>
                    <a:pt x="34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5"/>
                    <a:pt x="36" y="124"/>
                    <a:pt x="38" y="124"/>
                  </a:cubicBezTo>
                  <a:close/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7" y="24"/>
                    <a:pt x="102" y="37"/>
                    <a:pt x="102" y="51"/>
                  </a:cubicBezTo>
                  <a:cubicBezTo>
                    <a:pt x="102" y="58"/>
                    <a:pt x="101" y="65"/>
                    <a:pt x="98" y="72"/>
                  </a:cubicBezTo>
                  <a:cubicBezTo>
                    <a:pt x="95" y="78"/>
                    <a:pt x="91" y="84"/>
                    <a:pt x="86" y="89"/>
                  </a:cubicBezTo>
                  <a:cubicBezTo>
                    <a:pt x="85" y="90"/>
                    <a:pt x="82" y="92"/>
                    <a:pt x="81" y="94"/>
                  </a:cubicBezTo>
                  <a:cubicBezTo>
                    <a:pt x="73" y="101"/>
                    <a:pt x="69" y="105"/>
                    <a:pt x="68" y="114"/>
                  </a:cubicBezTo>
                  <a:cubicBezTo>
                    <a:pt x="67" y="117"/>
                    <a:pt x="65" y="119"/>
                    <a:pt x="62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8" y="119"/>
                    <a:pt x="35" y="117"/>
                    <a:pt x="35" y="114"/>
                  </a:cubicBezTo>
                  <a:cubicBezTo>
                    <a:pt x="34" y="105"/>
                    <a:pt x="30" y="101"/>
                    <a:pt x="22" y="94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2" y="84"/>
                    <a:pt x="7" y="78"/>
                    <a:pt x="5" y="72"/>
                  </a:cubicBezTo>
                  <a:cubicBezTo>
                    <a:pt x="2" y="65"/>
                    <a:pt x="0" y="58"/>
                    <a:pt x="0" y="51"/>
                  </a:cubicBezTo>
                  <a:cubicBezTo>
                    <a:pt x="0" y="37"/>
                    <a:pt x="6" y="24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5" y="5"/>
                    <a:pt x="37" y="0"/>
                    <a:pt x="51" y="0"/>
                  </a:cubicBezTo>
                  <a:close/>
                  <a:moveTo>
                    <a:pt x="80" y="23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72" y="15"/>
                    <a:pt x="62" y="11"/>
                    <a:pt x="51" y="11"/>
                  </a:cubicBezTo>
                  <a:cubicBezTo>
                    <a:pt x="40" y="11"/>
                    <a:pt x="31" y="15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30"/>
                    <a:pt x="11" y="40"/>
                    <a:pt x="11" y="51"/>
                  </a:cubicBezTo>
                  <a:cubicBezTo>
                    <a:pt x="11" y="57"/>
                    <a:pt x="13" y="62"/>
                    <a:pt x="15" y="67"/>
                  </a:cubicBezTo>
                  <a:cubicBezTo>
                    <a:pt x="17" y="72"/>
                    <a:pt x="20" y="77"/>
                    <a:pt x="24" y="80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7" y="83"/>
                    <a:pt x="29" y="84"/>
                    <a:pt x="30" y="86"/>
                  </a:cubicBezTo>
                  <a:cubicBezTo>
                    <a:pt x="38" y="93"/>
                    <a:pt x="43" y="98"/>
                    <a:pt x="45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60" y="98"/>
                    <a:pt x="65" y="93"/>
                    <a:pt x="73" y="86"/>
                  </a:cubicBezTo>
                  <a:cubicBezTo>
                    <a:pt x="74" y="84"/>
                    <a:pt x="75" y="83"/>
                    <a:pt x="78" y="81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2" y="77"/>
                    <a:pt x="85" y="72"/>
                    <a:pt x="88" y="67"/>
                  </a:cubicBezTo>
                  <a:cubicBezTo>
                    <a:pt x="90" y="62"/>
                    <a:pt x="91" y="57"/>
                    <a:pt x="91" y="51"/>
                  </a:cubicBezTo>
                  <a:cubicBezTo>
                    <a:pt x="91" y="40"/>
                    <a:pt x="87" y="30"/>
                    <a:pt x="80" y="23"/>
                  </a:cubicBezTo>
                  <a:close/>
                  <a:moveTo>
                    <a:pt x="62" y="131"/>
                  </a:moveTo>
                  <a:cubicBezTo>
                    <a:pt x="62" y="131"/>
                    <a:pt x="62" y="131"/>
                    <a:pt x="6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31"/>
                    <a:pt x="62" y="131"/>
                    <a:pt x="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文本框 14"/>
            <p:cNvSpPr txBox="1">
              <a:spLocks noChangeArrowheads="1"/>
            </p:cNvSpPr>
            <p:nvPr/>
          </p:nvSpPr>
          <p:spPr bwMode="auto">
            <a:xfrm>
              <a:off x="8795137" y="3303007"/>
              <a:ext cx="2184400" cy="327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20204" pitchFamily="34" charset="0"/>
                </a:rPr>
                <a:t>整体项目优化</a:t>
              </a:r>
            </a:p>
          </p:txBody>
        </p:sp>
        <p:sp>
          <p:nvSpPr>
            <p:cNvPr id="41" name="文本框 15"/>
            <p:cNvSpPr txBox="1">
              <a:spLocks noChangeArrowheads="1"/>
            </p:cNvSpPr>
            <p:nvPr/>
          </p:nvSpPr>
          <p:spPr bwMode="auto">
            <a:xfrm>
              <a:off x="9006793" y="2650235"/>
              <a:ext cx="17347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sym typeface="Arial" panose="020B0604020202020204" pitchFamily="34" charset="0"/>
                </a:rPr>
                <a:t>Optimization</a:t>
              </a:r>
              <a:endParaRPr lang="zh-CN" altLang="en-US" sz="2000" b="1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3934" y="1574327"/>
            <a:ext cx="635238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整个项目功能总体可分为以下四个部分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模块功能及关系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1596724" y="2818372"/>
            <a:ext cx="430876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请在这里添加相应的文字内容，请在这里添加相应的文字内容。请在这里添加相应的文字内容，请在这里添加相应的文字内容。请在这里添加相应的文字内容，请在这里添加相应的文字内容。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537699" y="2707596"/>
            <a:ext cx="2118049" cy="1175657"/>
          </a:xfrm>
          <a:prstGeom prst="roundRect">
            <a:avLst>
              <a:gd name="adj" fmla="val 27778"/>
            </a:avLst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MaxMin</a:t>
            </a:r>
            <a:endParaRPr lang="en-US" altLang="zh-CN" dirty="0"/>
          </a:p>
          <a:p>
            <a:pPr algn="ctr"/>
            <a:r>
              <a:rPr lang="zh-CN" altLang="en-US" dirty="0"/>
              <a:t>博弈树搜索</a:t>
            </a:r>
            <a:endParaRPr lang="en-US" altLang="zh-CN" dirty="0"/>
          </a:p>
          <a:p>
            <a:pPr algn="ctr"/>
            <a:r>
              <a:rPr lang="en-US" altLang="zh-CN" dirty="0"/>
              <a:t>AI</a:t>
            </a:r>
            <a:r>
              <a:rPr lang="zh-CN" altLang="en-US" dirty="0"/>
              <a:t>决策核心</a:t>
            </a:r>
          </a:p>
        </p:txBody>
      </p:sp>
      <p:sp>
        <p:nvSpPr>
          <p:cNvPr id="29" name="矩形: 圆角 28"/>
          <p:cNvSpPr/>
          <p:nvPr/>
        </p:nvSpPr>
        <p:spPr>
          <a:xfrm>
            <a:off x="4281964" y="2895402"/>
            <a:ext cx="1623526" cy="877077"/>
          </a:xfrm>
          <a:prstGeom prst="roundRect">
            <a:avLst/>
          </a:prstGeom>
          <a:solidFill>
            <a:srgbClr val="3B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Evaluate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51664" y="3011593"/>
            <a:ext cx="1261884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提供决策依据</a:t>
            </a:r>
          </a:p>
        </p:txBody>
      </p:sp>
      <p:sp>
        <p:nvSpPr>
          <p:cNvPr id="33" name="箭头: 左 32"/>
          <p:cNvSpPr/>
          <p:nvPr/>
        </p:nvSpPr>
        <p:spPr>
          <a:xfrm>
            <a:off x="2745979" y="3276212"/>
            <a:ext cx="1371634" cy="19322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/>
          <p:cNvSpPr/>
          <p:nvPr/>
        </p:nvSpPr>
        <p:spPr>
          <a:xfrm>
            <a:off x="2593544" y="951722"/>
            <a:ext cx="1623526" cy="877077"/>
          </a:xfrm>
          <a:prstGeom prst="roundRect">
            <a:avLst/>
          </a:prstGeom>
          <a:solidFill>
            <a:srgbClr val="3B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36" name="箭头: 左 35"/>
          <p:cNvSpPr/>
          <p:nvPr/>
        </p:nvSpPr>
        <p:spPr>
          <a:xfrm rot="18839382">
            <a:off x="1580110" y="2154703"/>
            <a:ext cx="1056323" cy="193312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左 36"/>
          <p:cNvSpPr/>
          <p:nvPr/>
        </p:nvSpPr>
        <p:spPr>
          <a:xfrm rot="2794222">
            <a:off x="1738846" y="4338176"/>
            <a:ext cx="1319234" cy="213080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933956" y="1974614"/>
            <a:ext cx="90281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优化算法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002366" y="2030859"/>
            <a:ext cx="902811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优化算法</a:t>
            </a:r>
            <a:endParaRPr lang="en-US" altLang="zh-CN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2197211" y="4983292"/>
            <a:ext cx="1805940" cy="1059815"/>
          </a:xfrm>
          <a:prstGeom prst="roundRect">
            <a:avLst/>
          </a:prstGeom>
          <a:solidFill>
            <a:srgbClr val="3B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  <a:p>
            <a:pPr algn="ctr"/>
            <a:r>
              <a:rPr lang="zh-CN" altLang="en-US" dirty="0"/>
              <a:t>实现人机交互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666151" y="4129153"/>
            <a:ext cx="1441420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可视化决策结果</a:t>
            </a:r>
          </a:p>
        </p:txBody>
      </p:sp>
      <p:sp>
        <p:nvSpPr>
          <p:cNvPr id="44" name="箭头: 左 43"/>
          <p:cNvSpPr/>
          <p:nvPr/>
        </p:nvSpPr>
        <p:spPr>
          <a:xfrm rot="13761284">
            <a:off x="4297822" y="2258735"/>
            <a:ext cx="1056323" cy="193312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06431" y="2138492"/>
            <a:ext cx="115125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辅助函数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24C726-A99C-C50C-271E-7C6205DBDCE6}"/>
              </a:ext>
            </a:extLst>
          </p:cNvPr>
          <p:cNvSpPr/>
          <p:nvPr/>
        </p:nvSpPr>
        <p:spPr>
          <a:xfrm>
            <a:off x="6766202" y="1533772"/>
            <a:ext cx="1531008" cy="414559"/>
          </a:xfrm>
          <a:prstGeom prst="round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MaxMin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C316BE-AB7E-18E1-B369-17FE620AD7DF}"/>
              </a:ext>
            </a:extLst>
          </p:cNvPr>
          <p:cNvSpPr/>
          <p:nvPr/>
        </p:nvSpPr>
        <p:spPr>
          <a:xfrm>
            <a:off x="6766202" y="2520756"/>
            <a:ext cx="1531008" cy="414559"/>
          </a:xfrm>
          <a:prstGeom prst="round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9BDDCA-56D7-6F0E-76AB-429D349A8B11}"/>
              </a:ext>
            </a:extLst>
          </p:cNvPr>
          <p:cNvSpPr/>
          <p:nvPr/>
        </p:nvSpPr>
        <p:spPr>
          <a:xfrm>
            <a:off x="6766201" y="3529424"/>
            <a:ext cx="1531009" cy="414559"/>
          </a:xfrm>
          <a:prstGeom prst="round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DA9F656-2B63-6B00-47EC-B93D0B4F6FEE}"/>
              </a:ext>
            </a:extLst>
          </p:cNvPr>
          <p:cNvSpPr/>
          <p:nvPr/>
        </p:nvSpPr>
        <p:spPr>
          <a:xfrm>
            <a:off x="6766201" y="4598362"/>
            <a:ext cx="1531008" cy="414559"/>
          </a:xfrm>
          <a:prstGeom prst="round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77ED12-D85F-4EE5-BAF1-DF0D41E72EF9}"/>
              </a:ext>
            </a:extLst>
          </p:cNvPr>
          <p:cNvSpPr txBox="1"/>
          <p:nvPr/>
        </p:nvSpPr>
        <p:spPr>
          <a:xfrm>
            <a:off x="7594673" y="2000303"/>
            <a:ext cx="2698175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对博弈树进行深索，找出最优解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F737F9-6CE0-1273-4AEC-557A7F29276D}"/>
              </a:ext>
            </a:extLst>
          </p:cNvPr>
          <p:cNvSpPr txBox="1"/>
          <p:nvPr/>
        </p:nvSpPr>
        <p:spPr>
          <a:xfrm>
            <a:off x="7594673" y="3064804"/>
            <a:ext cx="3595856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为棋局提供一个确定的分数，作为决策依据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F2FE78-4FF4-51CC-759F-8898090C8643}"/>
              </a:ext>
            </a:extLst>
          </p:cNvPr>
          <p:cNvSpPr txBox="1"/>
          <p:nvPr/>
        </p:nvSpPr>
        <p:spPr>
          <a:xfrm>
            <a:off x="7594673" y="4063893"/>
            <a:ext cx="4129657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优化搜索效率，如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alpha-beta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剪枝，启发式搜索等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500F47-BBC6-DFF0-D02E-4304B9064049}"/>
              </a:ext>
            </a:extLst>
          </p:cNvPr>
          <p:cNvSpPr txBox="1"/>
          <p:nvPr/>
        </p:nvSpPr>
        <p:spPr>
          <a:xfrm>
            <a:off x="7594673" y="5168489"/>
            <a:ext cx="3175869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1400" b="1" dirty="0" err="1">
                <a:latin typeface="Arial" panose="020B0604020202020204" pitchFamily="34" charset="0"/>
                <a:ea typeface="微软雅黑" panose="020B0503020204020204" pitchFamily="34" charset="-122"/>
              </a:rPr>
              <a:t>raylib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图形库，可视化</a:t>
            </a:r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AI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决策结果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第三部分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关键技术与实践难点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Optimization</a:t>
            </a:r>
            <a:endParaRPr lang="zh-CN" altLang="en-US" sz="2400" dirty="0">
              <a:solidFill>
                <a:srgbClr val="325B7F"/>
              </a:solidFill>
              <a:latin typeface="迷你简菱心" panose="02010609000101010101" pitchFamily="49" charset="-122"/>
              <a:ea typeface="迷你简菱心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5" name="Freeform 7"/>
          <p:cNvSpPr>
            <a:spLocks noChangeArrowheads="1"/>
          </p:cNvSpPr>
          <p:nvPr/>
        </p:nvSpPr>
        <p:spPr bwMode="auto">
          <a:xfrm>
            <a:off x="5287434" y="2010313"/>
            <a:ext cx="1384300" cy="1221316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6" name="Freeform 8"/>
          <p:cNvSpPr>
            <a:spLocks noChangeArrowheads="1"/>
          </p:cNvSpPr>
          <p:nvPr/>
        </p:nvSpPr>
        <p:spPr bwMode="auto">
          <a:xfrm>
            <a:off x="3915833" y="3231628"/>
            <a:ext cx="1371600" cy="13208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7" name="Freeform 9"/>
          <p:cNvSpPr>
            <a:spLocks noChangeArrowheads="1"/>
          </p:cNvSpPr>
          <p:nvPr/>
        </p:nvSpPr>
        <p:spPr bwMode="auto">
          <a:xfrm>
            <a:off x="4703234" y="4552429"/>
            <a:ext cx="1274233" cy="1392767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8" name="Freeform 10"/>
          <p:cNvSpPr>
            <a:spLocks noChangeArrowheads="1"/>
          </p:cNvSpPr>
          <p:nvPr/>
        </p:nvSpPr>
        <p:spPr bwMode="auto">
          <a:xfrm>
            <a:off x="5977467" y="4552429"/>
            <a:ext cx="1278467" cy="1392767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325B7F"/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9" name="Freeform 11"/>
          <p:cNvSpPr>
            <a:spLocks noChangeArrowheads="1"/>
          </p:cNvSpPr>
          <p:nvPr/>
        </p:nvSpPr>
        <p:spPr bwMode="auto">
          <a:xfrm>
            <a:off x="6671733" y="3231628"/>
            <a:ext cx="1371600" cy="13208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zh-CN" altLang="zh-CN" sz="2400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30" name="矩形 7"/>
          <p:cNvSpPr>
            <a:spLocks noChangeArrowheads="1"/>
          </p:cNvSpPr>
          <p:nvPr/>
        </p:nvSpPr>
        <p:spPr bwMode="auto">
          <a:xfrm>
            <a:off x="5738285" y="2569112"/>
            <a:ext cx="586316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01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7018867" y="3481395"/>
            <a:ext cx="51999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02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2" name="矩形 9"/>
          <p:cNvSpPr>
            <a:spLocks noChangeArrowheads="1"/>
          </p:cNvSpPr>
          <p:nvPr/>
        </p:nvSpPr>
        <p:spPr bwMode="auto">
          <a:xfrm>
            <a:off x="6540501" y="5001161"/>
            <a:ext cx="57150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03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3" name="矩形 10"/>
          <p:cNvSpPr>
            <a:spLocks noChangeArrowheads="1"/>
          </p:cNvSpPr>
          <p:nvPr/>
        </p:nvSpPr>
        <p:spPr bwMode="auto">
          <a:xfrm>
            <a:off x="4861985" y="5020212"/>
            <a:ext cx="59478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04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4" name="矩形 11"/>
          <p:cNvSpPr>
            <a:spLocks noChangeArrowheads="1"/>
          </p:cNvSpPr>
          <p:nvPr/>
        </p:nvSpPr>
        <p:spPr bwMode="auto">
          <a:xfrm>
            <a:off x="4459818" y="3494095"/>
            <a:ext cx="480483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735" dirty="0">
                <a:solidFill>
                  <a:schemeClr val="bg1"/>
                </a:solidFill>
                <a:latin typeface="Swiss911 UCm BT" pitchFamily="2" charset="0"/>
                <a:sym typeface="Swiss911 UCm BT" pitchFamily="2" charset="0"/>
              </a:rPr>
              <a:t>05</a:t>
            </a:r>
            <a:endParaRPr lang="zh-CN" altLang="en-US" sz="3735" dirty="0">
              <a:solidFill>
                <a:schemeClr val="bg1"/>
              </a:solidFill>
              <a:latin typeface="Swiss911 UCm BT" pitchFamily="2" charset="0"/>
              <a:sym typeface="Swiss911 UCm BT" pitchFamily="2" charset="0"/>
            </a:endParaRPr>
          </a:p>
        </p:txBody>
      </p:sp>
      <p:sp>
        <p:nvSpPr>
          <p:cNvPr id="35" name="TextBox 12"/>
          <p:cNvSpPr>
            <a:spLocks noChangeArrowheads="1"/>
          </p:cNvSpPr>
          <p:nvPr/>
        </p:nvSpPr>
        <p:spPr bwMode="auto">
          <a:xfrm>
            <a:off x="6506633" y="1809228"/>
            <a:ext cx="34290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将棋盘状态和一个数互相映射，由此保存已经搜索过的棋盘状态的分数。后续搜索过程中遇到已经评估过的棋盘情况，就不必重复计算。</a:t>
            </a:r>
          </a:p>
        </p:txBody>
      </p:sp>
      <p:sp>
        <p:nvSpPr>
          <p:cNvPr id="36" name="TextBox 13"/>
          <p:cNvSpPr>
            <a:spLocks noChangeArrowheads="1"/>
          </p:cNvSpPr>
          <p:nvPr/>
        </p:nvSpPr>
        <p:spPr bwMode="auto">
          <a:xfrm>
            <a:off x="8185152" y="3441180"/>
            <a:ext cx="281304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预先计算好有意义的棋型的评分，用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一一映射，能显著提高评估函数的效率和准确性。</a:t>
            </a:r>
          </a:p>
        </p:txBody>
      </p:sp>
      <p:sp>
        <p:nvSpPr>
          <p:cNvPr id="37" name="TextBox 14"/>
          <p:cNvSpPr>
            <a:spLocks noChangeArrowheads="1"/>
          </p:cNvSpPr>
          <p:nvPr/>
        </p:nvSpPr>
        <p:spPr bwMode="auto">
          <a:xfrm>
            <a:off x="7497233" y="5369462"/>
            <a:ext cx="2813051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每次搜索子节点时，只搜索前几个子节点，提高搜索效率。</a:t>
            </a:r>
          </a:p>
        </p:txBody>
      </p:sp>
      <p:sp>
        <p:nvSpPr>
          <p:cNvPr id="38" name="TextBox 15"/>
          <p:cNvSpPr>
            <a:spLocks noChangeArrowheads="1"/>
          </p:cNvSpPr>
          <p:nvPr/>
        </p:nvSpPr>
        <p:spPr bwMode="auto">
          <a:xfrm>
            <a:off x="1515534" y="4967296"/>
            <a:ext cx="28109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Alpha-Beta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剪枝效能的算法。通过预先排序子节点，来提高被剪去的子节点个数。</a:t>
            </a:r>
          </a:p>
        </p:txBody>
      </p:sp>
      <p:sp>
        <p:nvSpPr>
          <p:cNvPr id="39" name="TextBox 16"/>
          <p:cNvSpPr>
            <a:spLocks noChangeArrowheads="1"/>
          </p:cNvSpPr>
          <p:nvPr/>
        </p:nvSpPr>
        <p:spPr bwMode="auto">
          <a:xfrm>
            <a:off x="1515534" y="2636846"/>
            <a:ext cx="28109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MaxMin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算法的假设原则而实现的剪枝算法，能显著优化搜索效率。</a:t>
            </a:r>
          </a:p>
        </p:txBody>
      </p:sp>
      <p:sp>
        <p:nvSpPr>
          <p:cNvPr id="40" name="TextBox 17"/>
          <p:cNvSpPr>
            <a:spLocks noChangeArrowheads="1"/>
          </p:cNvSpPr>
          <p:nvPr/>
        </p:nvSpPr>
        <p:spPr bwMode="auto">
          <a:xfrm>
            <a:off x="6506634" y="1445162"/>
            <a:ext cx="16827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Zobrist</a:t>
            </a:r>
          </a:p>
        </p:txBody>
      </p:sp>
      <p:sp>
        <p:nvSpPr>
          <p:cNvPr id="41" name="TextBox 18"/>
          <p:cNvSpPr>
            <a:spLocks noChangeArrowheads="1"/>
          </p:cNvSpPr>
          <p:nvPr/>
        </p:nvSpPr>
        <p:spPr bwMode="auto">
          <a:xfrm>
            <a:off x="8185151" y="3047479"/>
            <a:ext cx="1682749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棋型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</p:txBody>
      </p:sp>
      <p:sp>
        <p:nvSpPr>
          <p:cNvPr id="42" name="TextBox 19"/>
          <p:cNvSpPr>
            <a:spLocks noChangeArrowheads="1"/>
          </p:cNvSpPr>
          <p:nvPr/>
        </p:nvSpPr>
        <p:spPr bwMode="auto">
          <a:xfrm>
            <a:off x="7497234" y="4977880"/>
            <a:ext cx="1861370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搜索节点个数限制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0"/>
          <p:cNvSpPr>
            <a:spLocks noChangeArrowheads="1"/>
          </p:cNvSpPr>
          <p:nvPr/>
        </p:nvSpPr>
        <p:spPr bwMode="auto">
          <a:xfrm>
            <a:off x="1515533" y="4571479"/>
            <a:ext cx="1377393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21"/>
          <p:cNvSpPr>
            <a:spLocks noChangeArrowheads="1"/>
          </p:cNvSpPr>
          <p:nvPr/>
        </p:nvSpPr>
        <p:spPr bwMode="auto">
          <a:xfrm>
            <a:off x="1515533" y="2232561"/>
            <a:ext cx="1946124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Alpha-Beta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22"/>
          <p:cNvSpPr>
            <a:spLocks noChangeArrowheads="1"/>
          </p:cNvSpPr>
          <p:nvPr/>
        </p:nvSpPr>
        <p:spPr bwMode="auto">
          <a:xfrm>
            <a:off x="5456767" y="3701529"/>
            <a:ext cx="11535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400" dirty="0"/>
              <a:t>项目</a:t>
            </a:r>
            <a:endParaRPr lang="en-US" altLang="zh-CN" sz="2400" dirty="0"/>
          </a:p>
          <a:p>
            <a:pPr algn="ctr"/>
            <a:r>
              <a:rPr lang="zh-CN" altLang="en-US" sz="2400" dirty="0"/>
              <a:t>优化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k1ZjM3YWEzYWU4NmU5YzU4NGEyZDAwNjEzMzdiZ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878</Words>
  <Application>Microsoft Office PowerPoint</Application>
  <PresentationFormat>宽屏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Swiss911 UCm BT</vt:lpstr>
      <vt:lpstr>等线</vt:lpstr>
      <vt:lpstr>迷你简菱心</vt:lpstr>
      <vt:lpstr>微软雅黑</vt:lpstr>
      <vt:lpstr>幼圆</vt:lpstr>
      <vt:lpstr>Arial</vt:lpstr>
      <vt:lpstr>Arial Black</vt:lpstr>
      <vt:lpstr>Calibri</vt:lpstr>
      <vt:lpstr>Tw Cen MT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canffer S</cp:lastModifiedBy>
  <cp:revision>53</cp:revision>
  <dcterms:created xsi:type="dcterms:W3CDTF">2019-08-14T01:23:00Z</dcterms:created>
  <dcterms:modified xsi:type="dcterms:W3CDTF">2023-12-24T11:24:41Z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C1D9867D88334E508DF04D5ABB93554F_12</vt:lpwstr>
  </property>
</Properties>
</file>