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2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ink/ink3.xml" ContentType="application/inkml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7"/>
      <p:bold r:id="rId38"/>
      <p:italic r:id="rId39"/>
      <p:boldItalic r:id="rId40"/>
    </p:embeddedFont>
    <p:embeddedFont>
      <p:font typeface="Consolas" panose="020B0609020204030204" pitchFamily="49" charset="0"/>
      <p:regular r:id="rId41"/>
      <p:bold r:id="rId42"/>
      <p:italic r:id="rId43"/>
      <p:boldItalic r:id="rId44"/>
    </p:embeddedFont>
    <p:embeddedFont>
      <p:font typeface="Helvetica Neue" panose="020B0604020202020204" charset="0"/>
      <p:regular r:id="rId45"/>
      <p:bold r:id="rId46"/>
      <p:italic r:id="rId47"/>
      <p:boldItalic r:id="rId48"/>
    </p:embeddedFont>
    <p:embeddedFont>
      <p:font typeface="Oswald" panose="020B0604020202020204" charset="0"/>
      <p:regular r:id="rId49"/>
      <p:bold r:id="rId50"/>
    </p:embeddedFont>
    <p:embeddedFont>
      <p:font typeface="Trebuchet MS" panose="020B0603020202020204" pitchFamily="3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F5887E-39EE-4C67-98B5-0FB87B9EDEA1}">
  <a:tblStyle styleId="{4EF5887E-39EE-4C67-98B5-0FB87B9EDE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669" autoAdjust="0"/>
  </p:normalViewPr>
  <p:slideViewPr>
    <p:cSldViewPr snapToGrid="0">
      <p:cViewPr>
        <p:scale>
          <a:sx n="93" d="100"/>
          <a:sy n="93" d="100"/>
        </p:scale>
        <p:origin x="73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54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font" Target="fonts/font17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5.fntdata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19T15:43:17.4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57,'4'0,"0"0,0 0,0 1,0 0,0-1,0 1,0 1,0-1,0 1,0-1,-1 1,1 0,-1 0,1 1,-1-1,0 1,0 0,0-1,0 2,6 4,0-1,0 0,0 0,1-1,0 0,0-1,1 0,-1 0,1-1,10 2,-1 0,0 1,16 8,-19-8,-1-1,1 0,0-1,5 1,4-3,0-2,0 0,20-3,8 0,-36 1,-1-1,0-1,1 0,-1-1,8-4,-5 2,-1 1,1 1,17-2,-8 4,-1 1,0-2,0-1,16-5,-16 4,-1 1,1 1,-1 2,1 1,19 2,15-1,677-1,-723-1,-1 0,0-2,1 0,7-3,-4 2,-1 0,15-1,44 2,13 3,-22 1,-53-2,1-1,-1-1,1 0,-1-1,0-1,13-5,-9 2,1 2,0 0,14-1,7 3,0 3,40 2,-12 1,-53-2,0 1,0 0,0 1,0 1,-1 0,3 2,-3-1,1-1,0 0,-1-1,15 1,63-4,-58-1,0 2,19 3,-42-1,-1 0,0 1,7 3,-7-2,-1-1,1-1,0 1,2-1,31 0,1-1,20-3,90-13,-104 10,24-5,34-2,-89 9,1 0,-1-1,3-1,37-8,24 3,32 3,50-6,-69 4,39 4,721 5,-812 2,0 2,11 4,57 5,164-11,-147-3,-86 3,17 3,-14 0,2-3,39-3,-32 0,34 4,-50 2,0 2,24 9,-15-4,13 0,-44-10,0 0,1-1,-1-1,1 0,6-3,113-17,84-9,-43 21,34 9,-64 0,-32 0,130-2,-237-1,1 1,-1-2,1 1,-1-1,0-1,6-2,-5 1,0 1,1 0,-1 1,1 1,3-1,1 3,0 0,1 1,-1 1,0 0,-1 2,11 2,38 7,-53-11,-1 0,1 1,0 0,-1 1,1 0,-1 0,0 1,-1 1,1 0,4 3,2 2,0-1,1-1,1 0,-1-1,1-1,1-1,0-2,0-1,0-1,0-1,0 0,0-2,10-1,19 1,-25 0,-3 2,0-1,1-1,-1-1,0-1,0-1,12-4,-13 2,1 0,0 1,0 2,0 0,0 0,0 2,7 1,53 0,47 1,-96 1,0 1,0 1,1 3,-19-5,0 1,0 1,-1 0,1 1,-1 0,0 1,4 2,-8-3,0 0,0-1,0 0,1-1,-1 0,1 0,0-1,0 0,0 0,4-1,19 1,0-1,12-2,-9 0,11 1,-25 1,-1-1,1-1,-1 0,0-2,13-3,130-36,-124 32,17-8,-28 9,0 0,0 2,23-3,17 6,-44 3,0 0,-1-2,12-3,-11 0,1 2,-1 1,6 1,-14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19T15:47:47.7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303 604,'25'0,"-1"-1,1-1,16-4,-29 3,0 0,0-1,0 0,0-1,-1 0,0-1,0 0,2-2,8-7,1 2,0 1,1 0,8-2,-15 9,-1 0,1 1,-1 0,1 1,0 1,0 1,7 0,828 3,-823-1,27 5,-25-2,16-1,387-2,-209-2,-219 1,1 0,-1 0,1 1,-1 0,1 0,3 2,-8-3,0 0,0 0,0 1,-1-1,1 1,0-1,0 0,0 1,-1-1,1 1,0 0,-1-1,1 1,-1 0,1-1,0 1,-1 0,0-1,1 1,-1 0,1 0,-1 0,0 0,1-1,-1 1,0 0,0 0,0 0,0 0,0 0,0 0,0 0,0-1,0 1,0 0,-1 0,1 0,0 0,0 0,-1-1,1 1,-1 0,1 0,-1-1,1 1,-1 0,-2 4,0 0,0 0,-1 0,0-1,0 1,0-1,0 0,-1 0,1-1,-1 0,0 1,0-1,-1-1,1 1,-11 3,0-1,0 0,0-1,-4-1,0 1,0 1,-13 5,16-3,0 0,0-1,-1-1,-12 2,-13 6,34-10,-1 0,1 0,-1-1,-4 0,-44 2,-1-3,-3-3,-22 0,-282 3,334 0,-25 5,-20 1,-146-6,115-1,97 0,0 1,1 0,-1 1,0 0,0 1,1 0,-1 1,1 0,0 0,0 1,1 1,-7 4,-12 10,2 1,1 2,-10 11,8-7,22-22,0 0,-1-1,0 0,1 0,-2 0,1 0,0-1,-1 0,1 0,-1-1,0 0,0 0,0 0,0-1,0 0,0-1,-1 0,1 0,0 0,0-1,0 0,-7-2,11 3,0-1,0 0,1 0,-1 0,0 0,1-1,-1 1,1-1,-1 0,1 1,0-1,0 0,0 0,0-1,-2-1,-1-3,0-1,1 0,0-1,-1-2,-13-25,9 20,9 13,-1 1,0 0,0 0,0 0,0 0,0 1,-1-1,1 0,0 0,-1 1,0-1,1 1,-1-1,0 1,1 0,-1-1,0 1,0 0,0 0,0 1,0-1,-1 0,1 1,0-1,-21-1,0 0,0 2,0 0,-3 2,-30 0,5-1,3 0,-18-4,64 3,0 0,0-1,1 1,-1-1,0 1,0-1,0 0,0 1,1-1,-1 0,0-1,1 1,-1 0,1 0,-1-1,1 1,0 0,0-1,-1 0,1 1,0-1,0 0,0 1,1-1,-1 0,0 0,1 0,-1 0,1-1,-2-7,0 0,1-1,1 1,0 0,1-3,-1 1,2-18,0 0,3 0,0 0,2 1,1-1,5-7,21-50,18-29,-41 91,58-118,-46 97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19T16:36:54.564"/>
    </inkml:context>
    <inkml:brush xml:id="br0">
      <inkml:brushProperty name="width" value="0.05" units="cm"/>
      <inkml:brushProperty name="height" value="0.05" units="cm"/>
      <inkml:brushProperty name="color" value="#333333"/>
      <inkml:brushProperty name="ignorePressure" value="1"/>
    </inkml:brush>
  </inkml:definitions>
  <inkml:trace contextRef="#ctx0" brushRef="#br0">918 1114,'-8'0,"0"0,0 0,0 0,1 1,-1 0,0 1,1 0,-1 0,1 1,-1 0,1 0,-5 3,-15 9,-1-1,0-1,-26 7,-91 22,51-16,45-10,0 1,0 3,23-7,0 0,2 1,0 2,-10 8,26-19,1 1,0 0,0 0,1 1,0 0,0 0,1 0,0 0,0 1,0 0,1 0,1 1,-1-1,1 1,0 1,-7 34,8-30,-1 1,-1-1,0 0,-1 0,0 0,-1 0,-4 4,6-11,1 0,0 0,0 1,1-1,-1 1,2-1,-1 1,1 0,0-1,1 1,0 0,0 0,0 0,2 5,-2-12,1 1,-1-1,0 1,1-1,-1 1,1-1,-1 0,1 1,0-1,-1 0,1 1,0-1,0 0,0 0,0 0,0 0,0 0,1 0,-1 0,0 0,0 0,1-1,-1 1,0 0,1-1,-1 1,1-1,-1 1,2-1,4 1,1 0,0 0,0-1,-1 0,5-1,2 0,181-2,-162 0,-1-2,1-1,-1-1,-1-2,1-1,5-4,17-12,-44 21,0-1,1 2,-1-1,1 1,-1 1,1 0,1 0,8 0,19 1,0 3,21 2,-53-2,0 1,-1-1,1 1,0 0,-1 1,1-1,-1 1,0 1,4 1,8 8,0 0,5 6,-2-2,-11-9,-1 1,0 1,0 0,-1 0,0 0,-1 1,0 0,-1 1,0 0,0-1,-2 2,1-1,-2 1,1-1,-2 1,1 7,0 7,-2 1,0-1,-2 1,-1-1,-1 1,-2-1,-3 11,3-16,-1-1,-1-1,-1 0,-2 2,6-13,0-1,-1 1,-1-1,1 0,-1 0,-1-1,1 0,-1 0,0 0,-4 1,-6 3,-1 0,0-1,-1-1,-6 2,-24 7,-8 0,24-11,0-1,0-1,0-2,-25 0,-47 4,69-4,21-2</inkml:trace>
  <inkml:trace contextRef="#ctx0" brushRef="#br0" timeOffset="2852.7">1103 1071,'2'0,"0"1,-1-1,1 0,-1 1,1 0,-1-1,1 1,-1 0,1-1,-1 1,1 0,-1 0,0 0,1 0,-1 1,0-1,0 0,0 1,18 27,-17-26,5 9,0 0,-1 1,-1 0,0 0,0 5,0-2,1-1,0 0,1 0,3 3,-1-3,-2 1,0 1,3 9,35 101,-40-115,0 1,1-1,1 0,0 0,0 0,4 2,-1 2,0 0,7 14,10 18,-5-3,-13-26,-1 0,4 11,-4-6,38 132,-33-113,-9-32,0 0,-1 0,0 0,-1 2,-1-9,0 0,0 1,1-1,-1 0,1 0,0 0,0 0,0 0,1-1,-1 1,2 1,3 4,0 2</inkml:trace>
  <inkml:trace contextRef="#ctx0" brushRef="#br0" timeOffset="5933.235">1917 743,'-4'5,"1"-1,0 1,0 0,0 0,1 0,0 1,0-1,0 2,-6 12,0 0,2 1,0 0,0 4,3-16,0 0,0 0,0-1,-5 7,5-8,-1 0,1 1,1-1,-1 1,1 0,0 0,0 0,0 17,0 0,2 14,1-13,-2 1,-2 9,-4 23,4 0,2 1,4 24,-1-69,0 0,1 0,1 0,1-1,0 0,0 0,5 8,-1-3,-1 1,-1 0,0 4,-4-14,-1-1,1 1,0-1,0 0,1 0,0 0,1 0,0-1,0 0,1 0,-1 0,1 0,1-1,-1 0,1-1,7 6,38 19,-32-20,0 2,11 9,74 54,-94-68,0-1,0 0,1-1,0 0,0 0,0-2,0 1,1-2,-1 1,8-1,25 1,0-1,16-4,-13 1,-35 1,0-2,0 0,0 0,0-1,-1-1,1 0,-1 0,0-1,0-1,-1 0,1-1,6-5,-5 2,0 1,0-2,-1 0,0 0,-1-1,3-4,3-4,-6 7,0 0,-1 0,3-6,-10 13,0 1,0-1,-1 0,0 0,0 0,0 0,-1 0,0 0,0-1,-1 1,1 0,-2-172,-1 54,1 100,-1 0,-1 0,-1 1,-1-1,-1 1,-1 0,-1 0,-1 1,-1 0,-6-9,1 8,-1 0,-1 1,-7-7,-6-6,26 29,0 1,0 1,-1-1,0 1,0 0,0 0,0 0,-1 1,1-1,-1 1,0 1,0-1,0 1,0 0,-1 1,1-1,0 1,-1 0,-2 1,-3-1,-1 0,1 0,0-1,0-1,0 0,1 0,-1-2,1 1,0-1,-3-2,2 0,-1 1,0 0,-1 1,1 0,-9-1,-20-5,28 6,0 1,0 1,0 1,0 0,-1 0,-11 2,0 0,-17 4,30-2,0 0,0 1,1 0,0 1,0 1,-4 2,-10 4,16-7,0 1,1 0,-1 0,1 1,-2 1,3 0,0 0,0 0,0 1,-4 7,9-11,0 0,0 0,1 0,-1 0,1 1,0-1,1 1,-1 0,1 0,0-1,0 4,0 4</inkml:trace>
  <inkml:trace contextRef="#ctx0" brushRef="#br0" timeOffset="9996.28">2830 544,'1'3,"0"0,0 0,0 0,0 0,0-1,1 1,-1 0,1 0,1 1,5 10,101 207,-89-180,-9-18,0-1,1-1,9 11,20 29,-28-39,2 0,0-2,18 19,-23-29,0-1,1 0,0 0,1-1,10 6,-10-7,1 1,-2 1,1 0,-1 1,-1 0,0 0,-3-3,0-1,0 0,0-1,1 1,-1-1,1-1,1 0,-1 0,1 0,1-1,3 1,0-1,0-1,1 0,-1-1,1 0,7-1,-16 0,0 1,1-2,-1 1,1-1,-1 1,0-1,0-1,0 1,1-1,-1 0,-1 0,1-1,0 1,3-3,7-6,0-2,4-4,-13 11,-2 1,1-1,-1 1,0-2,0 1,0 0,-1-1,0 0,3-8,-2-1,1 1,-2-1,0 0,-1 0,0-7,0-30,-4-17,0 0,2 61,-1 0,0 1,0-1,-1 1,0 0,0-1,-3-3,-5-12,-12-18,-6-13,23 42,-3-5,0 0,0 1,-12-15,15 26,0 1,0-1,-1 1,0 0,0 0,-1 1,0-2,-1 1,1-1,-6-7,-8-5,17 15,1 0,-1 0,0-1,1 1,-3-4,6 7,0 0,0 0,0 0,0 0,0-1,0 1,0 0,0 0,0 0,0 0,0-1,0 1,0 0,0 0,0 0,0 0,0 0,1-1,-1 1,0 0,0 0,0 0,0 0,0 0,0 0,0-1,0 1,1 0,-1 0,0 0,0 0,0 0,0 0,0 0,0 0,1 0,-1 0,0 0,0 0,0-1,0 1,1 0,-1 0,0 0,0 0,0 1,0-1,1 0,-1 0,0 0,0 0,10-1,-5 2,0 0,1 0,-1 0,0 1,0-1,0 1,-1 0,5 3,36 25,-32-20,0-1,12 6,65 28,-35-18,29 19,-66-31,0 0,0 2,-2 0,1 1,5 9,-7-8,-3-4,-1 2,-1-1,0 1,5 14,12 16,-22-37,1 0,1-1,-1 0,7 5,-6-6,-1 1,1 0,-1 0,0 1,-1-1,-1 0,0-1,0 0,1 0,4 4,-7-8,0-1,0 1,0 0,1-1,-1 1,1-1,-1 0,1 0,0 0,-1 0,1 0,0-1,-1 1,2-1,3 1,1 0,0-1,-1 0,1-1,0 1,-1-1,1-1,-1 0,1 0,-1 0,0-1,5-2,-3 0,-1 0,0 0,-1-1,1 0,-1 0,0-1,-1 0,0 0,0 0,0-2,12-15,-2 3,-1 0,0-1,-2-1,-1 0,5-14,-13 23,-1 0,-1-1,0 1,-1-1,-1 0,0 1,-3-15,2-6,1 22,-1 1,0 0,-1 0,-3-12,3 18,0 0,0 0,-1 1,0-1,0 1,0 0,-1 0,0 0,0 0,-3-3,-1 0,1-1,0 0,-4-8,7 10,-1 0,1 0,-1 1,0 0,-1 0,0 0,0 1,-4-4,-115-72,117 76,-38-22,0 1,-22-7,48 25,1 0,0-2,0 0,1-1,1 0,0-2,-4-3,5 2,-1 1,0 0,-1 2,-2-1,17 10,-18-12,14 9,-1 0,0 0,-6-2,2 2,0 0,0 1,-1 0,-1 0,0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4fcfb5bc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34fcfb5bc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fcfb5bce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4fcfb5bce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4fcfb5bce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4fcfb5bce_1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Load time is faster than compile time but it may execute a little bit slower  because you have to do something that the beginning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Execution time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	no binding until you need to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	need hardware  support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	memory management unit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		does the binding for us 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4fcfb5bce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4fcfb5bce_1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Every process is going to think its being loaded into address 0 going to max  0-max is memory allocated to the process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	jump and load instructions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Logical needs to in 0-max range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	if outside the </a:t>
            </a:r>
            <a:r>
              <a:rPr lang="en-CA" dirty="0" err="1"/>
              <a:t>mmu</a:t>
            </a:r>
            <a:r>
              <a:rPr lang="en-CA" dirty="0"/>
              <a:t> or </a:t>
            </a:r>
            <a:r>
              <a:rPr lang="en-CA" dirty="0" err="1"/>
              <a:t>cpu</a:t>
            </a:r>
            <a:r>
              <a:rPr lang="en-CA" dirty="0"/>
              <a:t> can determine if its invalid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	doesn’t matter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	determined by transistors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	technically it’s the </a:t>
            </a:r>
            <a:r>
              <a:rPr lang="en-CA" dirty="0" err="1"/>
              <a:t>mmu</a:t>
            </a:r>
            <a:r>
              <a:rPr lang="en-CA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Logical to physical address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	is the actual space in RAM allocated to a process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	The OS decides what the mapping is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	but the hardware does the decoding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	does not have to be continuous 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fcfb5bce_1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fcfb5bce_1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/>
              <a:t>Cpu</a:t>
            </a:r>
            <a:r>
              <a:rPr lang="en-CA" dirty="0"/>
              <a:t> runs programs in logical address space and the address is automatically decoded by the MMU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So when switching processes the MMU gets to work 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4fcfb5bce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4fcfb5bce_1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4fcfb5bce_1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4fcfb5bce_1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Logical address is bigger than limit register we know that we are trying to access memory outside the max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To use this method the physical memory needs to be continuous 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4fcfb5bce_1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4fcfb5bce_1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4fcfb5bce_1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4fcfb5bce_1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4fcfb5bce_1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4fcfb5bce_1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4fcfb5bce_1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4fcfb5bce_1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Context switching can be high because it can involve memory in and out of the disk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	paging came out to help this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	so is swaps parts of memory instead of all of it  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55a8288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255a8288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Use Kahn’s algorithm for the asg4 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4fcfb5bce_1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4fcfb5bce_1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4fcfb5bce_1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4fcfb5bce_1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Memory fragmentation can never be avoided.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*malloc* can cause this </a:t>
            </a: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4fcfb5bce_1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4fcfb5bce_1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4fcfb5bce_1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4fcfb5bce_1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4fcfb5bce_1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4fcfb5bce_1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4fcfb5bce_1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4fcfb5bce_1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4fcfb5bce_1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4fcfb5bce_1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4fcfb5bce_1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4fcfb5bce_1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4fcfb5bce_1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4fcfb5bce_1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4fcfb5bce_1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4fcfb5bce_1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4fcfb5bce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34fcfb5bce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How to allocate memory to different resources </a:t>
            </a: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4fcfb5bce_1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4fcfb5bce_1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4fcfb5bce_1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4fcfb5bce_1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4fcfb5bce_1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4fcfb5bce_1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4fcfb5bce_1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4fcfb5bce_1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4c8896d1c_1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4c8896d1c_1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4fcfb5bce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4fcfb5bce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Programs only use logical address and something will translate it to a physical one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fcfb5bce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4fcfb5bce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fcfb5bce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4fcfb5bce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fcfb5bce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fcfb5bce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fcfb5bce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fcfb5bce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Base and limit registers provide protection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Swap the b and l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Base is were is the start memory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Limit what is the size 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fcfb5bce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4fcfb5bce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/>
              <a:t>Cpu</a:t>
            </a:r>
            <a:r>
              <a:rPr lang="en-CA" dirty="0"/>
              <a:t> </a:t>
            </a:r>
            <a:r>
              <a:rPr lang="en-CA" dirty="0" err="1"/>
              <a:t>gotta</a:t>
            </a:r>
            <a:r>
              <a:rPr lang="en-CA" dirty="0"/>
              <a:t> do checks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Memory bigger than base 1</a:t>
            </a:r>
            <a:r>
              <a:rPr lang="en-CA" baseline="30000" dirty="0"/>
              <a:t>st</a:t>
            </a:r>
            <a:r>
              <a:rPr lang="en-CA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Memory smaller than </a:t>
            </a:r>
            <a:r>
              <a:rPr lang="en-CA" dirty="0" err="1"/>
              <a:t>base+limit</a:t>
            </a:r>
            <a:r>
              <a:rPr lang="en-CA" dirty="0"/>
              <a:t> 2</a:t>
            </a:r>
            <a:r>
              <a:rPr lang="en-CA" baseline="30000" dirty="0"/>
              <a:t>nd</a:t>
            </a:r>
            <a:r>
              <a:rPr lang="en-CA" dirty="0"/>
              <a:t> 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337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3370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32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Trebuchet MS"/>
              <a:buChar char="■"/>
              <a:defRPr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Trebuchet MS"/>
              <a:buChar char="□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Trebuchet MS"/>
              <a:buChar char="￮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lvl="6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lvl="7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lvl="8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64600" y="567025"/>
            <a:ext cx="8641500" cy="5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103550" y="743375"/>
            <a:ext cx="3999900" cy="43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  <a:defRPr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lvl="6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lvl="7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lvl="8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103450" y="743375"/>
            <a:ext cx="4602600" cy="43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  <a:defRPr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lvl="6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lvl="7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lvl="8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64600" y="567025"/>
            <a:ext cx="8641500" cy="5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/>
        </p:nvSpPr>
        <p:spPr>
          <a:xfrm>
            <a:off x="64600" y="567025"/>
            <a:ext cx="8641500" cy="5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_1">
  <p:cSld name="CAPTION_ONLY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TITLE_AND_BODY_1">
    <p:bg>
      <p:bgPr>
        <a:solidFill>
          <a:srgbClr val="FFFFFF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sldNum" idx="12"/>
          </p:nvPr>
        </p:nvSpPr>
        <p:spPr>
          <a:xfrm>
            <a:off x="4436956" y="4875609"/>
            <a:ext cx="279000" cy="214500"/>
          </a:xfrm>
          <a:prstGeom prst="rect">
            <a:avLst/>
          </a:prstGeom>
          <a:gradFill>
            <a:gsLst>
              <a:gs pos="0">
                <a:srgbClr val="FEEAD4"/>
              </a:gs>
              <a:gs pos="100000">
                <a:srgbClr val="FEE8D2"/>
              </a:gs>
            </a:gsLst>
            <a:lin ang="5400012" scaled="0"/>
          </a:gradFill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3B28"/>
              </a:buClr>
              <a:buFont typeface="Helvetica Neue"/>
              <a:buNone/>
              <a:defRPr sz="1300" b="0" i="1" u="none" strike="noStrike" cap="none">
                <a:solidFill>
                  <a:srgbClr val="503B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3B28"/>
              </a:buClr>
              <a:buFont typeface="Helvetica Neue"/>
              <a:buNone/>
              <a:defRPr sz="1300" b="0" i="1" u="none" strike="noStrike" cap="none">
                <a:solidFill>
                  <a:srgbClr val="503B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3B28"/>
              </a:buClr>
              <a:buFont typeface="Helvetica Neue"/>
              <a:buNone/>
              <a:defRPr sz="1300" b="0" i="1" u="none" strike="noStrike" cap="none">
                <a:solidFill>
                  <a:srgbClr val="503B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3B28"/>
              </a:buClr>
              <a:buFont typeface="Helvetica Neue"/>
              <a:buNone/>
              <a:defRPr sz="1300" b="0" i="1" u="none" strike="noStrike" cap="none">
                <a:solidFill>
                  <a:srgbClr val="503B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3B28"/>
              </a:buClr>
              <a:buFont typeface="Helvetica Neue"/>
              <a:buNone/>
              <a:defRPr sz="1300" b="0" i="1" u="none" strike="noStrike" cap="none">
                <a:solidFill>
                  <a:srgbClr val="503B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3B28"/>
              </a:buClr>
              <a:buFont typeface="Helvetica Neue"/>
              <a:buNone/>
              <a:defRPr sz="1300" b="0" i="1" u="none" strike="noStrike" cap="none">
                <a:solidFill>
                  <a:srgbClr val="503B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3B28"/>
              </a:buClr>
              <a:buFont typeface="Helvetica Neue"/>
              <a:buNone/>
              <a:defRPr sz="1300" b="0" i="1" u="none" strike="noStrike" cap="none">
                <a:solidFill>
                  <a:srgbClr val="503B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3B28"/>
              </a:buClr>
              <a:buFont typeface="Helvetica Neue"/>
              <a:buNone/>
              <a:defRPr sz="1300" b="0" i="1" u="none" strike="noStrike" cap="none">
                <a:solidFill>
                  <a:srgbClr val="503B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3B28"/>
              </a:buClr>
              <a:buFont typeface="Helvetica Neue"/>
              <a:buNone/>
              <a:defRPr sz="1300" b="0" i="1" u="none" strike="noStrike" cap="none">
                <a:solidFill>
                  <a:srgbClr val="503B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97175" y="255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0175" y="1017725"/>
            <a:ext cx="85746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○"/>
              <a:defRPr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■"/>
              <a:defRPr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  <a:defRPr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○"/>
              <a:defRPr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■"/>
              <a:defRPr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lvl="6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  <a:defRPr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lvl="7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○"/>
              <a:defRPr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lvl="8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■"/>
              <a:defRPr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800650" y="0"/>
            <a:ext cx="35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 rot="5400000">
            <a:off x="8181600" y="619050"/>
            <a:ext cx="1593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9DAF8"/>
                </a:solidFill>
              </a:rPr>
              <a:t>CPSC 457</a:t>
            </a:r>
            <a:endParaRPr>
              <a:solidFill>
                <a:srgbClr val="C9DAF8"/>
              </a:solidFill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8800649" y="4749850"/>
            <a:ext cx="35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FFFFFF"/>
                </a:solidFill>
              </a:rPr>
              <a:t>‹#›</a:t>
            </a:fld>
            <a:endParaRPr sz="1000">
              <a:solidFill>
                <a:srgbClr val="FFFFFF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11"/>
          <p:cNvPicPr preferRelativeResize="0"/>
          <p:nvPr/>
        </p:nvPicPr>
        <p:blipFill rotWithShape="1">
          <a:blip r:embed="rId3">
            <a:alphaModFix/>
          </a:blip>
          <a:srcRect l="3574" r="17173" b="13096"/>
          <a:stretch/>
        </p:blipFill>
        <p:spPr>
          <a:xfrm>
            <a:off x="792800" y="498275"/>
            <a:ext cx="919200" cy="1196100"/>
          </a:xfrm>
          <a:prstGeom prst="stripedRightArrow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0" name="Google Shape;40;p11"/>
          <p:cNvSpPr txBox="1"/>
          <p:nvPr/>
        </p:nvSpPr>
        <p:spPr>
          <a:xfrm>
            <a:off x="1908075" y="665550"/>
            <a:ext cx="6505200" cy="3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i="1">
                <a:latin typeface="Century Gothic"/>
                <a:ea typeface="Century Gothic"/>
                <a:cs typeface="Century Gothic"/>
                <a:sym typeface="Century Gothic"/>
              </a:rPr>
              <a:t>Parkinson's law</a:t>
            </a:r>
            <a:endParaRPr i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Char char="-"/>
            </a:pPr>
            <a:r>
              <a:rPr lang="en-GB" i="1">
                <a:latin typeface="Century Gothic"/>
                <a:ea typeface="Century Gothic"/>
                <a:cs typeface="Century Gothic"/>
                <a:sym typeface="Century Gothic"/>
              </a:rPr>
              <a:t>"Work expands so as to fill the time available for its completion."</a:t>
            </a:r>
            <a:endParaRPr i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i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i="1">
                <a:latin typeface="Century Gothic"/>
                <a:ea typeface="Century Gothic"/>
                <a:cs typeface="Century Gothic"/>
                <a:sym typeface="Century Gothic"/>
              </a:rPr>
              <a:t>Corollaries:</a:t>
            </a:r>
            <a:endParaRPr i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Char char="-"/>
            </a:pPr>
            <a:r>
              <a:rPr lang="en-GB" i="1">
                <a:latin typeface="Century Gothic"/>
                <a:ea typeface="Century Gothic"/>
                <a:cs typeface="Century Gothic"/>
                <a:sym typeface="Century Gothic"/>
              </a:rPr>
              <a:t>"If you wait until the last minute, it only takes a minute to do."</a:t>
            </a:r>
            <a:endParaRPr i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Char char="-"/>
            </a:pPr>
            <a:r>
              <a:rPr lang="en-GB" i="1">
                <a:latin typeface="Century Gothic"/>
                <a:ea typeface="Century Gothic"/>
                <a:cs typeface="Century Gothic"/>
                <a:sym typeface="Century Gothic"/>
              </a:rPr>
              <a:t>"In ten hours a day you have time to fall twice as far behind your commitments as in five hours a day."</a:t>
            </a:r>
            <a:endParaRPr i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Char char="-"/>
            </a:pPr>
            <a:r>
              <a:rPr lang="en-GB" b="1" i="1">
                <a:latin typeface="Century Gothic"/>
                <a:ea typeface="Century Gothic"/>
                <a:cs typeface="Century Gothic"/>
                <a:sym typeface="Century Gothic"/>
              </a:rPr>
              <a:t>"Programs expand to fill the memory available to them.</a:t>
            </a:r>
            <a:endParaRPr b="1" i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i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i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Address binding</a:t>
            </a:r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problem: when programs are compiled, the physical address space of the process is not known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possible solution: programs could be expressed in a way that allows them to be </a:t>
            </a:r>
            <a:r>
              <a:rPr lang="en-GB" b="1" dirty="0">
                <a:solidFill>
                  <a:srgbClr val="993300"/>
                </a:solidFill>
              </a:rPr>
              <a:t>relocated</a:t>
            </a:r>
            <a:endParaRPr b="1" dirty="0">
              <a:solidFill>
                <a:srgbClr val="9933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when needed, we can bind the addresses to the actual physical memory location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addresses in a program are represented in different ways at different stages of a program’s life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 dirty="0"/>
              <a:t>source code addresses are usually </a:t>
            </a:r>
            <a:r>
              <a:rPr lang="en-GB" dirty="0">
                <a:solidFill>
                  <a:srgbClr val="993300"/>
                </a:solidFill>
              </a:rPr>
              <a:t>symbolic</a:t>
            </a:r>
            <a:endParaRPr dirty="0">
              <a:solidFill>
                <a:srgbClr val="993300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￮"/>
            </a:pPr>
            <a:r>
              <a:rPr lang="en-GB" dirty="0" err="1"/>
              <a:t>eg.</a:t>
            </a:r>
            <a:r>
              <a:rPr lang="en-GB" dirty="0"/>
              <a:t> 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GB" b="1" dirty="0"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 dirty="0"/>
              <a:t>addresses in compiled code can bind to </a:t>
            </a:r>
            <a:r>
              <a:rPr lang="en-GB" dirty="0">
                <a:solidFill>
                  <a:srgbClr val="993300"/>
                </a:solidFill>
              </a:rPr>
              <a:t>relocatable addresses</a:t>
            </a:r>
            <a:endParaRPr dirty="0">
              <a:solidFill>
                <a:srgbClr val="993300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￮"/>
            </a:pPr>
            <a:r>
              <a:rPr lang="en-GB" dirty="0" err="1"/>
              <a:t>eg.</a:t>
            </a:r>
            <a:r>
              <a:rPr lang="en-GB" dirty="0"/>
              <a:t> main = “</a:t>
            </a:r>
            <a:r>
              <a:rPr lang="en-GB" b="1" dirty="0"/>
              <a:t>14</a:t>
            </a:r>
            <a:r>
              <a:rPr lang="en-GB" dirty="0"/>
              <a:t> bytes from beginning of this module”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 dirty="0"/>
              <a:t>before execution, the loader can </a:t>
            </a:r>
            <a:r>
              <a:rPr lang="en-GB" dirty="0">
                <a:solidFill>
                  <a:srgbClr val="993300"/>
                </a:solidFill>
              </a:rPr>
              <a:t>bind </a:t>
            </a:r>
            <a:r>
              <a:rPr lang="en-GB" dirty="0"/>
              <a:t>relocatable addresses to physical addresses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￮"/>
            </a:pPr>
            <a:r>
              <a:rPr lang="en-GB" dirty="0" err="1"/>
              <a:t>eg.</a:t>
            </a:r>
            <a:r>
              <a:rPr lang="en-GB" dirty="0"/>
              <a:t> main = </a:t>
            </a:r>
            <a:r>
              <a:rPr lang="en-GB" dirty="0">
                <a:solidFill>
                  <a:schemeClr val="dk1"/>
                </a:solidFill>
              </a:rPr>
              <a:t>“</a:t>
            </a:r>
            <a:r>
              <a:rPr lang="en-GB" b="1" dirty="0">
                <a:solidFill>
                  <a:schemeClr val="dk1"/>
                </a:solidFill>
              </a:rPr>
              <a:t>14</a:t>
            </a:r>
            <a:r>
              <a:rPr lang="en-GB" dirty="0">
                <a:solidFill>
                  <a:schemeClr val="dk1"/>
                </a:solidFill>
              </a:rPr>
              <a:t> bytes from beginning of this module” ⇒ "1000 + 14 = </a:t>
            </a:r>
            <a:r>
              <a:rPr lang="en-GB" dirty="0"/>
              <a:t>1014"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each binding maps one address space to another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Binding of instructions and data to memory</a:t>
            </a:r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60333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address binding of instructions and data to memory addresses can happen at three different stages</a:t>
            </a:r>
            <a:endParaRPr/>
          </a:p>
          <a:p>
            <a:pPr marL="457200" lvl="0" indent="-3175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rgbClr val="993300"/>
                </a:solidFill>
              </a:rPr>
              <a:t>at compile time</a:t>
            </a:r>
            <a:r>
              <a:rPr lang="en-GB"/>
              <a:t> - slowest</a:t>
            </a:r>
            <a:endParaRPr/>
          </a:p>
          <a:p>
            <a:pPr marL="914400" lvl="1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if memory location is known a priori, </a:t>
            </a:r>
            <a:r>
              <a:rPr lang="en-GB">
                <a:solidFill>
                  <a:srgbClr val="993300"/>
                </a:solidFill>
              </a:rPr>
              <a:t>absolute code</a:t>
            </a:r>
            <a:r>
              <a:rPr lang="en-GB"/>
              <a:t> can be generated and stored</a:t>
            </a:r>
            <a:endParaRPr/>
          </a:p>
          <a:p>
            <a:pPr marL="914400" lvl="1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we must recompile code if starting location changes ☹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175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rgbClr val="993300"/>
                </a:solidFill>
              </a:rPr>
              <a:t>at load time</a:t>
            </a:r>
            <a:r>
              <a:rPr lang="en-GB"/>
              <a:t> - much faster</a:t>
            </a:r>
            <a:endParaRPr/>
          </a:p>
          <a:p>
            <a:pPr marL="914400" lvl="1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the compiled code must be stored as </a:t>
            </a:r>
            <a:r>
              <a:rPr lang="en-GB">
                <a:solidFill>
                  <a:srgbClr val="993300"/>
                </a:solidFill>
              </a:rPr>
              <a:t>relocatable code</a:t>
            </a:r>
            <a:r>
              <a:rPr lang="en-GB"/>
              <a:t> </a:t>
            </a:r>
            <a:endParaRPr/>
          </a:p>
          <a:p>
            <a:pPr marL="914400" lvl="1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binding is done before program starts executing</a:t>
            </a:r>
            <a:endParaRPr/>
          </a:p>
          <a:p>
            <a:pPr marL="914400" lvl="1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we include position independent code (PIC) in this category</a:t>
            </a:r>
            <a:endParaRPr/>
          </a:p>
          <a:p>
            <a:pPr marL="457200" lvl="0" indent="-3175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rgbClr val="993300"/>
                </a:solidFill>
              </a:rPr>
              <a:t>at execution time</a:t>
            </a:r>
            <a:r>
              <a:rPr lang="en-GB"/>
              <a:t> - fastest (with HW support)</a:t>
            </a:r>
            <a:endParaRPr/>
          </a:p>
          <a:p>
            <a:pPr marL="914400" lvl="1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if process can be moved during its execution, </a:t>
            </a:r>
            <a:r>
              <a:rPr lang="en-GB">
                <a:solidFill>
                  <a:schemeClr val="dk1"/>
                </a:solidFill>
              </a:rPr>
              <a:t>binding is done at run-time, dynamically</a:t>
            </a:r>
            <a:endParaRPr/>
          </a:p>
          <a:p>
            <a:pPr marL="914400" lvl="1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most flexible, but need hardware support for address maps (e.g., </a:t>
            </a:r>
            <a:r>
              <a:rPr lang="en-GB">
                <a:solidFill>
                  <a:srgbClr val="993300"/>
                </a:solidFill>
              </a:rPr>
              <a:t>memory management unit</a:t>
            </a:r>
            <a:r>
              <a:rPr lang="en-GB"/>
              <a:t>) ☺</a:t>
            </a:r>
            <a:endParaRPr/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7000" y="720925"/>
            <a:ext cx="2222692" cy="413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Logical &amp; physical addresses</a:t>
            </a:r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we can achieve execution-time address-binding and memory-protection by 'virtualizing memory'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OS gives each process a </a:t>
            </a:r>
            <a:r>
              <a:rPr lang="en-GB">
                <a:solidFill>
                  <a:srgbClr val="993300"/>
                </a:solidFill>
              </a:rPr>
              <a:t>logical address space</a:t>
            </a:r>
            <a:r>
              <a:rPr lang="en-GB"/>
              <a:t> (aka </a:t>
            </a:r>
            <a:r>
              <a:rPr lang="en-GB">
                <a:solidFill>
                  <a:srgbClr val="993300"/>
                </a:solidFill>
              </a:rPr>
              <a:t>virtual address space</a:t>
            </a:r>
            <a:r>
              <a:rPr lang="en-GB"/>
              <a:t>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it is a contiguous space, ranging from </a:t>
            </a:r>
            <a:r>
              <a:rPr lang="en-GB" b="1"/>
              <a:t>0</a:t>
            </a:r>
            <a:r>
              <a:rPr lang="en-GB"/>
              <a:t> to </a:t>
            </a:r>
            <a:r>
              <a:rPr lang="en-GB" b="1"/>
              <a:t>MAX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as process executes, addresses generated by the CPU are </a:t>
            </a:r>
            <a:r>
              <a:rPr lang="en-GB">
                <a:solidFill>
                  <a:srgbClr val="993300"/>
                </a:solidFill>
              </a:rPr>
              <a:t>logical addresses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if logical address does not fall into the logical address space range → violation (trap)</a:t>
            </a:r>
            <a:endParaRPr/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rgbClr val="993300"/>
                </a:solidFill>
              </a:rPr>
              <a:t>physical address</a:t>
            </a:r>
            <a:r>
              <a:rPr lang="en-GB"/>
              <a:t> - a real memory address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logical addresses are mapped to physical addresses before reaching memory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via hardware device called memory management unit (MMU)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rgbClr val="993300"/>
                </a:solidFill>
              </a:rPr>
              <a:t>physical address space</a:t>
            </a:r>
            <a:r>
              <a:rPr lang="en-GB"/>
              <a:t> of a process is the subset of RAM allocated to a process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physical address space = set of all mappings from logical addresses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/>
          <p:nvPr/>
        </p:nvSpPr>
        <p:spPr>
          <a:xfrm>
            <a:off x="767750" y="3243525"/>
            <a:ext cx="4304700" cy="12507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Memory-Management Unit (MMU)</a:t>
            </a:r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body" idx="1"/>
          </p:nvPr>
        </p:nvSpPr>
        <p:spPr>
          <a:xfrm>
            <a:off x="190800" y="1115175"/>
            <a:ext cx="8515200" cy="17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MMU is a hardware device that maps virtual addresses to physical addresses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needs to be super fast, so it is often part of the CPU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many possible implementations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CPU executing instructions only sees logical addresses, it never sees real physical addresses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execution-time binding occurs automatically whenever memory reference is made</a:t>
            </a:r>
            <a:endParaRPr/>
          </a:p>
        </p:txBody>
      </p:sp>
      <p:sp>
        <p:nvSpPr>
          <p:cNvPr id="171" name="Google Shape;171;p23"/>
          <p:cNvSpPr/>
          <p:nvPr/>
        </p:nvSpPr>
        <p:spPr>
          <a:xfrm>
            <a:off x="911125" y="3521625"/>
            <a:ext cx="1072500" cy="7689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CPU</a:t>
            </a:r>
            <a:endParaRPr/>
          </a:p>
        </p:txBody>
      </p:sp>
      <p:sp>
        <p:nvSpPr>
          <p:cNvPr id="172" name="Google Shape;172;p23"/>
          <p:cNvSpPr/>
          <p:nvPr/>
        </p:nvSpPr>
        <p:spPr>
          <a:xfrm>
            <a:off x="3805950" y="3521625"/>
            <a:ext cx="1072500" cy="7689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MMU</a:t>
            </a:r>
            <a:endParaRPr/>
          </a:p>
        </p:txBody>
      </p:sp>
      <p:sp>
        <p:nvSpPr>
          <p:cNvPr id="173" name="Google Shape;173;p23"/>
          <p:cNvSpPr/>
          <p:nvPr/>
        </p:nvSpPr>
        <p:spPr>
          <a:xfrm>
            <a:off x="6700775" y="3521625"/>
            <a:ext cx="1072500" cy="7689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Memory</a:t>
            </a:r>
            <a:endParaRPr/>
          </a:p>
        </p:txBody>
      </p:sp>
      <p:cxnSp>
        <p:nvCxnSpPr>
          <p:cNvPr id="174" name="Google Shape;174;p23"/>
          <p:cNvCxnSpPr>
            <a:stCxn id="171" idx="3"/>
            <a:endCxn id="172" idx="1"/>
          </p:cNvCxnSpPr>
          <p:nvPr/>
        </p:nvCxnSpPr>
        <p:spPr>
          <a:xfrm>
            <a:off x="1983625" y="3906075"/>
            <a:ext cx="1822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" name="Google Shape;175;p23"/>
          <p:cNvCxnSpPr>
            <a:stCxn id="172" idx="3"/>
            <a:endCxn id="173" idx="1"/>
          </p:cNvCxnSpPr>
          <p:nvPr/>
        </p:nvCxnSpPr>
        <p:spPr>
          <a:xfrm>
            <a:off x="4878450" y="3906075"/>
            <a:ext cx="1822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6" name="Google Shape;176;p23"/>
          <p:cNvSpPr txBox="1"/>
          <p:nvPr/>
        </p:nvSpPr>
        <p:spPr>
          <a:xfrm>
            <a:off x="2280975" y="3333375"/>
            <a:ext cx="1163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logical address</a:t>
            </a:r>
            <a:endParaRPr/>
          </a:p>
        </p:txBody>
      </p:sp>
      <p:sp>
        <p:nvSpPr>
          <p:cNvPr id="177" name="Google Shape;177;p23"/>
          <p:cNvSpPr txBox="1"/>
          <p:nvPr/>
        </p:nvSpPr>
        <p:spPr>
          <a:xfrm>
            <a:off x="5208063" y="3333375"/>
            <a:ext cx="1163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physical address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5726" y="2008675"/>
            <a:ext cx="4220275" cy="305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4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a simple MMU implementation: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logical address space starts at 0, ie. programs are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written assuming they start at address 0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CPU has a </a:t>
            </a:r>
            <a:r>
              <a:rPr lang="en-GB">
                <a:solidFill>
                  <a:srgbClr val="993300"/>
                </a:solidFill>
              </a:rPr>
              <a:t>relocation register</a:t>
            </a:r>
            <a:endParaRPr>
              <a:solidFill>
                <a:srgbClr val="9933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value in the relocation register is added to every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address generated by a CPU at the time 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it is sent to memory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but no memory protection ...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4" name="Google Shape;184;p24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MMU ― Relocation Registers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074" y="2410200"/>
            <a:ext cx="5355075" cy="265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5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MMU ― Relocation and Limit Registers</a:t>
            </a:r>
            <a:endParaRPr/>
          </a:p>
        </p:txBody>
      </p:sp>
      <p:sp>
        <p:nvSpPr>
          <p:cNvPr id="191" name="Google Shape;191;p25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combining relocation register and limit register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rgbClr val="993300"/>
                </a:solidFill>
              </a:rPr>
              <a:t>relocation (base) register</a:t>
            </a:r>
            <a:r>
              <a:rPr lang="en-GB"/>
              <a:t> = smallest allowed physical memory address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rgbClr val="993300"/>
                </a:solidFill>
              </a:rPr>
              <a:t>limit register</a:t>
            </a:r>
            <a:r>
              <a:rPr lang="en-GB"/>
              <a:t> = the size of the chunk of physical memory a process is allowed to use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achieves </a:t>
            </a:r>
            <a:r>
              <a:rPr lang="en-GB">
                <a:solidFill>
                  <a:srgbClr val="993300"/>
                </a:solidFill>
              </a:rPr>
              <a:t>execution-time binding</a:t>
            </a:r>
            <a:r>
              <a:rPr lang="en-GB"/>
              <a:t> as well as </a:t>
            </a:r>
            <a:r>
              <a:rPr lang="en-GB">
                <a:solidFill>
                  <a:srgbClr val="993300"/>
                </a:solidFill>
              </a:rPr>
              <a:t>memory protection</a:t>
            </a:r>
            <a:endParaRPr>
              <a:solidFill>
                <a:srgbClr val="9933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Hardware Support for Relocation and Limit Registers</a:t>
            </a:r>
            <a:endParaRPr/>
          </a:p>
        </p:txBody>
      </p:sp>
      <p:graphicFrame>
        <p:nvGraphicFramePr>
          <p:cNvPr id="197" name="Google Shape;197;p26"/>
          <p:cNvGraphicFramePr/>
          <p:nvPr/>
        </p:nvGraphicFramePr>
        <p:xfrm>
          <a:off x="1993188" y="1045325"/>
          <a:ext cx="1143600" cy="1452960"/>
        </p:xfrm>
        <a:graphic>
          <a:graphicData uri="http://schemas.openxmlformats.org/drawingml/2006/table">
            <a:tbl>
              <a:tblPr>
                <a:noFill/>
                <a:tableStyleId>{4EF5887E-39EE-4C67-98B5-0FB87B9EDEA1}</a:tableStyleId>
              </a:tblPr>
              <a:tblGrid>
                <a:gridCol w="32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ADD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MOV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CMP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ADD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ADD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JMP 8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98" name="Google Shape;198;p26"/>
          <p:cNvGraphicFramePr/>
          <p:nvPr/>
        </p:nvGraphicFramePr>
        <p:xfrm>
          <a:off x="539688" y="1034700"/>
          <a:ext cx="1143600" cy="1695120"/>
        </p:xfrm>
        <a:graphic>
          <a:graphicData uri="http://schemas.openxmlformats.org/drawingml/2006/table">
            <a:tbl>
              <a:tblPr>
                <a:noFill/>
                <a:tableStyleId>{4EF5887E-39EE-4C67-98B5-0FB87B9EDEA1}</a:tableStyleId>
              </a:tblPr>
              <a:tblGrid>
                <a:gridCol w="32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MOV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MOV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SUB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JMP 20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ADD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MUL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24: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MOV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9" name="Google Shape;199;p26"/>
          <p:cNvSpPr/>
          <p:nvPr/>
        </p:nvSpPr>
        <p:spPr>
          <a:xfrm>
            <a:off x="6112750" y="720925"/>
            <a:ext cx="1796400" cy="43449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00" name="Google Shape;200;p26"/>
          <p:cNvGraphicFramePr/>
          <p:nvPr/>
        </p:nvGraphicFramePr>
        <p:xfrm>
          <a:off x="6219163" y="2946525"/>
          <a:ext cx="1557650" cy="1695120"/>
        </p:xfrm>
        <a:graphic>
          <a:graphicData uri="http://schemas.openxmlformats.org/drawingml/2006/table">
            <a:tbl>
              <a:tblPr>
                <a:noFill/>
                <a:tableStyleId>{4EF5887E-39EE-4C67-98B5-0FB87B9EDEA1}</a:tableStyleId>
              </a:tblPr>
              <a:tblGrid>
                <a:gridCol w="58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1000: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MOV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1004: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MOV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1008: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SUB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1012: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JMP 20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1016: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ADD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1020: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MUL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1024: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MOV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01" name="Google Shape;201;p26"/>
          <p:cNvGraphicFramePr/>
          <p:nvPr/>
        </p:nvGraphicFramePr>
        <p:xfrm>
          <a:off x="6439138" y="880325"/>
          <a:ext cx="1337675" cy="1452960"/>
        </p:xfrm>
        <a:graphic>
          <a:graphicData uri="http://schemas.openxmlformats.org/drawingml/2006/table">
            <a:tbl>
              <a:tblPr>
                <a:noFill/>
                <a:tableStyleId>{4EF5887E-39EE-4C67-98B5-0FB87B9EDEA1}</a:tableStyleId>
              </a:tblPr>
              <a:tblGrid>
                <a:gridCol w="36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ADD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MOV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CMP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ADD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ADD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JMP 8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2" name="Google Shape;202;p26"/>
          <p:cNvSpPr txBox="1"/>
          <p:nvPr/>
        </p:nvSpPr>
        <p:spPr>
          <a:xfrm rot="5400000">
            <a:off x="7052100" y="2534675"/>
            <a:ext cx="457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...</a:t>
            </a:r>
            <a:endParaRPr b="1"/>
          </a:p>
        </p:txBody>
      </p:sp>
      <p:sp>
        <p:nvSpPr>
          <p:cNvPr id="203" name="Google Shape;203;p26"/>
          <p:cNvSpPr/>
          <p:nvPr/>
        </p:nvSpPr>
        <p:spPr>
          <a:xfrm>
            <a:off x="4428225" y="3610150"/>
            <a:ext cx="1233600" cy="289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1000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4" name="Google Shape;204;p26"/>
          <p:cNvSpPr/>
          <p:nvPr/>
        </p:nvSpPr>
        <p:spPr>
          <a:xfrm>
            <a:off x="4324150" y="3320350"/>
            <a:ext cx="14739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base register:</a:t>
            </a:r>
            <a:endParaRPr sz="1200"/>
          </a:p>
        </p:txBody>
      </p:sp>
      <p:cxnSp>
        <p:nvCxnSpPr>
          <p:cNvPr id="205" name="Google Shape;205;p26"/>
          <p:cNvCxnSpPr>
            <a:stCxn id="203" idx="3"/>
          </p:cNvCxnSpPr>
          <p:nvPr/>
        </p:nvCxnSpPr>
        <p:spPr>
          <a:xfrm>
            <a:off x="5661825" y="3755050"/>
            <a:ext cx="573000" cy="2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6" name="Google Shape;206;p26"/>
          <p:cNvSpPr/>
          <p:nvPr/>
        </p:nvSpPr>
        <p:spPr>
          <a:xfrm>
            <a:off x="4428225" y="1818725"/>
            <a:ext cx="1233600" cy="2898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" name="Google Shape;207;p26"/>
          <p:cNvSpPr/>
          <p:nvPr/>
        </p:nvSpPr>
        <p:spPr>
          <a:xfrm>
            <a:off x="4324150" y="1528925"/>
            <a:ext cx="14739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base register:</a:t>
            </a:r>
            <a:endParaRPr sz="1200"/>
          </a:p>
        </p:txBody>
      </p:sp>
      <p:cxnSp>
        <p:nvCxnSpPr>
          <p:cNvPr id="208" name="Google Shape;208;p26"/>
          <p:cNvCxnSpPr>
            <a:stCxn id="206" idx="3"/>
          </p:cNvCxnSpPr>
          <p:nvPr/>
        </p:nvCxnSpPr>
        <p:spPr>
          <a:xfrm>
            <a:off x="5661825" y="1963625"/>
            <a:ext cx="774600" cy="23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9" name="Google Shape;209;p26"/>
          <p:cNvSpPr/>
          <p:nvPr/>
        </p:nvSpPr>
        <p:spPr>
          <a:xfrm>
            <a:off x="4428225" y="4725888"/>
            <a:ext cx="1233600" cy="289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64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0" name="Google Shape;210;p26"/>
          <p:cNvSpPr/>
          <p:nvPr/>
        </p:nvSpPr>
        <p:spPr>
          <a:xfrm>
            <a:off x="4324150" y="4436088"/>
            <a:ext cx="14739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limit register:</a:t>
            </a:r>
            <a:endParaRPr sz="1200"/>
          </a:p>
        </p:txBody>
      </p:sp>
      <p:sp>
        <p:nvSpPr>
          <p:cNvPr id="211" name="Google Shape;211;p26"/>
          <p:cNvSpPr/>
          <p:nvPr/>
        </p:nvSpPr>
        <p:spPr>
          <a:xfrm>
            <a:off x="4456100" y="2558238"/>
            <a:ext cx="1233600" cy="2898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512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Google Shape;212;p26"/>
          <p:cNvSpPr/>
          <p:nvPr/>
        </p:nvSpPr>
        <p:spPr>
          <a:xfrm>
            <a:off x="4352025" y="2268438"/>
            <a:ext cx="14739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limit register:</a:t>
            </a:r>
            <a:endParaRPr sz="1200"/>
          </a:p>
        </p:txBody>
      </p:sp>
      <p:cxnSp>
        <p:nvCxnSpPr>
          <p:cNvPr id="213" name="Google Shape;213;p26"/>
          <p:cNvCxnSpPr>
            <a:stCxn id="211" idx="3"/>
          </p:cNvCxnSpPr>
          <p:nvPr/>
        </p:nvCxnSpPr>
        <p:spPr>
          <a:xfrm rot="10800000" flipH="1">
            <a:off x="5689700" y="2613438"/>
            <a:ext cx="1069200" cy="8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4" name="Google Shape;214;p26"/>
          <p:cNvCxnSpPr/>
          <p:nvPr/>
        </p:nvCxnSpPr>
        <p:spPr>
          <a:xfrm rot="10800000" flipH="1">
            <a:off x="5661825" y="4864188"/>
            <a:ext cx="9090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5" name="Google Shape;215;p26"/>
          <p:cNvSpPr/>
          <p:nvPr/>
        </p:nvSpPr>
        <p:spPr>
          <a:xfrm>
            <a:off x="1969475" y="3868500"/>
            <a:ext cx="1901400" cy="1147200"/>
          </a:xfrm>
          <a:prstGeom prst="wedgeRectCallout">
            <a:avLst>
              <a:gd name="adj1" fmla="val 67616"/>
              <a:gd name="adj2" fmla="val 14544"/>
            </a:avLst>
          </a:prstGeom>
          <a:solidFill>
            <a:schemeClr val="lt2"/>
          </a:solidFill>
          <a:ln w="19050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process gets its own pair of base/limit registers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stored in PCB</a:t>
            </a:r>
            <a:endParaRPr/>
          </a:p>
        </p:txBody>
      </p:sp>
      <p:sp>
        <p:nvSpPr>
          <p:cNvPr id="216" name="Google Shape;216;p26"/>
          <p:cNvSpPr txBox="1"/>
          <p:nvPr/>
        </p:nvSpPr>
        <p:spPr>
          <a:xfrm rot="5400000">
            <a:off x="7052100" y="4698925"/>
            <a:ext cx="457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...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Swapping</a:t>
            </a:r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41643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 process can be </a:t>
            </a:r>
            <a:r>
              <a:rPr lang="en-GB" b="1">
                <a:solidFill>
                  <a:srgbClr val="993300"/>
                </a:solidFill>
              </a:rPr>
              <a:t>swapped </a:t>
            </a:r>
            <a:r>
              <a:rPr lang="en-GB"/>
              <a:t>temporarily out of memory to a backing store, and then brought back into memory for continued execution</a:t>
            </a:r>
            <a:endParaRPr/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>
                <a:solidFill>
                  <a:srgbClr val="993300"/>
                </a:solidFill>
              </a:rPr>
              <a:t>backing store</a:t>
            </a:r>
            <a:r>
              <a:rPr lang="en-GB"/>
              <a:t> – fast storage large enough to accommodate copies of all memory images for all processes</a:t>
            </a:r>
            <a:endParaRPr/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swapping allows the OS to load more </a:t>
            </a:r>
            <a:r>
              <a:rPr lang="en-GB">
                <a:solidFill>
                  <a:schemeClr val="dk1"/>
                </a:solidFill>
              </a:rPr>
              <a:t>processes than the available physical memory</a:t>
            </a:r>
            <a:endParaRPr/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why would we want that?!?</a:t>
            </a:r>
            <a:endParaRPr/>
          </a:p>
        </p:txBody>
      </p:sp>
      <p:pic>
        <p:nvPicPr>
          <p:cNvPr id="223" name="Google Shape;2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611" y="1237100"/>
            <a:ext cx="3974389" cy="2978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Swapping and memory</a:t>
            </a:r>
            <a:endParaRPr/>
          </a:p>
        </p:txBody>
      </p:sp>
      <p:sp>
        <p:nvSpPr>
          <p:cNvPr id="229" name="Google Shape;229;p28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memory allocation changes as processes are swapped out and swapped in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the shaded regions are unused memory</a:t>
            </a:r>
            <a:endParaRPr/>
          </a:p>
        </p:txBody>
      </p:sp>
      <p:pic>
        <p:nvPicPr>
          <p:cNvPr id="230" name="Google Shape;230;p28"/>
          <p:cNvPicPr preferRelativeResize="0"/>
          <p:nvPr/>
        </p:nvPicPr>
        <p:blipFill rotWithShape="1">
          <a:blip r:embed="rId3">
            <a:alphaModFix/>
          </a:blip>
          <a:srcRect b="9412"/>
          <a:stretch/>
        </p:blipFill>
        <p:spPr>
          <a:xfrm>
            <a:off x="882000" y="1625650"/>
            <a:ext cx="7029450" cy="283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8"/>
          <p:cNvSpPr/>
          <p:nvPr/>
        </p:nvSpPr>
        <p:spPr>
          <a:xfrm>
            <a:off x="1760275" y="4441000"/>
            <a:ext cx="470300" cy="291050"/>
          </a:xfrm>
          <a:custGeom>
            <a:avLst/>
            <a:gdLst/>
            <a:ahLst/>
            <a:cxnLst/>
            <a:rect l="l" t="t" r="r" b="b"/>
            <a:pathLst>
              <a:path w="18812" h="11642" extrusionOk="0">
                <a:moveTo>
                  <a:pt x="0" y="0"/>
                </a:moveTo>
                <a:cubicBezTo>
                  <a:pt x="1589" y="4766"/>
                  <a:pt x="4710" y="10792"/>
                  <a:pt x="9675" y="11555"/>
                </a:cubicBezTo>
                <a:cubicBezTo>
                  <a:pt x="14190" y="12249"/>
                  <a:pt x="18812" y="5911"/>
                  <a:pt x="18812" y="1343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32" name="Google Shape;232;p28"/>
          <p:cNvSpPr/>
          <p:nvPr/>
        </p:nvSpPr>
        <p:spPr>
          <a:xfrm>
            <a:off x="2788225" y="4441000"/>
            <a:ext cx="470300" cy="291050"/>
          </a:xfrm>
          <a:custGeom>
            <a:avLst/>
            <a:gdLst/>
            <a:ahLst/>
            <a:cxnLst/>
            <a:rect l="l" t="t" r="r" b="b"/>
            <a:pathLst>
              <a:path w="18812" h="11642" extrusionOk="0">
                <a:moveTo>
                  <a:pt x="0" y="0"/>
                </a:moveTo>
                <a:cubicBezTo>
                  <a:pt x="1589" y="4766"/>
                  <a:pt x="4710" y="10792"/>
                  <a:pt x="9675" y="11555"/>
                </a:cubicBezTo>
                <a:cubicBezTo>
                  <a:pt x="14190" y="12249"/>
                  <a:pt x="18812" y="5911"/>
                  <a:pt x="18812" y="1343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33" name="Google Shape;233;p28"/>
          <p:cNvSpPr/>
          <p:nvPr/>
        </p:nvSpPr>
        <p:spPr>
          <a:xfrm>
            <a:off x="3816175" y="4441000"/>
            <a:ext cx="470300" cy="291050"/>
          </a:xfrm>
          <a:custGeom>
            <a:avLst/>
            <a:gdLst/>
            <a:ahLst/>
            <a:cxnLst/>
            <a:rect l="l" t="t" r="r" b="b"/>
            <a:pathLst>
              <a:path w="18812" h="11642" extrusionOk="0">
                <a:moveTo>
                  <a:pt x="0" y="0"/>
                </a:moveTo>
                <a:cubicBezTo>
                  <a:pt x="1589" y="4766"/>
                  <a:pt x="4710" y="10792"/>
                  <a:pt x="9675" y="11555"/>
                </a:cubicBezTo>
                <a:cubicBezTo>
                  <a:pt x="14190" y="12249"/>
                  <a:pt x="18812" y="5911"/>
                  <a:pt x="18812" y="1343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34" name="Google Shape;234;p28"/>
          <p:cNvSpPr/>
          <p:nvPr/>
        </p:nvSpPr>
        <p:spPr>
          <a:xfrm>
            <a:off x="4763500" y="4455775"/>
            <a:ext cx="470300" cy="291050"/>
          </a:xfrm>
          <a:custGeom>
            <a:avLst/>
            <a:gdLst/>
            <a:ahLst/>
            <a:cxnLst/>
            <a:rect l="l" t="t" r="r" b="b"/>
            <a:pathLst>
              <a:path w="18812" h="11642" extrusionOk="0">
                <a:moveTo>
                  <a:pt x="0" y="0"/>
                </a:moveTo>
                <a:cubicBezTo>
                  <a:pt x="1589" y="4766"/>
                  <a:pt x="4710" y="10792"/>
                  <a:pt x="9675" y="11555"/>
                </a:cubicBezTo>
                <a:cubicBezTo>
                  <a:pt x="14190" y="12249"/>
                  <a:pt x="18812" y="5911"/>
                  <a:pt x="18812" y="1343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35" name="Google Shape;235;p28"/>
          <p:cNvSpPr/>
          <p:nvPr/>
        </p:nvSpPr>
        <p:spPr>
          <a:xfrm>
            <a:off x="5710825" y="4441000"/>
            <a:ext cx="470300" cy="291050"/>
          </a:xfrm>
          <a:custGeom>
            <a:avLst/>
            <a:gdLst/>
            <a:ahLst/>
            <a:cxnLst/>
            <a:rect l="l" t="t" r="r" b="b"/>
            <a:pathLst>
              <a:path w="18812" h="11642" extrusionOk="0">
                <a:moveTo>
                  <a:pt x="0" y="0"/>
                </a:moveTo>
                <a:cubicBezTo>
                  <a:pt x="1589" y="4766"/>
                  <a:pt x="4710" y="10792"/>
                  <a:pt x="9675" y="11555"/>
                </a:cubicBezTo>
                <a:cubicBezTo>
                  <a:pt x="14190" y="12249"/>
                  <a:pt x="18812" y="5911"/>
                  <a:pt x="18812" y="1343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36" name="Google Shape;236;p28"/>
          <p:cNvSpPr/>
          <p:nvPr/>
        </p:nvSpPr>
        <p:spPr>
          <a:xfrm>
            <a:off x="6711900" y="4455775"/>
            <a:ext cx="470300" cy="291050"/>
          </a:xfrm>
          <a:custGeom>
            <a:avLst/>
            <a:gdLst/>
            <a:ahLst/>
            <a:cxnLst/>
            <a:rect l="l" t="t" r="r" b="b"/>
            <a:pathLst>
              <a:path w="18812" h="11642" extrusionOk="0">
                <a:moveTo>
                  <a:pt x="0" y="0"/>
                </a:moveTo>
                <a:cubicBezTo>
                  <a:pt x="1589" y="4766"/>
                  <a:pt x="4710" y="10792"/>
                  <a:pt x="9675" y="11555"/>
                </a:cubicBezTo>
                <a:cubicBezTo>
                  <a:pt x="14190" y="12249"/>
                  <a:pt x="18812" y="5911"/>
                  <a:pt x="18812" y="1343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37" name="Google Shape;237;p28"/>
          <p:cNvSpPr txBox="1"/>
          <p:nvPr/>
        </p:nvSpPr>
        <p:spPr>
          <a:xfrm>
            <a:off x="3426525" y="4689575"/>
            <a:ext cx="11757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A is swapped out</a:t>
            </a:r>
            <a:endParaRPr sz="1000"/>
          </a:p>
        </p:txBody>
      </p:sp>
      <p:sp>
        <p:nvSpPr>
          <p:cNvPr id="238" name="Google Shape;238;p28"/>
          <p:cNvSpPr txBox="1"/>
          <p:nvPr/>
        </p:nvSpPr>
        <p:spPr>
          <a:xfrm>
            <a:off x="5344650" y="4689575"/>
            <a:ext cx="11757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B is swapped out</a:t>
            </a:r>
            <a:endParaRPr sz="1000"/>
          </a:p>
        </p:txBody>
      </p:sp>
      <p:sp>
        <p:nvSpPr>
          <p:cNvPr id="239" name="Google Shape;239;p28"/>
          <p:cNvSpPr txBox="1"/>
          <p:nvPr/>
        </p:nvSpPr>
        <p:spPr>
          <a:xfrm>
            <a:off x="6547350" y="4689575"/>
            <a:ext cx="10950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A is swapped in</a:t>
            </a:r>
            <a:endParaRPr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Swapping</a:t>
            </a:r>
            <a:endParaRPr/>
          </a:p>
        </p:txBody>
      </p:sp>
      <p:sp>
        <p:nvSpPr>
          <p:cNvPr id="245" name="Google Shape;245;p29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does the swapped out process need to swap back into the same physical addresses?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depends on address binding method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much easier if MMU is used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must be careful with pending I/O, especially when using memory-mapped device registers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I/O results could be sent to kernel, then to the process (</a:t>
            </a:r>
            <a:r>
              <a:rPr lang="en-GB">
                <a:solidFill>
                  <a:srgbClr val="993300"/>
                </a:solidFill>
              </a:rPr>
              <a:t>double-buffering</a:t>
            </a:r>
            <a:r>
              <a:rPr lang="en-GB"/>
              <a:t>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context switch time can be extremely high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standard swapping not used in modern operating systems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note: Linux uses the term 'swapping' to mean paging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paging is similar to swapping, but paging can swap out parts of a process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we will discuss paging in lot more detail in the near future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ctrTitle"/>
          </p:nvPr>
        </p:nvSpPr>
        <p:spPr>
          <a:xfrm>
            <a:off x="311700" y="186225"/>
            <a:ext cx="8337000" cy="48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CPSC 457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Memory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 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74747"/>
                </a:solidFill>
              </a:rPr>
              <a:t>Contains slides from Mea Wang, Andrew Tanenbaum and Herbert Bos</a:t>
            </a:r>
            <a:endParaRPr sz="1000">
              <a:solidFill>
                <a:srgbClr val="47474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Memory allocation</a:t>
            </a:r>
            <a:endParaRPr/>
          </a:p>
        </p:txBody>
      </p:sp>
      <p:sp>
        <p:nvSpPr>
          <p:cNvPr id="251" name="Google Shape;251;p30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how much memory should OS allocate to each process?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fact: most programs </a:t>
            </a:r>
            <a:r>
              <a:rPr lang="en-GB" i="1"/>
              <a:t>increase </a:t>
            </a:r>
            <a:r>
              <a:rPr lang="en-GB"/>
              <a:t>their memory usage during execution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possible solution: swap process out, find a bigger free memory chunk, swap it back in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another improvement: OS proactively allocates extra memory for each process</a:t>
            </a:r>
            <a:endParaRPr/>
          </a:p>
        </p:txBody>
      </p:sp>
      <p:pic>
        <p:nvPicPr>
          <p:cNvPr id="252" name="Google Shape;252;p30"/>
          <p:cNvPicPr preferRelativeResize="0"/>
          <p:nvPr/>
        </p:nvPicPr>
        <p:blipFill rotWithShape="1">
          <a:blip r:embed="rId3">
            <a:alphaModFix/>
          </a:blip>
          <a:srcRect l="55353" t="3537" b="10396"/>
          <a:stretch/>
        </p:blipFill>
        <p:spPr>
          <a:xfrm>
            <a:off x="4689900" y="2190800"/>
            <a:ext cx="2156650" cy="292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0"/>
          <p:cNvPicPr preferRelativeResize="0"/>
          <p:nvPr/>
        </p:nvPicPr>
        <p:blipFill rotWithShape="1">
          <a:blip r:embed="rId3">
            <a:alphaModFix/>
          </a:blip>
          <a:srcRect l="3326" t="3537" r="52026" b="10396"/>
          <a:stretch/>
        </p:blipFill>
        <p:spPr>
          <a:xfrm>
            <a:off x="1075000" y="2190800"/>
            <a:ext cx="2156650" cy="292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Memory allocation</a:t>
            </a:r>
            <a:endParaRPr/>
          </a:p>
        </p:txBody>
      </p:sp>
      <p:sp>
        <p:nvSpPr>
          <p:cNvPr id="259" name="Google Shape;259;p31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at some point OS needs to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find a free chunk of memory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then mark it as used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and later free it up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simple approaches can lead to </a:t>
            </a:r>
            <a:r>
              <a:rPr lang="en-GB">
                <a:solidFill>
                  <a:srgbClr val="993300"/>
                </a:solidFill>
              </a:rPr>
              <a:t>memory fragmentation</a:t>
            </a:r>
            <a:endParaRPr>
              <a:solidFill>
                <a:srgbClr val="9933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lots of tiny free chunks of memory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none of them big enough to satisfy any requests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OS needs to manage the memory in an efficient way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fast (searching, allocating, freeing, …)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minimize fragmentation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two general approaches: </a:t>
            </a:r>
            <a:r>
              <a:rPr lang="en-GB">
                <a:solidFill>
                  <a:srgbClr val="993300"/>
                </a:solidFill>
              </a:rPr>
              <a:t>fixed partitioning</a:t>
            </a:r>
            <a:r>
              <a:rPr lang="en-GB"/>
              <a:t> and </a:t>
            </a:r>
            <a:r>
              <a:rPr lang="en-GB">
                <a:solidFill>
                  <a:srgbClr val="993300"/>
                </a:solidFill>
              </a:rPr>
              <a:t>dynamic partitioning</a:t>
            </a:r>
            <a:endParaRPr>
              <a:solidFill>
                <a:srgbClr val="9933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Fixed partitioning</a:t>
            </a:r>
            <a:endParaRPr/>
          </a:p>
        </p:txBody>
      </p:sp>
      <p:sp>
        <p:nvSpPr>
          <p:cNvPr id="265" name="Google Shape;265;p32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20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memory is divided into partitions of </a:t>
            </a:r>
            <a:r>
              <a:rPr lang="en-GB">
                <a:solidFill>
                  <a:srgbClr val="993300"/>
                </a:solidFill>
              </a:rPr>
              <a:t>equal size</a:t>
            </a:r>
            <a:endParaRPr>
              <a:solidFill>
                <a:srgbClr val="9933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example: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total memory = 64MB, </a:t>
            </a:r>
            <a:r>
              <a:rPr lang="en-GB">
                <a:solidFill>
                  <a:schemeClr val="dk1"/>
                </a:solidFill>
              </a:rPr>
              <a:t>partition size = 8MB → 8 partitions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OS usually reserves some memory for itself (eg. 1 partition, or 8MB)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let's load 3 processes: P1 (4MB), P2 (8MB), P3 (10MB)</a:t>
            </a:r>
            <a:endParaRPr/>
          </a:p>
        </p:txBody>
      </p:sp>
      <p:sp>
        <p:nvSpPr>
          <p:cNvPr id="266" name="Google Shape;266;p32"/>
          <p:cNvSpPr/>
          <p:nvPr/>
        </p:nvSpPr>
        <p:spPr>
          <a:xfrm>
            <a:off x="620325" y="3011175"/>
            <a:ext cx="878700" cy="736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2"/>
          <p:cNvSpPr txBox="1"/>
          <p:nvPr/>
        </p:nvSpPr>
        <p:spPr>
          <a:xfrm>
            <a:off x="620325" y="2662275"/>
            <a:ext cx="8787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8MB</a:t>
            </a:r>
            <a:endParaRPr/>
          </a:p>
        </p:txBody>
      </p:sp>
      <p:sp>
        <p:nvSpPr>
          <p:cNvPr id="268" name="Google Shape;268;p32"/>
          <p:cNvSpPr/>
          <p:nvPr/>
        </p:nvSpPr>
        <p:spPr>
          <a:xfrm>
            <a:off x="1499025" y="3011175"/>
            <a:ext cx="878700" cy="736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2"/>
          <p:cNvSpPr txBox="1"/>
          <p:nvPr/>
        </p:nvSpPr>
        <p:spPr>
          <a:xfrm>
            <a:off x="1499025" y="2662275"/>
            <a:ext cx="8787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8MB</a:t>
            </a:r>
            <a:endParaRPr/>
          </a:p>
        </p:txBody>
      </p:sp>
      <p:sp>
        <p:nvSpPr>
          <p:cNvPr id="270" name="Google Shape;270;p32"/>
          <p:cNvSpPr/>
          <p:nvPr/>
        </p:nvSpPr>
        <p:spPr>
          <a:xfrm>
            <a:off x="2377725" y="3011175"/>
            <a:ext cx="878700" cy="736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2"/>
          <p:cNvSpPr txBox="1"/>
          <p:nvPr/>
        </p:nvSpPr>
        <p:spPr>
          <a:xfrm>
            <a:off x="2377725" y="2662275"/>
            <a:ext cx="8787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8MB</a:t>
            </a: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3256425" y="3011175"/>
            <a:ext cx="878700" cy="736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2"/>
          <p:cNvSpPr txBox="1"/>
          <p:nvPr/>
        </p:nvSpPr>
        <p:spPr>
          <a:xfrm>
            <a:off x="3256425" y="2662275"/>
            <a:ext cx="8787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8MB</a:t>
            </a:r>
            <a:endParaRPr/>
          </a:p>
        </p:txBody>
      </p:sp>
      <p:sp>
        <p:nvSpPr>
          <p:cNvPr id="274" name="Google Shape;274;p32"/>
          <p:cNvSpPr/>
          <p:nvPr/>
        </p:nvSpPr>
        <p:spPr>
          <a:xfrm>
            <a:off x="4135125" y="3011175"/>
            <a:ext cx="878700" cy="736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2"/>
          <p:cNvSpPr txBox="1"/>
          <p:nvPr/>
        </p:nvSpPr>
        <p:spPr>
          <a:xfrm>
            <a:off x="4135125" y="2662275"/>
            <a:ext cx="8787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8MB</a:t>
            </a:r>
            <a:endParaRPr/>
          </a:p>
        </p:txBody>
      </p:sp>
      <p:sp>
        <p:nvSpPr>
          <p:cNvPr id="276" name="Google Shape;276;p32"/>
          <p:cNvSpPr/>
          <p:nvPr/>
        </p:nvSpPr>
        <p:spPr>
          <a:xfrm>
            <a:off x="5013825" y="3011175"/>
            <a:ext cx="878700" cy="736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2"/>
          <p:cNvSpPr txBox="1"/>
          <p:nvPr/>
        </p:nvSpPr>
        <p:spPr>
          <a:xfrm>
            <a:off x="5013825" y="2662275"/>
            <a:ext cx="8787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8MB</a:t>
            </a:r>
            <a:endParaRPr/>
          </a:p>
        </p:txBody>
      </p:sp>
      <p:sp>
        <p:nvSpPr>
          <p:cNvPr id="278" name="Google Shape;278;p32"/>
          <p:cNvSpPr/>
          <p:nvPr/>
        </p:nvSpPr>
        <p:spPr>
          <a:xfrm>
            <a:off x="5892525" y="3011175"/>
            <a:ext cx="878700" cy="736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2"/>
          <p:cNvSpPr txBox="1"/>
          <p:nvPr/>
        </p:nvSpPr>
        <p:spPr>
          <a:xfrm>
            <a:off x="5892525" y="2662275"/>
            <a:ext cx="8787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8MB</a:t>
            </a:r>
            <a:endParaRPr/>
          </a:p>
        </p:txBody>
      </p:sp>
      <p:sp>
        <p:nvSpPr>
          <p:cNvPr id="280" name="Google Shape;280;p32"/>
          <p:cNvSpPr/>
          <p:nvPr/>
        </p:nvSpPr>
        <p:spPr>
          <a:xfrm>
            <a:off x="6771225" y="3011175"/>
            <a:ext cx="878700" cy="736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2"/>
          <p:cNvSpPr txBox="1"/>
          <p:nvPr/>
        </p:nvSpPr>
        <p:spPr>
          <a:xfrm>
            <a:off x="6771225" y="2662275"/>
            <a:ext cx="8787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8MB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Fixed partitioning</a:t>
            </a:r>
            <a:endParaRPr/>
          </a:p>
        </p:txBody>
      </p:sp>
      <p:sp>
        <p:nvSpPr>
          <p:cNvPr id="287" name="Google Shape;287;p33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memory is divided into equal-sized partitions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example: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total memory = 64MB, partition size = 8MB → 8 partitions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OS usually reserves some memory for itself (eg. 1 partition, or 8MB)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let's load 3 processes: P1 (4MB), P2 (8MB), P3 (10MB)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Problems:</a:t>
            </a:r>
            <a:endParaRPr/>
          </a:p>
        </p:txBody>
      </p:sp>
      <p:sp>
        <p:nvSpPr>
          <p:cNvPr id="288" name="Google Shape;288;p33"/>
          <p:cNvSpPr/>
          <p:nvPr/>
        </p:nvSpPr>
        <p:spPr>
          <a:xfrm>
            <a:off x="620325" y="3011175"/>
            <a:ext cx="878700" cy="7365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3"/>
          <p:cNvSpPr txBox="1"/>
          <p:nvPr/>
        </p:nvSpPr>
        <p:spPr>
          <a:xfrm>
            <a:off x="620325" y="2662275"/>
            <a:ext cx="8787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8MB</a:t>
            </a:r>
            <a:endParaRPr/>
          </a:p>
        </p:txBody>
      </p:sp>
      <p:sp>
        <p:nvSpPr>
          <p:cNvPr id="290" name="Google Shape;290;p33"/>
          <p:cNvSpPr/>
          <p:nvPr/>
        </p:nvSpPr>
        <p:spPr>
          <a:xfrm>
            <a:off x="1499025" y="3011175"/>
            <a:ext cx="878700" cy="7365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3"/>
          <p:cNvSpPr txBox="1"/>
          <p:nvPr/>
        </p:nvSpPr>
        <p:spPr>
          <a:xfrm>
            <a:off x="1499025" y="2662275"/>
            <a:ext cx="8787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8MB</a:t>
            </a:r>
            <a:endParaRPr/>
          </a:p>
        </p:txBody>
      </p:sp>
      <p:sp>
        <p:nvSpPr>
          <p:cNvPr id="292" name="Google Shape;292;p33"/>
          <p:cNvSpPr/>
          <p:nvPr/>
        </p:nvSpPr>
        <p:spPr>
          <a:xfrm>
            <a:off x="2377725" y="3011175"/>
            <a:ext cx="878700" cy="7365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3"/>
          <p:cNvSpPr txBox="1"/>
          <p:nvPr/>
        </p:nvSpPr>
        <p:spPr>
          <a:xfrm>
            <a:off x="2377725" y="2662275"/>
            <a:ext cx="8787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8MB</a:t>
            </a:r>
            <a:endParaRPr/>
          </a:p>
        </p:txBody>
      </p:sp>
      <p:sp>
        <p:nvSpPr>
          <p:cNvPr id="294" name="Google Shape;294;p33"/>
          <p:cNvSpPr/>
          <p:nvPr/>
        </p:nvSpPr>
        <p:spPr>
          <a:xfrm>
            <a:off x="3256425" y="3011175"/>
            <a:ext cx="878700" cy="7365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3"/>
          <p:cNvSpPr txBox="1"/>
          <p:nvPr/>
        </p:nvSpPr>
        <p:spPr>
          <a:xfrm>
            <a:off x="3256425" y="2662275"/>
            <a:ext cx="8787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8MB</a:t>
            </a:r>
            <a:endParaRPr/>
          </a:p>
        </p:txBody>
      </p:sp>
      <p:sp>
        <p:nvSpPr>
          <p:cNvPr id="296" name="Google Shape;296;p33"/>
          <p:cNvSpPr/>
          <p:nvPr/>
        </p:nvSpPr>
        <p:spPr>
          <a:xfrm>
            <a:off x="4135125" y="3011175"/>
            <a:ext cx="878700" cy="7365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3"/>
          <p:cNvSpPr txBox="1"/>
          <p:nvPr/>
        </p:nvSpPr>
        <p:spPr>
          <a:xfrm>
            <a:off x="4135125" y="2662275"/>
            <a:ext cx="8787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8MB</a:t>
            </a:r>
            <a:endParaRPr/>
          </a:p>
        </p:txBody>
      </p:sp>
      <p:sp>
        <p:nvSpPr>
          <p:cNvPr id="298" name="Google Shape;298;p33"/>
          <p:cNvSpPr/>
          <p:nvPr/>
        </p:nvSpPr>
        <p:spPr>
          <a:xfrm>
            <a:off x="5013825" y="3011175"/>
            <a:ext cx="878700" cy="736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3"/>
          <p:cNvSpPr txBox="1"/>
          <p:nvPr/>
        </p:nvSpPr>
        <p:spPr>
          <a:xfrm>
            <a:off x="5013825" y="2662275"/>
            <a:ext cx="8787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8MB</a:t>
            </a:r>
            <a:endParaRPr/>
          </a:p>
        </p:txBody>
      </p:sp>
      <p:sp>
        <p:nvSpPr>
          <p:cNvPr id="300" name="Google Shape;300;p33"/>
          <p:cNvSpPr/>
          <p:nvPr/>
        </p:nvSpPr>
        <p:spPr>
          <a:xfrm>
            <a:off x="5892525" y="3011175"/>
            <a:ext cx="878700" cy="736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3"/>
          <p:cNvSpPr txBox="1"/>
          <p:nvPr/>
        </p:nvSpPr>
        <p:spPr>
          <a:xfrm>
            <a:off x="5892525" y="2662275"/>
            <a:ext cx="8787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8MB</a:t>
            </a:r>
            <a:endParaRPr/>
          </a:p>
        </p:txBody>
      </p:sp>
      <p:sp>
        <p:nvSpPr>
          <p:cNvPr id="302" name="Google Shape;302;p33"/>
          <p:cNvSpPr/>
          <p:nvPr/>
        </p:nvSpPr>
        <p:spPr>
          <a:xfrm>
            <a:off x="6771225" y="3011175"/>
            <a:ext cx="878700" cy="736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3"/>
          <p:cNvSpPr txBox="1"/>
          <p:nvPr/>
        </p:nvSpPr>
        <p:spPr>
          <a:xfrm>
            <a:off x="6771225" y="2662275"/>
            <a:ext cx="8787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8MB</a:t>
            </a:r>
            <a:endParaRPr/>
          </a:p>
        </p:txBody>
      </p:sp>
      <p:sp>
        <p:nvSpPr>
          <p:cNvPr id="304" name="Google Shape;304;p33"/>
          <p:cNvSpPr/>
          <p:nvPr/>
        </p:nvSpPr>
        <p:spPr>
          <a:xfrm>
            <a:off x="1499025" y="3082225"/>
            <a:ext cx="439200" cy="60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P1</a:t>
            </a:r>
            <a:br>
              <a:rPr lang="en-GB"/>
            </a:br>
            <a:r>
              <a:rPr lang="en-GB"/>
              <a:t>4M</a:t>
            </a:r>
            <a:endParaRPr/>
          </a:p>
        </p:txBody>
      </p:sp>
      <p:sp>
        <p:nvSpPr>
          <p:cNvPr id="305" name="Google Shape;305;p33"/>
          <p:cNvSpPr/>
          <p:nvPr/>
        </p:nvSpPr>
        <p:spPr>
          <a:xfrm>
            <a:off x="2377725" y="3082225"/>
            <a:ext cx="878700" cy="60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P2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8MB</a:t>
            </a:r>
            <a:endParaRPr/>
          </a:p>
        </p:txBody>
      </p:sp>
      <p:sp>
        <p:nvSpPr>
          <p:cNvPr id="306" name="Google Shape;306;p33"/>
          <p:cNvSpPr/>
          <p:nvPr/>
        </p:nvSpPr>
        <p:spPr>
          <a:xfrm>
            <a:off x="3256425" y="3082225"/>
            <a:ext cx="1034100" cy="60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P3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10MB</a:t>
            </a:r>
            <a:endParaRPr/>
          </a:p>
        </p:txBody>
      </p:sp>
      <p:sp>
        <p:nvSpPr>
          <p:cNvPr id="307" name="Google Shape;307;p33"/>
          <p:cNvSpPr/>
          <p:nvPr/>
        </p:nvSpPr>
        <p:spPr>
          <a:xfrm>
            <a:off x="620325" y="3082225"/>
            <a:ext cx="878700" cy="600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4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Fixed partitioning</a:t>
            </a:r>
            <a:endParaRPr/>
          </a:p>
        </p:txBody>
      </p:sp>
      <p:sp>
        <p:nvSpPr>
          <p:cNvPr id="313" name="Google Shape;313;p34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memory is divided into equal-sized partitions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example: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total memory = 64MB, partition size = 8MB → 8 partitions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OS usually reserves some memory for itself (eg. 1 partition, or 8MB)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let's load 3 processes: P1 (4MB), P2 (8MB), P3 (10MB)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Problems: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 b="1">
                <a:solidFill>
                  <a:srgbClr val="993300"/>
                </a:solidFill>
              </a:rPr>
              <a:t>internal fragmentation</a:t>
            </a:r>
            <a:r>
              <a:rPr lang="en-GB"/>
              <a:t>: memory internal to a</a:t>
            </a:r>
            <a:br>
              <a:rPr lang="en-GB"/>
            </a:br>
            <a:r>
              <a:rPr lang="en-GB"/>
              <a:t>partition becomes fragmented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leads to low memory utilization if partitions are big</a:t>
            </a:r>
            <a:endParaRPr/>
          </a:p>
        </p:txBody>
      </p:sp>
      <p:sp>
        <p:nvSpPr>
          <p:cNvPr id="314" name="Google Shape;314;p34"/>
          <p:cNvSpPr/>
          <p:nvPr/>
        </p:nvSpPr>
        <p:spPr>
          <a:xfrm>
            <a:off x="5892525" y="3941725"/>
            <a:ext cx="2740800" cy="111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99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rgbClr val="993300"/>
                </a:solidFill>
              </a:rPr>
              <a:t>Actual </a:t>
            </a:r>
            <a:r>
              <a:rPr lang="en-GB">
                <a:solidFill>
                  <a:srgbClr val="993300"/>
                </a:solidFill>
              </a:rPr>
              <a:t>free memory: 34 MB</a:t>
            </a:r>
            <a:endParaRPr>
              <a:solidFill>
                <a:srgbClr val="9933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993300"/>
                </a:solidFill>
              </a:rPr>
              <a:t>Usable </a:t>
            </a:r>
            <a:r>
              <a:rPr lang="en-GB">
                <a:solidFill>
                  <a:srgbClr val="993300"/>
                </a:solidFill>
              </a:rPr>
              <a:t>free memory: 24 MB</a:t>
            </a:r>
            <a:endParaRPr>
              <a:solidFill>
                <a:srgbClr val="993300"/>
              </a:solidFill>
            </a:endParaRPr>
          </a:p>
        </p:txBody>
      </p:sp>
      <p:sp>
        <p:nvSpPr>
          <p:cNvPr id="315" name="Google Shape;315;p34"/>
          <p:cNvSpPr/>
          <p:nvPr/>
        </p:nvSpPr>
        <p:spPr>
          <a:xfrm>
            <a:off x="620325" y="2907788"/>
            <a:ext cx="878700" cy="7365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4"/>
          <p:cNvSpPr txBox="1"/>
          <p:nvPr/>
        </p:nvSpPr>
        <p:spPr>
          <a:xfrm>
            <a:off x="620325" y="2558888"/>
            <a:ext cx="8787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8MB</a:t>
            </a:r>
            <a:endParaRPr/>
          </a:p>
        </p:txBody>
      </p:sp>
      <p:sp>
        <p:nvSpPr>
          <p:cNvPr id="317" name="Google Shape;317;p34"/>
          <p:cNvSpPr/>
          <p:nvPr/>
        </p:nvSpPr>
        <p:spPr>
          <a:xfrm>
            <a:off x="1499025" y="2907788"/>
            <a:ext cx="878700" cy="7365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4"/>
          <p:cNvSpPr txBox="1"/>
          <p:nvPr/>
        </p:nvSpPr>
        <p:spPr>
          <a:xfrm>
            <a:off x="1499025" y="2558888"/>
            <a:ext cx="8787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8MB</a:t>
            </a:r>
            <a:endParaRPr/>
          </a:p>
        </p:txBody>
      </p:sp>
      <p:sp>
        <p:nvSpPr>
          <p:cNvPr id="319" name="Google Shape;319;p34"/>
          <p:cNvSpPr/>
          <p:nvPr/>
        </p:nvSpPr>
        <p:spPr>
          <a:xfrm>
            <a:off x="2377725" y="2907788"/>
            <a:ext cx="878700" cy="7365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4"/>
          <p:cNvSpPr txBox="1"/>
          <p:nvPr/>
        </p:nvSpPr>
        <p:spPr>
          <a:xfrm>
            <a:off x="2377725" y="2558888"/>
            <a:ext cx="8787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8MB</a:t>
            </a:r>
            <a:endParaRPr/>
          </a:p>
        </p:txBody>
      </p:sp>
      <p:cxnSp>
        <p:nvCxnSpPr>
          <p:cNvPr id="321" name="Google Shape;321;p34"/>
          <p:cNvCxnSpPr/>
          <p:nvPr/>
        </p:nvCxnSpPr>
        <p:spPr>
          <a:xfrm rot="10800000">
            <a:off x="2171000" y="3359980"/>
            <a:ext cx="19500" cy="794700"/>
          </a:xfrm>
          <a:prstGeom prst="straightConnector1">
            <a:avLst/>
          </a:prstGeom>
          <a:noFill/>
          <a:ln w="9525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2" name="Google Shape;322;p34"/>
          <p:cNvSpPr/>
          <p:nvPr/>
        </p:nvSpPr>
        <p:spPr>
          <a:xfrm>
            <a:off x="3256425" y="2907788"/>
            <a:ext cx="878700" cy="7365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4"/>
          <p:cNvSpPr txBox="1"/>
          <p:nvPr/>
        </p:nvSpPr>
        <p:spPr>
          <a:xfrm>
            <a:off x="3256425" y="2558888"/>
            <a:ext cx="8787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8MB</a:t>
            </a:r>
            <a:endParaRPr/>
          </a:p>
        </p:txBody>
      </p:sp>
      <p:sp>
        <p:nvSpPr>
          <p:cNvPr id="324" name="Google Shape;324;p34"/>
          <p:cNvSpPr/>
          <p:nvPr/>
        </p:nvSpPr>
        <p:spPr>
          <a:xfrm>
            <a:off x="4135125" y="2907788"/>
            <a:ext cx="878700" cy="7365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4"/>
          <p:cNvSpPr txBox="1"/>
          <p:nvPr/>
        </p:nvSpPr>
        <p:spPr>
          <a:xfrm>
            <a:off x="4135125" y="2558888"/>
            <a:ext cx="8787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8MB</a:t>
            </a:r>
            <a:endParaRPr/>
          </a:p>
        </p:txBody>
      </p:sp>
      <p:sp>
        <p:nvSpPr>
          <p:cNvPr id="326" name="Google Shape;326;p34"/>
          <p:cNvSpPr/>
          <p:nvPr/>
        </p:nvSpPr>
        <p:spPr>
          <a:xfrm>
            <a:off x="5013825" y="2907788"/>
            <a:ext cx="878700" cy="736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4"/>
          <p:cNvSpPr txBox="1"/>
          <p:nvPr/>
        </p:nvSpPr>
        <p:spPr>
          <a:xfrm>
            <a:off x="5013825" y="2558888"/>
            <a:ext cx="8787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8MB</a:t>
            </a:r>
            <a:endParaRPr/>
          </a:p>
        </p:txBody>
      </p:sp>
      <p:sp>
        <p:nvSpPr>
          <p:cNvPr id="328" name="Google Shape;328;p34"/>
          <p:cNvSpPr/>
          <p:nvPr/>
        </p:nvSpPr>
        <p:spPr>
          <a:xfrm>
            <a:off x="5892525" y="2907788"/>
            <a:ext cx="878700" cy="736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4"/>
          <p:cNvSpPr txBox="1"/>
          <p:nvPr/>
        </p:nvSpPr>
        <p:spPr>
          <a:xfrm>
            <a:off x="5892525" y="2558888"/>
            <a:ext cx="8787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8MB</a:t>
            </a:r>
            <a:endParaRPr/>
          </a:p>
        </p:txBody>
      </p:sp>
      <p:sp>
        <p:nvSpPr>
          <p:cNvPr id="330" name="Google Shape;330;p34"/>
          <p:cNvSpPr/>
          <p:nvPr/>
        </p:nvSpPr>
        <p:spPr>
          <a:xfrm>
            <a:off x="6771225" y="2907788"/>
            <a:ext cx="878700" cy="736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4"/>
          <p:cNvSpPr txBox="1"/>
          <p:nvPr/>
        </p:nvSpPr>
        <p:spPr>
          <a:xfrm>
            <a:off x="6771225" y="2558888"/>
            <a:ext cx="8787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8MB</a:t>
            </a:r>
            <a:endParaRPr/>
          </a:p>
        </p:txBody>
      </p:sp>
      <p:sp>
        <p:nvSpPr>
          <p:cNvPr id="332" name="Google Shape;332;p34"/>
          <p:cNvSpPr/>
          <p:nvPr/>
        </p:nvSpPr>
        <p:spPr>
          <a:xfrm>
            <a:off x="1499025" y="2978838"/>
            <a:ext cx="439200" cy="60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P1</a:t>
            </a:r>
            <a:br>
              <a:rPr lang="en-GB"/>
            </a:br>
            <a:r>
              <a:rPr lang="en-GB"/>
              <a:t>4M</a:t>
            </a:r>
            <a:endParaRPr/>
          </a:p>
        </p:txBody>
      </p:sp>
      <p:sp>
        <p:nvSpPr>
          <p:cNvPr id="333" name="Google Shape;333;p34"/>
          <p:cNvSpPr/>
          <p:nvPr/>
        </p:nvSpPr>
        <p:spPr>
          <a:xfrm>
            <a:off x="2377725" y="2978838"/>
            <a:ext cx="878700" cy="60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P2</a:t>
            </a:r>
            <a:br>
              <a:rPr lang="en-GB"/>
            </a:br>
            <a:r>
              <a:rPr lang="en-GB"/>
              <a:t>8MB</a:t>
            </a:r>
            <a:endParaRPr/>
          </a:p>
        </p:txBody>
      </p:sp>
      <p:sp>
        <p:nvSpPr>
          <p:cNvPr id="334" name="Google Shape;334;p34"/>
          <p:cNvSpPr/>
          <p:nvPr/>
        </p:nvSpPr>
        <p:spPr>
          <a:xfrm>
            <a:off x="3256425" y="2978838"/>
            <a:ext cx="1034100" cy="60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P3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10MB</a:t>
            </a:r>
            <a:endParaRPr/>
          </a:p>
        </p:txBody>
      </p:sp>
      <p:cxnSp>
        <p:nvCxnSpPr>
          <p:cNvPr id="335" name="Google Shape;335;p34"/>
          <p:cNvCxnSpPr/>
          <p:nvPr/>
        </p:nvCxnSpPr>
        <p:spPr>
          <a:xfrm rot="10800000" flipH="1">
            <a:off x="2416675" y="3295380"/>
            <a:ext cx="2106600" cy="865800"/>
          </a:xfrm>
          <a:prstGeom prst="straightConnector1">
            <a:avLst/>
          </a:prstGeom>
          <a:noFill/>
          <a:ln w="9525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6" name="Google Shape;336;p34"/>
          <p:cNvSpPr/>
          <p:nvPr/>
        </p:nvSpPr>
        <p:spPr>
          <a:xfrm>
            <a:off x="620325" y="2978838"/>
            <a:ext cx="878700" cy="600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5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Dynamic partitioning</a:t>
            </a:r>
            <a:endParaRPr/>
          </a:p>
        </p:txBody>
      </p:sp>
      <p:sp>
        <p:nvSpPr>
          <p:cNvPr id="342" name="Google Shape;342;p35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create partitions that can fit requests perfectly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example: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total memory = 64MB, minus 8MB taken by OS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load 3 processes: P1 (4MB), P2 (8MB), P3 (10MB)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5"/>
          <p:cNvSpPr/>
          <p:nvPr/>
        </p:nvSpPr>
        <p:spPr>
          <a:xfrm>
            <a:off x="436075" y="2694550"/>
            <a:ext cx="7476300" cy="736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5"/>
          <p:cNvSpPr txBox="1"/>
          <p:nvPr/>
        </p:nvSpPr>
        <p:spPr>
          <a:xfrm>
            <a:off x="936850" y="2345650"/>
            <a:ext cx="64101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64MB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6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Dynamic partitioning</a:t>
            </a:r>
            <a:endParaRPr/>
          </a:p>
        </p:txBody>
      </p:sp>
      <p:sp>
        <p:nvSpPr>
          <p:cNvPr id="350" name="Google Shape;350;p36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create partitions that can fit a request perfectly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example: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total memory = 64MB, minus 8MB taken by OS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load 3 processes: P1 (4MB), P2 (8MB), P3 (10MB)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no more internal fragmentation, but what if P2 finishes, and P4 (18MB) gets added?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6"/>
          <p:cNvSpPr/>
          <p:nvPr/>
        </p:nvSpPr>
        <p:spPr>
          <a:xfrm>
            <a:off x="436075" y="2542150"/>
            <a:ext cx="3230700" cy="7365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6"/>
          <p:cNvSpPr txBox="1"/>
          <p:nvPr/>
        </p:nvSpPr>
        <p:spPr>
          <a:xfrm>
            <a:off x="4006250" y="2193250"/>
            <a:ext cx="33408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34MB</a:t>
            </a:r>
            <a:endParaRPr/>
          </a:p>
        </p:txBody>
      </p:sp>
      <p:sp>
        <p:nvSpPr>
          <p:cNvPr id="353" name="Google Shape;353;p36"/>
          <p:cNvSpPr/>
          <p:nvPr/>
        </p:nvSpPr>
        <p:spPr>
          <a:xfrm>
            <a:off x="1314775" y="2609938"/>
            <a:ext cx="439200" cy="60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P1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4M</a:t>
            </a:r>
            <a:endParaRPr/>
          </a:p>
        </p:txBody>
      </p:sp>
      <p:sp>
        <p:nvSpPr>
          <p:cNvPr id="354" name="Google Shape;354;p36"/>
          <p:cNvSpPr/>
          <p:nvPr/>
        </p:nvSpPr>
        <p:spPr>
          <a:xfrm>
            <a:off x="1753975" y="2609938"/>
            <a:ext cx="878700" cy="60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P2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8MB</a:t>
            </a:r>
            <a:endParaRPr/>
          </a:p>
        </p:txBody>
      </p:sp>
      <p:sp>
        <p:nvSpPr>
          <p:cNvPr id="355" name="Google Shape;355;p36"/>
          <p:cNvSpPr/>
          <p:nvPr/>
        </p:nvSpPr>
        <p:spPr>
          <a:xfrm>
            <a:off x="2632675" y="2609938"/>
            <a:ext cx="1034100" cy="60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P3</a:t>
            </a:r>
            <a:br>
              <a:rPr lang="en-GB"/>
            </a:br>
            <a:r>
              <a:rPr lang="en-GB"/>
              <a:t>10MB</a:t>
            </a:r>
            <a:endParaRPr/>
          </a:p>
        </p:txBody>
      </p:sp>
      <p:sp>
        <p:nvSpPr>
          <p:cNvPr id="356" name="Google Shape;356;p36"/>
          <p:cNvSpPr/>
          <p:nvPr/>
        </p:nvSpPr>
        <p:spPr>
          <a:xfrm>
            <a:off x="436075" y="2609938"/>
            <a:ext cx="878700" cy="600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OS</a:t>
            </a:r>
            <a:endParaRPr/>
          </a:p>
        </p:txBody>
      </p:sp>
      <p:sp>
        <p:nvSpPr>
          <p:cNvPr id="357" name="Google Shape;357;p36"/>
          <p:cNvSpPr/>
          <p:nvPr/>
        </p:nvSpPr>
        <p:spPr>
          <a:xfrm>
            <a:off x="3666775" y="2542150"/>
            <a:ext cx="4245600" cy="736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6"/>
          <p:cNvSpPr/>
          <p:nvPr/>
        </p:nvSpPr>
        <p:spPr>
          <a:xfrm>
            <a:off x="5853750" y="3890025"/>
            <a:ext cx="2514000" cy="111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99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3300"/>
                </a:solidFill>
              </a:rPr>
              <a:t>Usable free memory: 34 MB</a:t>
            </a:r>
            <a:endParaRPr>
              <a:solidFill>
                <a:srgbClr val="9933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3300"/>
                </a:solidFill>
              </a:rPr>
              <a:t>Actual free memory: 34 MB</a:t>
            </a:r>
            <a:endParaRPr>
              <a:solidFill>
                <a:srgbClr val="9933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3" name="Google Shape;363;p37"/>
          <p:cNvCxnSpPr/>
          <p:nvPr/>
        </p:nvCxnSpPr>
        <p:spPr>
          <a:xfrm rot="10800000" flipH="1">
            <a:off x="2474325" y="3083330"/>
            <a:ext cx="4052400" cy="806700"/>
          </a:xfrm>
          <a:prstGeom prst="straightConnector1">
            <a:avLst/>
          </a:prstGeom>
          <a:noFill/>
          <a:ln w="9525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4" name="Google Shape;364;p37"/>
          <p:cNvCxnSpPr/>
          <p:nvPr/>
        </p:nvCxnSpPr>
        <p:spPr>
          <a:xfrm rot="10800000" flipH="1">
            <a:off x="1984450" y="3068905"/>
            <a:ext cx="133500" cy="777900"/>
          </a:xfrm>
          <a:prstGeom prst="straightConnector1">
            <a:avLst/>
          </a:prstGeom>
          <a:noFill/>
          <a:ln w="9525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5" name="Google Shape;365;p37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Dynamic partitioning</a:t>
            </a:r>
            <a:endParaRPr/>
          </a:p>
        </p:txBody>
      </p:sp>
      <p:sp>
        <p:nvSpPr>
          <p:cNvPr id="366" name="Google Shape;366;p37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create partitions that can fit a request perfectly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example: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total memory = 64MB, minus 8MB taken by OS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load 3 processes: P1 (4MB), P2 (8MB), P3 (10MB)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no more internal fragmentation, but what if P2 finishes, and P4 (18MB) gets added?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>
                <a:solidFill>
                  <a:srgbClr val="993300"/>
                </a:solidFill>
              </a:rPr>
              <a:t>external fragmentation</a:t>
            </a:r>
            <a:r>
              <a:rPr lang="en-GB"/>
              <a:t>: the memory that is external</a:t>
            </a:r>
            <a:br>
              <a:rPr lang="en-GB"/>
            </a:br>
            <a:r>
              <a:rPr lang="en-GB"/>
              <a:t>to all partitions becomes increasingly fragmented,</a:t>
            </a:r>
            <a:br>
              <a:rPr lang="en-GB"/>
            </a:br>
            <a:r>
              <a:rPr lang="en-GB"/>
              <a:t>leading to low memory utilization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eg. P5 (17MB) could not start, despite having enough free RAM</a:t>
            </a:r>
            <a:endParaRPr/>
          </a:p>
        </p:txBody>
      </p:sp>
      <p:sp>
        <p:nvSpPr>
          <p:cNvPr id="367" name="Google Shape;367;p37"/>
          <p:cNvSpPr/>
          <p:nvPr/>
        </p:nvSpPr>
        <p:spPr>
          <a:xfrm>
            <a:off x="5853750" y="3890025"/>
            <a:ext cx="2514000" cy="111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99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3300"/>
                </a:solidFill>
              </a:rPr>
              <a:t>Usable free memory: 24 MB</a:t>
            </a:r>
            <a:endParaRPr>
              <a:solidFill>
                <a:srgbClr val="9933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3300"/>
                </a:solidFill>
              </a:rPr>
              <a:t>Actual free memory: 24 MB</a:t>
            </a:r>
            <a:endParaRPr>
              <a:solidFill>
                <a:srgbClr val="9933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3300"/>
                </a:solidFill>
              </a:rPr>
              <a:t>Largest free chunk: 16 MB</a:t>
            </a:r>
            <a:endParaRPr>
              <a:solidFill>
                <a:srgbClr val="993300"/>
              </a:solidFill>
            </a:endParaRPr>
          </a:p>
        </p:txBody>
      </p:sp>
      <p:grpSp>
        <p:nvGrpSpPr>
          <p:cNvPr id="368" name="Google Shape;368;p37"/>
          <p:cNvGrpSpPr/>
          <p:nvPr/>
        </p:nvGrpSpPr>
        <p:grpSpPr>
          <a:xfrm>
            <a:off x="436075" y="2117050"/>
            <a:ext cx="7476300" cy="1085400"/>
            <a:chOff x="436075" y="2193250"/>
            <a:chExt cx="7476300" cy="1085400"/>
          </a:xfrm>
        </p:grpSpPr>
        <p:sp>
          <p:nvSpPr>
            <p:cNvPr id="369" name="Google Shape;369;p37"/>
            <p:cNvSpPr/>
            <p:nvPr/>
          </p:nvSpPr>
          <p:spPr>
            <a:xfrm>
              <a:off x="436075" y="2542150"/>
              <a:ext cx="1317900" cy="736500"/>
            </a:xfrm>
            <a:prstGeom prst="rect">
              <a:avLst/>
            </a:prstGeom>
            <a:solidFill>
              <a:srgbClr val="CCCCCC"/>
            </a:solidFill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7"/>
            <p:cNvSpPr txBox="1"/>
            <p:nvPr/>
          </p:nvSpPr>
          <p:spPr>
            <a:xfrm>
              <a:off x="6054600" y="2193250"/>
              <a:ext cx="1731600" cy="34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16MB</a:t>
              </a: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1314775" y="2609938"/>
              <a:ext cx="439200" cy="60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P1</a:t>
              </a:r>
              <a:endParaRPr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4M</a:t>
              </a: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2632675" y="2542150"/>
              <a:ext cx="3292800" cy="736500"/>
            </a:xfrm>
            <a:prstGeom prst="rect">
              <a:avLst/>
            </a:prstGeom>
            <a:solidFill>
              <a:srgbClr val="CCCCCC"/>
            </a:solidFill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3666775" y="2609950"/>
              <a:ext cx="2258700" cy="60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P4</a:t>
              </a:r>
              <a:endParaRPr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18MB</a:t>
              </a: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2632675" y="2609938"/>
              <a:ext cx="1034100" cy="60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P3</a:t>
              </a:r>
              <a:endParaRPr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10MB</a:t>
              </a: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436075" y="2609938"/>
              <a:ext cx="878700" cy="600900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OS</a:t>
              </a: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5925475" y="2542150"/>
              <a:ext cx="1986900" cy="7365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1753975" y="2542150"/>
              <a:ext cx="878700" cy="7365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 txBox="1"/>
            <p:nvPr/>
          </p:nvSpPr>
          <p:spPr>
            <a:xfrm>
              <a:off x="1376350" y="2193250"/>
              <a:ext cx="1731600" cy="34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8MB</a:t>
              </a: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8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Memory compaction</a:t>
            </a:r>
            <a:endParaRPr/>
          </a:p>
        </p:txBody>
      </p:sp>
      <p:sp>
        <p:nvSpPr>
          <p:cNvPr id="384" name="Google Shape;384;p38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13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memory compaction is a mechanism to deal with external fragmentation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from time to time, the OS re-arranges the used blocks of memory so that they are contiguous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free blocks are merged into a single large block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CPU intensive operation</a:t>
            </a:r>
            <a:endParaRPr/>
          </a:p>
        </p:txBody>
      </p:sp>
      <p:sp>
        <p:nvSpPr>
          <p:cNvPr id="385" name="Google Shape;385;p38"/>
          <p:cNvSpPr/>
          <p:nvPr/>
        </p:nvSpPr>
        <p:spPr>
          <a:xfrm>
            <a:off x="513625" y="2540575"/>
            <a:ext cx="1317900" cy="7365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8"/>
          <p:cNvSpPr txBox="1"/>
          <p:nvPr/>
        </p:nvSpPr>
        <p:spPr>
          <a:xfrm>
            <a:off x="6132150" y="2191675"/>
            <a:ext cx="17316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16MB</a:t>
            </a:r>
            <a:endParaRPr/>
          </a:p>
        </p:txBody>
      </p:sp>
      <p:sp>
        <p:nvSpPr>
          <p:cNvPr id="387" name="Google Shape;387;p38"/>
          <p:cNvSpPr/>
          <p:nvPr/>
        </p:nvSpPr>
        <p:spPr>
          <a:xfrm>
            <a:off x="1392325" y="2608363"/>
            <a:ext cx="439200" cy="60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P1</a:t>
            </a:r>
            <a:endParaRPr/>
          </a:p>
        </p:txBody>
      </p:sp>
      <p:sp>
        <p:nvSpPr>
          <p:cNvPr id="388" name="Google Shape;388;p38"/>
          <p:cNvSpPr/>
          <p:nvPr/>
        </p:nvSpPr>
        <p:spPr>
          <a:xfrm>
            <a:off x="2710225" y="2540575"/>
            <a:ext cx="3292800" cy="7365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8"/>
          <p:cNvSpPr/>
          <p:nvPr/>
        </p:nvSpPr>
        <p:spPr>
          <a:xfrm>
            <a:off x="3744325" y="2608375"/>
            <a:ext cx="2258700" cy="60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P4</a:t>
            </a:r>
            <a:endParaRPr/>
          </a:p>
        </p:txBody>
      </p:sp>
      <p:sp>
        <p:nvSpPr>
          <p:cNvPr id="390" name="Google Shape;390;p38"/>
          <p:cNvSpPr/>
          <p:nvPr/>
        </p:nvSpPr>
        <p:spPr>
          <a:xfrm>
            <a:off x="2710225" y="2608363"/>
            <a:ext cx="1034100" cy="60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P3</a:t>
            </a:r>
            <a:endParaRPr/>
          </a:p>
        </p:txBody>
      </p:sp>
      <p:sp>
        <p:nvSpPr>
          <p:cNvPr id="391" name="Google Shape;391;p38"/>
          <p:cNvSpPr/>
          <p:nvPr/>
        </p:nvSpPr>
        <p:spPr>
          <a:xfrm>
            <a:off x="513625" y="2608363"/>
            <a:ext cx="878700" cy="600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OS</a:t>
            </a:r>
            <a:endParaRPr/>
          </a:p>
        </p:txBody>
      </p:sp>
      <p:sp>
        <p:nvSpPr>
          <p:cNvPr id="392" name="Google Shape;392;p38"/>
          <p:cNvSpPr/>
          <p:nvPr/>
        </p:nvSpPr>
        <p:spPr>
          <a:xfrm>
            <a:off x="6003025" y="2540575"/>
            <a:ext cx="1986900" cy="736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8"/>
          <p:cNvSpPr/>
          <p:nvPr/>
        </p:nvSpPr>
        <p:spPr>
          <a:xfrm>
            <a:off x="1831525" y="2540575"/>
            <a:ext cx="878700" cy="736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8"/>
          <p:cNvSpPr txBox="1"/>
          <p:nvPr/>
        </p:nvSpPr>
        <p:spPr>
          <a:xfrm>
            <a:off x="1453900" y="2191675"/>
            <a:ext cx="17316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8MB</a:t>
            </a:r>
            <a:endParaRPr/>
          </a:p>
        </p:txBody>
      </p:sp>
      <p:sp>
        <p:nvSpPr>
          <p:cNvPr id="395" name="Google Shape;395;p38"/>
          <p:cNvSpPr/>
          <p:nvPr/>
        </p:nvSpPr>
        <p:spPr>
          <a:xfrm>
            <a:off x="513625" y="4146850"/>
            <a:ext cx="4610700" cy="7365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8"/>
          <p:cNvSpPr txBox="1"/>
          <p:nvPr/>
        </p:nvSpPr>
        <p:spPr>
          <a:xfrm>
            <a:off x="5311500" y="3797950"/>
            <a:ext cx="25521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24MB</a:t>
            </a:r>
            <a:endParaRPr/>
          </a:p>
        </p:txBody>
      </p:sp>
      <p:sp>
        <p:nvSpPr>
          <p:cNvPr id="397" name="Google Shape;397;p38"/>
          <p:cNvSpPr/>
          <p:nvPr/>
        </p:nvSpPr>
        <p:spPr>
          <a:xfrm>
            <a:off x="1392325" y="4214638"/>
            <a:ext cx="439200" cy="60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P1</a:t>
            </a:r>
            <a:endParaRPr/>
          </a:p>
        </p:txBody>
      </p:sp>
      <p:sp>
        <p:nvSpPr>
          <p:cNvPr id="398" name="Google Shape;398;p38"/>
          <p:cNvSpPr/>
          <p:nvPr/>
        </p:nvSpPr>
        <p:spPr>
          <a:xfrm>
            <a:off x="2865625" y="4214650"/>
            <a:ext cx="2258700" cy="60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P4</a:t>
            </a:r>
            <a:endParaRPr/>
          </a:p>
        </p:txBody>
      </p:sp>
      <p:sp>
        <p:nvSpPr>
          <p:cNvPr id="399" name="Google Shape;399;p38"/>
          <p:cNvSpPr/>
          <p:nvPr/>
        </p:nvSpPr>
        <p:spPr>
          <a:xfrm>
            <a:off x="1831525" y="4214638"/>
            <a:ext cx="1034100" cy="60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P3</a:t>
            </a:r>
            <a:endParaRPr/>
          </a:p>
        </p:txBody>
      </p:sp>
      <p:sp>
        <p:nvSpPr>
          <p:cNvPr id="400" name="Google Shape;400;p38"/>
          <p:cNvSpPr/>
          <p:nvPr/>
        </p:nvSpPr>
        <p:spPr>
          <a:xfrm>
            <a:off x="513625" y="4214638"/>
            <a:ext cx="878700" cy="600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OS</a:t>
            </a:r>
            <a:endParaRPr/>
          </a:p>
        </p:txBody>
      </p:sp>
      <p:sp>
        <p:nvSpPr>
          <p:cNvPr id="401" name="Google Shape;401;p38"/>
          <p:cNvSpPr/>
          <p:nvPr/>
        </p:nvSpPr>
        <p:spPr>
          <a:xfrm>
            <a:off x="5124325" y="4146850"/>
            <a:ext cx="2865600" cy="736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8"/>
          <p:cNvSpPr/>
          <p:nvPr/>
        </p:nvSpPr>
        <p:spPr>
          <a:xfrm>
            <a:off x="4098450" y="3661800"/>
            <a:ext cx="295500" cy="194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1FC74C6-1324-4C58-AE86-2D6FA5A5A1B8}"/>
                  </a:ext>
                </a:extLst>
              </p14:cNvPr>
              <p14:cNvContentPartPr/>
              <p14:nvPr/>
            </p14:nvContentPartPr>
            <p14:xfrm>
              <a:off x="3573696" y="1206607"/>
              <a:ext cx="1611720" cy="915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1FC74C6-1324-4C58-AE86-2D6FA5A5A1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65054" y="1197964"/>
                <a:ext cx="1629364" cy="932767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9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</a:t>
            </a:r>
            <a:endParaRPr/>
          </a:p>
        </p:txBody>
      </p:sp>
      <p:sp>
        <p:nvSpPr>
          <p:cNvPr id="408" name="Google Shape;408;p39"/>
          <p:cNvSpPr txBox="1">
            <a:spLocks noGrp="1"/>
          </p:cNvSpPr>
          <p:nvPr>
            <p:ph type="body" idx="1"/>
          </p:nvPr>
        </p:nvSpPr>
        <p:spPr>
          <a:xfrm>
            <a:off x="190800" y="1893275"/>
            <a:ext cx="8515200" cy="32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how do we keep track of free memory and allocated memory?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we need a data structure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that is efficient at searching free space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that is efficient at reclaiming free space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"deals" with fragmentation</a:t>
            </a:r>
            <a:endParaRPr/>
          </a:p>
        </p:txBody>
      </p:sp>
      <p:pic>
        <p:nvPicPr>
          <p:cNvPr id="409" name="Google Shape;409;p39"/>
          <p:cNvPicPr preferRelativeResize="0"/>
          <p:nvPr/>
        </p:nvPicPr>
        <p:blipFill rotWithShape="1">
          <a:blip r:embed="rId3">
            <a:alphaModFix/>
          </a:blip>
          <a:srcRect b="84475"/>
          <a:stretch/>
        </p:blipFill>
        <p:spPr>
          <a:xfrm>
            <a:off x="1047750" y="1119189"/>
            <a:ext cx="7048500" cy="45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address spaces – logical vs physical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address binding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memory management unit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swapping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memory management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fixed/dynamic partitioning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bitmaps, linked lists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placement algorithms: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first fit, best fit, worst fit, next fit, quick fit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virtual memory &amp; paging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pages, frames, demand paging, page table,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page fault, effective access time</a:t>
            </a:r>
            <a:endParaRPr/>
          </a:p>
        </p:txBody>
      </p:sp>
      <p:grpSp>
        <p:nvGrpSpPr>
          <p:cNvPr id="52" name="Google Shape;52;p13"/>
          <p:cNvGrpSpPr/>
          <p:nvPr/>
        </p:nvGrpSpPr>
        <p:grpSpPr>
          <a:xfrm>
            <a:off x="5014601" y="720925"/>
            <a:ext cx="3661649" cy="3278769"/>
            <a:chOff x="519851" y="1740100"/>
            <a:chExt cx="3661649" cy="3278769"/>
          </a:xfrm>
        </p:grpSpPr>
        <p:sp>
          <p:nvSpPr>
            <p:cNvPr id="53" name="Google Shape;53;p13"/>
            <p:cNvSpPr/>
            <p:nvPr/>
          </p:nvSpPr>
          <p:spPr>
            <a:xfrm>
              <a:off x="795400" y="1740100"/>
              <a:ext cx="3386100" cy="2976300"/>
            </a:xfrm>
            <a:prstGeom prst="triangle">
              <a:avLst>
                <a:gd name="adj" fmla="val 50000"/>
              </a:avLst>
            </a:pr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1198550" y="1740100"/>
              <a:ext cx="2586600" cy="2277600"/>
            </a:xfrm>
            <a:prstGeom prst="triangle">
              <a:avLst>
                <a:gd name="adj" fmla="val 50000"/>
              </a:avLst>
            </a:pr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1648675" y="1740100"/>
              <a:ext cx="1686300" cy="1478100"/>
            </a:xfrm>
            <a:prstGeom prst="triangle">
              <a:avLst>
                <a:gd name="adj" fmla="val 50000"/>
              </a:avLst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2105550" y="1740100"/>
              <a:ext cx="772500" cy="678600"/>
            </a:xfrm>
            <a:prstGeom prst="triangle">
              <a:avLst>
                <a:gd name="adj" fmla="val 50000"/>
              </a:avLst>
            </a:pr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1928574" y="1975259"/>
              <a:ext cx="1142100" cy="51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FFFFFF"/>
                  </a:solidFill>
                </a:rPr>
                <a:t>CPU</a:t>
              </a:r>
              <a:br>
                <a:rPr lang="en-GB" sz="1100">
                  <a:solidFill>
                    <a:srgbClr val="FFFFFF"/>
                  </a:solidFill>
                </a:rPr>
              </a:br>
              <a:r>
                <a:rPr lang="en-GB" sz="1100">
                  <a:solidFill>
                    <a:srgbClr val="FFFFFF"/>
                  </a:solidFill>
                </a:rPr>
                <a:t>Registers</a:t>
              </a:r>
              <a:endParaRPr sz="1100">
                <a:solidFill>
                  <a:srgbClr val="FFFFFF"/>
                </a:solidFill>
              </a:endParaRPr>
            </a:p>
          </p:txBody>
        </p:sp>
        <p:sp>
          <p:nvSpPr>
            <p:cNvPr id="58" name="Google Shape;58;p13"/>
            <p:cNvSpPr txBox="1"/>
            <p:nvPr/>
          </p:nvSpPr>
          <p:spPr>
            <a:xfrm>
              <a:off x="1924125" y="2469077"/>
              <a:ext cx="1142100" cy="67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FFFFFF"/>
                  </a:solidFill>
                </a:rPr>
                <a:t>Level 1 Cache</a:t>
              </a:r>
              <a:br>
                <a:rPr lang="en-GB" sz="1100">
                  <a:solidFill>
                    <a:srgbClr val="FFFFFF"/>
                  </a:solidFill>
                </a:rPr>
              </a:br>
              <a:br>
                <a:rPr lang="en-GB" sz="1100">
                  <a:solidFill>
                    <a:srgbClr val="FFFFFF"/>
                  </a:solidFill>
                </a:rPr>
              </a:br>
              <a:r>
                <a:rPr lang="en-GB" sz="1100">
                  <a:solidFill>
                    <a:srgbClr val="FFFFFF"/>
                  </a:solidFill>
                </a:rPr>
                <a:t>Level 2 Cache</a:t>
              </a:r>
              <a:endParaRPr sz="1100">
                <a:solidFill>
                  <a:srgbClr val="FFFFFF"/>
                </a:solidFill>
              </a:endParaRPr>
            </a:p>
          </p:txBody>
        </p:sp>
        <p:sp>
          <p:nvSpPr>
            <p:cNvPr id="59" name="Google Shape;59;p13"/>
            <p:cNvSpPr txBox="1"/>
            <p:nvPr/>
          </p:nvSpPr>
          <p:spPr>
            <a:xfrm>
              <a:off x="1924125" y="3361175"/>
              <a:ext cx="11421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FFFFFF"/>
                  </a:solidFill>
                </a:rPr>
                <a:t>RAM</a:t>
              </a:r>
              <a:endParaRPr sz="1100">
                <a:solidFill>
                  <a:srgbClr val="FFFFFF"/>
                </a:solidFill>
              </a:endParaRPr>
            </a:p>
          </p:txBody>
        </p:sp>
        <p:sp>
          <p:nvSpPr>
            <p:cNvPr id="60" name="Google Shape;60;p13"/>
            <p:cNvSpPr txBox="1"/>
            <p:nvPr/>
          </p:nvSpPr>
          <p:spPr>
            <a:xfrm>
              <a:off x="1527750" y="4076850"/>
              <a:ext cx="1854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FFFFFF"/>
                  </a:solidFill>
                </a:rPr>
                <a:t>Hard Drive, SSD</a:t>
              </a:r>
              <a:endParaRPr sz="1100">
                <a:solidFill>
                  <a:srgbClr val="FFFFFF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FFFFFF"/>
                  </a:solidFill>
                </a:rPr>
                <a:t>(Virtual Memory)</a:t>
              </a:r>
              <a:endParaRPr sz="1100">
                <a:solidFill>
                  <a:srgbClr val="FFFFFF"/>
                </a:solidFill>
              </a:endParaRPr>
            </a:p>
          </p:txBody>
        </p:sp>
        <p:cxnSp>
          <p:nvCxnSpPr>
            <p:cNvPr id="61" name="Google Shape;61;p13"/>
            <p:cNvCxnSpPr/>
            <p:nvPr/>
          </p:nvCxnSpPr>
          <p:spPr>
            <a:xfrm rot="10800000" flipH="1">
              <a:off x="728230" y="1746756"/>
              <a:ext cx="6600" cy="2969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2" name="Google Shape;62;p13"/>
            <p:cNvCxnSpPr/>
            <p:nvPr/>
          </p:nvCxnSpPr>
          <p:spPr>
            <a:xfrm rot="10800000" flipH="1">
              <a:off x="808850" y="4830775"/>
              <a:ext cx="3359400" cy="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63" name="Google Shape;63;p13"/>
            <p:cNvSpPr txBox="1"/>
            <p:nvPr/>
          </p:nvSpPr>
          <p:spPr>
            <a:xfrm>
              <a:off x="1363200" y="4830769"/>
              <a:ext cx="21834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capacity</a:t>
              </a:r>
              <a:endParaRPr/>
            </a:p>
          </p:txBody>
        </p:sp>
        <p:sp>
          <p:nvSpPr>
            <p:cNvPr id="64" name="Google Shape;64;p13"/>
            <p:cNvSpPr txBox="1"/>
            <p:nvPr/>
          </p:nvSpPr>
          <p:spPr>
            <a:xfrm rot="-5400000">
              <a:off x="-477799" y="3216219"/>
              <a:ext cx="21834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cost, speed</a:t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0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Bitmaps &amp; fixed partitions</a:t>
            </a:r>
            <a:endParaRPr/>
          </a:p>
        </p:txBody>
      </p:sp>
      <p:sp>
        <p:nvSpPr>
          <p:cNvPr id="415" name="Google Shape;415;p40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12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memory is divided into equal partitions as small as few words and as large as several KB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OS maintains a bitmap, 1 bit per partition, where 0=free, 1=occupied</a:t>
            </a:r>
            <a:endParaRPr/>
          </a:p>
        </p:txBody>
      </p:sp>
      <p:grpSp>
        <p:nvGrpSpPr>
          <p:cNvPr id="416" name="Google Shape;416;p40"/>
          <p:cNvGrpSpPr/>
          <p:nvPr/>
        </p:nvGrpSpPr>
        <p:grpSpPr>
          <a:xfrm>
            <a:off x="491275" y="1896673"/>
            <a:ext cx="7048500" cy="2531627"/>
            <a:chOff x="756975" y="1481098"/>
            <a:chExt cx="7048500" cy="2531627"/>
          </a:xfrm>
        </p:grpSpPr>
        <p:grpSp>
          <p:nvGrpSpPr>
            <p:cNvPr id="417" name="Google Shape;417;p40"/>
            <p:cNvGrpSpPr/>
            <p:nvPr/>
          </p:nvGrpSpPr>
          <p:grpSpPr>
            <a:xfrm>
              <a:off x="756975" y="1481098"/>
              <a:ext cx="7048500" cy="2531627"/>
              <a:chOff x="756975" y="1481098"/>
              <a:chExt cx="7048500" cy="2531627"/>
            </a:xfrm>
          </p:grpSpPr>
          <p:pic>
            <p:nvPicPr>
              <p:cNvPr id="418" name="Google Shape;418;p40"/>
              <p:cNvPicPr preferRelativeResize="0"/>
              <p:nvPr/>
            </p:nvPicPr>
            <p:blipFill rotWithShape="1">
              <a:blip r:embed="rId3">
                <a:alphaModFix/>
              </a:blip>
              <a:srcRect b="14632"/>
              <a:stretch/>
            </p:blipFill>
            <p:spPr>
              <a:xfrm>
                <a:off x="756975" y="1481098"/>
                <a:ext cx="7048500" cy="2479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9" name="Google Shape;419;p40"/>
              <p:cNvSpPr/>
              <p:nvPr/>
            </p:nvSpPr>
            <p:spPr>
              <a:xfrm>
                <a:off x="2203425" y="2526525"/>
                <a:ext cx="5486100" cy="1486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0" name="Google Shape;420;p40"/>
            <p:cNvSpPr/>
            <p:nvPr/>
          </p:nvSpPr>
          <p:spPr>
            <a:xfrm>
              <a:off x="2390800" y="2158225"/>
              <a:ext cx="4581300" cy="148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" name="Google Shape;421;p40"/>
          <p:cNvSpPr txBox="1"/>
          <p:nvPr/>
        </p:nvSpPr>
        <p:spPr>
          <a:xfrm>
            <a:off x="2390825" y="2784975"/>
            <a:ext cx="6028500" cy="22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Problems: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400"/>
              <a:buFont typeface="Trebuchet MS"/>
              <a:buChar char="●"/>
            </a:pPr>
            <a:r>
              <a:rPr lang="en-GB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searching is O(N), N = size of bitmap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400"/>
              <a:buFont typeface="Trebuchet MS"/>
              <a:buChar char="●"/>
            </a:pPr>
            <a:r>
              <a:rPr lang="en-GB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smaller partitions ⇒ less fragmentation, but larger bitmap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400"/>
              <a:buFont typeface="Trebuchet MS"/>
              <a:buChar char="●"/>
            </a:pPr>
            <a:r>
              <a:rPr lang="en-GB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larger partitions ⇒ smaller bitmap, but more fragmentation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400"/>
              <a:buFont typeface="Trebuchet MS"/>
              <a:buChar char="●"/>
            </a:pPr>
            <a:r>
              <a:rPr lang="en-GB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compromise between efficiency and fragmentation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400"/>
              <a:buFont typeface="Trebuchet MS"/>
              <a:buChar char="●"/>
            </a:pPr>
            <a:r>
              <a:rPr lang="en-GB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note: larger bitmap also implies more wasted memory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1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Linked lists &amp; dynamic partitioning</a:t>
            </a:r>
            <a:endParaRPr/>
          </a:p>
        </p:txBody>
      </p:sp>
      <p:sp>
        <p:nvSpPr>
          <p:cNvPr id="427" name="Google Shape;427;p41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1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memory is divided into partitions of dynamic size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OS maintains a list of allocated and free memory partitions (</a:t>
            </a:r>
            <a:r>
              <a:rPr lang="en-GB" b="1">
                <a:solidFill>
                  <a:srgbClr val="993300"/>
                </a:solidFill>
              </a:rPr>
              <a:t>holes</a:t>
            </a:r>
            <a:r>
              <a:rPr lang="en-GB"/>
              <a:t>), sorted by address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searching is O(N), where N = number of segments in the linked list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reclaiming free space can be O(1)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if doubly-linked list is used and linked-list data is stored within segments</a:t>
            </a:r>
            <a:endParaRPr/>
          </a:p>
        </p:txBody>
      </p:sp>
      <p:grpSp>
        <p:nvGrpSpPr>
          <p:cNvPr id="428" name="Google Shape;428;p41"/>
          <p:cNvGrpSpPr/>
          <p:nvPr/>
        </p:nvGrpSpPr>
        <p:grpSpPr>
          <a:xfrm>
            <a:off x="756975" y="1529549"/>
            <a:ext cx="7048500" cy="2090350"/>
            <a:chOff x="756975" y="1605749"/>
            <a:chExt cx="7048500" cy="2090350"/>
          </a:xfrm>
        </p:grpSpPr>
        <p:pic>
          <p:nvPicPr>
            <p:cNvPr id="429" name="Google Shape;429;p41"/>
            <p:cNvPicPr preferRelativeResize="0"/>
            <p:nvPr/>
          </p:nvPicPr>
          <p:blipFill rotWithShape="1">
            <a:blip r:embed="rId3">
              <a:alphaModFix/>
            </a:blip>
            <a:srcRect t="4290" b="84254"/>
            <a:stretch/>
          </p:blipFill>
          <p:spPr>
            <a:xfrm>
              <a:off x="756975" y="1605749"/>
              <a:ext cx="7048500" cy="332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" name="Google Shape;430;p41"/>
            <p:cNvPicPr preferRelativeResize="0"/>
            <p:nvPr/>
          </p:nvPicPr>
          <p:blipFill rotWithShape="1">
            <a:blip r:embed="rId3">
              <a:alphaModFix/>
            </a:blip>
            <a:srcRect l="19788" t="33542" b="14630"/>
            <a:stretch/>
          </p:blipFill>
          <p:spPr>
            <a:xfrm>
              <a:off x="1221275" y="2190500"/>
              <a:ext cx="5653726" cy="1505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2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Memory management with linked lists - reclaiming space</a:t>
            </a:r>
            <a:endParaRPr/>
          </a:p>
        </p:txBody>
      </p:sp>
      <p:pic>
        <p:nvPicPr>
          <p:cNvPr id="436" name="Google Shape;436;p42"/>
          <p:cNvPicPr preferRelativeResize="0"/>
          <p:nvPr/>
        </p:nvPicPr>
        <p:blipFill rotWithShape="1">
          <a:blip r:embed="rId3">
            <a:alphaModFix/>
          </a:blip>
          <a:srcRect l="7002"/>
          <a:stretch/>
        </p:blipFill>
        <p:spPr>
          <a:xfrm>
            <a:off x="1323550" y="1673050"/>
            <a:ext cx="5046751" cy="23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42"/>
          <p:cNvSpPr txBox="1"/>
          <p:nvPr/>
        </p:nvSpPr>
        <p:spPr>
          <a:xfrm>
            <a:off x="6584225" y="2526200"/>
            <a:ext cx="16125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two way merge</a:t>
            </a:r>
            <a:endParaRPr/>
          </a:p>
        </p:txBody>
      </p:sp>
      <p:sp>
        <p:nvSpPr>
          <p:cNvPr id="438" name="Google Shape;438;p42"/>
          <p:cNvSpPr txBox="1"/>
          <p:nvPr/>
        </p:nvSpPr>
        <p:spPr>
          <a:xfrm>
            <a:off x="6584225" y="3036825"/>
            <a:ext cx="16125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two way merge</a:t>
            </a:r>
            <a:endParaRPr/>
          </a:p>
        </p:txBody>
      </p:sp>
      <p:sp>
        <p:nvSpPr>
          <p:cNvPr id="439" name="Google Shape;439;p42"/>
          <p:cNvSpPr txBox="1"/>
          <p:nvPr/>
        </p:nvSpPr>
        <p:spPr>
          <a:xfrm>
            <a:off x="6584225" y="3547450"/>
            <a:ext cx="16125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three way merge</a:t>
            </a:r>
            <a:endParaRPr/>
          </a:p>
        </p:txBody>
      </p:sp>
      <p:sp>
        <p:nvSpPr>
          <p:cNvPr id="440" name="Google Shape;440;p42"/>
          <p:cNvSpPr/>
          <p:nvPr/>
        </p:nvSpPr>
        <p:spPr>
          <a:xfrm>
            <a:off x="3313750" y="1793750"/>
            <a:ext cx="958200" cy="231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42"/>
          <p:cNvSpPr/>
          <p:nvPr/>
        </p:nvSpPr>
        <p:spPr>
          <a:xfrm>
            <a:off x="3544250" y="2132325"/>
            <a:ext cx="461100" cy="151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42"/>
          <p:cNvSpPr/>
          <p:nvPr/>
        </p:nvSpPr>
        <p:spPr>
          <a:xfrm>
            <a:off x="3544250" y="2627325"/>
            <a:ext cx="461100" cy="151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42"/>
          <p:cNvSpPr/>
          <p:nvPr/>
        </p:nvSpPr>
        <p:spPr>
          <a:xfrm>
            <a:off x="3544250" y="3122325"/>
            <a:ext cx="461100" cy="151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42"/>
          <p:cNvSpPr/>
          <p:nvPr/>
        </p:nvSpPr>
        <p:spPr>
          <a:xfrm>
            <a:off x="3544250" y="3632950"/>
            <a:ext cx="461100" cy="151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3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Memory allocation</a:t>
            </a:r>
            <a:endParaRPr/>
          </a:p>
        </p:txBody>
      </p:sp>
      <p:sp>
        <p:nvSpPr>
          <p:cNvPr id="450" name="Google Shape;450;p43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298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algorithms for finding a free space (hole) in a linked list: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rgbClr val="993300"/>
                </a:solidFill>
              </a:rPr>
              <a:t>first fit</a:t>
            </a:r>
            <a:r>
              <a:rPr lang="en-GB"/>
              <a:t> - find the first hole that is big enough, </a:t>
            </a:r>
            <a:r>
              <a:rPr lang="en-GB">
                <a:solidFill>
                  <a:srgbClr val="993300"/>
                </a:solidFill>
              </a:rPr>
              <a:t>leftover </a:t>
            </a:r>
            <a:r>
              <a:rPr lang="en-GB"/>
              <a:t>space becomes new hole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rgbClr val="993300"/>
                </a:solidFill>
              </a:rPr>
              <a:t>best fit</a:t>
            </a:r>
            <a:r>
              <a:rPr lang="en-GB"/>
              <a:t> - find the smallest hole that is big enough, leftover (tiny) space becomes new hole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rgbClr val="993300"/>
                </a:solidFill>
              </a:rPr>
              <a:t>next fit</a:t>
            </a:r>
            <a:r>
              <a:rPr lang="en-GB"/>
              <a:t> - same as first fit, but start searching at the location of last placement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rgbClr val="993300"/>
                </a:solidFill>
              </a:rPr>
              <a:t>worst fit</a:t>
            </a:r>
            <a:r>
              <a:rPr lang="en-GB"/>
              <a:t> - find the largest hole, leftover (big) space is likely to be usable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rgbClr val="993300"/>
                </a:solidFill>
              </a:rPr>
              <a:t>quick fit</a:t>
            </a:r>
            <a:r>
              <a:rPr lang="en-GB"/>
              <a:t> - maintain separate lists for common request sizes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￮"/>
            </a:pPr>
            <a:r>
              <a:rPr lang="en-GB"/>
              <a:t>leads to faster search, but more complicated management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example: request is to find memory for 2 units</a:t>
            </a:r>
            <a:endParaRPr/>
          </a:p>
        </p:txBody>
      </p:sp>
      <p:sp>
        <p:nvSpPr>
          <p:cNvPr id="451" name="Google Shape;451;p43"/>
          <p:cNvSpPr/>
          <p:nvPr/>
        </p:nvSpPr>
        <p:spPr>
          <a:xfrm>
            <a:off x="853200" y="4225950"/>
            <a:ext cx="548700" cy="25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43"/>
          <p:cNvSpPr/>
          <p:nvPr/>
        </p:nvSpPr>
        <p:spPr>
          <a:xfrm>
            <a:off x="1401900" y="4225950"/>
            <a:ext cx="704700" cy="258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sp>
        <p:nvSpPr>
          <p:cNvPr id="453" name="Google Shape;453;p43"/>
          <p:cNvSpPr/>
          <p:nvPr/>
        </p:nvSpPr>
        <p:spPr>
          <a:xfrm>
            <a:off x="2106600" y="4225950"/>
            <a:ext cx="548700" cy="25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43"/>
          <p:cNvSpPr/>
          <p:nvPr/>
        </p:nvSpPr>
        <p:spPr>
          <a:xfrm>
            <a:off x="2655300" y="4225950"/>
            <a:ext cx="323700" cy="25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43"/>
          <p:cNvSpPr/>
          <p:nvPr/>
        </p:nvSpPr>
        <p:spPr>
          <a:xfrm>
            <a:off x="2979000" y="4225950"/>
            <a:ext cx="1151100" cy="258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endParaRPr/>
          </a:p>
        </p:txBody>
      </p:sp>
      <p:sp>
        <p:nvSpPr>
          <p:cNvPr id="456" name="Google Shape;456;p43"/>
          <p:cNvSpPr/>
          <p:nvPr/>
        </p:nvSpPr>
        <p:spPr>
          <a:xfrm>
            <a:off x="4130100" y="4225950"/>
            <a:ext cx="465300" cy="25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3"/>
          <p:cNvSpPr/>
          <p:nvPr/>
        </p:nvSpPr>
        <p:spPr>
          <a:xfrm>
            <a:off x="4595400" y="4225950"/>
            <a:ext cx="781800" cy="25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3"/>
          <p:cNvSpPr/>
          <p:nvPr/>
        </p:nvSpPr>
        <p:spPr>
          <a:xfrm>
            <a:off x="5377200" y="4225950"/>
            <a:ext cx="548700" cy="258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459" name="Google Shape;459;p43"/>
          <p:cNvSpPr/>
          <p:nvPr/>
        </p:nvSpPr>
        <p:spPr>
          <a:xfrm>
            <a:off x="5925900" y="4225950"/>
            <a:ext cx="781800" cy="25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43"/>
          <p:cNvSpPr/>
          <p:nvPr/>
        </p:nvSpPr>
        <p:spPr>
          <a:xfrm>
            <a:off x="5020725" y="4749850"/>
            <a:ext cx="988800" cy="258600"/>
          </a:xfrm>
          <a:prstGeom prst="wedgeRoundRectCallout">
            <a:avLst>
              <a:gd name="adj1" fmla="val 12083"/>
              <a:gd name="adj2" fmla="val -167173"/>
              <a:gd name="adj3" fmla="val 0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best fit</a:t>
            </a:r>
            <a:endParaRPr/>
          </a:p>
        </p:txBody>
      </p:sp>
      <p:sp>
        <p:nvSpPr>
          <p:cNvPr id="461" name="Google Shape;461;p43"/>
          <p:cNvSpPr/>
          <p:nvPr/>
        </p:nvSpPr>
        <p:spPr>
          <a:xfrm>
            <a:off x="2946525" y="4749850"/>
            <a:ext cx="988800" cy="258600"/>
          </a:xfrm>
          <a:prstGeom prst="wedgeRoundRectCallout">
            <a:avLst>
              <a:gd name="adj1" fmla="val 12083"/>
              <a:gd name="adj2" fmla="val -167173"/>
              <a:gd name="adj3" fmla="val 0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worst fit</a:t>
            </a:r>
            <a:endParaRPr/>
          </a:p>
        </p:txBody>
      </p:sp>
      <p:sp>
        <p:nvSpPr>
          <p:cNvPr id="462" name="Google Shape;462;p43"/>
          <p:cNvSpPr/>
          <p:nvPr/>
        </p:nvSpPr>
        <p:spPr>
          <a:xfrm>
            <a:off x="1117800" y="4749850"/>
            <a:ext cx="988800" cy="258600"/>
          </a:xfrm>
          <a:prstGeom prst="wedgeRoundRectCallout">
            <a:avLst>
              <a:gd name="adj1" fmla="val 12083"/>
              <a:gd name="adj2" fmla="val -167173"/>
              <a:gd name="adj3" fmla="val 0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first fit</a:t>
            </a:r>
            <a:endParaRPr/>
          </a:p>
        </p:txBody>
      </p:sp>
      <p:sp>
        <p:nvSpPr>
          <p:cNvPr id="463" name="Google Shape;463;p43"/>
          <p:cNvSpPr/>
          <p:nvPr/>
        </p:nvSpPr>
        <p:spPr>
          <a:xfrm>
            <a:off x="3060150" y="3702050"/>
            <a:ext cx="988800" cy="258600"/>
          </a:xfrm>
          <a:prstGeom prst="wedgeRoundRectCallout">
            <a:avLst>
              <a:gd name="adj1" fmla="val 21501"/>
              <a:gd name="adj2" fmla="val 167575"/>
              <a:gd name="adj3" fmla="val 0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fit</a:t>
            </a:r>
            <a:endParaRPr/>
          </a:p>
        </p:txBody>
      </p:sp>
      <p:sp>
        <p:nvSpPr>
          <p:cNvPr id="464" name="Google Shape;464;p43"/>
          <p:cNvSpPr/>
          <p:nvPr/>
        </p:nvSpPr>
        <p:spPr>
          <a:xfrm>
            <a:off x="1440950" y="3702050"/>
            <a:ext cx="1464300" cy="258600"/>
          </a:xfrm>
          <a:prstGeom prst="wedgeRoundRectCallout">
            <a:avLst>
              <a:gd name="adj1" fmla="val 21501"/>
              <a:gd name="adj2" fmla="val 167575"/>
              <a:gd name="adj3" fmla="val 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last placement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465" name="Google Shape;465;p43"/>
          <p:cNvSpPr txBox="1"/>
          <p:nvPr/>
        </p:nvSpPr>
        <p:spPr>
          <a:xfrm>
            <a:off x="6013125" y="3547425"/>
            <a:ext cx="9540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74E13"/>
                </a:solidFill>
              </a:rPr>
              <a:t>hole</a:t>
            </a:r>
            <a:endParaRPr>
              <a:solidFill>
                <a:srgbClr val="274E13"/>
              </a:solidFill>
            </a:endParaRPr>
          </a:p>
        </p:txBody>
      </p:sp>
      <p:cxnSp>
        <p:nvCxnSpPr>
          <p:cNvPr id="466" name="Google Shape;466;p43"/>
          <p:cNvCxnSpPr/>
          <p:nvPr/>
        </p:nvCxnSpPr>
        <p:spPr>
          <a:xfrm flipH="1">
            <a:off x="5851850" y="3843025"/>
            <a:ext cx="201600" cy="3360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32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Addresses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programs need memory to run &amp; we expect computers to run multiple programs simultaneously, so we expect OSes to manage memory for processes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some issues related to memory management: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OS must give each process some portion of available memory (</a:t>
            </a:r>
            <a:r>
              <a:rPr lang="en-GB" b="1">
                <a:solidFill>
                  <a:srgbClr val="993300"/>
                </a:solidFill>
              </a:rPr>
              <a:t>address space</a:t>
            </a:r>
            <a:r>
              <a:rPr lang="en-GB"/>
              <a:t>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￮"/>
            </a:pPr>
            <a:r>
              <a:rPr lang="en-GB"/>
              <a:t>Which part of memory? How much?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OS needs to protect memory given to one process from other processes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￮"/>
            </a:pPr>
            <a:r>
              <a:rPr lang="en-GB"/>
              <a:t>How?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If programmers do not know where the program will be loaded, how do they write code?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￮"/>
            </a:pPr>
            <a:r>
              <a:rPr lang="en-GB"/>
              <a:t>eg. how to write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JMP</a:t>
            </a:r>
            <a:r>
              <a:rPr lang="en-GB"/>
              <a:t> instruction?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working with </a:t>
            </a:r>
            <a:r>
              <a:rPr lang="en-GB" b="1">
                <a:solidFill>
                  <a:srgbClr val="993300"/>
                </a:solidFill>
              </a:rPr>
              <a:t>physical </a:t>
            </a:r>
            <a:r>
              <a:rPr lang="en-GB"/>
              <a:t>(direct) addresses is not a good solution … </a:t>
            </a: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D26DF8-3F25-4CFA-A249-BB5BFF66110F}"/>
                  </a:ext>
                </a:extLst>
              </p14:cNvPr>
              <p14:cNvContentPartPr/>
              <p14:nvPr/>
            </p14:nvContentPartPr>
            <p14:xfrm>
              <a:off x="1001136" y="1802767"/>
              <a:ext cx="3882960" cy="78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D26DF8-3F25-4CFA-A249-BB5BFF6611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7496" y="1695127"/>
                <a:ext cx="3990600" cy="294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Working with physical addresses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we need to load two programs into physical memory…  </a:t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4620100" y="2513600"/>
            <a:ext cx="1143600" cy="72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4CCC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990000"/>
                </a:solidFill>
              </a:rPr>
              <a:t>???</a:t>
            </a:r>
            <a:endParaRPr b="1">
              <a:solidFill>
                <a:srgbClr val="990000"/>
              </a:solidFill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6112750" y="720925"/>
            <a:ext cx="1796400" cy="43449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RAM</a:t>
            </a:r>
            <a:endParaRPr/>
          </a:p>
        </p:txBody>
      </p:sp>
      <p:graphicFrame>
        <p:nvGraphicFramePr>
          <p:cNvPr id="79" name="Google Shape;79;p15"/>
          <p:cNvGraphicFramePr/>
          <p:nvPr/>
        </p:nvGraphicFramePr>
        <p:xfrm>
          <a:off x="2591163" y="2221725"/>
          <a:ext cx="1143600" cy="1452960"/>
        </p:xfrm>
        <a:graphic>
          <a:graphicData uri="http://schemas.openxmlformats.org/drawingml/2006/table">
            <a:tbl>
              <a:tblPr>
                <a:noFill/>
                <a:tableStyleId>{4EF5887E-39EE-4C67-98B5-0FB87B9EDEA1}</a:tableStyleId>
              </a:tblPr>
              <a:tblGrid>
                <a:gridCol w="32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ADD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MOV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CMP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ADD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ADD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JMP 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0" name="Google Shape;80;p15"/>
          <p:cNvGraphicFramePr/>
          <p:nvPr/>
        </p:nvGraphicFramePr>
        <p:xfrm>
          <a:off x="1137663" y="2211100"/>
          <a:ext cx="1143600" cy="1695120"/>
        </p:xfrm>
        <a:graphic>
          <a:graphicData uri="http://schemas.openxmlformats.org/drawingml/2006/table">
            <a:tbl>
              <a:tblPr>
                <a:noFill/>
                <a:tableStyleId>{4EF5887E-39EE-4C67-98B5-0FB87B9EDEA1}</a:tableStyleId>
              </a:tblPr>
              <a:tblGrid>
                <a:gridCol w="32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MOV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MOV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SUB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JMP 20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ADD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MUL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24: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MOV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we need to load two programs into physical memory… 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can you spot the problem?</a:t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6112750" y="720925"/>
            <a:ext cx="1980000" cy="43449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B7B7B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Working with physical addresses</a:t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1742525" y="4141950"/>
            <a:ext cx="4402567" cy="745450"/>
          </a:xfrm>
          <a:custGeom>
            <a:avLst/>
            <a:gdLst/>
            <a:ahLst/>
            <a:cxnLst/>
            <a:rect l="l" t="t" r="r" b="b"/>
            <a:pathLst>
              <a:path w="182736" h="29818" extrusionOk="0">
                <a:moveTo>
                  <a:pt x="0" y="0"/>
                </a:moveTo>
                <a:cubicBezTo>
                  <a:pt x="12368" y="14837"/>
                  <a:pt x="33866" y="19870"/>
                  <a:pt x="52727" y="24037"/>
                </a:cubicBezTo>
                <a:cubicBezTo>
                  <a:pt x="79156" y="29876"/>
                  <a:pt x="107395" y="32176"/>
                  <a:pt x="133886" y="26622"/>
                </a:cubicBezTo>
                <a:cubicBezTo>
                  <a:pt x="145756" y="24133"/>
                  <a:pt x="157579" y="19658"/>
                  <a:pt x="167487" y="12664"/>
                </a:cubicBezTo>
                <a:cubicBezTo>
                  <a:pt x="172465" y="9150"/>
                  <a:pt x="176643" y="2584"/>
                  <a:pt x="182736" y="2584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89" name="Google Shape;89;p16"/>
          <p:cNvSpPr/>
          <p:nvPr/>
        </p:nvSpPr>
        <p:spPr>
          <a:xfrm rot="-545077">
            <a:off x="3315076" y="1537082"/>
            <a:ext cx="2946656" cy="573775"/>
          </a:xfrm>
          <a:custGeom>
            <a:avLst/>
            <a:gdLst/>
            <a:ahLst/>
            <a:cxnLst/>
            <a:rect l="l" t="t" r="r" b="b"/>
            <a:pathLst>
              <a:path w="117861" h="22950" extrusionOk="0">
                <a:moveTo>
                  <a:pt x="0" y="12845"/>
                </a:moveTo>
                <a:cubicBezTo>
                  <a:pt x="11584" y="-24797"/>
                  <a:pt x="80489" y="33541"/>
                  <a:pt x="117861" y="21116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graphicFrame>
        <p:nvGraphicFramePr>
          <p:cNvPr id="90" name="Google Shape;90;p16"/>
          <p:cNvGraphicFramePr/>
          <p:nvPr/>
        </p:nvGraphicFramePr>
        <p:xfrm>
          <a:off x="2591163" y="2221725"/>
          <a:ext cx="1143600" cy="1452960"/>
        </p:xfrm>
        <a:graphic>
          <a:graphicData uri="http://schemas.openxmlformats.org/drawingml/2006/table">
            <a:tbl>
              <a:tblPr>
                <a:noFill/>
                <a:tableStyleId>{4EF5887E-39EE-4C67-98B5-0FB87B9EDEA1}</a:tableStyleId>
              </a:tblPr>
              <a:tblGrid>
                <a:gridCol w="32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ADD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MOV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CMP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ADD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ADD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JMP 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1" name="Google Shape;91;p16"/>
          <p:cNvGraphicFramePr/>
          <p:nvPr/>
        </p:nvGraphicFramePr>
        <p:xfrm>
          <a:off x="1137663" y="2211100"/>
          <a:ext cx="1143600" cy="1695120"/>
        </p:xfrm>
        <a:graphic>
          <a:graphicData uri="http://schemas.openxmlformats.org/drawingml/2006/table">
            <a:tbl>
              <a:tblPr>
                <a:noFill/>
                <a:tableStyleId>{4EF5887E-39EE-4C67-98B5-0FB87B9EDEA1}</a:tableStyleId>
              </a:tblPr>
              <a:tblGrid>
                <a:gridCol w="32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MOV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MOV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SUB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JMP 20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ADD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MUL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24: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MOV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2" name="Google Shape;92;p16"/>
          <p:cNvGraphicFramePr/>
          <p:nvPr/>
        </p:nvGraphicFramePr>
        <p:xfrm>
          <a:off x="6219163" y="3175125"/>
          <a:ext cx="1557650" cy="1695120"/>
        </p:xfrm>
        <a:graphic>
          <a:graphicData uri="http://schemas.openxmlformats.org/drawingml/2006/table">
            <a:tbl>
              <a:tblPr>
                <a:noFill/>
                <a:tableStyleId>{4EF5887E-39EE-4C67-98B5-0FB87B9EDEA1}</a:tableStyleId>
              </a:tblPr>
              <a:tblGrid>
                <a:gridCol w="58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1000: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MOV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1004: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MOV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1008: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SUB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1012: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JMP 20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1016: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ADD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1020: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MUL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1024: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MOV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3" name="Google Shape;93;p16"/>
          <p:cNvSpPr txBox="1"/>
          <p:nvPr/>
        </p:nvSpPr>
        <p:spPr>
          <a:xfrm rot="5400000">
            <a:off x="7052100" y="2687075"/>
            <a:ext cx="457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...</a:t>
            </a:r>
            <a:endParaRPr b="1"/>
          </a:p>
        </p:txBody>
      </p:sp>
      <p:sp>
        <p:nvSpPr>
          <p:cNvPr id="94" name="Google Shape;94;p16"/>
          <p:cNvSpPr txBox="1"/>
          <p:nvPr/>
        </p:nvSpPr>
        <p:spPr>
          <a:xfrm rot="533670">
            <a:off x="4250320" y="1498668"/>
            <a:ext cx="1303880" cy="40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/>
              <a:t>load at 0</a:t>
            </a:r>
            <a:endParaRPr i="1"/>
          </a:p>
        </p:txBody>
      </p:sp>
      <p:sp>
        <p:nvSpPr>
          <p:cNvPr id="95" name="Google Shape;95;p16"/>
          <p:cNvSpPr txBox="1"/>
          <p:nvPr/>
        </p:nvSpPr>
        <p:spPr>
          <a:xfrm rot="2373">
            <a:off x="3654645" y="4537871"/>
            <a:ext cx="1303800" cy="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/>
              <a:t>load at 1000</a:t>
            </a:r>
            <a:endParaRPr i="1"/>
          </a:p>
        </p:txBody>
      </p:sp>
      <p:graphicFrame>
        <p:nvGraphicFramePr>
          <p:cNvPr id="96" name="Google Shape;96;p16"/>
          <p:cNvGraphicFramePr/>
          <p:nvPr/>
        </p:nvGraphicFramePr>
        <p:xfrm>
          <a:off x="6188763" y="1108925"/>
          <a:ext cx="1588050" cy="1452960"/>
        </p:xfrm>
        <a:graphic>
          <a:graphicData uri="http://schemas.openxmlformats.org/drawingml/2006/table">
            <a:tbl>
              <a:tblPr>
                <a:noFill/>
                <a:tableStyleId>{4EF5887E-39EE-4C67-98B5-0FB87B9EDEA1}</a:tableStyleId>
              </a:tblPr>
              <a:tblGrid>
                <a:gridCol w="61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0000: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ADD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0004: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MOV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0008: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CMP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0012: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ADD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0016: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ADD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0020: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JMP 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6112750" y="720925"/>
            <a:ext cx="1796400" cy="43449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B7B7B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Working with physical addresses</a:t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1742525" y="4141950"/>
            <a:ext cx="4402567" cy="745450"/>
          </a:xfrm>
          <a:custGeom>
            <a:avLst/>
            <a:gdLst/>
            <a:ahLst/>
            <a:cxnLst/>
            <a:rect l="l" t="t" r="r" b="b"/>
            <a:pathLst>
              <a:path w="182736" h="29818" extrusionOk="0">
                <a:moveTo>
                  <a:pt x="0" y="0"/>
                </a:moveTo>
                <a:cubicBezTo>
                  <a:pt x="12368" y="14837"/>
                  <a:pt x="33866" y="19870"/>
                  <a:pt x="52727" y="24037"/>
                </a:cubicBezTo>
                <a:cubicBezTo>
                  <a:pt x="79156" y="29876"/>
                  <a:pt x="107395" y="32176"/>
                  <a:pt x="133886" y="26622"/>
                </a:cubicBezTo>
                <a:cubicBezTo>
                  <a:pt x="145756" y="24133"/>
                  <a:pt x="157579" y="19658"/>
                  <a:pt x="167487" y="12664"/>
                </a:cubicBezTo>
                <a:cubicBezTo>
                  <a:pt x="172465" y="9150"/>
                  <a:pt x="176643" y="2584"/>
                  <a:pt x="182736" y="2584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04" name="Google Shape;104;p17"/>
          <p:cNvSpPr/>
          <p:nvPr/>
        </p:nvSpPr>
        <p:spPr>
          <a:xfrm rot="-545077">
            <a:off x="3315076" y="1537082"/>
            <a:ext cx="2946656" cy="573775"/>
          </a:xfrm>
          <a:custGeom>
            <a:avLst/>
            <a:gdLst/>
            <a:ahLst/>
            <a:cxnLst/>
            <a:rect l="l" t="t" r="r" b="b"/>
            <a:pathLst>
              <a:path w="117861" h="22950" extrusionOk="0">
                <a:moveTo>
                  <a:pt x="0" y="12845"/>
                </a:moveTo>
                <a:cubicBezTo>
                  <a:pt x="11584" y="-24797"/>
                  <a:pt x="80489" y="33541"/>
                  <a:pt x="117861" y="21116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graphicFrame>
        <p:nvGraphicFramePr>
          <p:cNvPr id="105" name="Google Shape;105;p17"/>
          <p:cNvGraphicFramePr/>
          <p:nvPr/>
        </p:nvGraphicFramePr>
        <p:xfrm>
          <a:off x="2591163" y="2221725"/>
          <a:ext cx="1143600" cy="1452960"/>
        </p:xfrm>
        <a:graphic>
          <a:graphicData uri="http://schemas.openxmlformats.org/drawingml/2006/table">
            <a:tbl>
              <a:tblPr>
                <a:noFill/>
                <a:tableStyleId>{4EF5887E-39EE-4C67-98B5-0FB87B9EDEA1}</a:tableStyleId>
              </a:tblPr>
              <a:tblGrid>
                <a:gridCol w="32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ADD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MOV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CMP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ADD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ADD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JMP 8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6" name="Google Shape;106;p17"/>
          <p:cNvGraphicFramePr/>
          <p:nvPr/>
        </p:nvGraphicFramePr>
        <p:xfrm>
          <a:off x="1137663" y="2211100"/>
          <a:ext cx="1143600" cy="1695120"/>
        </p:xfrm>
        <a:graphic>
          <a:graphicData uri="http://schemas.openxmlformats.org/drawingml/2006/table">
            <a:tbl>
              <a:tblPr>
                <a:noFill/>
                <a:tableStyleId>{4EF5887E-39EE-4C67-98B5-0FB87B9EDEA1}</a:tableStyleId>
              </a:tblPr>
              <a:tblGrid>
                <a:gridCol w="32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MOV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MOV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SUB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JMP 20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ADD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MUL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24: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MOV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7" name="Google Shape;107;p17"/>
          <p:cNvGraphicFramePr/>
          <p:nvPr/>
        </p:nvGraphicFramePr>
        <p:xfrm>
          <a:off x="6219163" y="3175125"/>
          <a:ext cx="1557650" cy="1695120"/>
        </p:xfrm>
        <a:graphic>
          <a:graphicData uri="http://schemas.openxmlformats.org/drawingml/2006/table">
            <a:tbl>
              <a:tblPr>
                <a:noFill/>
                <a:tableStyleId>{4EF5887E-39EE-4C67-98B5-0FB87B9EDEA1}</a:tableStyleId>
              </a:tblPr>
              <a:tblGrid>
                <a:gridCol w="58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1000: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MOV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1004: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MOV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1008: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SUB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1012: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b="1" dirty="0">
                          <a:solidFill>
                            <a:srgbClr val="99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JMP 20</a:t>
                      </a:r>
                      <a:endParaRPr b="1" dirty="0">
                        <a:solidFill>
                          <a:srgbClr val="99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1016: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ADD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1020: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MUL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1024: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b="1" dirty="0">
                          <a:solidFill>
                            <a:srgbClr val="9933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</a:t>
                      </a:r>
                      <a:endParaRPr b="1" dirty="0">
                        <a:solidFill>
                          <a:srgbClr val="9933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8" name="Google Shape;108;p17"/>
          <p:cNvGraphicFramePr/>
          <p:nvPr/>
        </p:nvGraphicFramePr>
        <p:xfrm>
          <a:off x="6188763" y="1108925"/>
          <a:ext cx="1588050" cy="1452960"/>
        </p:xfrm>
        <a:graphic>
          <a:graphicData uri="http://schemas.openxmlformats.org/drawingml/2006/table">
            <a:tbl>
              <a:tblPr>
                <a:noFill/>
                <a:tableStyleId>{4EF5887E-39EE-4C67-98B5-0FB87B9EDEA1}</a:tableStyleId>
              </a:tblPr>
              <a:tblGrid>
                <a:gridCol w="61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0000: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ADD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0004: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MOV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0008: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CMP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0012: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ADD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0016: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ADD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0020: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JMP 8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4400" marR="14400" marT="14400" marB="14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9" name="Google Shape;109;p17"/>
          <p:cNvSpPr/>
          <p:nvPr/>
        </p:nvSpPr>
        <p:spPr>
          <a:xfrm>
            <a:off x="4140675" y="2777700"/>
            <a:ext cx="1796400" cy="1147200"/>
          </a:xfrm>
          <a:prstGeom prst="wedgeRectCallout">
            <a:avLst>
              <a:gd name="adj1" fmla="val 67170"/>
              <a:gd name="adj2" fmla="val 52266"/>
            </a:avLst>
          </a:prstGeom>
          <a:solidFill>
            <a:schemeClr val="lt2"/>
          </a:solidFill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2nd program would not work, it would jump to the wrong address</a:t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4140675" y="3996300"/>
            <a:ext cx="1796400" cy="1147200"/>
          </a:xfrm>
          <a:prstGeom prst="wedgeRectCallout">
            <a:avLst>
              <a:gd name="adj1" fmla="val 68131"/>
              <a:gd name="adj2" fmla="val 18229"/>
            </a:avLst>
          </a:prstGeom>
          <a:solidFill>
            <a:schemeClr val="lt2"/>
          </a:solidFill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another problem is lack of memory protection</a:t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 rot="5400000">
            <a:off x="7052100" y="2687075"/>
            <a:ext cx="457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...</a:t>
            </a:r>
            <a:endParaRPr b="1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3824984-1F0E-48DF-BB6E-6ED227AB0D9D}"/>
                  </a:ext>
                </a:extLst>
              </p14:cNvPr>
              <p14:cNvContentPartPr/>
              <p14:nvPr/>
            </p14:nvContentPartPr>
            <p14:xfrm>
              <a:off x="6794976" y="3799327"/>
              <a:ext cx="900360" cy="327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3824984-1F0E-48DF-BB6E-6ED227AB0D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41336" y="3691327"/>
                <a:ext cx="1008000" cy="543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Base and Limit Registers ― address protection in hardware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190800" y="680400"/>
            <a:ext cx="5040000" cy="442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 pair of </a:t>
            </a:r>
            <a:r>
              <a:rPr lang="en-GB" b="1">
                <a:solidFill>
                  <a:srgbClr val="993300"/>
                </a:solidFill>
              </a:rPr>
              <a:t>base </a:t>
            </a:r>
            <a:r>
              <a:rPr lang="en-GB"/>
              <a:t>and </a:t>
            </a:r>
            <a:r>
              <a:rPr lang="en-GB" b="1">
                <a:solidFill>
                  <a:srgbClr val="993300"/>
                </a:solidFill>
              </a:rPr>
              <a:t>limit registers</a:t>
            </a:r>
            <a:r>
              <a:rPr lang="en-GB"/>
              <a:t> define the allowed range of addresses available to CPU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base register = starting memory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limit register = size of memory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the base and limit registers can be</a:t>
            </a:r>
            <a:br>
              <a:rPr lang="en-GB"/>
            </a:br>
            <a:r>
              <a:rPr lang="en-GB"/>
              <a:t>modified only in kernel mode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CPU checks every memory access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generated by a process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when process tries to access </a:t>
            </a:r>
            <a:br>
              <a:rPr lang="en-GB"/>
            </a:br>
            <a:r>
              <a:rPr lang="en-GB"/>
              <a:t>invalid address → CPU issues trap to OS routine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base &amp; limit registers stored in PCB</a:t>
            </a:r>
            <a:endParaRPr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5831523" y="1239650"/>
            <a:ext cx="2631525" cy="2900050"/>
            <a:chOff x="2990148" y="1814400"/>
            <a:chExt cx="2631525" cy="2900050"/>
          </a:xfrm>
        </p:grpSpPr>
        <p:pic>
          <p:nvPicPr>
            <p:cNvPr id="119" name="Google Shape;119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90148" y="1814400"/>
              <a:ext cx="2631525" cy="29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18"/>
            <p:cNvSpPr/>
            <p:nvPr/>
          </p:nvSpPr>
          <p:spPr>
            <a:xfrm>
              <a:off x="3571075" y="2970500"/>
              <a:ext cx="1033200" cy="620100"/>
            </a:xfrm>
            <a:prstGeom prst="rect">
              <a:avLst/>
            </a:prstGeom>
            <a:solidFill>
              <a:srgbClr val="EE0000">
                <a:alpha val="3731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Base and Limit Registers ― address protection in hardware</a:t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3269400" y="2380900"/>
            <a:ext cx="1112825" cy="750500"/>
          </a:xfrm>
          <a:prstGeom prst="flowChartDecision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≥</a:t>
            </a:r>
            <a:endParaRPr sz="1800"/>
          </a:p>
        </p:txBody>
      </p:sp>
      <p:sp>
        <p:nvSpPr>
          <p:cNvPr id="127" name="Google Shape;127;p19"/>
          <p:cNvSpPr/>
          <p:nvPr/>
        </p:nvSpPr>
        <p:spPr>
          <a:xfrm>
            <a:off x="5287975" y="2380900"/>
            <a:ext cx="1112825" cy="750500"/>
          </a:xfrm>
          <a:prstGeom prst="flowChartDecision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&lt;</a:t>
            </a:r>
            <a:endParaRPr sz="1800"/>
          </a:p>
        </p:txBody>
      </p:sp>
      <p:cxnSp>
        <p:nvCxnSpPr>
          <p:cNvPr id="128" name="Google Shape;128;p19"/>
          <p:cNvCxnSpPr>
            <a:stCxn id="126" idx="3"/>
            <a:endCxn id="127" idx="1"/>
          </p:cNvCxnSpPr>
          <p:nvPr/>
        </p:nvCxnSpPr>
        <p:spPr>
          <a:xfrm>
            <a:off x="4382225" y="2756150"/>
            <a:ext cx="90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9" name="Google Shape;129;p19"/>
          <p:cNvSpPr/>
          <p:nvPr/>
        </p:nvSpPr>
        <p:spPr>
          <a:xfrm>
            <a:off x="7151400" y="1397450"/>
            <a:ext cx="1190400" cy="271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memory</a:t>
            </a:r>
            <a:endParaRPr/>
          </a:p>
        </p:txBody>
      </p:sp>
      <p:cxnSp>
        <p:nvCxnSpPr>
          <p:cNvPr id="130" name="Google Shape;130;p19"/>
          <p:cNvCxnSpPr>
            <a:stCxn id="127" idx="3"/>
            <a:endCxn id="129" idx="1"/>
          </p:cNvCxnSpPr>
          <p:nvPr/>
        </p:nvCxnSpPr>
        <p:spPr>
          <a:xfrm>
            <a:off x="6400800" y="2756150"/>
            <a:ext cx="75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" name="Google Shape;131;p19"/>
          <p:cNvCxnSpPr>
            <a:stCxn id="126" idx="2"/>
          </p:cNvCxnSpPr>
          <p:nvPr/>
        </p:nvCxnSpPr>
        <p:spPr>
          <a:xfrm flipH="1">
            <a:off x="3821613" y="3131400"/>
            <a:ext cx="4200" cy="76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" name="Google Shape;132;p19"/>
          <p:cNvCxnSpPr>
            <a:stCxn id="127" idx="2"/>
          </p:cNvCxnSpPr>
          <p:nvPr/>
        </p:nvCxnSpPr>
        <p:spPr>
          <a:xfrm>
            <a:off x="5844388" y="3131400"/>
            <a:ext cx="12900" cy="75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3" name="Google Shape;133;p19"/>
          <p:cNvSpPr txBox="1"/>
          <p:nvPr/>
        </p:nvSpPr>
        <p:spPr>
          <a:xfrm>
            <a:off x="4330450" y="2432650"/>
            <a:ext cx="474600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yes</a:t>
            </a:r>
            <a:endParaRPr/>
          </a:p>
        </p:txBody>
      </p:sp>
      <p:sp>
        <p:nvSpPr>
          <p:cNvPr id="134" name="Google Shape;134;p19"/>
          <p:cNvSpPr txBox="1"/>
          <p:nvPr/>
        </p:nvSpPr>
        <p:spPr>
          <a:xfrm>
            <a:off x="6400800" y="2432650"/>
            <a:ext cx="474600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yes</a:t>
            </a: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3907625" y="3243525"/>
            <a:ext cx="474600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</a:t>
            </a:r>
            <a:endParaRPr/>
          </a:p>
        </p:txBody>
      </p:sp>
      <p:sp>
        <p:nvSpPr>
          <p:cNvPr id="136" name="Google Shape;136;p19"/>
          <p:cNvSpPr txBox="1"/>
          <p:nvPr/>
        </p:nvSpPr>
        <p:spPr>
          <a:xfrm>
            <a:off x="5969350" y="3243525"/>
            <a:ext cx="474600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</a:t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3372963" y="1354350"/>
            <a:ext cx="905700" cy="47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base</a:t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5221150" y="1354350"/>
            <a:ext cx="1259400" cy="47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base + limit</a:t>
            </a:r>
            <a:endParaRPr/>
          </a:p>
        </p:txBody>
      </p:sp>
      <p:cxnSp>
        <p:nvCxnSpPr>
          <p:cNvPr id="139" name="Google Shape;139;p19"/>
          <p:cNvCxnSpPr>
            <a:stCxn id="137" idx="2"/>
            <a:endCxn id="126" idx="0"/>
          </p:cNvCxnSpPr>
          <p:nvPr/>
        </p:nvCxnSpPr>
        <p:spPr>
          <a:xfrm>
            <a:off x="3825813" y="1828950"/>
            <a:ext cx="0" cy="55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" name="Google Shape;140;p19"/>
          <p:cNvCxnSpPr>
            <a:stCxn id="138" idx="2"/>
            <a:endCxn id="127" idx="0"/>
          </p:cNvCxnSpPr>
          <p:nvPr/>
        </p:nvCxnSpPr>
        <p:spPr>
          <a:xfrm flipH="1">
            <a:off x="5844250" y="1828950"/>
            <a:ext cx="6600" cy="55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1" name="Google Shape;141;p19"/>
          <p:cNvSpPr/>
          <p:nvPr/>
        </p:nvSpPr>
        <p:spPr>
          <a:xfrm>
            <a:off x="1164613" y="2518850"/>
            <a:ext cx="905700" cy="47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CPU</a:t>
            </a:r>
            <a:endParaRPr/>
          </a:p>
        </p:txBody>
      </p:sp>
      <p:cxnSp>
        <p:nvCxnSpPr>
          <p:cNvPr id="142" name="Google Shape;142;p19"/>
          <p:cNvCxnSpPr>
            <a:stCxn id="141" idx="3"/>
            <a:endCxn id="126" idx="1"/>
          </p:cNvCxnSpPr>
          <p:nvPr/>
        </p:nvCxnSpPr>
        <p:spPr>
          <a:xfrm>
            <a:off x="2070313" y="2756150"/>
            <a:ext cx="119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3" name="Google Shape;143;p19"/>
          <p:cNvSpPr txBox="1"/>
          <p:nvPr/>
        </p:nvSpPr>
        <p:spPr>
          <a:xfrm>
            <a:off x="2320725" y="2400350"/>
            <a:ext cx="905700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address</a:t>
            </a:r>
            <a:endParaRPr/>
          </a:p>
        </p:txBody>
      </p:sp>
      <p:sp>
        <p:nvSpPr>
          <p:cNvPr id="144" name="Google Shape;144;p19"/>
          <p:cNvSpPr txBox="1"/>
          <p:nvPr/>
        </p:nvSpPr>
        <p:spPr>
          <a:xfrm>
            <a:off x="3467600" y="4054400"/>
            <a:ext cx="2846700" cy="474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trap to OS ― addressing error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2629</Words>
  <Application>Microsoft Office PowerPoint</Application>
  <PresentationFormat>On-screen Show (16:9)</PresentationFormat>
  <Paragraphs>603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Trebuchet MS</vt:lpstr>
      <vt:lpstr>Century Gothic</vt:lpstr>
      <vt:lpstr>Helvetica Neue</vt:lpstr>
      <vt:lpstr>Arial</vt:lpstr>
      <vt:lpstr>Oswald</vt:lpstr>
      <vt:lpstr>Consolas</vt:lpstr>
      <vt:lpstr>Simple Light</vt:lpstr>
      <vt:lpstr>PowerPoint Presentation</vt:lpstr>
      <vt:lpstr>  CPSC 457 Memory       Contains slides from Mea Wang, Andrew Tanenbaum and Herbert Bos </vt:lpstr>
      <vt:lpstr>Overview</vt:lpstr>
      <vt:lpstr>Addresses</vt:lpstr>
      <vt:lpstr>Working with physical addresses</vt:lpstr>
      <vt:lpstr>Working with physical addresses</vt:lpstr>
      <vt:lpstr>Working with physical addresses</vt:lpstr>
      <vt:lpstr>Base and Limit Registers ― address protection in hardware</vt:lpstr>
      <vt:lpstr>Base and Limit Registers ― address protection in hardware</vt:lpstr>
      <vt:lpstr>Address binding</vt:lpstr>
      <vt:lpstr>Binding of instructions and data to memory</vt:lpstr>
      <vt:lpstr>Logical &amp; physical addresses</vt:lpstr>
      <vt:lpstr>Memory-Management Unit (MMU)</vt:lpstr>
      <vt:lpstr>MMU ― Relocation Registers</vt:lpstr>
      <vt:lpstr>MMU ― Relocation and Limit Registers</vt:lpstr>
      <vt:lpstr>Hardware Support for Relocation and Limit Registers</vt:lpstr>
      <vt:lpstr>Swapping</vt:lpstr>
      <vt:lpstr>Swapping and memory</vt:lpstr>
      <vt:lpstr>Swapping</vt:lpstr>
      <vt:lpstr>Memory allocation</vt:lpstr>
      <vt:lpstr>Memory allocation</vt:lpstr>
      <vt:lpstr>Fixed partitioning</vt:lpstr>
      <vt:lpstr>Fixed partitioning</vt:lpstr>
      <vt:lpstr>Fixed partitioning</vt:lpstr>
      <vt:lpstr>Dynamic partitioning</vt:lpstr>
      <vt:lpstr>Dynamic partitioning</vt:lpstr>
      <vt:lpstr>Dynamic partitioning</vt:lpstr>
      <vt:lpstr>Memory compaction</vt:lpstr>
      <vt:lpstr>Implementation</vt:lpstr>
      <vt:lpstr>Bitmaps &amp; fixed partitions</vt:lpstr>
      <vt:lpstr>Linked lists &amp; dynamic partitioning</vt:lpstr>
      <vt:lpstr>Memory management with linked lists - reclaiming space</vt:lpstr>
      <vt:lpstr>Memory allocation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Steven Canon-Almagro</cp:lastModifiedBy>
  <cp:revision>7</cp:revision>
  <dcterms:modified xsi:type="dcterms:W3CDTF">2019-03-19T17:41:19Z</dcterms:modified>
</cp:coreProperties>
</file>