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FD66A0-9046-4221-848E-E379EA1E542F}">
  <a:tblStyle styleId="{AAFD66A0-9046-4221-848E-E379EA1E542F}" styleName="Table_0"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83714F">
              <a:alpha val="7840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508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83714F">
                  <a:alpha val="2980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D77E3295-058C-403B-B568-0AC54567F01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afef868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afef868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fef868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fef868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fef868a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34afef868a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fef868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afef868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afef868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afef868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fef868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fef868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fef868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fef868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fef868a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34afef868a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fef868a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34afef868a_0_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fef868a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afef868a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afef868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4afef868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afef868a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afef868a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afef868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afef868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afef868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4afef868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fef868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afef868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fef868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fef868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835f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835f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fef868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afef868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fef868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fef868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fef868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fef868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_1">
  <p:cSld name="CAPTION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TITLE_AND_BODY_1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Scheduling_(computing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CPU scheduling part 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riority scheduling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with non-preemptive scheduling, a simple approach to handle priorities could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eg. consider SJF-like scheduling, where </a:t>
            </a:r>
            <a:r>
              <a:rPr lang="en-GB"/>
              <a:t>ready queue is sorted by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all jobs would eventually finish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although a newly added job with very high priority might have to wait for an already running lower priority job to finish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fix?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handling priorities with time-sharing preemptive scheduling is more complicated: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consider RR-like scheduling, </a:t>
            </a:r>
            <a:r>
              <a:rPr lang="en-GB">
                <a:solidFill>
                  <a:schemeClr val="dk1"/>
                </a:solidFill>
              </a:rPr>
              <a:t>where ready queue is sorted by priority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immediate problem is starvation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high priority CPU-bound process would ensure no other processes get to run at all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Lottery scheduling (probabilistic scheduling)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time-sharing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process gets some number of 'lottery tickets'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number of tickets based on process priority (min. tickets = 1)</a:t>
            </a:r>
            <a:br>
              <a:rPr lang="en-GB"/>
            </a:br>
            <a:r>
              <a:rPr lang="en-GB"/>
              <a:t>higher priority → more tickets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picks a random number and process with that ticket 'wins' a time slice of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higher priority process has a higher chance of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over long time, job's priority will determine the job's total CPU share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cooperating processes may exchange tickets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allowing dynamic fine-tuning the priorities based on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in producer/consumer setting the producers could swap tickets with consumers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starvation is not a problem (why?)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technical issues with implementing efficient algorithm for large # tickets, # jobs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550" y="720925"/>
            <a:ext cx="1656448" cy="12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programs are expressed as a set of </a:t>
            </a:r>
            <a:r>
              <a:rPr b="1" lang="en-GB">
                <a:solidFill>
                  <a:srgbClr val="990000"/>
                </a:solidFill>
              </a:rPr>
              <a:t>tasks </a:t>
            </a:r>
            <a:r>
              <a:rPr lang="en-GB"/>
              <a:t>responding to 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task </a:t>
            </a:r>
            <a:r>
              <a:rPr lang="en-GB"/>
              <a:t>must </a:t>
            </a:r>
            <a:r>
              <a:rPr lang="en-GB"/>
              <a:t>respond </a:t>
            </a:r>
            <a:r>
              <a:rPr lang="en-GB"/>
              <a:t>within a fixed amount of time from time of event (</a:t>
            </a:r>
            <a:r>
              <a:rPr b="1" lang="en-GB">
                <a:solidFill>
                  <a:srgbClr val="990000"/>
                </a:solidFill>
              </a:rPr>
              <a:t>deadline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</a:t>
            </a:r>
            <a:r>
              <a:rPr lang="en-GB"/>
              <a:t>orrectness </a:t>
            </a:r>
            <a:r>
              <a:rPr lang="en-GB"/>
              <a:t>d</a:t>
            </a:r>
            <a:r>
              <a:rPr lang="en-GB"/>
              <a:t>epends both on the logical result </a:t>
            </a:r>
            <a:r>
              <a:rPr lang="en-GB"/>
              <a:t>as well as</a:t>
            </a:r>
            <a:r>
              <a:rPr lang="en-GB"/>
              <a:t> the response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tasks deadline types:</a:t>
            </a:r>
            <a:endParaRPr>
              <a:solidFill>
                <a:srgbClr val="941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rgbClr val="941100"/>
                </a:solidFill>
              </a:rPr>
              <a:t>h</a:t>
            </a:r>
            <a:r>
              <a:rPr b="1" lang="en-GB">
                <a:solidFill>
                  <a:srgbClr val="941100"/>
                </a:solidFill>
              </a:rPr>
              <a:t>ard </a:t>
            </a:r>
            <a:r>
              <a:rPr b="1" lang="en-GB">
                <a:solidFill>
                  <a:srgbClr val="990000"/>
                </a:solidFill>
              </a:rPr>
              <a:t>deadline</a:t>
            </a:r>
            <a:r>
              <a:rPr lang="en-GB"/>
              <a:t>: must meet its deadline, </a:t>
            </a:r>
            <a:r>
              <a:rPr lang="en-GB"/>
              <a:t>miss </a:t>
            </a:r>
            <a:r>
              <a:rPr lang="en-GB"/>
              <a:t>will cause </a:t>
            </a:r>
            <a:r>
              <a:rPr lang="en-GB"/>
              <a:t>system failure, </a:t>
            </a:r>
            <a:r>
              <a:rPr lang="en-GB"/>
              <a:t>needs </a:t>
            </a:r>
            <a:r>
              <a:rPr b="1" lang="en-GB"/>
              <a:t>Hard </a:t>
            </a:r>
            <a:r>
              <a:rPr b="1" lang="en-GB">
                <a:solidFill>
                  <a:schemeClr val="dk1"/>
                </a:solidFill>
              </a:rPr>
              <a:t>RTOS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eg. missing interrupt in a pacemaker device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rgbClr val="941100"/>
                </a:solidFill>
              </a:rPr>
              <a:t>soft deadline</a:t>
            </a:r>
            <a:r>
              <a:rPr lang="en-GB"/>
              <a:t>: occasional </a:t>
            </a:r>
            <a:r>
              <a:rPr lang="en-GB"/>
              <a:t>miss </a:t>
            </a:r>
            <a:r>
              <a:rPr lang="en-GB"/>
              <a:t>is acceptable, </a:t>
            </a:r>
            <a:r>
              <a:rPr lang="en-GB">
                <a:solidFill>
                  <a:schemeClr val="dk1"/>
                </a:solidFill>
              </a:rPr>
              <a:t>needs </a:t>
            </a:r>
            <a:r>
              <a:rPr b="1" lang="en-GB">
                <a:solidFill>
                  <a:schemeClr val="dk1"/>
                </a:solidFill>
              </a:rPr>
              <a:t>Soft RTOS</a:t>
            </a:r>
            <a:r>
              <a:rPr lang="en-GB">
                <a:solidFill>
                  <a:schemeClr val="dk1"/>
                </a:solidFill>
              </a:rPr>
              <a:t>,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lang="en-GB"/>
              <a:t>eg. game lag, LOD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also </a:t>
            </a:r>
            <a:r>
              <a:rPr b="1" lang="en-GB">
                <a:solidFill>
                  <a:srgbClr val="941100"/>
                </a:solidFill>
              </a:rPr>
              <a:t>firm deadline</a:t>
            </a:r>
            <a:r>
              <a:rPr b="1" lang="en-GB"/>
              <a:t> </a:t>
            </a:r>
            <a:r>
              <a:rPr lang="en-GB"/>
              <a:t>- between hard/soft, infrequent miss is tolerable, but value of task completion is 0 after deadline, eg. in automated manufacturing few bad products are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task types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rgbClr val="941100"/>
                </a:solidFill>
              </a:rPr>
              <a:t>p</a:t>
            </a:r>
            <a:r>
              <a:rPr b="1" lang="en-GB">
                <a:solidFill>
                  <a:srgbClr val="941100"/>
                </a:solidFill>
              </a:rPr>
              <a:t>eriodic</a:t>
            </a:r>
            <a:r>
              <a:rPr lang="en-GB"/>
              <a:t>: occurring at regular interval</a:t>
            </a:r>
            <a:r>
              <a:rPr lang="en-GB"/>
              <a:t>/period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rgbClr val="941100"/>
                </a:solidFill>
              </a:rPr>
              <a:t>a</a:t>
            </a:r>
            <a:r>
              <a:rPr b="1" lang="en-GB">
                <a:solidFill>
                  <a:srgbClr val="941100"/>
                </a:solidFill>
              </a:rPr>
              <a:t>periodic</a:t>
            </a:r>
            <a:r>
              <a:rPr lang="en-GB"/>
              <a:t>: occurring unpredictably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Real-Time OS CPU scheduling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Rate-monotonic scheduling algorithm (RM)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RM is a </a:t>
            </a:r>
            <a:r>
              <a:rPr lang="en-GB">
                <a:solidFill>
                  <a:schemeClr val="dk1"/>
                </a:solidFill>
              </a:rPr>
              <a:t>preemptive scheduler, </a:t>
            </a:r>
            <a:r>
              <a:rPr lang="en-GB"/>
              <a:t>well </a:t>
            </a:r>
            <a:r>
              <a:rPr lang="en-GB"/>
              <a:t>suited</a:t>
            </a:r>
            <a:r>
              <a:rPr lang="en-GB"/>
              <a:t> for periodic tasks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/>
              <a:t>each task has a </a:t>
            </a:r>
            <a:r>
              <a:rPr b="1" lang="en-GB"/>
              <a:t>static </a:t>
            </a:r>
            <a:r>
              <a:rPr lang="en-GB"/>
              <a:t>priority, based on the inverse of the period of the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shorter period = higher priority, longer period = lower priority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a task becomes </a:t>
            </a:r>
            <a:r>
              <a:rPr lang="en-GB"/>
              <a:t>runnable</a:t>
            </a:r>
            <a:r>
              <a:rPr lang="en-GB"/>
              <a:t>, task with highest priority preempts a task with lower priority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formula can be used to determine whether a set of tasks is </a:t>
            </a:r>
            <a:r>
              <a:rPr lang="en-GB">
                <a:solidFill>
                  <a:srgbClr val="990000"/>
                </a:solidFill>
              </a:rPr>
              <a:t>schedulable</a:t>
            </a:r>
            <a:endParaRPr>
              <a:solidFill>
                <a:srgbClr val="99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schedulable: a schedule exists where no deadlines are missed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new task could be rejected if the system would become unschedulable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Earliest-deadline-first scheduling algorithm (EDF)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EDF is another preemptive scheduler, with </a:t>
            </a:r>
            <a:r>
              <a:rPr b="1" lang="en-GB"/>
              <a:t>dynamic </a:t>
            </a:r>
            <a:r>
              <a:rPr lang="en-GB"/>
              <a:t>task priorities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>
                <a:solidFill>
                  <a:schemeClr val="dk1"/>
                </a:solidFill>
              </a:rPr>
              <a:t>a task with a shorter deadline has a higher priority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</a:pPr>
            <a:r>
              <a:rPr lang="en-GB">
                <a:solidFill>
                  <a:schemeClr val="dk1"/>
                </a:solidFill>
              </a:rPr>
              <a:t>scheduler picks a task with the earliest deadline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</a:pPr>
            <a:r>
              <a:rPr lang="en-GB">
                <a:solidFill>
                  <a:schemeClr val="dk1"/>
                </a:solidFill>
              </a:rPr>
              <a:t>an event for higher priority task will preempt lower priority task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optimal dynamic priority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a schedule exists, EDF will find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works better for aperiodic tasks than RM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can achieve 100% CPU utilization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formula can determine whether tasks can be scheduled without missing deadlines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EDF example</a:t>
            </a:r>
            <a:endParaRPr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2574833" y="9943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{AAFD66A0-9046-4221-848E-E379EA1E542F}</a:tableStyleId>
              </a:tblPr>
              <a:tblGrid>
                <a:gridCol w="838900"/>
                <a:gridCol w="760150"/>
                <a:gridCol w="963575"/>
                <a:gridCol w="664350"/>
              </a:tblGrid>
              <a:tr h="26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Task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 time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Deadline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Burst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0A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4"/>
          <p:cNvGraphicFramePr/>
          <p:nvPr/>
        </p:nvGraphicFramePr>
        <p:xfrm>
          <a:off x="1055280" y="350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{AAFD66A0-9046-4221-848E-E379EA1E542F}</a:tableStyleId>
              </a:tblPr>
              <a:tblGrid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  <a:gridCol w="271450"/>
              </a:tblGrid>
              <a:tr h="33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A7A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4"/>
          <p:cNvSpPr txBox="1"/>
          <p:nvPr/>
        </p:nvSpPr>
        <p:spPr>
          <a:xfrm>
            <a:off x="1055275" y="2959450"/>
            <a:ext cx="1285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Gantt chart: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Scheduling algorithms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90800" y="4661100"/>
            <a:ext cx="85152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3"/>
              </a:rPr>
              <a:t>https://en.wikipedia.org/wiki/Scheduling_(computing)</a:t>
            </a:r>
            <a:r>
              <a:rPr lang="en-GB" sz="800"/>
              <a:t> </a:t>
            </a:r>
            <a:endParaRPr sz="8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458800" y="7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{D77E3295-058C-403B-B568-0AC54567F01B}</a:tableStyleId>
              </a:tblPr>
              <a:tblGrid>
                <a:gridCol w="2397450"/>
                <a:gridCol w="1440925"/>
                <a:gridCol w="40528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Operating System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Preemption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Algorithm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Amiga OS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Prioritized RR scheduling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FreeBSD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Linux kernel before 2.6.0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Linux kernel 2.6.0–2.6.23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O(1) scheduler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Linux kernel after 2.6.23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Completely Fair Scheduler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classic Mac OS pre-9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None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Cooperative scheduler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Mac OS 9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Some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Preemptive scheduler for MP tasks, and cooperative for processes and threads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macOS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NetBSD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Solaris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Windows 3.1x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None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Cooperative scheduler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Windows 95, 98, Me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Half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Preemptive scheduler for 32-bit processes, and cooperative for 16-bit processes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Windows NT (including 2000, XP, Vista, 7, and Server)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Yes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 b="1"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Other schedulers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chemeClr val="dk1"/>
                </a:solidFill>
              </a:rPr>
              <a:t>short-term scheduling </a:t>
            </a:r>
            <a:r>
              <a:rPr lang="en-GB">
                <a:solidFill>
                  <a:schemeClr val="dk1"/>
                </a:solidFill>
              </a:rPr>
              <a:t>aka </a:t>
            </a:r>
            <a:r>
              <a:rPr b="1" lang="en-GB">
                <a:solidFill>
                  <a:schemeClr val="dk1"/>
                </a:solidFill>
              </a:rPr>
              <a:t>CPU scheduling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responsible for allocating CPU to processes in memory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ie. managing ready/blocking/waiting states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l</a:t>
            </a:r>
            <a:r>
              <a:rPr b="1" lang="en-GB"/>
              <a:t>ong-term schedulin</a:t>
            </a:r>
            <a:r>
              <a:rPr b="1" lang="en-GB"/>
              <a:t>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important in batch systems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decides which programs to start running, which ones to delay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typical goals are to achieve good mix of CPU-bound and IO-bound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m</a:t>
            </a:r>
            <a:r>
              <a:rPr b="1" lang="en-GB"/>
              <a:t>edium-term scheduling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decides which programs to swap in/out when running low on resources,</a:t>
            </a:r>
            <a:br>
              <a:rPr lang="en-GB"/>
            </a:br>
            <a:r>
              <a:rPr lang="en-GB"/>
              <a:t>or when a process is idle for too long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/>
              <a:t>I/O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ordering the I/O queues</a:t>
            </a:r>
            <a:r>
              <a:rPr lang="en-GB"/>
              <a:t> to increase throughput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Recap</a:t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1308651" y="1093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{AAFD66A0-9046-4221-848E-E379EA1E542F}</a:tableStyleId>
              </a:tblPr>
              <a:tblGrid>
                <a:gridCol w="1497825"/>
                <a:gridCol w="4294175"/>
              </a:tblGrid>
              <a:tr h="4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Bodoni"/>
                        <a:buNone/>
                      </a:pPr>
                      <a:r>
                        <a:rPr b="1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Environment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Bodoni"/>
                        <a:buNone/>
                      </a:pPr>
                      <a:r>
                        <a:rPr b="1"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b="1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Scheduling Algorithms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144000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1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Batch systems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First come, first serve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Shortest job first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Shortest remaining time next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144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Interactive systems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Round robin</a:t>
                      </a:r>
                      <a:endParaRPr i="0" u="none" cap="none" strike="noStrike">
                        <a:solidFill>
                          <a:srgbClr val="23232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397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600"/>
                        <a:buFont typeface="Trebuchet MS"/>
                        <a:buChar char="•"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Shortest process next</a:t>
                      </a:r>
                      <a:endParaRPr>
                        <a:solidFill>
                          <a:srgbClr val="23232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Fair share</a:t>
                      </a:r>
                      <a:endParaRPr i="0" u="none" cap="none" strike="noStrike">
                        <a:solidFill>
                          <a:srgbClr val="23232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Lottery</a:t>
                      </a:r>
                      <a:endParaRPr>
                        <a:solidFill>
                          <a:srgbClr val="23232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queue</a:t>
                      </a:r>
                      <a:endParaRPr>
                        <a:solidFill>
                          <a:srgbClr val="23232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i="0"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Multilevel feedback queue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144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Helvetica Neue"/>
                        <a:buNone/>
                      </a:pPr>
                      <a:r>
                        <a:rPr lang="en-GB" u="none" cap="none" strike="noStrike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Real-time systems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357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Rate-monotonic scheduling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2700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SzPts val="1400"/>
                        <a:buFont typeface="Trebuchet MS"/>
                        <a:buChar char="•"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Earliest-deadline-first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6800" marB="26800" marR="35725" marL="144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 algorithm goals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 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shortest-process-next, fair-share, lottery, multilevel queue, multilevel feedback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</a:t>
            </a:r>
            <a:r>
              <a:rPr lang="en-GB"/>
              <a:t>eal-time CPU scheduling: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rate-monotonic, earliest-</a:t>
            </a:r>
            <a:r>
              <a:rPr lang="en-GB"/>
              <a:t>deadline</a:t>
            </a:r>
            <a:r>
              <a:rPr lang="en-GB"/>
              <a:t>-first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thread scheduling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  2.4.1 - 2.4.6 (Modern Operating Systems)</a:t>
            </a:r>
            <a:br>
              <a:rPr lang="en-GB"/>
            </a:br>
            <a:r>
              <a:rPr lang="en-GB"/>
              <a:t>                    5.2 - 5.4 (Operating System Concepts)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schedulers we have seen so far</a:t>
            </a:r>
            <a:endParaRPr/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already covered several schedulers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non-interactive (batch) systems: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first-come-first-serve (FCFS)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shortest-job-first (SJF)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shortest-remaining-time-next (SRTN)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interactive systems: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round-robin (RR)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multilevel queues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multilevel feedback queues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Why is the length of the time quantum important for RR?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</a:t>
            </a:r>
            <a:r>
              <a:rPr lang="en-GB"/>
              <a:t>processes experience starvation when </a:t>
            </a:r>
            <a:r>
              <a:rPr lang="en-GB"/>
              <a:t>using RR scheduling</a:t>
            </a:r>
            <a:r>
              <a:rPr lang="en-GB"/>
              <a:t>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 a multi-level feedback queue, processes are guaranteed to be free from starvation.</a:t>
            </a:r>
            <a:br>
              <a:rPr lang="en-GB"/>
            </a:br>
            <a:r>
              <a:rPr lang="en-GB"/>
              <a:t>True or False or It Depends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a thread executes a</a:t>
            </a:r>
            <a:r>
              <a:rPr lang="en-GB"/>
              <a:t> blocking system, will that suspend the entire process?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more CPU scheduling algorithms for interactive systems: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shortest-process-next + exponential smoothing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fair-share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priority scheduling - lottery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real-time CPU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rate-monotonic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earliest-deadline-first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thread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user-level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kernel-level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Shortest-process-next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SJF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uses time-sharing preemption (time slice)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ready queue is sorted by a </a:t>
            </a:r>
            <a:r>
              <a:rPr b="1" lang="en-GB">
                <a:solidFill>
                  <a:srgbClr val="941100"/>
                </a:solidFill>
              </a:rPr>
              <a:t>predicted </a:t>
            </a:r>
            <a:r>
              <a:rPr lang="en-GB"/>
              <a:t>next CPU burst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prediction based on history of actual CPU bursts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pred</a:t>
            </a:r>
            <a:r>
              <a:rPr lang="en-GB"/>
              <a:t>icted burst can be calculated using </a:t>
            </a:r>
            <a:r>
              <a:rPr b="1" lang="en-GB">
                <a:solidFill>
                  <a:srgbClr val="941100"/>
                </a:solidFill>
              </a:rPr>
              <a:t>exponential smoothing</a:t>
            </a:r>
            <a:r>
              <a:rPr lang="en-GB"/>
              <a:t>:</a:t>
            </a:r>
            <a:endParaRPr>
              <a:solidFill>
                <a:srgbClr val="9411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every burst </a:t>
            </a:r>
            <a:r>
              <a:rPr b="1" lang="en-GB"/>
              <a:t>B</a:t>
            </a:r>
            <a:r>
              <a:rPr lang="en-GB"/>
              <a:t>, we update the prediction </a:t>
            </a:r>
            <a:r>
              <a:rPr b="1" lang="en-GB"/>
              <a:t>P</a:t>
            </a:r>
            <a:r>
              <a:rPr lang="en-GB"/>
              <a:t> as follows: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</a:t>
            </a:r>
            <a:r>
              <a:rPr lang="en-GB"/>
              <a:t> = </a:t>
            </a:r>
            <a:r>
              <a:rPr b="1" lang="en-GB"/>
              <a:t>a</a:t>
            </a:r>
            <a:r>
              <a:rPr lang="en-GB"/>
              <a:t> x </a:t>
            </a:r>
            <a:r>
              <a:rPr b="1" lang="en-GB"/>
              <a:t>B</a:t>
            </a:r>
            <a:r>
              <a:rPr lang="en-GB"/>
              <a:t> + (1 - </a:t>
            </a:r>
            <a:r>
              <a:rPr b="1" lang="en-GB"/>
              <a:t>a</a:t>
            </a:r>
            <a:r>
              <a:rPr lang="en-GB"/>
              <a:t>) x </a:t>
            </a:r>
            <a:r>
              <a:rPr b="1" lang="en-GB"/>
              <a:t>P</a:t>
            </a:r>
            <a:r>
              <a:rPr b="1" lang="en-GB"/>
              <a:t>'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where: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</a:t>
            </a:r>
            <a:r>
              <a:rPr lang="en-GB">
                <a:solidFill>
                  <a:schemeClr val="dk1"/>
                </a:solidFill>
              </a:rPr>
              <a:t> is the new prediction, initialized to some value (eg. 0)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P'</a:t>
            </a:r>
            <a:r>
              <a:rPr lang="en-GB">
                <a:solidFill>
                  <a:schemeClr val="dk1"/>
                </a:solidFill>
              </a:rPr>
              <a:t> is the previous prediction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chemeClr val="dk1"/>
                </a:solidFill>
              </a:rPr>
              <a:t> is a smoothing factor, commonly set to ½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burst via exponential smoothing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175" y="1044951"/>
            <a:ext cx="4548825" cy="37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32250" y="4120418"/>
            <a:ext cx="1541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actual bursts B: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195900" y="4427425"/>
            <a:ext cx="18780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predicted burst P</a:t>
            </a:r>
            <a:r>
              <a:rPr lang="en-GB"/>
              <a:t>: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11450" y="1574500"/>
            <a:ext cx="2207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b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x </a:t>
            </a:r>
            <a:r>
              <a:rPr b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(1 - </a:t>
            </a:r>
            <a:r>
              <a:rPr b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x </a:t>
            </a:r>
            <a:r>
              <a:rPr b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P'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500450" y="1574500"/>
            <a:ext cx="355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321750" y="1222900"/>
            <a:ext cx="355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Exponential smoothing</a:t>
            </a:r>
            <a:endParaRPr/>
          </a:p>
        </p:txBody>
      </p:sp>
      <p:pic>
        <p:nvPicPr>
          <p:cNvPr id="72" name="Google Shape;72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75" y="825600"/>
            <a:ext cx="6728768" cy="41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Fair-share scheduling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GB">
                <a:solidFill>
                  <a:srgbClr val="666666"/>
                </a:solidFill>
              </a:rPr>
              <a:t>note: not related to the CFS (completely fair scheduler) used in Linux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fair share scheduler takes into account the (importance of) owners of the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ensures all users of a system get a fair share of the CPU</a:t>
            </a:r>
            <a:br>
              <a:rPr lang="en-GB"/>
            </a:br>
            <a:r>
              <a:rPr lang="en-GB"/>
              <a:t>by allocating </a:t>
            </a:r>
            <a:r>
              <a:rPr lang="en-GB"/>
              <a:t>CPU among users or groups, instead of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solves problems like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user A runs 10 processes, user B runs a single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so user A would get 90% of the CPU, user B only gets 10%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instead each user is allocated some fraction of the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equal share: with </a:t>
            </a:r>
            <a:r>
              <a:rPr b="1" lang="en-GB">
                <a:solidFill>
                  <a:srgbClr val="941100"/>
                </a:solidFill>
              </a:rPr>
              <a:t>N</a:t>
            </a:r>
            <a:r>
              <a:rPr lang="en-GB">
                <a:solidFill>
                  <a:srgbClr val="941100"/>
                </a:solidFill>
              </a:rPr>
              <a:t> </a:t>
            </a:r>
            <a:r>
              <a:rPr lang="en-GB"/>
              <a:t>users, each user gets </a:t>
            </a:r>
            <a:r>
              <a:rPr b="1" lang="en-GB">
                <a:solidFill>
                  <a:srgbClr val="941100"/>
                </a:solidFill>
              </a:rPr>
              <a:t>1/N</a:t>
            </a:r>
            <a:r>
              <a:rPr lang="en-GB"/>
              <a:t> of the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unequal share: important users get a big chunk of CPU time, </a:t>
            </a:r>
            <a:br>
              <a:rPr lang="en-GB"/>
            </a:br>
            <a:r>
              <a:rPr lang="en-GB"/>
              <a:t>     and even more important users get an even bigger chunk of CPU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then all processes belonging to an owner have to share the owner's CPU share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Fair-share scheduling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two users, user #1 runs 5 processes: </a:t>
            </a:r>
            <a:r>
              <a:rPr b="1" lang="en-GB">
                <a:solidFill>
                  <a:schemeClr val="dk1"/>
                </a:solidFill>
              </a:rPr>
              <a:t>A, B, C, D, E</a:t>
            </a:r>
            <a:r>
              <a:rPr lang="en-GB">
                <a:solidFill>
                  <a:schemeClr val="dk1"/>
                </a:solidFill>
              </a:rPr>
              <a:t>, and user #2 runs 1 process: </a:t>
            </a:r>
            <a:r>
              <a:rPr b="1" lang="en-GB">
                <a:solidFill>
                  <a:srgbClr val="CC0000"/>
                </a:solidFill>
              </a:rPr>
              <a:t>F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1 – equal share, both users have 50% of the CPU</a:t>
            </a:r>
            <a:br>
              <a:rPr lang="en-GB"/>
            </a:br>
            <a:r>
              <a:rPr lang="en-GB"/>
              <a:t>possible scheduling sequences: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 C D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 F F F 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B C D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 F F F 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B C D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 F F F 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</a:t>
            </a:r>
            <a:r>
              <a:rPr lang="en-GB">
                <a:solidFill>
                  <a:schemeClr val="dk1"/>
                </a:solidFill>
              </a:rPr>
              <a:t>2 – unequal share, user 1 has 75% CPU share, user 2 has 25% CPU share</a:t>
            </a:r>
            <a:br>
              <a:rPr b="1" lang="en-GB">
                <a:solidFill>
                  <a:srgbClr val="CC0000"/>
                </a:solidFill>
              </a:rPr>
            </a:br>
            <a:r>
              <a:rPr lang="en-GB"/>
              <a:t>possible scheduling sequences:</a:t>
            </a:r>
            <a:br>
              <a:rPr lang="en-GB"/>
            </a:b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 C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 E A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C D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A B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D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B C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</a:t>
            </a:r>
            <a:b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 C D E A B C D E A B C D E </a:t>
            </a:r>
            <a:r>
              <a:rPr b="1"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 F F F F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scheduling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do we handle</a:t>
            </a:r>
            <a:r>
              <a:rPr lang="en-GB"/>
              <a:t> processes with different priorities?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why would some processes be more important than others?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priority could be determined by the VIP status of the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background service (bittorrent) could have lower priority than an interactive one (game)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… many other reasons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important processes should get more CPU time than less important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higher the priority of a process, the higher the CPU should 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priorities can be static or dynamic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static ― eg. bittorrent priority = 1, game priority =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dynamic ― eg. OS automatically increases I/O bound processes priority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