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Merriweather Sans" panose="020B0604020202020204" charset="0"/>
      <p:regular r:id="rId45"/>
      <p:bold r:id="rId46"/>
      <p:italic r:id="rId47"/>
      <p:boldItalic r:id="rId48"/>
    </p:embeddedFont>
    <p:embeddedFont>
      <p:font typeface="Oswald" panose="020B0604020202020204" charset="0"/>
      <p:regular r:id="rId49"/>
      <p:bold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C7DD5-9E0E-46FE-B4F0-31E0158754D0}">
  <a:tblStyle styleId="{EBBC7DD5-9E0E-46FE-B4F0-31E0158754D0}" styleName="Table_0"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83714F">
              <a:alpha val="784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508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72" autoAdjust="0"/>
  </p:normalViewPr>
  <p:slideViewPr>
    <p:cSldViewPr snapToGrid="0">
      <p:cViewPr varScale="1">
        <p:scale>
          <a:sx n="70" d="100"/>
          <a:sy n="70" d="100"/>
        </p:scale>
        <p:origin x="13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5a8288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55a8288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af5bd3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af5bd3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af5bd3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af5bd3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af5bd3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af5bd36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3af5bd36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3af5bd36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af5bd3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af5bd3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Where is the 5</a:t>
            </a:r>
            <a:r>
              <a:rPr lang="en-CA" baseline="30000" dirty="0"/>
              <a:t>th</a:t>
            </a:r>
            <a:r>
              <a:rPr lang="en-CA" dirty="0"/>
              <a:t> context switch? At the start!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af5bd36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af5bd36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3af5bd3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3af5bd36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Okay if only </a:t>
            </a:r>
            <a:r>
              <a:rPr lang="en-CA" dirty="0" err="1"/>
              <a:t>cpu</a:t>
            </a:r>
            <a:r>
              <a:rPr lang="en-CA" dirty="0"/>
              <a:t> or </a:t>
            </a:r>
            <a:r>
              <a:rPr lang="en-CA" dirty="0" err="1"/>
              <a:t>ioboind</a:t>
            </a:r>
            <a:r>
              <a:rPr lang="en-CA" dirty="0"/>
              <a:t> processes are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3af5bd36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3af5bd36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3af5bd36_1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It goes to the blocked queue and once its done it goes to the back of the ready queue</a:t>
            </a:r>
            <a:endParaRPr dirty="0"/>
          </a:p>
        </p:txBody>
      </p:sp>
      <p:sp>
        <p:nvSpPr>
          <p:cNvPr id="245" name="Google Shape;245;g323af5bd36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3af5bd36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3af5bd36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3af5bd3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23af5bd3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3af5bd36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3af5bd36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af5bd36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3af5bd36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Turnaround = (finish </a:t>
            </a:r>
            <a:r>
              <a:rPr lang="en-CA"/>
              <a:t>–arrival)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Waiting = turnaround – burst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assume the scheduler is optimized to not context switch when working on the same job after the time slice is passed 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3af5bd36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323af5bd36_1_2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High time slice would make the operating system quick but the responsiveness would be slow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Low time slice the system would be very responsive but slower because context switch does take a fair amount of resources 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3af5bd36_1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g323af5bd3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3af5bd36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3af5bd36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First come first serve but the queue is sorted for the lowest burst time to go next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Optimal turnaround time if all jobs arrive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Only works for batch jobs that are short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be subject to starvation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so if every few seconds someone adds another short job so then the longer job in the queue would never get to run  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3af5bd3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3af5bd3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3af5bd36_1_3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323af5bd36_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3af5bd36_1_3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323af5bd36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3af5bd36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3af5bd36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3af5bd36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3af5bd36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af5bd3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23af5bd3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Scheduling algorithm 	As fair as possible with as lightning speed 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3af5bd36_1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23af5bd36_1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bb24506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bb24506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bb24506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bb24506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24506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24506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bb24506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bb24506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If there are a bunch of </a:t>
            </a:r>
            <a:r>
              <a:rPr lang="en-CA" dirty="0" err="1"/>
              <a:t>io</a:t>
            </a:r>
            <a:r>
              <a:rPr lang="en-CA" dirty="0"/>
              <a:t> </a:t>
            </a:r>
            <a:r>
              <a:rPr lang="en-CA" dirty="0" err="1"/>
              <a:t>boind</a:t>
            </a:r>
            <a:r>
              <a:rPr lang="en-CA" dirty="0"/>
              <a:t> processes then the CPU could get starved 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bb24506c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bb24506c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3af5bd36_1_4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323af5bd36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3af5bd36_1_4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1.C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2.C (which one is </a:t>
            </a:r>
            <a:r>
              <a:rPr lang="en-CA" dirty="0" err="1"/>
              <a:t>preemptive</a:t>
            </a:r>
            <a:r>
              <a:rPr lang="en-CA"/>
              <a:t>)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A and B</a:t>
            </a:r>
            <a:endParaRPr dirty="0"/>
          </a:p>
        </p:txBody>
      </p:sp>
      <p:sp>
        <p:nvSpPr>
          <p:cNvPr id="573" name="Google Shape;573;g323af5bd36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3af5bd36_1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23af5bd36_1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3af5bd3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323af5bd36_1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CPU-Bound	Long bursts of CPU activity with short spurts of I/O activity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IO-Bound 	the opposite of CPU-Bound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As CPUs get faster more applications become IO-Bound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CPU get faster then IO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af5bd3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3af5bd3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Need to schedule every time we need a context switch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When do we need a context switch? (in slide)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3af5bd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323af5bd36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FCFS – first come first serve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SRTN – shortest remaining time next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special case of </a:t>
            </a:r>
            <a:r>
              <a:rPr lang="en-CA" dirty="0" err="1"/>
              <a:t>preemptive</a:t>
            </a:r>
            <a:r>
              <a:rPr lang="en-CA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RR -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3af5bd3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3af5bd3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Batch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mainframe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Interactive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laptop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Real time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pacemaker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af5bd36_1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Keep CPU as busy as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Arrival time – entering 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Start time – enter CPU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minimize arrival and start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sp>
        <p:nvSpPr>
          <p:cNvPr id="79" name="Google Shape;79;g323af5bd3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3af5bd36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323af5bd36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TITLE_AND_BOD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CPU scheduling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First-come-first-served (FCFS) scheduling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one of the simplest scheduling algorithms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common in batch environments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FCFS is non-preemptive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 assigned in the order the processes request it, using a FIFO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jobs are appended to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running job keeps the CPU until it is either finished, or it blocks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running process blocks, next process from ready queue starts to execute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process is unblocked, it is appended at the end of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requires </a:t>
            </a:r>
            <a:r>
              <a:rPr lang="en-GB" b="1"/>
              <a:t>minimum number of context switches</a:t>
            </a:r>
            <a:r>
              <a:rPr lang="en-GB"/>
              <a:t> ― only N switches for N processes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construct a Gantt chart to visualize scheduling of 5 processes:</a:t>
            </a:r>
            <a:br>
              <a:rPr lang="en-GB"/>
            </a:br>
            <a:r>
              <a:rPr lang="en-GB"/>
              <a:t>(for simplicity we assume no I/O activity)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Gantt chart:</a:t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1044387" y="1575022"/>
          <a:ext cx="229785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Google Shape;102;p20"/>
          <p:cNvSpPr/>
          <p:nvPr/>
        </p:nvSpPr>
        <p:spPr>
          <a:xfrm>
            <a:off x="1056700" y="39097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853080" y="3909725"/>
            <a:ext cx="699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552175" y="3909725"/>
            <a:ext cx="1914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454890" y="39097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466126" y="3909725"/>
            <a:ext cx="548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891975" y="42305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0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265525" y="42305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6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390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12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983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2213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23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794350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25</a:t>
            </a:r>
            <a:endParaRPr i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- Simulating scheduling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RQ=[]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RQ=[1]        ; P1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RQ=[]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RQ=[2]        ; P2 arrives, </a:t>
            </a: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CPU=[1] RQ=[2,3]      ; P3 arrives, </a:t>
            </a:r>
            <a:r>
              <a:rPr lang="en-GB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CPU=[1] RQ=[2,3,4]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CPU=[1] RQ=[2,3,4,5]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T4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CPU=[2] RQ=[3,4,5]    ; P1 done, P2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T7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T8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CPU=[3] RQ=[4,5]      ; P2 done, P3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T15 - CPU=[4] RQ=[5]        ; P3 done,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T23 - CPU=[5] RQ=[]         ; P4 done, P5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RQ=[]   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6659537" y="2001497"/>
          <a:ext cx="1981250" cy="1438075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193850" y="781875"/>
            <a:ext cx="1428000" cy="4321200"/>
          </a:xfrm>
          <a:prstGeom prst="roundRect">
            <a:avLst>
              <a:gd name="adj" fmla="val 16667"/>
            </a:avLst>
          </a:prstGeom>
          <a:solidFill>
            <a:srgbClr val="FFFD24">
              <a:alpha val="48080"/>
            </a:srgb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- Simulating scheduling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RQ=[]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RQ=[1]        ; P1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RQ=[]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RQ=[2]        ; P2 arrives, </a:t>
            </a: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CPU=[1] RQ=[2,3]      ; P3 arrives, </a:t>
            </a:r>
            <a:r>
              <a:rPr lang="en-GB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CPU=[1] RQ=[2,3,4]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CPU=[1] RQ=[2,3,4,5]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T4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CPU=[2] RQ=[3,4,5]    ; P1 done, P2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T7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T8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CPU=[3] RQ=[4,5]      ; P2 done, P3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T15 - CPU=[4] RQ=[5]        ; P3 done,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T23 - CPU=[5] RQ=[]         ; P4 done, P5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RQ=[]   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6659537" y="2001497"/>
          <a:ext cx="1981250" cy="1438075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" name="Google Shape;128;p22"/>
          <p:cNvSpPr/>
          <p:nvPr/>
        </p:nvSpPr>
        <p:spPr>
          <a:xfrm>
            <a:off x="1634800" y="762475"/>
            <a:ext cx="7071300" cy="4340700"/>
          </a:xfrm>
          <a:prstGeom prst="rect">
            <a:avLst/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557275" y="2688075"/>
            <a:ext cx="2189100" cy="1608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construct Gantt chart from this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calculate some statistics…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avg. wait time</a:t>
            </a:r>
            <a:r>
              <a:rPr lang="en-GB"/>
              <a:t> = (0+6+11+13+20)/5 = 10 units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number of context switches</a:t>
            </a:r>
            <a:r>
              <a:rPr lang="en-GB"/>
              <a:t>: 5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739587" y="12702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23"/>
          <p:cNvSpPr/>
          <p:nvPr/>
        </p:nvSpPr>
        <p:spPr>
          <a:xfrm>
            <a:off x="904300" y="33763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3700680" y="3376325"/>
            <a:ext cx="699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4399775" y="3376325"/>
            <a:ext cx="1914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2302490" y="33763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313726" y="3376325"/>
            <a:ext cx="548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739575" y="36971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0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113125" y="36971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6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4866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12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1459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0689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23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641950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896125" y="2810275"/>
            <a:ext cx="1102850" cy="767075"/>
          </a:xfrm>
          <a:custGeom>
            <a:avLst/>
            <a:gdLst/>
            <a:ahLst/>
            <a:cxnLst/>
            <a:rect l="l" t="t" r="r" b="b"/>
            <a:pathLst>
              <a:path w="44114" h="30683" extrusionOk="0">
                <a:moveTo>
                  <a:pt x="0" y="28688"/>
                </a:moveTo>
                <a:cubicBezTo>
                  <a:pt x="5651" y="28785"/>
                  <a:pt x="26610" y="32551"/>
                  <a:pt x="33903" y="29267"/>
                </a:cubicBezTo>
                <a:cubicBezTo>
                  <a:pt x="41196" y="25983"/>
                  <a:pt x="45350" y="13861"/>
                  <a:pt x="43756" y="8983"/>
                </a:cubicBezTo>
                <a:cubicBezTo>
                  <a:pt x="42162" y="4105"/>
                  <a:pt x="27577" y="1497"/>
                  <a:pt x="24341" y="0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" name="Google Shape;149;p23"/>
          <p:cNvSpPr/>
          <p:nvPr/>
        </p:nvSpPr>
        <p:spPr>
          <a:xfrm>
            <a:off x="5149550" y="1796525"/>
            <a:ext cx="3239200" cy="2426850"/>
          </a:xfrm>
          <a:custGeom>
            <a:avLst/>
            <a:gdLst/>
            <a:ahLst/>
            <a:cxnLst/>
            <a:rect l="l" t="t" r="r" b="b"/>
            <a:pathLst>
              <a:path w="129568" h="97074" extrusionOk="0">
                <a:moveTo>
                  <a:pt x="102580" y="0"/>
                </a:moveTo>
                <a:cubicBezTo>
                  <a:pt x="109971" y="2217"/>
                  <a:pt x="117878" y="6340"/>
                  <a:pt x="121706" y="13040"/>
                </a:cubicBezTo>
                <a:cubicBezTo>
                  <a:pt x="132669" y="32228"/>
                  <a:pt x="133121" y="64894"/>
                  <a:pt x="116200" y="79108"/>
                </a:cubicBezTo>
                <a:cubicBezTo>
                  <a:pt x="98415" y="94048"/>
                  <a:pt x="71330" y="93887"/>
                  <a:pt x="48103" y="93887"/>
                </a:cubicBezTo>
                <a:cubicBezTo>
                  <a:pt x="32034" y="93887"/>
                  <a:pt x="16004" y="95623"/>
                  <a:pt x="0" y="9707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Convoy Effect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big disadvantage of FCFS is the </a:t>
            </a:r>
            <a:r>
              <a:rPr lang="en-GB" b="1">
                <a:solidFill>
                  <a:srgbClr val="941100"/>
                </a:solidFill>
              </a:rPr>
              <a:t>convoy effect</a:t>
            </a:r>
            <a:endParaRPr b="1">
              <a:solidFill>
                <a:srgbClr val="9411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scenario: one CPU-bound process + many I/O-bound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result: the CPU-bound process will tie up the CPU,</a:t>
            </a:r>
            <a:br>
              <a:rPr lang="en-GB"/>
            </a:br>
            <a:r>
              <a:rPr lang="en-GB"/>
              <a:t>	  making the I/O-bound processes run for much longer</a:t>
            </a: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157" name="Google Shape;157;p24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158" name="Google Shape;158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4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164" name="Google Shape;164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24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170" name="Google Shape;170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4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176" name="Google Shape;176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 - Convoy Effect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single CPU-bound process A, with 1s long CPU burst cycles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many I/O-bound processes B</a:t>
            </a:r>
            <a:r>
              <a:rPr lang="en-GB" baseline="-25000"/>
              <a:t>i</a:t>
            </a:r>
            <a:r>
              <a:rPr lang="en-GB"/>
              <a:t>, each needing 1000 I/O operations, each 1/100s long</a:t>
            </a:r>
            <a:br>
              <a:rPr lang="en-GB"/>
            </a:br>
            <a:r>
              <a:rPr lang="en-GB"/>
              <a:t>with CPU-bursts of negligible length (eg. 1/1000000s)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A is present, each process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/>
              <a:t> will take ~1000 seconds to 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without A present, or if A could be preempted at the right moments, each process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/>
              <a:t> would finish in ~10 seconds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188" name="Google Shape;188;p25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189" name="Google Shape;189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195" name="Google Shape;195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207" name="Google Shape;207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 - Convoy Effect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leads to long periods of idle I/O devices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while CPU-bound process is tying up the CPU, the I/O-bound jobs are sitting in RQ</a:t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219" name="Google Shape;219;p26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26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6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238" name="Google Shape;238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Round-robin scheduling (RR)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RR scheduler is a </a:t>
            </a:r>
            <a:r>
              <a:rPr lang="en-GB" dirty="0" err="1"/>
              <a:t>preemptive</a:t>
            </a:r>
            <a:r>
              <a:rPr lang="en-GB" dirty="0"/>
              <a:t> version of the FCFS scheduler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each process is assigned a time interval, called a </a:t>
            </a:r>
            <a:r>
              <a:rPr lang="en-GB" b="1" dirty="0">
                <a:solidFill>
                  <a:srgbClr val="941100"/>
                </a:solidFill>
              </a:rPr>
              <a:t>time slice</a:t>
            </a:r>
            <a:r>
              <a:rPr lang="en-GB" dirty="0"/>
              <a:t>, or </a:t>
            </a:r>
            <a:r>
              <a:rPr lang="en-GB" b="1" dirty="0">
                <a:solidFill>
                  <a:srgbClr val="941100"/>
                </a:solidFill>
              </a:rPr>
              <a:t>quantum</a:t>
            </a:r>
            <a:br>
              <a:rPr lang="en-GB" dirty="0"/>
            </a:br>
            <a:r>
              <a:rPr lang="en-GB" dirty="0"/>
              <a:t>e.g., 10 </a:t>
            </a:r>
            <a:r>
              <a:rPr lang="en-GB" dirty="0" err="1"/>
              <a:t>msec</a:t>
            </a:r>
            <a:r>
              <a:rPr lang="en-GB" dirty="0"/>
              <a:t>, during which it is allowed to run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if the process exceeds the quantum, the process is </a:t>
            </a:r>
            <a:r>
              <a:rPr lang="en-GB" dirty="0" err="1"/>
              <a:t>preempted</a:t>
            </a:r>
            <a:r>
              <a:rPr lang="en-GB" dirty="0"/>
              <a:t> (context switch), </a:t>
            </a:r>
            <a:br>
              <a:rPr lang="en-GB" dirty="0"/>
            </a:br>
            <a:r>
              <a:rPr lang="en-GB" dirty="0"/>
              <a:t>and CPU is given to the next process in ready queue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/>
              <a:t>preempted</a:t>
            </a:r>
            <a:r>
              <a:rPr lang="en-GB" dirty="0"/>
              <a:t> process goes at the </a:t>
            </a:r>
            <a:r>
              <a:rPr lang="en-GB" dirty="0">
                <a:highlight>
                  <a:srgbClr val="FFFF00"/>
                </a:highlight>
              </a:rPr>
              <a:t>back</a:t>
            </a:r>
            <a:r>
              <a:rPr lang="en-GB" dirty="0"/>
              <a:t> of the ready queue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what if the process calls blocking system call?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scheduling</a:t>
            </a:r>
            <a:endParaRPr/>
          </a:p>
        </p:txBody>
      </p:sp>
      <p:graphicFrame>
        <p:nvGraphicFramePr>
          <p:cNvPr id="254" name="Google Shape;254;p28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 using quantum = 3 msec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objectives of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cpu-bound vs io-bound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to schedule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vs non-preemptive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categories of CPU scheduling algorithms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batch, interactive, real-time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metrics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FCFS, RR, SJF, SRTN + Multilevel feedback queues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- Simulating scheduling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 Notation: &lt;process #&gt;/&lt;bursts remaining&gt;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  RQ=[]        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  RQ=[1/6,2/6]          ; P1 arrives, P2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CPU=[1/6] RQ=[2/6]     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CPU=[1/5] RQ=[2/6,3/3]          ; P3 arrives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CPU=[1/4] RQ=[2/6,3/3,4/8]  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CPU=[1/3] RQ=[2/6,3/3,4/8,5/2]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CPU=[2/6] RQ=[3/3,4/8,5/2,1/3]  ; P1 is preempted by P2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CPU=[3/3] RQ=[4/8,5/2,1/3,2/3]  ; P2 is preempted by P3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T9  - CPU=[ ]   RQ=[4/8,5/2,1/3,2/3]  ; P3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T9  - CPU=[4/8] RQ=[5/2,1/3,2/3]      ;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CPU=[5/2] RQ=[1/3,2/3,4/5]      ; P4 is preempted by P5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T14 - CPU=[ ]   RQ=[1/3,2/3,4/5]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T14 - CPU=[1/3] RQ=[2/3,4/5]          ; P1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T17 - CPU=[ ]   RQ=[2/3,4/5]          ; P1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T17 - CPU=[2/3] RQ=[4/5]              ; P2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T20 - CPU=[ ]   RQ=[4/5]              ; P2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T20 - CPU=[4/5] RQ=[]                 ; P4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  RQ=[]                 ; P4 done, simulation ends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7" name="Google Shape;287;p29"/>
          <p:cNvGraphicFramePr/>
          <p:nvPr/>
        </p:nvGraphicFramePr>
        <p:xfrm>
          <a:off x="6659537" y="2001497"/>
          <a:ext cx="1981250" cy="1438075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scheduling</a:t>
            </a:r>
            <a:endParaRPr/>
          </a:p>
        </p:txBody>
      </p:sp>
      <p:graphicFrame>
        <p:nvGraphicFramePr>
          <p:cNvPr id="293" name="Google Shape;293;p30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 using quantum of 3 msec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290400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20443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950487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1280530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161057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194061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27066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260070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291475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3244797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357484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390488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423492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456497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489501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225059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55510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86915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19919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652923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685928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718932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7519369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849413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8179456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118225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1089178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3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080654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3065704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9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4046127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12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470545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14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569440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668335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832310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execution order</a:t>
            </a:r>
            <a:r>
              <a:rPr lang="en-GB"/>
              <a:t>: P1, P2, P3, P4, P5, P1,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average wait time</a:t>
            </a:r>
            <a:r>
              <a:rPr lang="en-GB"/>
              <a:t>: 10.8 units, context switches: 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RR: time slice</a:t>
            </a:r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performance of RR depends on the size of the time quantum (</a:t>
            </a:r>
            <a:r>
              <a:rPr lang="en-GB" b="1"/>
              <a:t>Q</a:t>
            </a:r>
            <a:r>
              <a:rPr lang="en-GB"/>
              <a:t>)</a:t>
            </a:r>
            <a:br>
              <a:rPr lang="en-GB"/>
            </a:br>
            <a:r>
              <a:rPr lang="en-GB"/>
              <a:t>and the time required for a context switch (</a:t>
            </a:r>
            <a:r>
              <a:rPr lang="en-GB" b="1"/>
              <a:t>S</a:t>
            </a:r>
            <a:r>
              <a:rPr lang="en-GB"/>
              <a:t>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 example, if </a:t>
            </a:r>
            <a:r>
              <a:rPr lang="en-GB" b="1"/>
              <a:t>S</a:t>
            </a:r>
            <a:r>
              <a:rPr lang="en-GB"/>
              <a:t>=1ms and </a:t>
            </a:r>
            <a:r>
              <a:rPr lang="en-GB" b="1"/>
              <a:t>Q</a:t>
            </a:r>
            <a:r>
              <a:rPr lang="en-GB"/>
              <a:t>=4ms, then CPU will spend 1/(4+1)=</a:t>
            </a:r>
            <a:r>
              <a:rPr lang="en-GB" b="1"/>
              <a:t>20%</a:t>
            </a:r>
            <a:r>
              <a:rPr lang="en-GB"/>
              <a:t> of its time on useless tasks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small </a:t>
            </a:r>
            <a:r>
              <a:rPr lang="en-GB" b="1"/>
              <a:t>Q</a:t>
            </a:r>
            <a:r>
              <a:rPr lang="en-GB"/>
              <a:t> implies heavy overhead, but highly responsive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large </a:t>
            </a:r>
            <a:r>
              <a:rPr lang="en-GB" b="1"/>
              <a:t>Q</a:t>
            </a:r>
            <a:r>
              <a:rPr lang="en-GB"/>
              <a:t> implies minimum overhead, but a non-responsive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 </a:t>
            </a:r>
            <a:r>
              <a:rPr lang="en-GB" b="1"/>
              <a:t>Q </a:t>
            </a:r>
            <a:r>
              <a:rPr lang="en-GB"/>
              <a:t>should be large compared to </a:t>
            </a:r>
            <a:r>
              <a:rPr lang="en-GB" b="1"/>
              <a:t>S</a:t>
            </a:r>
            <a:r>
              <a:rPr lang="en-GB"/>
              <a:t>, but not too large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good rule of thumb is that 80% of the CPU bursts should be shorter than the time quantum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quantum of around 20-100ms is often a reasonable compromise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Shortest-job-first scheduling (SJF)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non-preemptive scheduling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applicable to batch systems, where job length (expected execution time) is known in advance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note: could be modified to be preemptive (eg. preemption when new job arrives, or existing one unblocks)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the CPU is available, it is assigned to the shortest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 = shortest execution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ties are resolved using FCFS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SJF is similar to FCFS, but ready queue is sorted based on submitted estimate of execution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SJF scheduling</a:t>
            </a:r>
            <a:endParaRPr/>
          </a:p>
        </p:txBody>
      </p:sp>
      <p:graphicFrame>
        <p:nvGraphicFramePr>
          <p:cNvPr id="347" name="Google Shape;347;p33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SJF scheduling</a:t>
            </a:r>
            <a:endParaRPr/>
          </a:p>
        </p:txBody>
      </p:sp>
      <p:graphicFrame>
        <p:nvGraphicFramePr>
          <p:cNvPr id="379" name="Google Shape;379;p34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290900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229575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2865350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8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3838625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5745928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8325303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2" name="Google Shape;412;p34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execution order: P1, P5, P3,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average wait time: 7.2 units, context switches: 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SJF scheduling</a:t>
            </a: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b="1"/>
              <a:t>minimum number of context switches</a:t>
            </a:r>
            <a:r>
              <a:rPr lang="en-GB"/>
              <a:t> (just like FCFS)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optimal turnaround time </a:t>
            </a:r>
            <a:r>
              <a:rPr lang="en-GB">
                <a:solidFill>
                  <a:schemeClr val="dk1"/>
                </a:solidFill>
              </a:rPr>
              <a:t>if all jobs arrive simultaneously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minimizes average waiting time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disadvantages: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advance knowledge of how long a job will execute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although this is often known in batch job scenarios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has a potential for job starvation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long programs will never get to run if short programs are continuously added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can be solved by </a:t>
            </a:r>
            <a:r>
              <a:rPr lang="en-GB" b="1">
                <a:solidFill>
                  <a:srgbClr val="941100"/>
                </a:solidFill>
              </a:rPr>
              <a:t>aging </a:t>
            </a:r>
            <a:r>
              <a:rPr lang="en-GB"/>
              <a:t>(increasing a job priority based on how long it has waited)</a:t>
            </a:r>
            <a:br>
              <a:rPr lang="en-GB"/>
            </a:br>
            <a:r>
              <a:rPr lang="en-GB"/>
              <a:t>	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eg. </a:t>
            </a:r>
            <a:r>
              <a:rPr lang="en-GB" i="1">
                <a:latin typeface="Times New Roman"/>
                <a:ea typeface="Times New Roman"/>
                <a:cs typeface="Times New Roman"/>
                <a:sym typeface="Times New Roman"/>
              </a:rPr>
              <a:t>priority = total wait time / estimated run time</a:t>
            </a:r>
            <a:br>
              <a:rPr lang="en-GB"/>
            </a:br>
            <a:r>
              <a:rPr lang="en-GB"/>
              <a:t>and then sorting ready queue based on priority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Shortest-remaining-time-next scheduling (SRTN)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version of SJF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next job is picked based on remaining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remaining time = (expected_execution_time) - (time_already_spent_on_CPU)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</a:pPr>
            <a:r>
              <a:rPr lang="en-GB"/>
              <a:t>SRTN is similar to RR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ready queue is a priority queue, 'sorted' based on remaining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happens as a result of adding a job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graphicFrame>
        <p:nvGraphicFramePr>
          <p:cNvPr id="430" name="Google Shape;430;p37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graphicFrame>
        <p:nvGraphicFramePr>
          <p:cNvPr id="462" name="Google Shape;462;p38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3" name="Google Shape;463;p3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278474" y="40693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615974" y="40693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158139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4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223284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3818324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5741324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832529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execution order: P1, P3, P5, P1,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average wait time: 6.4 units, context switches: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scheduling</a:t>
            </a: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recall multiprogramming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/>
              <a:t>objective is to maximize CPU utilization by having a process running at all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several processes are kept in memory at one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process runs until it must wait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instead of having the CPU sit idle, the OS takes the CPU away from the waiting process and gives it to another process that is ready to run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software that decides which process runs next is called a </a:t>
            </a:r>
            <a:r>
              <a:rPr lang="en-GB" b="1">
                <a:solidFill>
                  <a:srgbClr val="941100"/>
                </a:solidFill>
              </a:rPr>
              <a:t>scheduler</a:t>
            </a:r>
            <a:endParaRPr b="1">
              <a:solidFill>
                <a:srgbClr val="9411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part of a kernel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scheduler is an implementation of some </a:t>
            </a:r>
            <a:r>
              <a:rPr lang="en-GB" b="1">
                <a:solidFill>
                  <a:srgbClr val="941100"/>
                </a:solidFill>
              </a:rPr>
              <a:t>scheduling algorithm</a:t>
            </a:r>
            <a:endParaRPr b="1">
              <a:solidFill>
                <a:srgbClr val="9411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sp>
        <p:nvSpPr>
          <p:cNvPr id="502" name="Google Shape;502;p3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advantages to SJF: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 b="1">
                <a:solidFill>
                  <a:schemeClr val="dk1"/>
                </a:solidFill>
              </a:rPr>
              <a:t>optimal turnaround time</a:t>
            </a:r>
            <a:r>
              <a:rPr lang="en-GB">
                <a:solidFill>
                  <a:schemeClr val="dk1"/>
                </a:solidFill>
              </a:rPr>
              <a:t> even if jobs don't arrive at the same time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disadvantages to SJF: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advanced knowledge of how long a job will 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has a potential for job starvation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also needs to consider cost of context switch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time-sharing scheduling algorithm that supports process priorities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ready queue is partitioned into separate queues, eg.: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queue, for interactive processes, such as browser, game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queue, for non-interactive process, such as weather widget, web server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queue can have a different scheduling algorithm, eg.: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 - using RR with time slice of 10ms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 - using RR with time slice of 100ms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is permanently assigned to one of the queues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 is done based on queues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6494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1: static priority scheduling: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queue has a different, but fixed priority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processes jobs from the highest priority queue, until it is empty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once empty, switch to the next highest priority queue,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starvation is a problem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is this different from single ready queue?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41"/>
          <p:cNvGrpSpPr/>
          <p:nvPr/>
        </p:nvGrpSpPr>
        <p:grpSpPr>
          <a:xfrm>
            <a:off x="5093675" y="1204614"/>
            <a:ext cx="3457800" cy="2746544"/>
            <a:chOff x="5093675" y="1204575"/>
            <a:chExt cx="3457800" cy="3414825"/>
          </a:xfrm>
        </p:grpSpPr>
        <p:sp>
          <p:nvSpPr>
            <p:cNvPr id="516" name="Google Shape;516;p41"/>
            <p:cNvSpPr/>
            <p:nvPr/>
          </p:nvSpPr>
          <p:spPr>
            <a:xfrm>
              <a:off x="5686775" y="1705488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system processes</a:t>
              </a:r>
              <a:endParaRPr sz="1200"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5686775" y="2354613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interactive processes</a:t>
              </a:r>
              <a:endParaRPr sz="1200"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686775" y="3003738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background processes</a:t>
              </a:r>
              <a:endParaRPr sz="1200"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686775" y="3652863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batch processes</a:t>
              </a:r>
              <a:endParaRPr sz="1200"/>
            </a:p>
          </p:txBody>
        </p:sp>
        <p:cxnSp>
          <p:nvCxnSpPr>
            <p:cNvPr id="520" name="Google Shape;520;p41"/>
            <p:cNvCxnSpPr>
              <a:stCxn id="516" idx="3"/>
            </p:cNvCxnSpPr>
            <p:nvPr/>
          </p:nvCxnSpPr>
          <p:spPr>
            <a:xfrm rot="10800000" flipH="1">
              <a:off x="7958375" y="19331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1" name="Google Shape;521;p41"/>
            <p:cNvCxnSpPr/>
            <p:nvPr/>
          </p:nvCxnSpPr>
          <p:spPr>
            <a:xfrm rot="10800000" flipH="1">
              <a:off x="5093675" y="19357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" name="Google Shape;522;p41"/>
            <p:cNvCxnSpPr/>
            <p:nvPr/>
          </p:nvCxnSpPr>
          <p:spPr>
            <a:xfrm rot="10800000" flipH="1">
              <a:off x="7958375" y="25835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3" name="Google Shape;523;p41"/>
            <p:cNvCxnSpPr/>
            <p:nvPr/>
          </p:nvCxnSpPr>
          <p:spPr>
            <a:xfrm rot="10800000" flipH="1">
              <a:off x="5093675" y="25861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4" name="Google Shape;524;p41"/>
            <p:cNvCxnSpPr/>
            <p:nvPr/>
          </p:nvCxnSpPr>
          <p:spPr>
            <a:xfrm rot="10800000" flipH="1">
              <a:off x="7958375" y="32339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5" name="Google Shape;525;p41"/>
            <p:cNvCxnSpPr/>
            <p:nvPr/>
          </p:nvCxnSpPr>
          <p:spPr>
            <a:xfrm rot="10800000" flipH="1">
              <a:off x="7958375" y="38843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6" name="Google Shape;526;p41"/>
            <p:cNvCxnSpPr/>
            <p:nvPr/>
          </p:nvCxnSpPr>
          <p:spPr>
            <a:xfrm rot="10800000" flipH="1">
              <a:off x="5093675" y="32365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7" name="Google Shape;527;p41"/>
            <p:cNvCxnSpPr/>
            <p:nvPr/>
          </p:nvCxnSpPr>
          <p:spPr>
            <a:xfrm rot="10800000" flipH="1">
              <a:off x="5093675" y="38818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41"/>
            <p:cNvSpPr txBox="1"/>
            <p:nvPr/>
          </p:nvSpPr>
          <p:spPr>
            <a:xfrm>
              <a:off x="5383400" y="1204575"/>
              <a:ext cx="15171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highest priority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29" name="Google Shape;529;p41"/>
            <p:cNvSpPr txBox="1"/>
            <p:nvPr/>
          </p:nvSpPr>
          <p:spPr>
            <a:xfrm>
              <a:off x="5383400" y="4302000"/>
              <a:ext cx="15171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lowest priority</a:t>
              </a:r>
              <a:endParaRPr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35" name="Google Shape;535;p4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53478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2: each queue gets a fixed CPU share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similar to fair share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2 queues: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 gets 20%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 gets 80%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in foreground queue would share 80% of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in background queue would share 20% of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 a very dynamic solution</a:t>
            </a:r>
            <a:endParaRPr/>
          </a:p>
        </p:txBody>
      </p:sp>
      <p:grpSp>
        <p:nvGrpSpPr>
          <p:cNvPr id="536" name="Google Shape;536;p42"/>
          <p:cNvGrpSpPr/>
          <p:nvPr/>
        </p:nvGrpSpPr>
        <p:grpSpPr>
          <a:xfrm>
            <a:off x="5277444" y="1564912"/>
            <a:ext cx="3167380" cy="1114725"/>
            <a:chOff x="3330119" y="3575737"/>
            <a:chExt cx="3167380" cy="1114725"/>
          </a:xfrm>
        </p:grpSpPr>
        <p:sp>
          <p:nvSpPr>
            <p:cNvPr id="537" name="Google Shape;537;p42"/>
            <p:cNvSpPr/>
            <p:nvPr/>
          </p:nvSpPr>
          <p:spPr>
            <a:xfrm>
              <a:off x="3873398" y="3575737"/>
              <a:ext cx="20808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foreground queue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80% CPU</a:t>
              </a:r>
              <a:endParaRPr sz="1200"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3873398" y="4224862"/>
              <a:ext cx="20808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background queue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20% CPU</a:t>
              </a:r>
              <a:endParaRPr sz="1200"/>
            </a:p>
          </p:txBody>
        </p:sp>
        <p:cxnSp>
          <p:nvCxnSpPr>
            <p:cNvPr id="539" name="Google Shape;539;p42"/>
            <p:cNvCxnSpPr>
              <a:stCxn id="537" idx="3"/>
            </p:cNvCxnSpPr>
            <p:nvPr/>
          </p:nvCxnSpPr>
          <p:spPr>
            <a:xfrm rot="10800000" flipH="1">
              <a:off x="5954198" y="380343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" name="Google Shape;540;p42"/>
            <p:cNvCxnSpPr/>
            <p:nvPr/>
          </p:nvCxnSpPr>
          <p:spPr>
            <a:xfrm rot="10800000" flipH="1">
              <a:off x="3330119" y="380598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42"/>
            <p:cNvCxnSpPr/>
            <p:nvPr/>
          </p:nvCxnSpPr>
          <p:spPr>
            <a:xfrm rot="10800000" flipH="1">
              <a:off x="5954184" y="445383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rot="10800000" flipH="1">
              <a:off x="3330119" y="445638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feedback queue scheduling</a:t>
            </a:r>
            <a:endParaRPr/>
          </a:p>
        </p:txBody>
      </p:sp>
      <p:sp>
        <p:nvSpPr>
          <p:cNvPr id="548" name="Google Shape;548;p4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multilevel queues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multiple queues, each representing a different priority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scheduling is done based on queues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each process belongs to a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a process </a:t>
            </a:r>
            <a:r>
              <a:rPr lang="en-GB" b="1">
                <a:solidFill>
                  <a:srgbClr val="941100"/>
                </a:solidFill>
              </a:rPr>
              <a:t>can move</a:t>
            </a:r>
            <a:r>
              <a:rPr lang="en-GB"/>
              <a:t> between queues (up or down in priority)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minimizes the starvation problem, reduces convoy effect </a:t>
            </a:r>
            <a:r>
              <a:rPr lang="en-GB">
                <a:solidFill>
                  <a:srgbClr val="CC0000"/>
                </a:solidFill>
              </a:rPr>
              <a:t>*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dynamically react to a job changing from CPU-bound to IO-bound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CPU-bound processes moved to low priority queue, IO-bound to high priority queue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defined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number of queues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scheduling algorithms for each queue, including different time slices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when to move a process between queues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CC0000"/>
                </a:solidFill>
              </a:rPr>
              <a:t>*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which queue a process will be assigned when the process needs service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69234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three queues: Q1, Q2 and Q3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three queues use RR scheduling with time-slices of 8ms, 16ms and 32ms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jobs in Q1 are processed first, if empty then Q2, ... then Q3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jobs added to Q1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Q1 does not finish in 8ms,</a:t>
            </a:r>
            <a:br>
              <a:rPr lang="en-GB"/>
            </a:br>
            <a:r>
              <a:rPr lang="en-GB"/>
              <a:t>it is demoted to queue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Q2 does not finish in 16ms,</a:t>
            </a:r>
            <a:br>
              <a:rPr lang="en-GB"/>
            </a:br>
            <a:r>
              <a:rPr lang="en-GB"/>
              <a:t>it is </a:t>
            </a:r>
            <a:r>
              <a:rPr lang="en-GB">
                <a:solidFill>
                  <a:schemeClr val="dk1"/>
                </a:solidFill>
              </a:rPr>
              <a:t>demoted </a:t>
            </a:r>
            <a:r>
              <a:rPr lang="en-GB"/>
              <a:t>to queue 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Q2 does I/O, it is promoted to Q1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Q3 does I/O, it is promoted to Q2</a:t>
            </a:r>
            <a:endParaRPr/>
          </a:p>
        </p:txBody>
      </p:sp>
      <p:grpSp>
        <p:nvGrpSpPr>
          <p:cNvPr id="554" name="Google Shape;554;p44"/>
          <p:cNvGrpSpPr/>
          <p:nvPr/>
        </p:nvGrpSpPr>
        <p:grpSpPr>
          <a:xfrm>
            <a:off x="4951675" y="2557075"/>
            <a:ext cx="3717000" cy="2325800"/>
            <a:chOff x="4799275" y="2023675"/>
            <a:chExt cx="3717000" cy="2325800"/>
          </a:xfrm>
        </p:grpSpPr>
        <p:sp>
          <p:nvSpPr>
            <p:cNvPr id="555" name="Google Shape;555;p44"/>
            <p:cNvSpPr/>
            <p:nvPr/>
          </p:nvSpPr>
          <p:spPr>
            <a:xfrm>
              <a:off x="5403475" y="20236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Q1 : quantum = 8ms</a:t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5403475" y="29441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Q2 : quantum = 16ms</a:t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5403475" y="38646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Q3 : quantum = 32ms</a:t>
              </a:r>
              <a:endParaRPr/>
            </a:p>
          </p:txBody>
        </p:sp>
        <p:cxnSp>
          <p:nvCxnSpPr>
            <p:cNvPr id="558" name="Google Shape;558;p44"/>
            <p:cNvCxnSpPr>
              <a:stCxn id="555" idx="4"/>
              <a:endCxn id="556" idx="2"/>
            </p:cNvCxnSpPr>
            <p:nvPr/>
          </p:nvCxnSpPr>
          <p:spPr>
            <a:xfrm flipH="1">
              <a:off x="5403475" y="2326675"/>
              <a:ext cx="2387400" cy="920400"/>
            </a:xfrm>
            <a:prstGeom prst="bentConnector5">
              <a:avLst>
                <a:gd name="adj1" fmla="val -15051"/>
                <a:gd name="adj2" fmla="val 43421"/>
                <a:gd name="adj3" fmla="val 109974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59" name="Google Shape;559;p44"/>
            <p:cNvCxnSpPr>
              <a:stCxn id="556" idx="4"/>
              <a:endCxn id="557" idx="2"/>
            </p:cNvCxnSpPr>
            <p:nvPr/>
          </p:nvCxnSpPr>
          <p:spPr>
            <a:xfrm flipH="1">
              <a:off x="5403475" y="3247175"/>
              <a:ext cx="2387400" cy="920400"/>
            </a:xfrm>
            <a:prstGeom prst="bentConnector5">
              <a:avLst>
                <a:gd name="adj1" fmla="val -15051"/>
                <a:gd name="adj2" fmla="val 43421"/>
                <a:gd name="adj3" fmla="val 109974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60" name="Google Shape;560;p44"/>
            <p:cNvCxnSpPr>
              <a:stCxn id="555" idx="5"/>
            </p:cNvCxnSpPr>
            <p:nvPr/>
          </p:nvCxnSpPr>
          <p:spPr>
            <a:xfrm rot="10800000" flipH="1">
              <a:off x="7912075" y="219947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 rot="10800000" flipH="1">
              <a:off x="7912075" y="3063750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 rot="10800000" flipH="1">
              <a:off x="7912075" y="401232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 rot="10800000" flipH="1">
              <a:off x="4799275" y="226307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4" name="Google Shape;564;p4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feedback queue scheduling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CPU-bound and I/O-bound processes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preemptive v.s. nonpreemptive scheduling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FCFS, RR, SJF, SRTN, multilevel queues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200"/>
              <a:buFont typeface="Helvetica Neue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  2.3.3, 2.4.1 - 2.4.2 (Modern Operating Systems)</a:t>
            </a:r>
            <a:br>
              <a:rPr lang="en-GB"/>
            </a:br>
            <a:r>
              <a:rPr lang="en-GB"/>
              <a:t>                   6.3, 6.4, 5.1 - 5.3 (Operating System Concepts)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First come, first serve (FCFS)</a:t>
            </a:r>
            <a:endParaRPr/>
          </a:p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Shortest job first (SJF)</a:t>
            </a:r>
            <a:endParaRPr/>
          </a:p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Shortest remaining time next (SRTN)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Assuming no I/O: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scheduling algorithms achieves the optimal average turnaround time?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scheduling algorithms may involve more than N context switches for N processes?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Identify the non-preemptive algorithms and the preemptive algorithms.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Process behaviour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most processes alternate bursts of CPU activity with bursts of I/O activity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CPU-bound</a:t>
            </a:r>
            <a:r>
              <a:rPr lang="en-GB"/>
              <a:t> (or compute-bound) processes ― have long CPU bursts and infrequent I/O waits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I/O-bound</a:t>
            </a:r>
            <a:r>
              <a:rPr lang="en-GB"/>
              <a:t> processes ― have short CPU burst and frequent I/O waits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 CPUs get faster, processes tend to get more I/O-bound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it takes quite a few I/O-bound processes to keep the CPU fully occupied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25" y="1705775"/>
            <a:ext cx="6289724" cy="2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10900" y="1760675"/>
            <a:ext cx="14913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CPU-bound process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10900" y="3348450"/>
            <a:ext cx="14913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I/O-bound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schedule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variety of situations when scheduling is needed, eg.: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process creation ― does child run immediately, or does parent continue to run?</a:t>
            </a:r>
            <a:br>
              <a:rPr lang="en-GB"/>
            </a:br>
            <a:r>
              <a:rPr lang="en-GB"/>
              <a:t>	(eg. until time-slice expiration)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process termination ― which process runs next?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blocking system call </a:t>
            </a:r>
            <a:r>
              <a:rPr lang="en-GB">
                <a:solidFill>
                  <a:schemeClr val="dk1"/>
                </a:solidFill>
              </a:rPr>
              <a:t>― </a:t>
            </a:r>
            <a:r>
              <a:rPr lang="en-GB"/>
              <a:t>eg. I/O, mutex, semaphore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I/O interrupt ― may unblock a process, does it go into ready queue?</a:t>
            </a:r>
            <a:br>
              <a:rPr lang="en-GB"/>
            </a:br>
            <a:r>
              <a:rPr lang="en-GB"/>
              <a:t>	what if it is high priority process?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periodic clock interrupt ― when used to implement a time-slice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Preemptive vs non-preemptive CPU scheduling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non-preemptive</a:t>
            </a:r>
            <a:r>
              <a:rPr lang="en-GB"/>
              <a:t> ― </a:t>
            </a:r>
            <a:r>
              <a:rPr lang="en-GB">
                <a:solidFill>
                  <a:schemeClr val="dk1"/>
                </a:solidFill>
              </a:rPr>
              <a:t>context switch happens only voluntarily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multitasking is possible, but only through cooperation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 runs until it does a blocking syscall (eg. I/O), terminates, or voluntarily yields CPU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FCFS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preemptive </a:t>
            </a:r>
            <a:r>
              <a:rPr lang="en-GB">
                <a:solidFill>
                  <a:schemeClr val="dk1"/>
                </a:solidFill>
              </a:rPr>
              <a:t>― context switch can happen without cooperation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usually as a direct or indirect result of some event, but not limited to clock interrupt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eg. new job is added, existing process is unblocked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SRTN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however, 'preemptive' is often (mis)used to mean preemptive time-sharing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-GB" b="1">
                <a:solidFill>
                  <a:srgbClr val="941100"/>
                </a:solidFill>
              </a:rPr>
              <a:t>preemptive time-sharing </a:t>
            </a:r>
            <a:r>
              <a:rPr lang="en-GB">
                <a:solidFill>
                  <a:schemeClr val="dk1"/>
                </a:solidFill>
              </a:rPr>
              <a:t>― special case of preemptive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are context switched periodically to enforce time-slice policy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implemented through clock interrupts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without a clock, only cooperative multitasking (non-preemptive) is possible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RR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 of scheduling algorithms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batch systems</a:t>
            </a:r>
            <a:r>
              <a:rPr lang="en-GB"/>
              <a:t> ― no impatient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on mainframes ― eg. processing payroll, bank interests, insurance claims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HPC systems ― eg. weather simulations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no interactivity is needed → no time-slice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is normally limited to adding new jobs, and often no preemption at all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interactive systems</a:t>
            </a:r>
            <a:r>
              <a:rPr lang="en-GB"/>
              <a:t> ― impatient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general systems ― running many tasks, many of them must remain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(time-sharing) is essential to keep users happy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real time systems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applications must be given guaranteed CPU cycles / second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often tied closely to some hardware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robots, planes, cars, video/audio capture, games, streaming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Scheduling metrics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about each process/job: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arrival time</a:t>
            </a:r>
            <a:r>
              <a:rPr lang="en-GB"/>
              <a:t>: the time a process arrives (eg. when you double-click Firefox icon)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start time</a:t>
            </a:r>
            <a:r>
              <a:rPr lang="en-GB"/>
              <a:t>: the time process first gets to run on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different from arrival for batch systems, nearly identical to arrival on interactive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finish time</a:t>
            </a:r>
            <a:r>
              <a:rPr lang="en-GB"/>
              <a:t>: when the process is done (time of the last instruction)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response time</a:t>
            </a:r>
            <a:r>
              <a:rPr lang="en-GB"/>
              <a:t>: how long before you get first feedback, often response = start - arrival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turnaround time</a:t>
            </a:r>
            <a:r>
              <a:rPr lang="en-GB"/>
              <a:t>: time from arrival to finish, turnaround = finish - arrival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CPU time</a:t>
            </a:r>
            <a:r>
              <a:rPr lang="en-GB"/>
              <a:t>: how much time the process spent on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waiting time</a:t>
            </a:r>
            <a:r>
              <a:rPr lang="en-GB"/>
              <a:t>: total time spent it waiting queue, waiting = turnaround - CPU - I/O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statistics: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average turnaround time, average wait time ...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throughput </a:t>
            </a:r>
            <a:r>
              <a:rPr lang="en-GB"/>
              <a:t>- number of jobs finished per unit of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Scheduling algorithm goals examples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systems: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f</a:t>
            </a:r>
            <a:r>
              <a:rPr lang="en-GB" b="1" i="0" u="none" strike="noStrike" cap="none">
                <a:solidFill>
                  <a:srgbClr val="232323"/>
                </a:solidFill>
              </a:rPr>
              <a:t>airness</a:t>
            </a:r>
            <a:r>
              <a:rPr lang="en-GB" i="0" u="none" strike="noStrike" cap="none">
                <a:solidFill>
                  <a:srgbClr val="232323"/>
                </a:solidFill>
              </a:rPr>
              <a:t>: giving each process a fair share of the CPU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p</a:t>
            </a:r>
            <a:r>
              <a:rPr lang="en-GB" b="1" i="0" u="none" strike="noStrike" cap="none">
                <a:solidFill>
                  <a:srgbClr val="232323"/>
                </a:solidFill>
              </a:rPr>
              <a:t>olicy/priority enforcement</a:t>
            </a:r>
            <a:r>
              <a:rPr lang="en-GB" i="0" u="none" strike="noStrike" cap="none">
                <a:solidFill>
                  <a:srgbClr val="232323"/>
                </a:solidFill>
              </a:rPr>
              <a:t>:  seeing that stated policy or priority is carried out 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b</a:t>
            </a:r>
            <a:r>
              <a:rPr lang="en-GB" b="1" i="0" u="none" strike="noStrike" cap="none">
                <a:solidFill>
                  <a:srgbClr val="232323"/>
                </a:solidFill>
              </a:rPr>
              <a:t>alance</a:t>
            </a:r>
            <a:r>
              <a:rPr lang="en-GB" i="0" u="none" strike="noStrike" cap="none">
                <a:solidFill>
                  <a:srgbClr val="232323"/>
                </a:solidFill>
              </a:rPr>
              <a:t>:  keeping all parts of the system busy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Batch systems: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t</a:t>
            </a:r>
            <a:r>
              <a:rPr lang="en-GB" b="1" i="0" u="none" strike="noStrike" cap="none">
                <a:solidFill>
                  <a:srgbClr val="232323"/>
                </a:solidFill>
              </a:rPr>
              <a:t>hroughput</a:t>
            </a:r>
            <a:r>
              <a:rPr lang="en-GB" i="0" u="none" strike="noStrike" cap="none">
                <a:solidFill>
                  <a:srgbClr val="232323"/>
                </a:solidFill>
              </a:rPr>
              <a:t>:  maximize jobs per hour (or per minute)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t</a:t>
            </a:r>
            <a:r>
              <a:rPr lang="en-GB" b="1" i="0" u="none" strike="noStrike" cap="none">
                <a:solidFill>
                  <a:srgbClr val="232323"/>
                </a:solidFill>
              </a:rPr>
              <a:t>urnaround time</a:t>
            </a:r>
            <a:r>
              <a:rPr lang="en-GB" i="0" u="none" strike="noStrike" cap="none">
                <a:solidFill>
                  <a:srgbClr val="232323"/>
                </a:solidFill>
              </a:rPr>
              <a:t>:  minimize time between submission and termination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 i="0" u="none" strike="noStrike" cap="none">
                <a:solidFill>
                  <a:srgbClr val="232323"/>
                </a:solidFill>
              </a:rPr>
              <a:t>CPU utilization</a:t>
            </a:r>
            <a:r>
              <a:rPr lang="en-GB" i="0" u="none" strike="noStrike" cap="none">
                <a:solidFill>
                  <a:srgbClr val="232323"/>
                </a:solidFill>
              </a:rPr>
              <a:t>:  keep the CPU busy all the time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w</a:t>
            </a:r>
            <a:r>
              <a:rPr lang="en-GB" b="1" i="0" u="none" strike="noStrike" cap="none">
                <a:solidFill>
                  <a:srgbClr val="232323"/>
                </a:solidFill>
              </a:rPr>
              <a:t>aiting time</a:t>
            </a:r>
            <a:r>
              <a:rPr lang="en-GB" i="0" u="none" strike="noStrike" cap="none">
                <a:solidFill>
                  <a:srgbClr val="232323"/>
                </a:solidFill>
              </a:rPr>
              <a:t>:  turnaround time - execution time</a:t>
            </a:r>
            <a:endParaRPr i="0" u="none" strike="noStrike" cap="none">
              <a:solidFill>
                <a:srgbClr val="232323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Interactive systems: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response time</a:t>
            </a:r>
            <a:r>
              <a:rPr lang="en-GB">
                <a:solidFill>
                  <a:srgbClr val="232323"/>
                </a:solidFill>
              </a:rPr>
              <a:t>:  minimize time between submission and the first response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proportionality</a:t>
            </a:r>
            <a:r>
              <a:rPr lang="en-GB">
                <a:solidFill>
                  <a:srgbClr val="232323"/>
                </a:solidFill>
              </a:rPr>
              <a:t>:  meet users’ expectations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Real-time systems: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meeting deadlines</a:t>
            </a:r>
            <a:r>
              <a:rPr lang="en-GB">
                <a:solidFill>
                  <a:srgbClr val="232323"/>
                </a:solidFill>
              </a:rPr>
              <a:t>:  avoid losing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predictability</a:t>
            </a:r>
            <a:r>
              <a:rPr lang="en-GB">
                <a:solidFill>
                  <a:srgbClr val="232323"/>
                </a:solidFill>
              </a:rPr>
              <a:t>:  avoid quality degradation in multimedia systems</a:t>
            </a:r>
            <a:endParaRPr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3285</Words>
  <Application>Microsoft Office PowerPoint</Application>
  <PresentationFormat>On-screen Show (16:9)</PresentationFormat>
  <Paragraphs>859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Times New Roman</vt:lpstr>
      <vt:lpstr>Consolas</vt:lpstr>
      <vt:lpstr>Jacques Francois Shadow</vt:lpstr>
      <vt:lpstr>Oswald</vt:lpstr>
      <vt:lpstr>Trebuchet MS</vt:lpstr>
      <vt:lpstr>Merriweather Sans</vt:lpstr>
      <vt:lpstr>Helvetica Neue</vt:lpstr>
      <vt:lpstr>Gill Sans</vt:lpstr>
      <vt:lpstr>Simple Light</vt:lpstr>
      <vt:lpstr>  CPSC 457 CPU scheduling       Contains slides from Mea Wang, Andrew Tanenbaum and Herbert Bos </vt:lpstr>
      <vt:lpstr>Outline</vt:lpstr>
      <vt:lpstr>CPU scheduling</vt:lpstr>
      <vt:lpstr>Process behaviour</vt:lpstr>
      <vt:lpstr>When to schedule</vt:lpstr>
      <vt:lpstr>Preemptive vs non-preemptive CPU scheduling</vt:lpstr>
      <vt:lpstr>Categories of scheduling algorithms</vt:lpstr>
      <vt:lpstr>Scheduling metrics</vt:lpstr>
      <vt:lpstr>Scheduling algorithm goals examples</vt:lpstr>
      <vt:lpstr>First-come-first-served (FCFS) scheduling</vt:lpstr>
      <vt:lpstr>FCFS scheduling</vt:lpstr>
      <vt:lpstr>FCFS - Simulating scheduling</vt:lpstr>
      <vt:lpstr>FCFS - Simulating scheduling</vt:lpstr>
      <vt:lpstr>FCFS scheduling</vt:lpstr>
      <vt:lpstr>Convoy Effect</vt:lpstr>
      <vt:lpstr>FCFS scheduling - Convoy Effect</vt:lpstr>
      <vt:lpstr>FCFS scheduling - Convoy Effect</vt:lpstr>
      <vt:lpstr>Round-robin scheduling (RR)</vt:lpstr>
      <vt:lpstr>RR scheduling</vt:lpstr>
      <vt:lpstr>RR - Simulating scheduling</vt:lpstr>
      <vt:lpstr>RR scheduling</vt:lpstr>
      <vt:lpstr>RR: time slice</vt:lpstr>
      <vt:lpstr>Shortest-job-first scheduling (SJF)</vt:lpstr>
      <vt:lpstr>SJF scheduling</vt:lpstr>
      <vt:lpstr>SJF scheduling</vt:lpstr>
      <vt:lpstr>SJF scheduling</vt:lpstr>
      <vt:lpstr>Shortest-remaining-time-next scheduling (SRTN)</vt:lpstr>
      <vt:lpstr>SRTN scheduling</vt:lpstr>
      <vt:lpstr>SRTN scheduling</vt:lpstr>
      <vt:lpstr>SRTN scheduling</vt:lpstr>
      <vt:lpstr>Multilevel queues</vt:lpstr>
      <vt:lpstr>Multilevel queues</vt:lpstr>
      <vt:lpstr>Multilevel queues</vt:lpstr>
      <vt:lpstr>Multilevel feedback queue scheduling</vt:lpstr>
      <vt:lpstr>Multilevel feedback queue scheduling</vt:lpstr>
      <vt:lpstr>Summary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CPSC 457 CPU scheduling       Contains slides from Mea Wang, Andrew Tanenbaum and Herbert Bos </dc:title>
  <cp:lastModifiedBy>Steven Canon-Almagro</cp:lastModifiedBy>
  <cp:revision>8</cp:revision>
  <dcterms:modified xsi:type="dcterms:W3CDTF">2019-03-07T21:30:26Z</dcterms:modified>
</cp:coreProperties>
</file>