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Roboto Mono" panose="020B0604020202020204" charset="0"/>
      <p:regular r:id="rId55"/>
      <p:bold r:id="rId56"/>
      <p:italic r:id="rId57"/>
      <p:boldItalic r:id="rId58"/>
    </p:embeddedFont>
    <p:embeddedFont>
      <p:font typeface="Trebuchet MS" panose="020B0603020202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89D84-15B0-4D5D-A37E-DBD26017F262}">
  <a:tblStyle styleId="{ADE89D84-15B0-4D5D-A37E-DBD26017F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32" autoAdjust="0"/>
  </p:normalViewPr>
  <p:slideViewPr>
    <p:cSldViewPr snapToGrid="0">
      <p:cViewPr>
        <p:scale>
          <a:sx n="87" d="100"/>
          <a:sy n="87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5a8288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55a8288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138590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c138590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c1385905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c1385905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c1385905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c1385905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c1385905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c1385905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c138590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c138590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c1385905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c1385905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c1385905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c1385905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c138590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c138590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c1385905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c1385905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1e46de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1e46de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c138590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5c138590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c1385905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c1385905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c1385905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c1385905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c1385905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c1385905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c1385905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c1385905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c1385905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c1385905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c1385905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c1385905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c1385905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c1385905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c1385905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c1385905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c1385905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c1385905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c1385905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c1385905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5c138590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5c138590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c1385905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c1385905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c1385905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c1385905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c1385905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c1385905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c1385905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c1385905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ighlight>
                  <a:srgbClr val="FFFF00"/>
                </a:highlight>
              </a:rPr>
              <a:t>BELADY’S ANOMALYIS WHEN THE NUMBER OF PAGE FUALTS INCREASES WITH THE NUMBER OF PAGE FRAMES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c1385905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c1385905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replace 7 with two because it is the farthest away when it is accessed again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use this as a benchmark tool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All page replacement algorithm should be compares with this optimal one 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c1385905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c1385905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replace the page that hasn’t been accessed in the longest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Optimal measures future which CANT be implemented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LRU uses past and can be implemented but isnt as good as the optimal 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c1385905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c1385905_1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Count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This would be really slow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The biggest problem would be searching all the different counters.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Implementation can be done but would slow the system a lot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Stack-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we grab the page at the bottom of the stack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not exactly a stack because you cant remove from the bottom of the stack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performance is the biggest problem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LRU isn’t completely useless but there are approximations of LRU that can be implemented 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c1385905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c1385905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 FIFO algorithm a second chance before its replaced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be implemented really efficiently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Aging algorithm and </a:t>
            </a:r>
            <a:r>
              <a:rPr lang="en-CA" dirty="0" err="1"/>
              <a:t>ws</a:t>
            </a:r>
            <a:r>
              <a:rPr lang="en-CA" dirty="0"/>
              <a:t> clock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When simulating you have to set the reference to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on hardware it doesn’t matter because when its accessed the process automatically sets it to 0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c1385905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c1385905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If your program is running really slow due to page faults then its called thrashing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process thrashing might cuase the whole system to thrash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is a page fault processed?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accessing the disk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</a:t>
            </a:r>
            <a:r>
              <a:rPr lang="en-CA" dirty="0" err="1"/>
              <a:t>cpu</a:t>
            </a:r>
            <a:r>
              <a:rPr lang="en-CA" dirty="0"/>
              <a:t> is sleeping when </a:t>
            </a:r>
            <a:r>
              <a:rPr lang="en-CA" dirty="0" err="1"/>
              <a:t>when</a:t>
            </a:r>
            <a:r>
              <a:rPr lang="en-CA" dirty="0"/>
              <a:t> that happens so then </a:t>
            </a:r>
            <a:r>
              <a:rPr lang="en-CA" dirty="0" err="1"/>
              <a:t>cpu</a:t>
            </a:r>
            <a:r>
              <a:rPr lang="en-CA" dirty="0"/>
              <a:t> utilization will decrease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and some systems are programed to add more </a:t>
            </a:r>
            <a:r>
              <a:rPr lang="en-CA" dirty="0" err="1"/>
              <a:t>jpbs</a:t>
            </a:r>
            <a:r>
              <a:rPr lang="en-CA" dirty="0"/>
              <a:t> into mem when </a:t>
            </a:r>
            <a:r>
              <a:rPr lang="en-CA" dirty="0" err="1"/>
              <a:t>cpu</a:t>
            </a:r>
            <a:r>
              <a:rPr lang="en-CA" dirty="0"/>
              <a:t> utilization is 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so then that increases the time page faults take increasing the thrashing and so 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cycle 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c138590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c138590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Local page replacement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not that great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Working set model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Page fault </a:t>
            </a:r>
            <a:r>
              <a:rPr lang="en-CA" dirty="0" err="1"/>
              <a:t>frequencing</a:t>
            </a:r>
            <a:r>
              <a:rPr lang="en-CA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</a:t>
            </a:r>
            <a:r>
              <a:rPr lang="en-CA" dirty="0" err="1"/>
              <a:t>upperbound</a:t>
            </a:r>
            <a:r>
              <a:rPr lang="en-CA" dirty="0"/>
              <a:t> is the acceptable amount of thrashing willing to accept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	given an extra page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</a:t>
            </a:r>
            <a:r>
              <a:rPr lang="en-CA" dirty="0" err="1"/>
              <a:t>lowerbound</a:t>
            </a:r>
            <a:r>
              <a:rPr lang="en-CA" dirty="0"/>
              <a:t> is when programming running to fast (this number is super low)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	page is taken away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c138590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c138590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c1385905_1_3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35c1385905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c1385905_1_3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More pages, things get worse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FIFO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Spends more time waiting for page-faults to be serviced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Delay the copy until you actually need to modify the copy and that’s when you </a:t>
            </a:r>
            <a:r>
              <a:rPr lang="en-CA"/>
              <a:t>do the copy </a:t>
            </a:r>
            <a:endParaRPr/>
          </a:p>
        </p:txBody>
      </p:sp>
      <p:sp>
        <p:nvSpPr>
          <p:cNvPr id="460" name="Google Shape;460;g35c1385905_1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c1385905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c1385905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c138590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c138590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138590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138590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1e46de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1e46de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c1385905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c1385905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c138590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c1385905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TITLE_AND_BOD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4436956" y="4875609"/>
            <a:ext cx="279000" cy="214500"/>
          </a:xfrm>
          <a:prstGeom prst="rect">
            <a:avLst/>
          </a:prstGeom>
          <a:gradFill>
            <a:gsLst>
              <a:gs pos="0">
                <a:srgbClr val="FEEAD4"/>
              </a:gs>
              <a:gs pos="100000">
                <a:srgbClr val="FEE8D2"/>
              </a:gs>
            </a:gsLst>
            <a:lin ang="5400012" scaled="0"/>
          </a:gradFill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earson.com/us/higher-education/program/Stallings-Operating-Systems-Internals-and-Design-Principles-9th-Edition/PGM1262980.html?tab=ord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Paging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Hierarchical Page Tables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2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observation: most programs do not use all virtual address space at the same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instead, only some entries in the page table are used at any given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also, the used entries tend to be grouped together into </a:t>
            </a:r>
            <a:br>
              <a:rPr lang="en-GB"/>
            </a:br>
            <a:r>
              <a:rPr lang="en-GB"/>
              <a:t>multiple groups of consecutive pages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 let's break up the page table into multiple smaller page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 the hope that not all of the smaller page tables will be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ones that are not used, don't have to be in memory</a:t>
            </a:r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7672600" y="1294365"/>
            <a:ext cx="450000" cy="3063609"/>
            <a:chOff x="7403875" y="1693100"/>
            <a:chExt cx="450000" cy="2008924"/>
          </a:xfrm>
        </p:grpSpPr>
        <p:sp>
          <p:nvSpPr>
            <p:cNvPr id="136" name="Google Shape;136;p20"/>
            <p:cNvSpPr/>
            <p:nvPr/>
          </p:nvSpPr>
          <p:spPr>
            <a:xfrm>
              <a:off x="7403875" y="1693100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403875" y="1818648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403875" y="1944196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7403875" y="2069745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7403875" y="2195293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403875" y="2320841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7403875" y="2446389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403875" y="2571938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403875" y="2697486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7403875" y="2823034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7403875" y="2948582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403875" y="3074131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7403875" y="3199679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403875" y="3325227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7403875" y="3450775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403875" y="3576324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 txBox="1"/>
          <p:nvPr/>
        </p:nvSpPr>
        <p:spPr>
          <a:xfrm>
            <a:off x="6920150" y="4400675"/>
            <a:ext cx="182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/>
              <a:t>page table with unused entries in the middle</a:t>
            </a:r>
            <a:endParaRPr sz="12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Two-Level Page-Table Example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simple technique is a two-level page table ― think of it as paging the page 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save space by not storing small page tables if all their entries are invalid … 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880125" y="1586850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80125" y="1864798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80125" y="1990346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80125" y="2115895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80125" y="2241443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64" name="Google Shape;164;p21"/>
          <p:cNvSpPr/>
          <p:nvPr/>
        </p:nvSpPr>
        <p:spPr>
          <a:xfrm>
            <a:off x="880125" y="2366991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65" name="Google Shape;165;p21"/>
          <p:cNvSpPr/>
          <p:nvPr/>
        </p:nvSpPr>
        <p:spPr>
          <a:xfrm>
            <a:off x="880125" y="2492539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66" name="Google Shape;166;p21"/>
          <p:cNvSpPr/>
          <p:nvPr/>
        </p:nvSpPr>
        <p:spPr>
          <a:xfrm>
            <a:off x="880125" y="2618088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67" name="Google Shape;167;p21"/>
          <p:cNvSpPr/>
          <p:nvPr/>
        </p:nvSpPr>
        <p:spPr>
          <a:xfrm>
            <a:off x="880125" y="2743636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68" name="Google Shape;168;p21"/>
          <p:cNvSpPr/>
          <p:nvPr/>
        </p:nvSpPr>
        <p:spPr>
          <a:xfrm>
            <a:off x="880125" y="2869184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69" name="Google Shape;169;p21"/>
          <p:cNvSpPr/>
          <p:nvPr/>
        </p:nvSpPr>
        <p:spPr>
          <a:xfrm>
            <a:off x="880125" y="2994732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70" name="Google Shape;170;p21"/>
          <p:cNvSpPr/>
          <p:nvPr/>
        </p:nvSpPr>
        <p:spPr>
          <a:xfrm>
            <a:off x="880125" y="3120281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71" name="Google Shape;171;p21"/>
          <p:cNvSpPr/>
          <p:nvPr/>
        </p:nvSpPr>
        <p:spPr>
          <a:xfrm>
            <a:off x="880125" y="3245829"/>
            <a:ext cx="450000" cy="125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</a:t>
            </a:r>
            <a:endParaRPr sz="1000"/>
          </a:p>
        </p:txBody>
      </p:sp>
      <p:sp>
        <p:nvSpPr>
          <p:cNvPr id="172" name="Google Shape;172;p21"/>
          <p:cNvSpPr/>
          <p:nvPr/>
        </p:nvSpPr>
        <p:spPr>
          <a:xfrm>
            <a:off x="880125" y="3371377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80125" y="3496925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880125" y="3622474"/>
            <a:ext cx="450000" cy="1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857375" y="2385050"/>
            <a:ext cx="450000" cy="502345"/>
            <a:chOff x="3466800" y="3339975"/>
            <a:chExt cx="450000" cy="502345"/>
          </a:xfrm>
        </p:grpSpPr>
        <p:sp>
          <p:nvSpPr>
            <p:cNvPr id="176" name="Google Shape;176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1"/>
          <p:cNvGrpSpPr/>
          <p:nvPr/>
        </p:nvGrpSpPr>
        <p:grpSpPr>
          <a:xfrm>
            <a:off x="3939075" y="1631750"/>
            <a:ext cx="450000" cy="502345"/>
            <a:chOff x="3466800" y="3339975"/>
            <a:chExt cx="450000" cy="502345"/>
          </a:xfrm>
        </p:grpSpPr>
        <p:sp>
          <p:nvSpPr>
            <p:cNvPr id="181" name="Google Shape;181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3939075" y="2259350"/>
            <a:ext cx="450000" cy="502345"/>
            <a:chOff x="3466800" y="3339975"/>
            <a:chExt cx="450000" cy="502345"/>
          </a:xfrm>
        </p:grpSpPr>
        <p:sp>
          <p:nvSpPr>
            <p:cNvPr id="186" name="Google Shape;186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939075" y="2886950"/>
            <a:ext cx="450000" cy="502345"/>
            <a:chOff x="3466800" y="3339975"/>
            <a:chExt cx="450000" cy="502345"/>
          </a:xfrm>
        </p:grpSpPr>
        <p:sp>
          <p:nvSpPr>
            <p:cNvPr id="191" name="Google Shape;191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3939075" y="3514550"/>
            <a:ext cx="450000" cy="502345"/>
            <a:chOff x="3466800" y="3339975"/>
            <a:chExt cx="450000" cy="502345"/>
          </a:xfrm>
        </p:grpSpPr>
        <p:sp>
          <p:nvSpPr>
            <p:cNvPr id="196" name="Google Shape;196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0" name="Google Shape;200;p21"/>
          <p:cNvCxnSpPr>
            <a:stCxn id="176" idx="3"/>
            <a:endCxn id="181" idx="1"/>
          </p:cNvCxnSpPr>
          <p:nvPr/>
        </p:nvCxnSpPr>
        <p:spPr>
          <a:xfrm rot="10800000" flipH="1">
            <a:off x="3307375" y="1694600"/>
            <a:ext cx="6318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1"/>
          <p:cNvCxnSpPr>
            <a:stCxn id="177" idx="3"/>
            <a:endCxn id="186" idx="1"/>
          </p:cNvCxnSpPr>
          <p:nvPr/>
        </p:nvCxnSpPr>
        <p:spPr>
          <a:xfrm rot="10800000" flipH="1">
            <a:off x="3307375" y="2322348"/>
            <a:ext cx="631800" cy="2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stCxn id="178" idx="3"/>
            <a:endCxn id="191" idx="1"/>
          </p:cNvCxnSpPr>
          <p:nvPr/>
        </p:nvCxnSpPr>
        <p:spPr>
          <a:xfrm>
            <a:off x="3307375" y="2698996"/>
            <a:ext cx="631800" cy="2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stCxn id="179" idx="3"/>
            <a:endCxn id="196" idx="1"/>
          </p:cNvCxnSpPr>
          <p:nvPr/>
        </p:nvCxnSpPr>
        <p:spPr>
          <a:xfrm>
            <a:off x="3307375" y="2824545"/>
            <a:ext cx="631800" cy="7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21"/>
          <p:cNvSpPr/>
          <p:nvPr/>
        </p:nvSpPr>
        <p:spPr>
          <a:xfrm>
            <a:off x="1881200" y="2385125"/>
            <a:ext cx="34950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760875" y="1631750"/>
            <a:ext cx="450000" cy="502345"/>
            <a:chOff x="3466800" y="3339975"/>
            <a:chExt cx="450000" cy="502345"/>
          </a:xfrm>
        </p:grpSpPr>
        <p:sp>
          <p:nvSpPr>
            <p:cNvPr id="206" name="Google Shape;206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6760875" y="3514550"/>
            <a:ext cx="450000" cy="502345"/>
            <a:chOff x="3466800" y="3339975"/>
            <a:chExt cx="450000" cy="502345"/>
          </a:xfrm>
        </p:grpSpPr>
        <p:sp>
          <p:nvSpPr>
            <p:cNvPr id="211" name="Google Shape;211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" name="Google Shape;215;p21"/>
          <p:cNvCxnSpPr>
            <a:stCxn id="216" idx="3"/>
            <a:endCxn id="206" idx="1"/>
          </p:cNvCxnSpPr>
          <p:nvPr/>
        </p:nvCxnSpPr>
        <p:spPr>
          <a:xfrm rot="10800000" flipH="1">
            <a:off x="6129075" y="1694600"/>
            <a:ext cx="6318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8" idx="3"/>
            <a:endCxn id="211" idx="1"/>
          </p:cNvCxnSpPr>
          <p:nvPr/>
        </p:nvCxnSpPr>
        <p:spPr>
          <a:xfrm>
            <a:off x="6129075" y="2824400"/>
            <a:ext cx="631800" cy="7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9" name="Google Shape;219;p21"/>
          <p:cNvGrpSpPr/>
          <p:nvPr/>
        </p:nvGrpSpPr>
        <p:grpSpPr>
          <a:xfrm>
            <a:off x="5679175" y="2385050"/>
            <a:ext cx="450000" cy="502345"/>
            <a:chOff x="3466800" y="3339975"/>
            <a:chExt cx="450000" cy="502345"/>
          </a:xfrm>
        </p:grpSpPr>
        <p:sp>
          <p:nvSpPr>
            <p:cNvPr id="220" name="Google Shape;220;p21"/>
            <p:cNvSpPr/>
            <p:nvPr/>
          </p:nvSpPr>
          <p:spPr>
            <a:xfrm>
              <a:off x="3466800" y="3339975"/>
              <a:ext cx="450000" cy="1257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466800" y="3465523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466800" y="3591071"/>
              <a:ext cx="450000" cy="125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x</a:t>
              </a:r>
              <a:endParaRPr sz="1000"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466800" y="3716620"/>
              <a:ext cx="450000" cy="1257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224" name="Google Shape;224;p21"/>
          <p:cNvSpPr/>
          <p:nvPr/>
        </p:nvSpPr>
        <p:spPr>
          <a:xfrm>
            <a:off x="4913125" y="2322350"/>
            <a:ext cx="34950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56875" y="4037875"/>
            <a:ext cx="1434600" cy="717900"/>
          </a:xfrm>
          <a:prstGeom prst="wedgeRectCallout">
            <a:avLst>
              <a:gd name="adj1" fmla="val -9179"/>
              <a:gd name="adj2" fmla="val -80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table with 16 entries, unused entries in the middle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3166400" y="4232700"/>
            <a:ext cx="1434600" cy="717900"/>
          </a:xfrm>
          <a:prstGeom prst="wedgeRectCallout">
            <a:avLst>
              <a:gd name="adj1" fmla="val -20147"/>
              <a:gd name="adj2" fmla="val -69634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two level page table</a:t>
            </a:r>
            <a:br>
              <a:rPr lang="en-GB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20 entries in total !!!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5927625" y="4232700"/>
            <a:ext cx="1034700" cy="717900"/>
          </a:xfrm>
          <a:prstGeom prst="wedgeRectCallout">
            <a:avLst>
              <a:gd name="adj1" fmla="val 14932"/>
              <a:gd name="adj2" fmla="val -68483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two level page table with</a:t>
            </a:r>
            <a:br>
              <a:rPr lang="en-GB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12 entries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718475" y="2918525"/>
            <a:ext cx="727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outer page table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4458625" y="1631750"/>
            <a:ext cx="727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inner page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Two-Level Page-Table Example</a:t>
            </a: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32-bit logical address with 4K page size is divided into: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page number consisting of 20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page offset consisting of 12 bits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since the page table is paged, the page number is further divided into: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10-bit outer page number </a:t>
            </a:r>
            <a:r>
              <a:rPr lang="en-GB" i="1"/>
              <a:t>p1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10-bit inner page number </a:t>
            </a:r>
            <a:r>
              <a:rPr lang="en-GB" i="1"/>
              <a:t>p2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i="1"/>
              <a:t>p1</a:t>
            </a:r>
            <a:r>
              <a:rPr lang="en-GB"/>
              <a:t> is an index into the </a:t>
            </a:r>
            <a:r>
              <a:rPr lang="en-GB" b="1"/>
              <a:t>outer page table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i="1"/>
              <a:t>p2</a:t>
            </a:r>
            <a:r>
              <a:rPr lang="en-GB"/>
              <a:t> is an index into an </a:t>
            </a:r>
            <a:r>
              <a:rPr lang="en-GB" b="1"/>
              <a:t>inner page table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also known as </a:t>
            </a:r>
            <a:r>
              <a:rPr lang="en-GB" b="1">
                <a:solidFill>
                  <a:srgbClr val="993300"/>
                </a:solidFill>
              </a:rPr>
              <a:t>forward-mapped page table</a:t>
            </a:r>
            <a:endParaRPr/>
          </a:p>
        </p:txBody>
      </p:sp>
      <p:grpSp>
        <p:nvGrpSpPr>
          <p:cNvPr id="236" name="Google Shape;236;p22"/>
          <p:cNvGrpSpPr/>
          <p:nvPr/>
        </p:nvGrpSpPr>
        <p:grpSpPr>
          <a:xfrm>
            <a:off x="1503500" y="2895385"/>
            <a:ext cx="2901000" cy="865950"/>
            <a:chOff x="5234975" y="2839175"/>
            <a:chExt cx="2901000" cy="865950"/>
          </a:xfrm>
        </p:grpSpPr>
        <p:grpSp>
          <p:nvGrpSpPr>
            <p:cNvPr id="237" name="Google Shape;237;p22"/>
            <p:cNvGrpSpPr/>
            <p:nvPr/>
          </p:nvGrpSpPr>
          <p:grpSpPr>
            <a:xfrm>
              <a:off x="5234975" y="3128700"/>
              <a:ext cx="2901000" cy="576425"/>
              <a:chOff x="6243000" y="2245475"/>
              <a:chExt cx="2901000" cy="576425"/>
            </a:xfrm>
          </p:grpSpPr>
          <p:sp>
            <p:nvSpPr>
              <p:cNvPr id="238" name="Google Shape;238;p22"/>
              <p:cNvSpPr/>
              <p:nvPr/>
            </p:nvSpPr>
            <p:spPr>
              <a:xfrm>
                <a:off x="8052000" y="2245475"/>
                <a:ext cx="1092000" cy="3231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i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47500" y="2245475"/>
                <a:ext cx="904500" cy="3231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i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en-GB" i="1" baseline="-25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i="1" baseline="-25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6243000" y="2245475"/>
                <a:ext cx="904500" cy="3231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i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en-GB" i="1" baseline="-25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i="1" baseline="-25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Google Shape;241;p22"/>
              <p:cNvSpPr txBox="1"/>
              <p:nvPr/>
            </p:nvSpPr>
            <p:spPr>
              <a:xfrm>
                <a:off x="8071400" y="2621500"/>
                <a:ext cx="1072500" cy="2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Times New Roman"/>
                    <a:ea typeface="Times New Roman"/>
                    <a:cs typeface="Times New Roman"/>
                    <a:sym typeface="Times New Roman"/>
                  </a:rPr>
                  <a:t>12 bits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" name="Google Shape;242;p22"/>
              <p:cNvSpPr txBox="1"/>
              <p:nvPr/>
            </p:nvSpPr>
            <p:spPr>
              <a:xfrm>
                <a:off x="7166900" y="2621500"/>
                <a:ext cx="904500" cy="2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Times New Roman"/>
                    <a:ea typeface="Times New Roman"/>
                    <a:cs typeface="Times New Roman"/>
                    <a:sym typeface="Times New Roman"/>
                  </a:rPr>
                  <a:t>10 bits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" name="Google Shape;243;p22"/>
              <p:cNvSpPr txBox="1"/>
              <p:nvPr/>
            </p:nvSpPr>
            <p:spPr>
              <a:xfrm>
                <a:off x="6262400" y="2621500"/>
                <a:ext cx="904500" cy="2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Times New Roman"/>
                    <a:ea typeface="Times New Roman"/>
                    <a:cs typeface="Times New Roman"/>
                    <a:sym typeface="Times New Roman"/>
                  </a:rPr>
                  <a:t>10 bits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44" name="Google Shape;244;p22"/>
            <p:cNvSpPr txBox="1"/>
            <p:nvPr/>
          </p:nvSpPr>
          <p:spPr>
            <a:xfrm>
              <a:off x="5234975" y="2839175"/>
              <a:ext cx="17373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page number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7053725" y="2839175"/>
              <a:ext cx="1072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page offset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6" name="Google Shape;246;p22"/>
          <p:cNvSpPr/>
          <p:nvPr/>
        </p:nvSpPr>
        <p:spPr>
          <a:xfrm>
            <a:off x="4763475" y="1070025"/>
            <a:ext cx="1253700" cy="323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Times New Roman"/>
                <a:ea typeface="Times New Roman"/>
                <a:cs typeface="Times New Roman"/>
                <a:sym typeface="Times New Roman"/>
              </a:rPr>
              <a:t>page #</a:t>
            </a:r>
            <a:endParaRPr i="1"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6017275" y="1070025"/>
            <a:ext cx="904500" cy="323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Times New Roman"/>
                <a:ea typeface="Times New Roman"/>
                <a:cs typeface="Times New Roman"/>
                <a:sym typeface="Times New Roman"/>
              </a:rPr>
              <a:t>offset</a:t>
            </a:r>
            <a:endParaRPr i="1"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Address-Translation Scheme</a:t>
            </a: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900" y="743525"/>
            <a:ext cx="63912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7790975" y="3492225"/>
            <a:ext cx="9240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5642625" y="3012500"/>
            <a:ext cx="1188900" cy="4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page table</a:t>
            </a:r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75" y="4425101"/>
            <a:ext cx="3629100" cy="6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3853950" y="2515325"/>
            <a:ext cx="1188900" cy="4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outer page table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110800" y="2515325"/>
            <a:ext cx="35475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3 memory accesses per request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on 64-bit system outer page table would still have 2</a:t>
            </a:r>
            <a:r>
              <a:rPr lang="en-GB" baseline="30000">
                <a:latin typeface="Trebuchet MS"/>
                <a:ea typeface="Trebuchet MS"/>
                <a:cs typeface="Trebuchet MS"/>
                <a:sym typeface="Trebuchet MS"/>
              </a:rPr>
              <a:t>42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entries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we could add 2nd outer page table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GB" baseline="30000">
                <a:latin typeface="Trebuchet MS"/>
                <a:ea typeface="Trebuchet MS"/>
                <a:cs typeface="Trebuchet MS"/>
                <a:sym typeface="Trebuchet MS"/>
              </a:rPr>
              <a:t>32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entries for outer PT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4 memory accesses per req.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Multi-level page table example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consider a 64-bit system, with 4KiB page size (2</a:t>
            </a:r>
            <a:r>
              <a:rPr lang="en-GB" baseline="30000"/>
              <a:t>12</a:t>
            </a:r>
            <a:r>
              <a:rPr lang="en-GB"/>
              <a:t> bits), and 8 bytes per entry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single page table → 2^52 entries x 8B/entry → 2^55 bytes → ~36 petabytes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how many page table levels do we need if we want each page table fit inside a page?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page can fit 4KiB/8B = 512 entries = 2</a:t>
            </a:r>
            <a:r>
              <a:rPr lang="en-GB" baseline="30000"/>
              <a:t>9</a:t>
            </a:r>
            <a:r>
              <a:rPr lang="en-GB"/>
              <a:t> entries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 12-bit offsets, that means we need </a:t>
            </a:r>
            <a:r>
              <a:rPr lang="en-GB" sz="1800"/>
              <a:t>⌈</a:t>
            </a:r>
            <a:r>
              <a:rPr lang="en-GB"/>
              <a:t>52bits/9bits-per-level</a:t>
            </a:r>
            <a:r>
              <a:rPr lang="en-GB" sz="1800"/>
              <a:t>⌉</a:t>
            </a:r>
            <a:r>
              <a:rPr lang="en-GB"/>
              <a:t> = 6 levels!!!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 6-level hierarchical PT each memory request would require </a:t>
            </a:r>
            <a:r>
              <a:rPr lang="en-GB" b="1"/>
              <a:t>7</a:t>
            </a:r>
            <a:r>
              <a:rPr lang="en-GB"/>
              <a:t> memory accesses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6 accesses for translating logical address → physical address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1 access for the actual memory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this would be way too slow</a:t>
            </a:r>
            <a:endParaRPr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1115275" y="2667363"/>
            <a:ext cx="6367325" cy="652725"/>
            <a:chOff x="1515900" y="2888375"/>
            <a:chExt cx="6367325" cy="652725"/>
          </a:xfrm>
        </p:grpSpPr>
        <p:sp>
          <p:nvSpPr>
            <p:cNvPr id="266" name="Google Shape;266;p24"/>
            <p:cNvSpPr/>
            <p:nvPr/>
          </p:nvSpPr>
          <p:spPr>
            <a:xfrm>
              <a:off x="6791225" y="2888475"/>
              <a:ext cx="10920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886725" y="2888475"/>
              <a:ext cx="9045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GB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982225" y="2888475"/>
              <a:ext cx="9045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GB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77725" y="2888475"/>
              <a:ext cx="9045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GB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173225" y="2888475"/>
              <a:ext cx="9045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GB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268725" y="2888375"/>
              <a:ext cx="9045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GB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1515900" y="2888488"/>
              <a:ext cx="752700" cy="32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GB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24"/>
            <p:cNvSpPr txBox="1"/>
            <p:nvPr/>
          </p:nvSpPr>
          <p:spPr>
            <a:xfrm>
              <a:off x="6810625" y="3340700"/>
              <a:ext cx="1072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12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24"/>
            <p:cNvSpPr txBox="1"/>
            <p:nvPr/>
          </p:nvSpPr>
          <p:spPr>
            <a:xfrm>
              <a:off x="5906125" y="3340700"/>
              <a:ext cx="904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9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5001625" y="3340700"/>
              <a:ext cx="904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9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4077725" y="3340700"/>
              <a:ext cx="904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9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24"/>
            <p:cNvSpPr txBox="1"/>
            <p:nvPr/>
          </p:nvSpPr>
          <p:spPr>
            <a:xfrm>
              <a:off x="3192625" y="3340700"/>
              <a:ext cx="904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9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24"/>
            <p:cNvSpPr txBox="1"/>
            <p:nvPr/>
          </p:nvSpPr>
          <p:spPr>
            <a:xfrm>
              <a:off x="2268725" y="3340700"/>
              <a:ext cx="904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9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1667125" y="3340700"/>
              <a:ext cx="621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/>
                  <a:ea typeface="Times New Roman"/>
                  <a:cs typeface="Times New Roman"/>
                  <a:sym typeface="Times New Roman"/>
                </a:rPr>
                <a:t>7 bits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 Page Table</a:t>
            </a: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rather than each process having its own page table,</a:t>
            </a:r>
            <a:br>
              <a:rPr lang="en-GB"/>
            </a:br>
            <a:r>
              <a:rPr lang="en-GB"/>
              <a:t>let's track all physical pages in one global </a:t>
            </a:r>
            <a:r>
              <a:rPr lang="en-GB">
                <a:solidFill>
                  <a:srgbClr val="993300"/>
                </a:solidFill>
              </a:rPr>
              <a:t>inverted page table</a:t>
            </a:r>
            <a:r>
              <a:rPr lang="en-GB"/>
              <a:t> (IPT)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this global IPT has one entry for each real page of memory, containing: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virtual address, 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owning process ID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IPT decreases memory needed to store a page table: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IPT size is proportional to the amount of physical memory available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16GB memory with 4KB page size and 8B/entry → only 32MB page 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but </a:t>
            </a:r>
            <a:r>
              <a:rPr lang="en-GB"/>
              <a:t>IPT increases time needed to search the table when a page reference occurs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 above example, page table has ~4 million entries, on average a translation would require ~2 million memory accesses </a:t>
            </a:r>
            <a:r>
              <a:rPr lang="en-GB">
                <a:solidFill>
                  <a:srgbClr val="993300"/>
                </a:solidFill>
              </a:rPr>
              <a:t>!!!</a:t>
            </a:r>
            <a:endParaRPr>
              <a:solidFill>
                <a:srgbClr val="9933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TLB could help accelerate the lookup somewhat, but TLB is very tiny ...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</a:t>
            </a:r>
            <a:r>
              <a:rPr lang="en-GB">
                <a:solidFill>
                  <a:schemeClr val="dk1"/>
                </a:solidFill>
              </a:rPr>
              <a:t>(smaller) </a:t>
            </a:r>
            <a:r>
              <a:rPr lang="en-GB"/>
              <a:t>problem: shared pages are problematic with 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 Page Table Architecture</a:t>
            </a:r>
            <a:endParaRPr/>
          </a:p>
        </p:txBody>
      </p:sp>
      <p:grpSp>
        <p:nvGrpSpPr>
          <p:cNvPr id="291" name="Google Shape;291;p26"/>
          <p:cNvGrpSpPr/>
          <p:nvPr/>
        </p:nvGrpSpPr>
        <p:grpSpPr>
          <a:xfrm>
            <a:off x="1465525" y="844575"/>
            <a:ext cx="6057900" cy="4191000"/>
            <a:chOff x="1465525" y="844575"/>
            <a:chExt cx="6057900" cy="4191000"/>
          </a:xfrm>
        </p:grpSpPr>
        <p:pic>
          <p:nvPicPr>
            <p:cNvPr id="292" name="Google Shape;29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5525" y="844575"/>
              <a:ext cx="6057900" cy="4191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3" name="Google Shape;293;p26"/>
            <p:cNvCxnSpPr/>
            <p:nvPr/>
          </p:nvCxnSpPr>
          <p:spPr>
            <a:xfrm flipH="1">
              <a:off x="2726925" y="2597600"/>
              <a:ext cx="387600" cy="239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450" y="1572175"/>
            <a:ext cx="3133552" cy="28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Hashed Inverted Page Table</a:t>
            </a: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5190900" cy="42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found in some 64-bit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virtual page number and process ID is hashed into a page 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this page table contains chains of elements</a:t>
            </a:r>
            <a:br>
              <a:rPr lang="en-GB"/>
            </a:br>
            <a:r>
              <a:rPr lang="en-GB"/>
              <a:t>which hash to the same location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element contains: PID, virtual page number</a:t>
            </a:r>
            <a:br>
              <a:rPr lang="en-GB"/>
            </a:br>
            <a:r>
              <a:rPr lang="en-GB"/>
              <a:t>and a pointer to the next element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virtual page numbers are compared in the chain</a:t>
            </a:r>
            <a:br>
              <a:rPr lang="en-GB"/>
            </a:br>
            <a:r>
              <a:rPr lang="en-GB"/>
              <a:t>until a match is found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a match is found, the corresponding physical frame</a:t>
            </a:r>
            <a:br>
              <a:rPr lang="en-GB"/>
            </a:br>
            <a:r>
              <a:rPr lang="en-GB"/>
              <a:t>is extracted, otherwise page fault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with a good hash function → average access time is O(1)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fault handling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93300"/>
                </a:solidFill>
              </a:rPr>
              <a:t>page fault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/>
              <a:t>exception raised when a process accesses a page not currently mapped by MMU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entry in page table marked invalid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note: with demand paging, first reference to a page always results in a page fault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page fault handling: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operating system looks at </a:t>
            </a:r>
            <a:r>
              <a:rPr lang="en-GB" i="1"/>
              <a:t>another </a:t>
            </a:r>
            <a:r>
              <a:rPr lang="en-GB"/>
              <a:t>table to decide: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invalid reference → abort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reference valid, but page not in memory, eg. it's in a backing store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AutoNum type="arabicPeriod"/>
            </a:pPr>
            <a:r>
              <a:rPr lang="en-GB">
                <a:solidFill>
                  <a:srgbClr val="85200C"/>
                </a:solidFill>
              </a:rPr>
              <a:t>find a free frame</a:t>
            </a:r>
            <a:endParaRPr>
              <a:solidFill>
                <a:srgbClr val="85200C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load page from backing store into frame by scheduling appropriate disk operation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when done, reset page tables to indicate page now in memory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set validation bit to valid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restart the instruction that caused the page fault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145" y="0"/>
            <a:ext cx="390906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9"/>
          <p:cNvSpPr txBox="1"/>
          <p:nvPr/>
        </p:nvSpPr>
        <p:spPr>
          <a:xfrm>
            <a:off x="5764775" y="4490650"/>
            <a:ext cx="3000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Operating Systems: Internals and Design Principles, 9th Edition, William Stallings ©2018 Pearson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3" name="Google Shape;313;p29"/>
          <p:cNvSpPr/>
          <p:nvPr/>
        </p:nvSpPr>
        <p:spPr>
          <a:xfrm>
            <a:off x="3551000" y="2040225"/>
            <a:ext cx="309600" cy="206400"/>
          </a:xfrm>
          <a:prstGeom prst="ellipse">
            <a:avLst/>
          </a:prstGeom>
          <a:solidFill>
            <a:srgbClr val="F4CCCC">
              <a:alpha val="2922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page table implementations - simple, hierarchical, inverted, hashed inverted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frame allocation algorithms - equal / proportional / priority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page replacement algorithms - FIFO, Optimal, LRU, Clock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thrashing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copy on write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table with some pages not in main memory</a:t>
            </a:r>
            <a:endParaRPr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00" y="788325"/>
            <a:ext cx="4432476" cy="42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fault handling</a:t>
            </a:r>
            <a:endParaRPr/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48" y="822975"/>
            <a:ext cx="4996799" cy="41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 if there are no free frames?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how does OS deal with </a:t>
            </a:r>
            <a:r>
              <a:rPr lang="en-GB" b="1">
                <a:solidFill>
                  <a:srgbClr val="993300"/>
                </a:solidFill>
              </a:rPr>
              <a:t>over-allocation of memory</a:t>
            </a:r>
            <a:r>
              <a:rPr lang="en-GB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needs to make room by evicting an existing frame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finds an occupied </a:t>
            </a:r>
            <a:r>
              <a:rPr lang="en-GB">
                <a:solidFill>
                  <a:schemeClr val="dk1"/>
                </a:solidFill>
              </a:rPr>
              <a:t>(victim) </a:t>
            </a:r>
            <a:r>
              <a:rPr lang="en-GB"/>
              <a:t>frame in memory and pages it 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saves it to backing store, and remembers it so that it can find it later</a:t>
            </a:r>
            <a:br>
              <a:rPr lang="en-GB"/>
            </a:br>
            <a:r>
              <a:rPr lang="en-GB"/>
              <a:t>i.e. update page table &amp; other relevant data structures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can use the </a:t>
            </a:r>
            <a:r>
              <a:rPr lang="en-GB" b="1">
                <a:solidFill>
                  <a:srgbClr val="993300"/>
                </a:solidFill>
              </a:rPr>
              <a:t>modify (dirty) bit</a:t>
            </a:r>
            <a:r>
              <a:rPr lang="en-GB">
                <a:solidFill>
                  <a:schemeClr val="dk1"/>
                </a:solidFill>
              </a:rPr>
              <a:t> in a page table entry to reduce overhead of page transfers, so that only modified pages are saved to the backing store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remember: dirty bit is automatically set by hardware on write access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which frame do we evict?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need an algorithm to find a victim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this algorithm must be fast, cannot afford to be too fancy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also, the algorithm should minimize the overall number of page faults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will need a </a:t>
            </a:r>
            <a:r>
              <a:rPr lang="en-GB" b="1">
                <a:solidFill>
                  <a:srgbClr val="993300"/>
                </a:solidFill>
              </a:rPr>
              <a:t>page replacement</a:t>
            </a:r>
            <a:r>
              <a:rPr lang="en-GB"/>
              <a:t> algorithm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page replacement</a:t>
            </a:r>
            <a:endParaRPr/>
          </a:p>
        </p:txBody>
      </p:sp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888" y="852924"/>
            <a:ext cx="5632225" cy="41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page replacement</a:t>
            </a: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find the location of the desired page on disk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find a free frame: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there is a free frame, go to step 3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there is no free frame, use a </a:t>
            </a:r>
            <a:r>
              <a:rPr lang="en-GB" b="1">
                <a:solidFill>
                  <a:srgbClr val="990000"/>
                </a:solidFill>
              </a:rPr>
              <a:t>page replacement</a:t>
            </a:r>
            <a:r>
              <a:rPr lang="en-GB"/>
              <a:t> algorithm to select a </a:t>
            </a:r>
            <a:r>
              <a:rPr lang="en-GB" b="1">
                <a:solidFill>
                  <a:srgbClr val="993300"/>
                </a:solidFill>
              </a:rPr>
              <a:t>victim frame</a:t>
            </a:r>
            <a:endParaRPr b="1">
              <a:solidFill>
                <a:srgbClr val="993300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victim frame is dirty, write it to backing store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set the invalid bit in page table corresponding to victim frame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load desired page into the free frame and update the page and frame tables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frame table is a (simple) data structure that keeps track of free frames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restart the instruction that caused the trap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now potentially 2 page transfers for page fault, further increasing EAT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 allocation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93300"/>
                </a:solidFill>
              </a:rPr>
              <a:t>frame allocation algorithm</a:t>
            </a:r>
            <a:r>
              <a:rPr lang="en-GB">
                <a:solidFill>
                  <a:schemeClr val="dk1"/>
                </a:solidFill>
              </a:rPr>
              <a:t> determines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how many frames to give to each process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 a single-process system: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OS claims some frames and leaves the rest to the running process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 a multiprogramming system: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each process needs a </a:t>
            </a:r>
            <a:r>
              <a:rPr lang="en-GB" b="1"/>
              <a:t>minimum </a:t>
            </a:r>
            <a:r>
              <a:rPr lang="en-GB"/>
              <a:t>number of frames (OS/architecture dependent)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b="1"/>
              <a:t>maximum </a:t>
            </a:r>
            <a:r>
              <a:rPr lang="en-GB"/>
              <a:t>depends on available physical memory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major allocation schemes: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fixed allocation (equal and proportional)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priority allocation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27" y="2847575"/>
            <a:ext cx="3061674" cy="19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equal allocation</a:t>
            </a:r>
            <a:r>
              <a:rPr lang="en-GB"/>
              <a:t> – for example, if there are 100 frames (after allocating frames for the OS)</a:t>
            </a:r>
            <a:br>
              <a:rPr lang="en-GB"/>
            </a:br>
            <a:r>
              <a:rPr lang="en-GB"/>
              <a:t>and 5 processes, OS gives each process 20 frames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proportional allocation</a:t>
            </a:r>
            <a:r>
              <a:rPr lang="en-GB"/>
              <a:t> – allocate according to the size of process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dynamic ― as degree of multiprogramming and process sizes change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5896300" y="2666375"/>
            <a:ext cx="2611200" cy="2364900"/>
          </a:xfrm>
          <a:prstGeom prst="roundRect">
            <a:avLst>
              <a:gd name="adj" fmla="val 98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allocation</a:t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1019575" y="4206525"/>
            <a:ext cx="3112200" cy="532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1155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6002175" y="2700875"/>
            <a:ext cx="23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with 2 processes:</a:t>
            </a:r>
            <a:endParaRPr/>
          </a:p>
        </p:txBody>
      </p:sp>
      <p:pic>
        <p:nvPicPr>
          <p:cNvPr id="360" name="Google Shape;3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498" y="3154450"/>
            <a:ext cx="1647426" cy="182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allocation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proportional allocation scheme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using priorities rather than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higher the priority of a process, the more frames it gets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lower the priority of a process, the less frames it gets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vs. Local Replacement</a:t>
            </a:r>
            <a:endParaRPr/>
          </a:p>
        </p:txBody>
      </p:sp>
      <p:sp>
        <p:nvSpPr>
          <p:cNvPr id="372" name="Google Shape;372;p3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■"/>
            </a:pPr>
            <a:r>
              <a:rPr lang="en-GB"/>
              <a:t>if a process generates a page fault, and no free frames available, OS needs to replace a frame</a:t>
            </a:r>
            <a:br>
              <a:rPr lang="en-GB"/>
            </a:b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</a:pPr>
            <a:r>
              <a:rPr lang="en-GB" b="1">
                <a:solidFill>
                  <a:srgbClr val="993300"/>
                </a:solidFill>
              </a:rPr>
              <a:t>global replacement</a:t>
            </a:r>
            <a:endParaRPr>
              <a:solidFill>
                <a:srgbClr val="9933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selects a replacement frame from the set of </a:t>
            </a:r>
            <a:r>
              <a:rPr lang="en-GB" b="1"/>
              <a:t>all </a:t>
            </a:r>
            <a:r>
              <a:rPr lang="en-GB"/>
              <a:t>frames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means one process can steal a frame from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disadvantage: process execution time can vary greatly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advantage: greater throughput, so more common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400"/>
              <a:buChar char="■"/>
            </a:pPr>
            <a:r>
              <a:rPr lang="en-GB" b="1">
                <a:solidFill>
                  <a:srgbClr val="993300"/>
                </a:solidFill>
              </a:rPr>
              <a:t>local replacement</a:t>
            </a:r>
            <a:endParaRPr b="1">
              <a:solidFill>
                <a:srgbClr val="9933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each process selects only from its own set of allocated frames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more consistent per-process performance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can lead to underutilized memory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replacement algorithms</a:t>
            </a:r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page replacement</a:t>
            </a:r>
            <a:r>
              <a:rPr lang="en-GB"/>
              <a:t>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used when OS needs a frame, but all frames are occupied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determines the victim 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in a way that minimizes number of page faults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will look at different algorithms by running them on a particular string of memory references (</a:t>
            </a:r>
            <a:r>
              <a:rPr lang="en-GB">
                <a:solidFill>
                  <a:srgbClr val="993300"/>
                </a:solidFill>
              </a:rPr>
              <a:t>reference string</a:t>
            </a:r>
            <a:r>
              <a:rPr lang="en-GB"/>
              <a:t>) and computing the number of page faults on that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reference string is just a list of page numbers, not full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repeated access to the same page does not cause a page fault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results will change based on number of frames available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 all our examples, the reference string will be: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7,0,1,2,0,3,0,4,2,3,0,3,0,3,2,1,2,0,1,7,0,1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Review: memory management unit</a:t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929325" y="2320650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824150" y="2320650"/>
            <a:ext cx="1072500" cy="768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</a:t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6718975" y="2320650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54" name="Google Shape;54;p13"/>
          <p:cNvCxnSpPr>
            <a:stCxn id="51" idx="3"/>
            <a:endCxn id="52" idx="1"/>
          </p:cNvCxnSpPr>
          <p:nvPr/>
        </p:nvCxnSpPr>
        <p:spPr>
          <a:xfrm>
            <a:off x="2001825" y="2705100"/>
            <a:ext cx="18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;p13"/>
          <p:cNvCxnSpPr>
            <a:stCxn id="52" idx="3"/>
            <a:endCxn id="53" idx="1"/>
          </p:cNvCxnSpPr>
          <p:nvPr/>
        </p:nvCxnSpPr>
        <p:spPr>
          <a:xfrm>
            <a:off x="4896650" y="2705100"/>
            <a:ext cx="18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2299175" y="2132400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address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226275" y="2132400"/>
            <a:ext cx="1163100" cy="1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address</a:t>
            </a:r>
            <a:br>
              <a:rPr lang="en-GB"/>
            </a:br>
            <a:br>
              <a:rPr lang="en-GB"/>
            </a:b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page number replaced with frame number</a:t>
            </a:r>
            <a:endParaRPr sz="1000"/>
          </a:p>
        </p:txBody>
      </p:sp>
      <p:grpSp>
        <p:nvGrpSpPr>
          <p:cNvPr id="58" name="Google Shape;58;p13"/>
          <p:cNvGrpSpPr/>
          <p:nvPr/>
        </p:nvGrpSpPr>
        <p:grpSpPr>
          <a:xfrm>
            <a:off x="2396975" y="2794200"/>
            <a:ext cx="967500" cy="197700"/>
            <a:chOff x="6383400" y="3339200"/>
            <a:chExt cx="967500" cy="197700"/>
          </a:xfrm>
        </p:grpSpPr>
        <p:sp>
          <p:nvSpPr>
            <p:cNvPr id="59" name="Google Shape;59;p13"/>
            <p:cNvSpPr/>
            <p:nvPr/>
          </p:nvSpPr>
          <p:spPr>
            <a:xfrm>
              <a:off x="6383400" y="3339200"/>
              <a:ext cx="572400" cy="197700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p</a:t>
              </a:r>
              <a:endParaRPr sz="9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55800" y="3339200"/>
              <a:ext cx="395100" cy="197700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d</a:t>
              </a:r>
              <a:endParaRPr sz="900"/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5324063" y="2794200"/>
            <a:ext cx="967500" cy="197700"/>
            <a:chOff x="6383400" y="3339200"/>
            <a:chExt cx="967500" cy="197700"/>
          </a:xfrm>
        </p:grpSpPr>
        <p:sp>
          <p:nvSpPr>
            <p:cNvPr id="62" name="Google Shape;62;p13"/>
            <p:cNvSpPr/>
            <p:nvPr/>
          </p:nvSpPr>
          <p:spPr>
            <a:xfrm>
              <a:off x="6383400" y="3339200"/>
              <a:ext cx="572400" cy="197700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f</a:t>
              </a:r>
              <a:endParaRPr sz="9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955800" y="3339200"/>
              <a:ext cx="395100" cy="197700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d</a:t>
              </a:r>
              <a:endParaRPr sz="9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First-In-First-Out (FIFO) Algorithm</a:t>
            </a:r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FIFO - replaces page that has been in memory for the longest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be implemented using a FIFO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reference string is </a:t>
            </a:r>
            <a:r>
              <a:rPr lang="en-GB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7,0,1,2,0,3,0,4,2,3,0,3,0,3,2,1,2,0,1,7,0,1</a:t>
            </a:r>
            <a:endParaRPr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3  available frames (3 pages can be in memory at a time per process)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# page faults varies: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by reference string, eg. consider rstring </a:t>
            </a:r>
            <a:r>
              <a:rPr lang="en-GB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1,2,3,4,1,2,5,1,2,3,4,5</a:t>
            </a:r>
            <a:endParaRPr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by number of frames available</a:t>
            </a:r>
            <a:endParaRPr/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63" y="2112925"/>
            <a:ext cx="53244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/>
          <p:nvPr/>
        </p:nvSpPr>
        <p:spPr>
          <a:xfrm>
            <a:off x="6836450" y="2778525"/>
            <a:ext cx="1596300" cy="572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 page faults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of Page Faults Versus The Number of Frames</a:t>
            </a:r>
            <a:endParaRPr/>
          </a:p>
        </p:txBody>
      </p:sp>
      <p:pic>
        <p:nvPicPr>
          <p:cNvPr id="392" name="Google Shape;3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63" y="1049025"/>
            <a:ext cx="60483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 2: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reference string is </a:t>
            </a:r>
            <a:r>
              <a:rPr lang="en-GB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7,0,1,2,0,3,0,4,2,3,0,3,0,3,2,1,2,0,1,7,0,1</a:t>
            </a:r>
            <a:endParaRPr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this time with 4 available frames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only 10 page faults (compared to 15 faults with 3 available frames)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FIFO example 2</a:t>
            </a:r>
            <a:endParaRPr/>
          </a:p>
        </p:txBody>
      </p:sp>
      <p:graphicFrame>
        <p:nvGraphicFramePr>
          <p:cNvPr id="399" name="Google Shape;399;p42"/>
          <p:cNvGraphicFramePr/>
          <p:nvPr/>
        </p:nvGraphicFramePr>
        <p:xfrm>
          <a:off x="1225625" y="211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3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Bélády's anomaly</a:t>
            </a:r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2669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Bélády's anomaly occurs when increasing the number of page frames results in an increase in the number of page faults for certain memory access patterns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rstring </a:t>
            </a:r>
            <a:r>
              <a:rPr lang="en-GB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0 1 2 3 0 1 4 0 1 2 3 4</a:t>
            </a:r>
            <a:endParaRPr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FIFO with 3 frames → 9 page faults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FIFO with 4 frames → 10 page faults</a:t>
            </a:r>
            <a:endParaRPr/>
          </a:p>
        </p:txBody>
      </p:sp>
      <p:pic>
        <p:nvPicPr>
          <p:cNvPr id="406" name="Google Shape;4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725" y="1461975"/>
            <a:ext cx="4174275" cy="30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 algorithm (OPT)</a:t>
            </a:r>
            <a:endParaRPr/>
          </a:p>
        </p:txBody>
      </p:sp>
      <p:sp>
        <p:nvSpPr>
          <p:cNvPr id="412" name="Google Shape;412;p4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replaces page that </a:t>
            </a:r>
            <a:r>
              <a:rPr lang="en-GB" i="1" dirty="0"/>
              <a:t>will</a:t>
            </a:r>
            <a:r>
              <a:rPr lang="en-GB" dirty="0"/>
              <a:t> not be used for longest period of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not practical ― requires knowing the future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but useful for measuring how well other non-optimal algorithms perform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/>
              <a:t>eg.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no algorithm can do better than 9 page faults for the above reference string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and 3 available frames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5" y="1360488"/>
            <a:ext cx="62674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/>
          <p:nvPr/>
        </p:nvSpPr>
        <p:spPr>
          <a:xfrm>
            <a:off x="7100950" y="2238500"/>
            <a:ext cx="1408800" cy="572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 page faults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Least Recently Used Algorithm (LRU)</a:t>
            </a:r>
            <a:endParaRPr/>
          </a:p>
        </p:txBody>
      </p:sp>
      <p:sp>
        <p:nvSpPr>
          <p:cNvPr id="420" name="Google Shape;420;p4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uses past knowledge to predict future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replaces page that has not been used in the most amount of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associates time of last use with each page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12 faults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better than FIFO but worse than OPT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generally good algorithm and frequently used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how can we implement it?</a:t>
            </a:r>
            <a:endParaRPr/>
          </a:p>
        </p:txBody>
      </p:sp>
      <p:pic>
        <p:nvPicPr>
          <p:cNvPr id="421" name="Google Shape;4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00" y="1880975"/>
            <a:ext cx="5982200" cy="16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LRU implementation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counter implementation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every page entry has a counter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every time page is referenced through this entry, copy current clock into the counter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a page needs to be changed, look at the counters to find smallest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search through 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stack implementation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keep a stack of page numbers (eg. doubly linked list)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page referenced - move it to the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stack top contains the least recently used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each update is more expensive than counter-based implementation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although no search needed for replacement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LRU and OPT are examples of replacement algorithms that don’t exhibit Belady’s Anomaly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pure LRU needs special hardware and is still slow, but there are fast approximations of LRU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CLOCK replacement algorithm</a:t>
            </a:r>
            <a:endParaRPr/>
          </a:p>
        </p:txBody>
      </p:sp>
      <p:sp>
        <p:nvSpPr>
          <p:cNvPr id="433" name="Google Shape;433;p4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4616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clock replacement is an approximation of LRU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uses the reference bit in page table entry, which is automatically set by hardware any time page is accessed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frames are organized as a circular buffer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maintain one pointer (clock hand) pointing to the page to be replaced next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page has reference bit = 0, replace it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otherwise set reference bit to 0 and advance pointer to the next page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this essentially gives a page a 'second chance'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simple and good performance, can be extended/improved if more bits available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many more page replacement algorithms, eg. WSClock, Aging LRU</a:t>
            </a:r>
            <a:endParaRPr/>
          </a:p>
        </p:txBody>
      </p:sp>
      <p:grpSp>
        <p:nvGrpSpPr>
          <p:cNvPr id="434" name="Google Shape;434;p47"/>
          <p:cNvGrpSpPr/>
          <p:nvPr/>
        </p:nvGrpSpPr>
        <p:grpSpPr>
          <a:xfrm>
            <a:off x="5021350" y="1026900"/>
            <a:ext cx="3690350" cy="3660275"/>
            <a:chOff x="5097550" y="1179300"/>
            <a:chExt cx="3690350" cy="3660275"/>
          </a:xfrm>
        </p:grpSpPr>
        <p:pic>
          <p:nvPicPr>
            <p:cNvPr id="435" name="Google Shape;435;p47"/>
            <p:cNvPicPr preferRelativeResize="0"/>
            <p:nvPr/>
          </p:nvPicPr>
          <p:blipFill rotWithShape="1">
            <a:blip r:embed="rId3">
              <a:alphaModFix/>
            </a:blip>
            <a:srcRect r="52910" b="9140"/>
            <a:stretch/>
          </p:blipFill>
          <p:spPr>
            <a:xfrm>
              <a:off x="5097550" y="1179300"/>
              <a:ext cx="2072225" cy="366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47"/>
            <p:cNvPicPr preferRelativeResize="0"/>
            <p:nvPr/>
          </p:nvPicPr>
          <p:blipFill rotWithShape="1">
            <a:blip r:embed="rId3">
              <a:alphaModFix/>
            </a:blip>
            <a:srcRect l="63239" r="-1416" b="9140"/>
            <a:stretch/>
          </p:blipFill>
          <p:spPr>
            <a:xfrm>
              <a:off x="7107875" y="1179300"/>
              <a:ext cx="1680025" cy="366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7"/>
            <p:cNvSpPr/>
            <p:nvPr/>
          </p:nvSpPr>
          <p:spPr>
            <a:xfrm>
              <a:off x="8180500" y="3327775"/>
              <a:ext cx="277800" cy="24540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Thrashing</a:t>
            </a:r>
            <a:endParaRPr/>
          </a:p>
        </p:txBody>
      </p:sp>
      <p:sp>
        <p:nvSpPr>
          <p:cNvPr id="443" name="Google Shape;443;p4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a process does not have “enough” pages, the page-fault rate is very high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 fault to get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replace existing 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quickly need replaced frame back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93300"/>
                </a:solidFill>
              </a:rPr>
              <a:t>thrashing process</a:t>
            </a:r>
            <a:r>
              <a:rPr lang="en-GB">
                <a:solidFill>
                  <a:schemeClr val="dk1"/>
                </a:solidFill>
              </a:rPr>
              <a:t> = process is progressing slowly due to frequent page swaps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a process spends more time waiting for page faults than it spends executing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this can lead to an entire </a:t>
            </a:r>
            <a:r>
              <a:rPr lang="en-GB" b="1">
                <a:solidFill>
                  <a:srgbClr val="993300"/>
                </a:solidFill>
              </a:rPr>
              <a:t>system thrashing</a:t>
            </a:r>
            <a:r>
              <a:rPr lang="en-GB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many processes thrashing → low CPU utilization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thinks that it needs to increase the </a:t>
            </a:r>
            <a:br>
              <a:rPr lang="en-GB"/>
            </a:br>
            <a:r>
              <a:rPr lang="en-GB"/>
              <a:t>degree of multiprogramming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adds another process to the system</a:t>
            </a:r>
            <a:br>
              <a:rPr lang="en-GB"/>
            </a:br>
            <a:r>
              <a:rPr lang="en-GB"/>
              <a:t>making things even worse</a:t>
            </a:r>
            <a:endParaRPr/>
          </a:p>
        </p:txBody>
      </p:sp>
      <p:pic>
        <p:nvPicPr>
          <p:cNvPr id="444" name="Google Shape;4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127" y="3037002"/>
            <a:ext cx="3646050" cy="21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50" y="3296800"/>
            <a:ext cx="3176625" cy="18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Dealing with thrashing</a:t>
            </a:r>
            <a:endParaRPr/>
          </a:p>
        </p:txBody>
      </p:sp>
      <p:sp>
        <p:nvSpPr>
          <p:cNvPr id="451" name="Google Shape;451;p4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local page replacement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a process is thrashing, OS prevents it from stealing frames from other processes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at least the thrashing process cannot cause the entire system to thrash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working set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keeps track of pages that are actively used by a process (working set)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working set of processes changes over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periodically updates the working set for each process, using a moving time window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before resuming a process, OS loads the entire working set of the process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page fault frequency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establish acceptable bounds on page fault rate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actual page fault rate of a process too high</a:t>
            </a:r>
            <a:br>
              <a:rPr lang="en-GB"/>
            </a:br>
            <a:r>
              <a:rPr lang="en-GB"/>
              <a:t> → process gains a frame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actual page fault rate of a process too low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→ process loses a frame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Review: paging hardware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00" y="743763"/>
            <a:ext cx="56388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418725" y="680400"/>
            <a:ext cx="3782400" cy="43788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 rot="-5400000">
            <a:off x="1733375" y="4373850"/>
            <a:ext cx="10884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MMU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457" name="Google Shape;457;p5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virtual memory and paging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page table implementations - simple, hierarchical, inverted, hashed IPT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frame allocation algorithms - equal / proportional / priority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page replacement algorithms - FIFO, Optimal, LRU, Clock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thrashing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pages, copy on write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  3.3, 3.4.1 - 3.4.8, 3.5.1 (Modern Operating Systems)</a:t>
            </a:r>
            <a:br>
              <a:rPr lang="en-GB"/>
            </a:br>
            <a:r>
              <a:rPr lang="en-GB"/>
              <a:t>                   9.2, 9.4, 9.6 (Operating System Concepts)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463" name="Google Shape;463;p5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following page replacement algorithms requires future knowledge about memory referencing?</a:t>
            </a:r>
            <a:br>
              <a:rPr lang="en-GB"/>
            </a:br>
            <a:r>
              <a:rPr lang="en-GB"/>
              <a:t>A. FIFO</a:t>
            </a:r>
            <a:br>
              <a:rPr lang="en-GB"/>
            </a:br>
            <a:r>
              <a:rPr lang="en-GB"/>
              <a:t>B. Optimal</a:t>
            </a:r>
            <a:br>
              <a:rPr lang="en-GB"/>
            </a:br>
            <a:r>
              <a:rPr lang="en-GB"/>
              <a:t>C. LRU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What is Belady’s Anomaly?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page replacement algorithms suffers from Belady’s Anomaly?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What is thrashing?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Describe copy-on-write.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Review: typical structure of page table entry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75" y="1586738"/>
            <a:ext cx="76676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98175" y="4034675"/>
            <a:ext cx="1654200" cy="736500"/>
          </a:xfrm>
          <a:prstGeom prst="wedgeRoundRectCallout">
            <a:avLst>
              <a:gd name="adj1" fmla="val 35546"/>
              <a:gd name="adj2" fmla="val -72811"/>
              <a:gd name="adj3" fmla="val 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by hardware automatically on any access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865650" y="1324650"/>
            <a:ext cx="1951500" cy="736500"/>
          </a:xfrm>
          <a:prstGeom prst="wedgeRoundRectCallout">
            <a:avLst>
              <a:gd name="adj1" fmla="val -36719"/>
              <a:gd name="adj2" fmla="val 63177"/>
              <a:gd name="adj3" fmla="val 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aka valid/invalid bit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invalid → page fault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623425" y="904625"/>
            <a:ext cx="1654200" cy="965100"/>
          </a:xfrm>
          <a:prstGeom prst="wedgeRoundRectCallout">
            <a:avLst>
              <a:gd name="adj1" fmla="val -18749"/>
              <a:gd name="adj2" fmla="val 78551"/>
              <a:gd name="adj3" fmla="val 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aka </a:t>
            </a:r>
            <a:r>
              <a:rPr lang="en-GB">
                <a:solidFill>
                  <a:srgbClr val="993300"/>
                </a:solidFill>
              </a:rPr>
              <a:t>dirty </a:t>
            </a:r>
            <a:r>
              <a:rPr lang="en-GB"/>
              <a:t>bit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by hardware automatically on write access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513175" y="4185075"/>
            <a:ext cx="2201400" cy="736500"/>
          </a:xfrm>
          <a:prstGeom prst="wedgeRoundRectCallout">
            <a:avLst>
              <a:gd name="adj1" fmla="val -25586"/>
              <a:gd name="adj2" fmla="val -91626"/>
              <a:gd name="adj3" fmla="val 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protection bit(s), </a:t>
            </a:r>
            <a:br>
              <a:rPr lang="en-GB"/>
            </a:br>
            <a:r>
              <a:rPr lang="en-GB"/>
              <a:t>eg. read/write/execute...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Shared Pages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sometimes it can be useful for processes to share some memory with other processes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this can be implemented using </a:t>
            </a:r>
            <a:r>
              <a:rPr lang="en-GB" b="1">
                <a:solidFill>
                  <a:srgbClr val="993300"/>
                </a:solidFill>
              </a:rPr>
              <a:t>shared pages</a:t>
            </a:r>
            <a:endParaRPr b="1">
              <a:solidFill>
                <a:srgbClr val="9933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 1: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running multiple instances of the same program, or programs using a shared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only one copy of the executable code needs to be in physical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implemented using </a:t>
            </a:r>
            <a:r>
              <a:rPr lang="en-GB" b="1"/>
              <a:t>shared read-only </a:t>
            </a:r>
            <a:r>
              <a:rPr lang="en-GB"/>
              <a:t>pages, with </a:t>
            </a:r>
            <a:r>
              <a:rPr lang="en-GB" b="1"/>
              <a:t>read-only bit</a:t>
            </a:r>
            <a:r>
              <a:rPr lang="en-GB"/>
              <a:t> set in page table entry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 2: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shared read/write memory for interprocess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implemented using </a:t>
            </a:r>
            <a:r>
              <a:rPr lang="en-GB" b="1">
                <a:solidFill>
                  <a:schemeClr val="dk1"/>
                </a:solidFill>
              </a:rPr>
              <a:t>shared read-write pages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Shared Pages Example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5700500" y="106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L="0" marR="72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7645675" y="2866875"/>
            <a:ext cx="7239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83F04"/>
                </a:solidFill>
              </a:rPr>
              <a:t>shared</a:t>
            </a:r>
            <a:endParaRPr sz="1200">
              <a:solidFill>
                <a:srgbClr val="783F0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83F04"/>
                </a:solidFill>
              </a:rPr>
              <a:t>pages (frames)</a:t>
            </a:r>
            <a:endParaRPr sz="1200">
              <a:solidFill>
                <a:srgbClr val="783F04"/>
              </a:solidFill>
            </a:endParaRPr>
          </a:p>
        </p:txBody>
      </p:sp>
      <p:cxnSp>
        <p:nvCxnSpPr>
          <p:cNvPr id="95" name="Google Shape;95;p17"/>
          <p:cNvCxnSpPr>
            <a:stCxn id="94" idx="1"/>
          </p:cNvCxnSpPr>
          <p:nvPr/>
        </p:nvCxnSpPr>
        <p:spPr>
          <a:xfrm rot="10800000">
            <a:off x="6921775" y="2433075"/>
            <a:ext cx="723900" cy="58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6" name="Google Shape;96;p17"/>
          <p:cNvCxnSpPr>
            <a:stCxn id="94" idx="1"/>
          </p:cNvCxnSpPr>
          <p:nvPr/>
        </p:nvCxnSpPr>
        <p:spPr>
          <a:xfrm rot="10800000">
            <a:off x="6964675" y="2850375"/>
            <a:ext cx="681000" cy="166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" name="Google Shape;97;p17"/>
          <p:cNvCxnSpPr>
            <a:stCxn id="94" idx="1"/>
          </p:cNvCxnSpPr>
          <p:nvPr/>
        </p:nvCxnSpPr>
        <p:spPr>
          <a:xfrm flipH="1">
            <a:off x="6981475" y="3017175"/>
            <a:ext cx="664200" cy="599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98;p17"/>
          <p:cNvSpPr/>
          <p:nvPr/>
        </p:nvSpPr>
        <p:spPr>
          <a:xfrm>
            <a:off x="977800" y="840350"/>
            <a:ext cx="1767900" cy="1915500"/>
          </a:xfrm>
          <a:prstGeom prst="roundRect">
            <a:avLst>
              <a:gd name="adj" fmla="val 7499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360925" y="900375"/>
            <a:ext cx="10488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/>
              <a:t>process 1</a:t>
            </a:r>
            <a:endParaRPr sz="1200" i="1"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1128613" y="121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9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2202388" y="1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3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PT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977805" y="3008175"/>
            <a:ext cx="1767900" cy="1915500"/>
          </a:xfrm>
          <a:prstGeom prst="roundRect">
            <a:avLst>
              <a:gd name="adj" fmla="val 7499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357775" y="3068200"/>
            <a:ext cx="10488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/>
              <a:t>process 3</a:t>
            </a:r>
            <a:endParaRPr sz="1200" i="1"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1125463" y="33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9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Google Shape;105;p17"/>
          <p:cNvGraphicFramePr/>
          <p:nvPr/>
        </p:nvGraphicFramePr>
        <p:xfrm>
          <a:off x="2199238" y="36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3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PT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/>
          <p:nvPr/>
        </p:nvSpPr>
        <p:spPr>
          <a:xfrm>
            <a:off x="3311663" y="1832775"/>
            <a:ext cx="1767900" cy="1915500"/>
          </a:xfrm>
          <a:prstGeom prst="roundRect">
            <a:avLst>
              <a:gd name="adj" fmla="val 7499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694788" y="1892800"/>
            <a:ext cx="10488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/>
              <a:t>process 2</a:t>
            </a:r>
            <a:endParaRPr sz="1200" i="1"/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3462475" y="22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9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1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editor 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2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4536250" y="24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{ADE89D84-15B0-4D5D-A37E-DBD26017F262}</a:tableStyleId>
              </a:tblPr>
              <a:tblGrid>
                <a:gridCol w="3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PT</a:t>
                      </a:r>
                      <a:endParaRPr sz="12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17"/>
          <p:cNvSpPr/>
          <p:nvPr/>
        </p:nvSpPr>
        <p:spPr>
          <a:xfrm>
            <a:off x="2638225" y="1427264"/>
            <a:ext cx="3115625" cy="890400"/>
          </a:xfrm>
          <a:custGeom>
            <a:avLst/>
            <a:gdLst/>
            <a:ahLst/>
            <a:cxnLst/>
            <a:rect l="l" t="t" r="r" b="b"/>
            <a:pathLst>
              <a:path w="124625" h="35616" extrusionOk="0">
                <a:moveTo>
                  <a:pt x="0" y="6325"/>
                </a:moveTo>
                <a:cubicBezTo>
                  <a:pt x="5117" y="5511"/>
                  <a:pt x="22234" y="2480"/>
                  <a:pt x="30699" y="1438"/>
                </a:cubicBezTo>
                <a:cubicBezTo>
                  <a:pt x="39164" y="396"/>
                  <a:pt x="44208" y="189"/>
                  <a:pt x="50792" y="75"/>
                </a:cubicBezTo>
                <a:cubicBezTo>
                  <a:pt x="57376" y="-38"/>
                  <a:pt x="63904" y="-151"/>
                  <a:pt x="70204" y="757"/>
                </a:cubicBezTo>
                <a:cubicBezTo>
                  <a:pt x="76504" y="1665"/>
                  <a:pt x="81896" y="2913"/>
                  <a:pt x="88594" y="5524"/>
                </a:cubicBezTo>
                <a:cubicBezTo>
                  <a:pt x="95292" y="8135"/>
                  <a:pt x="104385" y="11407"/>
                  <a:pt x="110390" y="16422"/>
                </a:cubicBezTo>
                <a:cubicBezTo>
                  <a:pt x="116395" y="21437"/>
                  <a:pt x="122253" y="32417"/>
                  <a:pt x="124625" y="3561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1" name="Google Shape;111;p17"/>
          <p:cNvSpPr/>
          <p:nvPr/>
        </p:nvSpPr>
        <p:spPr>
          <a:xfrm>
            <a:off x="4964125" y="2435916"/>
            <a:ext cx="806650" cy="149300"/>
          </a:xfrm>
          <a:custGeom>
            <a:avLst/>
            <a:gdLst/>
            <a:ahLst/>
            <a:cxnLst/>
            <a:rect l="l" t="t" r="r" b="b"/>
            <a:pathLst>
              <a:path w="32266" h="5972" extrusionOk="0">
                <a:moveTo>
                  <a:pt x="0" y="5424"/>
                </a:moveTo>
                <a:cubicBezTo>
                  <a:pt x="1768" y="5462"/>
                  <a:pt x="7070" y="6440"/>
                  <a:pt x="10605" y="5650"/>
                </a:cubicBezTo>
                <a:cubicBezTo>
                  <a:pt x="14140" y="4860"/>
                  <a:pt x="17600" y="1626"/>
                  <a:pt x="21210" y="686"/>
                </a:cubicBezTo>
                <a:cubicBezTo>
                  <a:pt x="24820" y="-254"/>
                  <a:pt x="30423" y="122"/>
                  <a:pt x="32266" y="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2" name="Google Shape;112;p17"/>
          <p:cNvSpPr/>
          <p:nvPr/>
        </p:nvSpPr>
        <p:spPr>
          <a:xfrm>
            <a:off x="2651325" y="2577175"/>
            <a:ext cx="3102525" cy="1578925"/>
          </a:xfrm>
          <a:custGeom>
            <a:avLst/>
            <a:gdLst/>
            <a:ahLst/>
            <a:cxnLst/>
            <a:rect l="l" t="t" r="r" b="b"/>
            <a:pathLst>
              <a:path w="124101" h="63157" extrusionOk="0">
                <a:moveTo>
                  <a:pt x="0" y="46932"/>
                </a:moveTo>
                <a:cubicBezTo>
                  <a:pt x="1956" y="46932"/>
                  <a:pt x="2444" y="44262"/>
                  <a:pt x="11733" y="46932"/>
                </a:cubicBezTo>
                <a:cubicBezTo>
                  <a:pt x="21022" y="49602"/>
                  <a:pt x="39825" y="61900"/>
                  <a:pt x="55733" y="62953"/>
                </a:cubicBezTo>
                <a:cubicBezTo>
                  <a:pt x="71641" y="64006"/>
                  <a:pt x="98154" y="60959"/>
                  <a:pt x="107179" y="53250"/>
                </a:cubicBezTo>
                <a:cubicBezTo>
                  <a:pt x="116205" y="45541"/>
                  <a:pt x="107066" y="25572"/>
                  <a:pt x="109886" y="16697"/>
                </a:cubicBezTo>
                <a:cubicBezTo>
                  <a:pt x="112706" y="7822"/>
                  <a:pt x="121732" y="2783"/>
                  <a:pt x="124101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Copy-on-Write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1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Copy-on-Write </a:t>
            </a:r>
            <a:r>
              <a:rPr lang="en-GB"/>
              <a:t>(</a:t>
            </a:r>
            <a:r>
              <a:rPr lang="en-GB">
                <a:solidFill>
                  <a:srgbClr val="993300"/>
                </a:solidFill>
              </a:rPr>
              <a:t>COW</a:t>
            </a:r>
            <a:r>
              <a:rPr lang="en-GB"/>
              <a:t>) allows parent and child processes to initially share the pages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either process tries to modify a shared page, the page is copied first, then modified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 table entries need a </a:t>
            </a:r>
            <a:r>
              <a:rPr lang="en-GB" b="1"/>
              <a:t>copy-on-write bit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COW allows very efficient process implementation of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GB"/>
              <a:t>,</a:t>
            </a:r>
            <a:br>
              <a:rPr lang="en-GB"/>
            </a:br>
            <a:r>
              <a:rPr lang="en-GB"/>
              <a:t>since only modified pages are copied - on demand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0" y="3090025"/>
            <a:ext cx="3970524" cy="18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75" y="3146800"/>
            <a:ext cx="3970525" cy="1831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155075" y="2477125"/>
            <a:ext cx="4225800" cy="2623800"/>
          </a:xfrm>
          <a:prstGeom prst="roundRect">
            <a:avLst>
              <a:gd name="adj" fmla="val 699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process 1 tries to modify page C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547550" y="2477125"/>
            <a:ext cx="4158300" cy="2623800"/>
          </a:xfrm>
          <a:prstGeom prst="roundRect">
            <a:avLst>
              <a:gd name="adj" fmla="val 699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</a:t>
            </a:r>
            <a:r>
              <a:rPr lang="en-GB">
                <a:solidFill>
                  <a:schemeClr val="dk1"/>
                </a:solidFill>
              </a:rPr>
              <a:t>process 1 tries to modify page 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Table Size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page tables can get huge using straightforward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consider a 64-bit logical address space (most common)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 size of 4 KB (2</a:t>
            </a:r>
            <a:r>
              <a:rPr lang="en-GB" baseline="30000"/>
              <a:t>12</a:t>
            </a:r>
            <a:r>
              <a:rPr lang="en-GB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 table would have (2</a:t>
            </a:r>
            <a:r>
              <a:rPr lang="en-GB" baseline="30000"/>
              <a:t>64</a:t>
            </a:r>
            <a:r>
              <a:rPr lang="en-GB"/>
              <a:t> / 2</a:t>
            </a:r>
            <a:r>
              <a:rPr lang="en-GB" baseline="30000"/>
              <a:t>12</a:t>
            </a:r>
            <a:r>
              <a:rPr lang="en-GB"/>
              <a:t> = 2</a:t>
            </a:r>
            <a:r>
              <a:rPr lang="en-GB" baseline="30000"/>
              <a:t>52</a:t>
            </a:r>
            <a:r>
              <a:rPr lang="en-GB"/>
              <a:t>) entries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52 bits to address it → each entry would need to be at least </a:t>
            </a:r>
            <a:r>
              <a:rPr lang="en-GB">
                <a:solidFill>
                  <a:schemeClr val="dk1"/>
                </a:solidFill>
              </a:rPr>
              <a:t>⌈</a:t>
            </a:r>
            <a:r>
              <a:rPr lang="en-GB"/>
              <a:t>52/8</a:t>
            </a:r>
            <a:r>
              <a:rPr lang="en-GB">
                <a:solidFill>
                  <a:schemeClr val="dk1"/>
                </a:solidFill>
              </a:rPr>
              <a:t>⌉</a:t>
            </a:r>
            <a:r>
              <a:rPr lang="en-GB"/>
              <a:t>=7 bytes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 table would need at minimum 2</a:t>
            </a:r>
            <a:r>
              <a:rPr lang="en-GB" baseline="30000"/>
              <a:t>52</a:t>
            </a:r>
            <a:r>
              <a:rPr lang="en-GB"/>
              <a:t> entries * 7 bytes/entry → petabyte range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 solutions: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hierarchical paging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inverted page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hashed inverted page tables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2430</Words>
  <Application>Microsoft Office PowerPoint</Application>
  <PresentationFormat>On-screen Show (16:9)</PresentationFormat>
  <Paragraphs>542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Consolas</vt:lpstr>
      <vt:lpstr>Arial</vt:lpstr>
      <vt:lpstr>Trebuchet MS</vt:lpstr>
      <vt:lpstr>Roboto Mono</vt:lpstr>
      <vt:lpstr>Helvetica Neue</vt:lpstr>
      <vt:lpstr>Jacques Francois Shadow</vt:lpstr>
      <vt:lpstr>Oswald</vt:lpstr>
      <vt:lpstr>Times New Roman</vt:lpstr>
      <vt:lpstr>Simple Light</vt:lpstr>
      <vt:lpstr>  CPSC 457 Paging       Contains slides from Mea Wang, Andrew Tanenbaum and Herbert Bos </vt:lpstr>
      <vt:lpstr>Overview</vt:lpstr>
      <vt:lpstr>Review: memory management unit</vt:lpstr>
      <vt:lpstr>Review: paging hardware</vt:lpstr>
      <vt:lpstr>Review: typical structure of page table entry</vt:lpstr>
      <vt:lpstr>Shared Pages</vt:lpstr>
      <vt:lpstr>Shared Pages Example</vt:lpstr>
      <vt:lpstr>Copy-on-Write</vt:lpstr>
      <vt:lpstr>Page Table Size</vt:lpstr>
      <vt:lpstr>Hierarchical Page Tables</vt:lpstr>
      <vt:lpstr>Two-Level Page-Table Example</vt:lpstr>
      <vt:lpstr>Two-Level Page-Table Example</vt:lpstr>
      <vt:lpstr>Address-Translation Scheme</vt:lpstr>
      <vt:lpstr>Multi-level page table example</vt:lpstr>
      <vt:lpstr>Inverted Page Table</vt:lpstr>
      <vt:lpstr>Inverted Page Table Architecture</vt:lpstr>
      <vt:lpstr>Hashed Inverted Page Table</vt:lpstr>
      <vt:lpstr>Page fault handling</vt:lpstr>
      <vt:lpstr>PowerPoint Presentation</vt:lpstr>
      <vt:lpstr>Page table with some pages not in main memory</vt:lpstr>
      <vt:lpstr>Page fault handling</vt:lpstr>
      <vt:lpstr>What happens if there are no free frames?</vt:lpstr>
      <vt:lpstr>Basic page replacement</vt:lpstr>
      <vt:lpstr>Basic page replacement</vt:lpstr>
      <vt:lpstr>Frame allocation</vt:lpstr>
      <vt:lpstr>Fixed allocation</vt:lpstr>
      <vt:lpstr>Priority allocation</vt:lpstr>
      <vt:lpstr>Global vs. Local Replacement</vt:lpstr>
      <vt:lpstr>Page replacement algorithms</vt:lpstr>
      <vt:lpstr>First-In-First-Out (FIFO) Algorithm</vt:lpstr>
      <vt:lpstr>Graph of Page Faults Versus The Number of Frames</vt:lpstr>
      <vt:lpstr>FIFO example 2</vt:lpstr>
      <vt:lpstr>Bélády's anomaly</vt:lpstr>
      <vt:lpstr>Optimal algorithm (OPT)</vt:lpstr>
      <vt:lpstr>Least Recently Used Algorithm (LRU)</vt:lpstr>
      <vt:lpstr>LRU implementation</vt:lpstr>
      <vt:lpstr>CLOCK replacement algorithm</vt:lpstr>
      <vt:lpstr>Thrashing</vt:lpstr>
      <vt:lpstr>Dealing with thrashing</vt:lpstr>
      <vt:lpstr>Summary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CPSC 457 Paging       Contains slides from Mea Wang, Andrew Tanenbaum and Herbert Bos </dc:title>
  <cp:lastModifiedBy>Steven Canon-Almagro</cp:lastModifiedBy>
  <cp:revision>4</cp:revision>
  <dcterms:modified xsi:type="dcterms:W3CDTF">2019-04-02T16:09:51Z</dcterms:modified>
</cp:coreProperties>
</file>