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5143500" type="screen16x9"/>
  <p:notesSz cx="6858000" cy="9144000"/>
  <p:embeddedFontLst>
    <p:embeddedFont>
      <p:font typeface="Consolas" panose="020B0609020204030204" pitchFamily="49" charset="0"/>
      <p:regular r:id="rId65"/>
      <p:bold r:id="rId66"/>
      <p:italic r:id="rId67"/>
      <p:boldItalic r:id="rId68"/>
    </p:embeddedFont>
    <p:embeddedFont>
      <p:font typeface="Helvetica Neue" panose="020B0604020202020204" charset="0"/>
      <p:regular r:id="rId69"/>
      <p:bold r:id="rId70"/>
      <p:italic r:id="rId71"/>
      <p:boldItalic r:id="rId72"/>
    </p:embeddedFont>
    <p:embeddedFont>
      <p:font typeface="Oswald" panose="020B0604020202020204" charset="0"/>
      <p:regular r:id="rId73"/>
      <p:bold r:id="rId74"/>
    </p:embeddedFont>
    <p:embeddedFont>
      <p:font typeface="Roboto Mono" panose="020B0604020202020204" charset="0"/>
      <p:regular r:id="rId75"/>
      <p:bold r:id="rId76"/>
      <p:italic r:id="rId77"/>
      <p:boldItalic r:id="rId78"/>
    </p:embeddedFont>
    <p:embeddedFont>
      <p:font typeface="Trebuchet MS" panose="020B060302020202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E5AC6B-2F6D-4A23-80F5-5B185638D243}">
  <a:tblStyle styleId="{6CE5AC6B-2F6D-4A23-80F5-5B185638D24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225287-54FF-4A48-B502-897766D688C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8" autoAdjust="0"/>
  </p:normalViewPr>
  <p:slideViewPr>
    <p:cSldViewPr snapToGrid="0">
      <p:cViewPr>
        <p:scale>
          <a:sx n="114" d="100"/>
          <a:sy n="114" d="100"/>
        </p:scale>
        <p:origin x="13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font" Target="fonts/font12.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8.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255a828893_1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255a8288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26f3868a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26f3868a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626f3868a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626f3868a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26f3868a_1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26f3868a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626f3868a_1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626f3868a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626f3868a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626f3868a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26f3868a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26f3868a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26f3868a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26f3868a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26f3868a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626f3868a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26f3868a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26f3868a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26f3868a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26f3868a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3626f3868a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3626f3868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26f3868a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26f3868a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26f3868a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26f3868a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26f3868a_1_209: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40" name="Google Shape;240;g3626f3868a_1_209: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626f3868a_1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626f3868a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626f3868a_1_223: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56" name="Google Shape;256;g3626f3868a_1_223: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26f3868a_1_228: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62" name="Google Shape;262;g3626f3868a_1_228: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626f3868a_1_240: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75" name="Google Shape;275;g3626f3868a_1_240: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26f3868a_1_245: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81" name="Google Shape;281;g3626f3868a_1_245: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626f3868a_1_250: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87" name="Google Shape;287;g3626f3868a_1_250: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26f3868a_1_255: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93" name="Google Shape;293;g3626f3868a_1_255: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3626f3868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3626f3868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use disk as a storage</a:t>
            </a:r>
          </a:p>
          <a:p>
            <a:pPr marL="0" lvl="0" indent="0" algn="l" rtl="0">
              <a:spcBef>
                <a:spcPts val="0"/>
              </a:spcBef>
              <a:spcAft>
                <a:spcPts val="0"/>
              </a:spcAft>
              <a:buNone/>
            </a:pPr>
            <a:r>
              <a:rPr lang="en-CA" dirty="0"/>
              <a:t>Disk survives power off </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626f3868a_1_260: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299" name="Google Shape;299;g3626f3868a_1_260: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626f3868a_1_269: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309" name="Google Shape;309;g3626f3868a_1_269: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626f3868a_1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626f3868a_1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626f3868a_1_352: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394" name="Google Shape;394;g3626f3868a_1_352: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626f3868a_1_358: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401" name="Google Shape;401;g3626f3868a_1_358: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626f3868a_1_364: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408" name="Google Shape;408;g3626f3868a_1_364: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626f3868a_1_369: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414" name="Google Shape;414;g3626f3868a_1_369: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626f3868a_1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626f3868a_1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626f3868a_1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626f3868a_1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461a3310a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461a3310a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26f3868a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26f3868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626f3868a_1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626f3868a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626f3868a_1_438: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483" name="Google Shape;483;g3626f3868a_1_438: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461a3310af_0_66: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489" name="Google Shape;489;g461a3310af_0_66: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626f3868a_1_427: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496" name="Google Shape;496;g3626f3868a_1_427: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626f3868a_1_433:notes"/>
          <p:cNvSpPr txBox="1">
            <a:spLocks noGrp="1"/>
          </p:cNvSpPr>
          <p:nvPr>
            <p:ph type="body" idx="1"/>
          </p:nvPr>
        </p:nvSpPr>
        <p:spPr>
          <a:xfrm>
            <a:off x="914092" y="4344329"/>
            <a:ext cx="5029800" cy="4111800"/>
          </a:xfrm>
          <a:prstGeom prst="rect">
            <a:avLst/>
          </a:prstGeom>
          <a:noFill/>
          <a:ln>
            <a:noFill/>
          </a:ln>
        </p:spPr>
        <p:txBody>
          <a:bodyPr spcFirstLastPara="1" wrap="square" lIns="88725" tIns="88725" rIns="88725" bIns="88725" anchor="ctr" anchorCtr="0">
            <a:noAutofit/>
          </a:bodyPr>
          <a:lstStyle/>
          <a:p>
            <a:pPr marL="0" lvl="0" indent="0" algn="l" rtl="0">
              <a:spcBef>
                <a:spcPts val="0"/>
              </a:spcBef>
              <a:spcAft>
                <a:spcPts val="0"/>
              </a:spcAft>
              <a:buNone/>
            </a:pPr>
            <a:endParaRPr sz="1400"/>
          </a:p>
        </p:txBody>
      </p:sp>
      <p:sp>
        <p:nvSpPr>
          <p:cNvPr id="503" name="Google Shape;503;g3626f3868a_1_433:notes"/>
          <p:cNvSpPr>
            <a:spLocks noGrp="1" noRot="1" noChangeAspect="1"/>
          </p:cNvSpPr>
          <p:nvPr>
            <p:ph type="sldImg" idx="2"/>
          </p:nvPr>
        </p:nvSpPr>
        <p:spPr>
          <a:xfrm>
            <a:off x="405339" y="687659"/>
            <a:ext cx="6048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461a3310a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461a3310a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61a3310a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461a3310a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626f3868a_1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626f3868a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626f3868a_1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626f3868a_1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626f3868a_1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626f3868a_1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26f3868a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26f3868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626f3868a_1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3626f3868a_1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3626f3868a_1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3626f3868a_1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626f3868a_1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626f3868a_1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626f3868a_1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626f3868a_1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626f3868a_1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626f3868a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3626f3868a_1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3626f3868a_1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626f3868a_1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3626f3868a_1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626f3868a_1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626f3868a_1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626f3868a_1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626f3868a_1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3626f3868a_1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3626f3868a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26f3868a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26f3868a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626f3868a_1_52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g3626f3868a_1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626f3868a_1_5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g3626f3868a_1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35c1385905_1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35c1385905_1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26f3868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26f3868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26f3868a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26f3868a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626f3868a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626f3868a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337000" cy="2052600"/>
          </a:xfrm>
          <a:prstGeom prst="rect">
            <a:avLst/>
          </a:prstGeom>
        </p:spPr>
        <p:txBody>
          <a:bodyPr spcFirstLastPara="1" wrap="square" lIns="91425" tIns="91425" rIns="91425" bIns="91425" anchor="b" anchorCtr="0"/>
          <a:lstStyle>
            <a:lvl1pPr lvl="0" algn="ctr">
              <a:spcBef>
                <a:spcPts val="0"/>
              </a:spcBef>
              <a:spcAft>
                <a:spcPts val="0"/>
              </a:spcAft>
              <a:buSzPts val="5200"/>
              <a:buFont typeface="Oswald"/>
              <a:buNone/>
              <a:defRPr sz="5200">
                <a:latin typeface="Oswald"/>
                <a:ea typeface="Oswald"/>
                <a:cs typeface="Oswald"/>
                <a:sym typeface="Oswald"/>
              </a:defRPr>
            </a:lvl1pPr>
            <a:lvl2pPr lvl="1" algn="ctr">
              <a:spcBef>
                <a:spcPts val="0"/>
              </a:spcBef>
              <a:spcAft>
                <a:spcPts val="0"/>
              </a:spcAft>
              <a:buSzPts val="5200"/>
              <a:buFont typeface="Oswald"/>
              <a:buNone/>
              <a:defRPr sz="5200">
                <a:latin typeface="Oswald"/>
                <a:ea typeface="Oswald"/>
                <a:cs typeface="Oswald"/>
                <a:sym typeface="Oswald"/>
              </a:defRPr>
            </a:lvl2pPr>
            <a:lvl3pPr lvl="2" algn="ctr">
              <a:spcBef>
                <a:spcPts val="0"/>
              </a:spcBef>
              <a:spcAft>
                <a:spcPts val="0"/>
              </a:spcAft>
              <a:buSzPts val="5200"/>
              <a:buFont typeface="Oswald"/>
              <a:buNone/>
              <a:defRPr sz="5200">
                <a:latin typeface="Oswald"/>
                <a:ea typeface="Oswald"/>
                <a:cs typeface="Oswald"/>
                <a:sym typeface="Oswald"/>
              </a:defRPr>
            </a:lvl3pPr>
            <a:lvl4pPr lvl="3" algn="ctr">
              <a:spcBef>
                <a:spcPts val="0"/>
              </a:spcBef>
              <a:spcAft>
                <a:spcPts val="0"/>
              </a:spcAft>
              <a:buSzPts val="5200"/>
              <a:buFont typeface="Oswald"/>
              <a:buNone/>
              <a:defRPr sz="5200">
                <a:latin typeface="Oswald"/>
                <a:ea typeface="Oswald"/>
                <a:cs typeface="Oswald"/>
                <a:sym typeface="Oswald"/>
              </a:defRPr>
            </a:lvl4pPr>
            <a:lvl5pPr lvl="4" algn="ctr">
              <a:spcBef>
                <a:spcPts val="0"/>
              </a:spcBef>
              <a:spcAft>
                <a:spcPts val="0"/>
              </a:spcAft>
              <a:buSzPts val="5200"/>
              <a:buFont typeface="Oswald"/>
              <a:buNone/>
              <a:defRPr sz="5200">
                <a:latin typeface="Oswald"/>
                <a:ea typeface="Oswald"/>
                <a:cs typeface="Oswald"/>
                <a:sym typeface="Oswald"/>
              </a:defRPr>
            </a:lvl5pPr>
            <a:lvl6pPr lvl="5" algn="ctr">
              <a:spcBef>
                <a:spcPts val="0"/>
              </a:spcBef>
              <a:spcAft>
                <a:spcPts val="0"/>
              </a:spcAft>
              <a:buSzPts val="5200"/>
              <a:buFont typeface="Oswald"/>
              <a:buNone/>
              <a:defRPr sz="5200">
                <a:latin typeface="Oswald"/>
                <a:ea typeface="Oswald"/>
                <a:cs typeface="Oswald"/>
                <a:sym typeface="Oswald"/>
              </a:defRPr>
            </a:lvl6pPr>
            <a:lvl7pPr lvl="6" algn="ctr">
              <a:spcBef>
                <a:spcPts val="0"/>
              </a:spcBef>
              <a:spcAft>
                <a:spcPts val="0"/>
              </a:spcAft>
              <a:buSzPts val="5200"/>
              <a:buFont typeface="Oswald"/>
              <a:buNone/>
              <a:defRPr sz="5200">
                <a:latin typeface="Oswald"/>
                <a:ea typeface="Oswald"/>
                <a:cs typeface="Oswald"/>
                <a:sym typeface="Oswald"/>
              </a:defRPr>
            </a:lvl7pPr>
            <a:lvl8pPr lvl="7" algn="ctr">
              <a:spcBef>
                <a:spcPts val="0"/>
              </a:spcBef>
              <a:spcAft>
                <a:spcPts val="0"/>
              </a:spcAft>
              <a:buSzPts val="5200"/>
              <a:buFont typeface="Oswald"/>
              <a:buNone/>
              <a:defRPr sz="5200">
                <a:latin typeface="Oswald"/>
                <a:ea typeface="Oswald"/>
                <a:cs typeface="Oswald"/>
                <a:sym typeface="Oswald"/>
              </a:defRPr>
            </a:lvl8pPr>
            <a:lvl9pPr lvl="8" algn="ctr">
              <a:spcBef>
                <a:spcPts val="0"/>
              </a:spcBef>
              <a:spcAft>
                <a:spcPts val="0"/>
              </a:spcAft>
              <a:buSzPts val="5200"/>
              <a:buFont typeface="Oswald"/>
              <a:buNone/>
              <a:defRPr sz="5200">
                <a:latin typeface="Oswald"/>
                <a:ea typeface="Oswald"/>
                <a:cs typeface="Oswald"/>
                <a:sym typeface="Oswald"/>
              </a:defRPr>
            </a:lvl9pPr>
          </a:lstStyle>
          <a:p>
            <a:endParaRPr/>
          </a:p>
        </p:txBody>
      </p:sp>
      <p:sp>
        <p:nvSpPr>
          <p:cNvPr id="13" name="Google Shape;13;p2"/>
          <p:cNvSpPr txBox="1">
            <a:spLocks noGrp="1"/>
          </p:cNvSpPr>
          <p:nvPr>
            <p:ph type="subTitle" idx="1"/>
          </p:nvPr>
        </p:nvSpPr>
        <p:spPr>
          <a:xfrm>
            <a:off x="311700" y="2834125"/>
            <a:ext cx="8337000" cy="792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2800"/>
              <a:buFont typeface="Oswald"/>
              <a:buNone/>
              <a:defRPr sz="2800">
                <a:latin typeface="Oswald"/>
                <a:ea typeface="Oswald"/>
                <a:cs typeface="Oswald"/>
                <a:sym typeface="Oswald"/>
              </a:defRPr>
            </a:lvl1pPr>
            <a:lvl2pPr lvl="1" algn="ctr">
              <a:lnSpc>
                <a:spcPct val="100000"/>
              </a:lnSpc>
              <a:spcBef>
                <a:spcPts val="0"/>
              </a:spcBef>
              <a:spcAft>
                <a:spcPts val="0"/>
              </a:spcAft>
              <a:buSzPts val="2800"/>
              <a:buFont typeface="Oswald"/>
              <a:buNone/>
              <a:defRPr sz="2800">
                <a:latin typeface="Oswald"/>
                <a:ea typeface="Oswald"/>
                <a:cs typeface="Oswald"/>
                <a:sym typeface="Oswald"/>
              </a:defRPr>
            </a:lvl2pPr>
            <a:lvl3pPr lvl="2" algn="ctr">
              <a:lnSpc>
                <a:spcPct val="100000"/>
              </a:lnSpc>
              <a:spcBef>
                <a:spcPts val="0"/>
              </a:spcBef>
              <a:spcAft>
                <a:spcPts val="0"/>
              </a:spcAft>
              <a:buSzPts val="2800"/>
              <a:buFont typeface="Oswald"/>
              <a:buNone/>
              <a:defRPr sz="2800">
                <a:latin typeface="Oswald"/>
                <a:ea typeface="Oswald"/>
                <a:cs typeface="Oswald"/>
                <a:sym typeface="Oswald"/>
              </a:defRPr>
            </a:lvl3pPr>
            <a:lvl4pPr lvl="3" algn="ctr">
              <a:lnSpc>
                <a:spcPct val="100000"/>
              </a:lnSpc>
              <a:spcBef>
                <a:spcPts val="0"/>
              </a:spcBef>
              <a:spcAft>
                <a:spcPts val="0"/>
              </a:spcAft>
              <a:buSzPts val="2800"/>
              <a:buFont typeface="Oswald"/>
              <a:buNone/>
              <a:defRPr sz="2800">
                <a:latin typeface="Oswald"/>
                <a:ea typeface="Oswald"/>
                <a:cs typeface="Oswald"/>
                <a:sym typeface="Oswald"/>
              </a:defRPr>
            </a:lvl4pPr>
            <a:lvl5pPr lvl="4" algn="ctr">
              <a:lnSpc>
                <a:spcPct val="100000"/>
              </a:lnSpc>
              <a:spcBef>
                <a:spcPts val="0"/>
              </a:spcBef>
              <a:spcAft>
                <a:spcPts val="0"/>
              </a:spcAft>
              <a:buSzPts val="2800"/>
              <a:buFont typeface="Oswald"/>
              <a:buNone/>
              <a:defRPr sz="2800">
                <a:latin typeface="Oswald"/>
                <a:ea typeface="Oswald"/>
                <a:cs typeface="Oswald"/>
                <a:sym typeface="Oswald"/>
              </a:defRPr>
            </a:lvl5pPr>
            <a:lvl6pPr lvl="5" algn="ctr">
              <a:lnSpc>
                <a:spcPct val="100000"/>
              </a:lnSpc>
              <a:spcBef>
                <a:spcPts val="0"/>
              </a:spcBef>
              <a:spcAft>
                <a:spcPts val="0"/>
              </a:spcAft>
              <a:buSzPts val="2800"/>
              <a:buFont typeface="Oswald"/>
              <a:buNone/>
              <a:defRPr sz="2800">
                <a:latin typeface="Oswald"/>
                <a:ea typeface="Oswald"/>
                <a:cs typeface="Oswald"/>
                <a:sym typeface="Oswald"/>
              </a:defRPr>
            </a:lvl6pPr>
            <a:lvl7pPr lvl="6" algn="ctr">
              <a:lnSpc>
                <a:spcPct val="100000"/>
              </a:lnSpc>
              <a:spcBef>
                <a:spcPts val="0"/>
              </a:spcBef>
              <a:spcAft>
                <a:spcPts val="0"/>
              </a:spcAft>
              <a:buSzPts val="2800"/>
              <a:buFont typeface="Oswald"/>
              <a:buNone/>
              <a:defRPr sz="2800">
                <a:latin typeface="Oswald"/>
                <a:ea typeface="Oswald"/>
                <a:cs typeface="Oswald"/>
                <a:sym typeface="Oswald"/>
              </a:defRPr>
            </a:lvl7pPr>
            <a:lvl8pPr lvl="7" algn="ctr">
              <a:lnSpc>
                <a:spcPct val="100000"/>
              </a:lnSpc>
              <a:spcBef>
                <a:spcPts val="0"/>
              </a:spcBef>
              <a:spcAft>
                <a:spcPts val="0"/>
              </a:spcAft>
              <a:buSzPts val="2800"/>
              <a:buFont typeface="Oswald"/>
              <a:buNone/>
              <a:defRPr sz="2800">
                <a:latin typeface="Oswald"/>
                <a:ea typeface="Oswald"/>
                <a:cs typeface="Oswald"/>
                <a:sym typeface="Oswald"/>
              </a:defRPr>
            </a:lvl8pPr>
            <a:lvl9pPr lvl="8" algn="ctr">
              <a:lnSpc>
                <a:spcPct val="100000"/>
              </a:lnSpc>
              <a:spcBef>
                <a:spcPts val="0"/>
              </a:spcBef>
              <a:spcAft>
                <a:spcPts val="0"/>
              </a:spcAft>
              <a:buSzPts val="2800"/>
              <a:buFont typeface="Oswald"/>
              <a:buNone/>
              <a:defRPr sz="2800">
                <a:latin typeface="Oswald"/>
                <a:ea typeface="Oswald"/>
                <a:cs typeface="Oswald"/>
                <a:sym typeface="Oswa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329800" cy="841800"/>
          </a:xfrm>
          <a:prstGeom prst="rect">
            <a:avLst/>
          </a:prstGeom>
        </p:spPr>
        <p:txBody>
          <a:bodyPr spcFirstLastPara="1" wrap="square" lIns="91425" tIns="91425" rIns="91425" bIns="91425" anchor="ctr" anchorCtr="0"/>
          <a:lstStyle>
            <a:lvl1pPr lvl="0" algn="ctr">
              <a:spcBef>
                <a:spcPts val="0"/>
              </a:spcBef>
              <a:spcAft>
                <a:spcPts val="0"/>
              </a:spcAft>
              <a:buSzPts val="3600"/>
              <a:buFont typeface="Oswald"/>
              <a:buNone/>
              <a:defRPr sz="3600">
                <a:latin typeface="Oswald"/>
                <a:ea typeface="Oswald"/>
                <a:cs typeface="Oswald"/>
                <a:sym typeface="Oswald"/>
              </a:defRPr>
            </a:lvl1pPr>
            <a:lvl2pPr lvl="1" algn="ctr">
              <a:spcBef>
                <a:spcPts val="0"/>
              </a:spcBef>
              <a:spcAft>
                <a:spcPts val="0"/>
              </a:spcAft>
              <a:buSzPts val="3600"/>
              <a:buFont typeface="Oswald"/>
              <a:buNone/>
              <a:defRPr sz="3600">
                <a:latin typeface="Oswald"/>
                <a:ea typeface="Oswald"/>
                <a:cs typeface="Oswald"/>
                <a:sym typeface="Oswald"/>
              </a:defRPr>
            </a:lvl2pPr>
            <a:lvl3pPr lvl="2" algn="ctr">
              <a:spcBef>
                <a:spcPts val="0"/>
              </a:spcBef>
              <a:spcAft>
                <a:spcPts val="0"/>
              </a:spcAft>
              <a:buSzPts val="3600"/>
              <a:buFont typeface="Oswald"/>
              <a:buNone/>
              <a:defRPr sz="3600">
                <a:latin typeface="Oswald"/>
                <a:ea typeface="Oswald"/>
                <a:cs typeface="Oswald"/>
                <a:sym typeface="Oswald"/>
              </a:defRPr>
            </a:lvl3pPr>
            <a:lvl4pPr lvl="3" algn="ctr">
              <a:spcBef>
                <a:spcPts val="0"/>
              </a:spcBef>
              <a:spcAft>
                <a:spcPts val="0"/>
              </a:spcAft>
              <a:buSzPts val="3600"/>
              <a:buFont typeface="Oswald"/>
              <a:buNone/>
              <a:defRPr sz="3600">
                <a:latin typeface="Oswald"/>
                <a:ea typeface="Oswald"/>
                <a:cs typeface="Oswald"/>
                <a:sym typeface="Oswald"/>
              </a:defRPr>
            </a:lvl4pPr>
            <a:lvl5pPr lvl="4" algn="ctr">
              <a:spcBef>
                <a:spcPts val="0"/>
              </a:spcBef>
              <a:spcAft>
                <a:spcPts val="0"/>
              </a:spcAft>
              <a:buSzPts val="3600"/>
              <a:buFont typeface="Oswald"/>
              <a:buNone/>
              <a:defRPr sz="3600">
                <a:latin typeface="Oswald"/>
                <a:ea typeface="Oswald"/>
                <a:cs typeface="Oswald"/>
                <a:sym typeface="Oswald"/>
              </a:defRPr>
            </a:lvl5pPr>
            <a:lvl6pPr lvl="5" algn="ctr">
              <a:spcBef>
                <a:spcPts val="0"/>
              </a:spcBef>
              <a:spcAft>
                <a:spcPts val="0"/>
              </a:spcAft>
              <a:buSzPts val="3600"/>
              <a:buFont typeface="Oswald"/>
              <a:buNone/>
              <a:defRPr sz="3600">
                <a:latin typeface="Oswald"/>
                <a:ea typeface="Oswald"/>
                <a:cs typeface="Oswald"/>
                <a:sym typeface="Oswald"/>
              </a:defRPr>
            </a:lvl6pPr>
            <a:lvl7pPr lvl="6" algn="ctr">
              <a:spcBef>
                <a:spcPts val="0"/>
              </a:spcBef>
              <a:spcAft>
                <a:spcPts val="0"/>
              </a:spcAft>
              <a:buSzPts val="3600"/>
              <a:buFont typeface="Oswald"/>
              <a:buNone/>
              <a:defRPr sz="3600">
                <a:latin typeface="Oswald"/>
                <a:ea typeface="Oswald"/>
                <a:cs typeface="Oswald"/>
                <a:sym typeface="Oswald"/>
              </a:defRPr>
            </a:lvl7pPr>
            <a:lvl8pPr lvl="7" algn="ctr">
              <a:spcBef>
                <a:spcPts val="0"/>
              </a:spcBef>
              <a:spcAft>
                <a:spcPts val="0"/>
              </a:spcAft>
              <a:buSzPts val="3600"/>
              <a:buFont typeface="Oswald"/>
              <a:buNone/>
              <a:defRPr sz="3600">
                <a:latin typeface="Oswald"/>
                <a:ea typeface="Oswald"/>
                <a:cs typeface="Oswald"/>
                <a:sym typeface="Oswald"/>
              </a:defRPr>
            </a:lvl8pPr>
            <a:lvl9pPr lvl="8" algn="ctr">
              <a:spcBef>
                <a:spcPts val="0"/>
              </a:spcBef>
              <a:spcAft>
                <a:spcPts val="0"/>
              </a:spcAft>
              <a:buSzPts val="3600"/>
              <a:buFont typeface="Oswald"/>
              <a:buNone/>
              <a:defRPr sz="3600">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Font typeface="Oswald"/>
              <a:buNone/>
              <a:defRPr>
                <a:latin typeface="Oswald"/>
                <a:ea typeface="Oswald"/>
                <a:cs typeface="Oswald"/>
                <a:sym typeface="Oswald"/>
              </a:defRPr>
            </a:lvl2pPr>
            <a:lvl3pPr lvl="2">
              <a:spcBef>
                <a:spcPts val="0"/>
              </a:spcBef>
              <a:spcAft>
                <a:spcPts val="0"/>
              </a:spcAft>
              <a:buSzPts val="2800"/>
              <a:buFont typeface="Oswald"/>
              <a:buNone/>
              <a:defRPr>
                <a:latin typeface="Oswald"/>
                <a:ea typeface="Oswald"/>
                <a:cs typeface="Oswald"/>
                <a:sym typeface="Oswald"/>
              </a:defRPr>
            </a:lvl3pPr>
            <a:lvl4pPr lvl="3">
              <a:spcBef>
                <a:spcPts val="0"/>
              </a:spcBef>
              <a:spcAft>
                <a:spcPts val="0"/>
              </a:spcAft>
              <a:buSzPts val="2800"/>
              <a:buFont typeface="Oswald"/>
              <a:buNone/>
              <a:defRPr>
                <a:latin typeface="Oswald"/>
                <a:ea typeface="Oswald"/>
                <a:cs typeface="Oswald"/>
                <a:sym typeface="Oswald"/>
              </a:defRPr>
            </a:lvl4pPr>
            <a:lvl5pPr lvl="4">
              <a:spcBef>
                <a:spcPts val="0"/>
              </a:spcBef>
              <a:spcAft>
                <a:spcPts val="0"/>
              </a:spcAft>
              <a:buSzPts val="2800"/>
              <a:buFont typeface="Oswald"/>
              <a:buNone/>
              <a:defRPr>
                <a:latin typeface="Oswald"/>
                <a:ea typeface="Oswald"/>
                <a:cs typeface="Oswald"/>
                <a:sym typeface="Oswald"/>
              </a:defRPr>
            </a:lvl5pPr>
            <a:lvl6pPr lvl="5">
              <a:spcBef>
                <a:spcPts val="0"/>
              </a:spcBef>
              <a:spcAft>
                <a:spcPts val="0"/>
              </a:spcAft>
              <a:buSzPts val="2800"/>
              <a:buFont typeface="Oswald"/>
              <a:buNone/>
              <a:defRPr>
                <a:latin typeface="Oswald"/>
                <a:ea typeface="Oswald"/>
                <a:cs typeface="Oswald"/>
                <a:sym typeface="Oswald"/>
              </a:defRPr>
            </a:lvl6pPr>
            <a:lvl7pPr lvl="6">
              <a:spcBef>
                <a:spcPts val="0"/>
              </a:spcBef>
              <a:spcAft>
                <a:spcPts val="0"/>
              </a:spcAft>
              <a:buSzPts val="2800"/>
              <a:buFont typeface="Oswald"/>
              <a:buNone/>
              <a:defRPr>
                <a:latin typeface="Oswald"/>
                <a:ea typeface="Oswald"/>
                <a:cs typeface="Oswald"/>
                <a:sym typeface="Oswald"/>
              </a:defRPr>
            </a:lvl7pPr>
            <a:lvl8pPr lvl="7">
              <a:spcBef>
                <a:spcPts val="0"/>
              </a:spcBef>
              <a:spcAft>
                <a:spcPts val="0"/>
              </a:spcAft>
              <a:buSzPts val="2800"/>
              <a:buFont typeface="Oswald"/>
              <a:buNone/>
              <a:defRPr>
                <a:latin typeface="Oswald"/>
                <a:ea typeface="Oswald"/>
                <a:cs typeface="Oswald"/>
                <a:sym typeface="Oswald"/>
              </a:defRPr>
            </a:lvl8pPr>
            <a:lvl9pPr lvl="8">
              <a:spcBef>
                <a:spcPts val="0"/>
              </a:spcBef>
              <a:spcAft>
                <a:spcPts val="0"/>
              </a:spcAft>
              <a:buSzPts val="2800"/>
              <a:buFont typeface="Oswald"/>
              <a:buNone/>
              <a:defRPr>
                <a:latin typeface="Oswald"/>
                <a:ea typeface="Oswald"/>
                <a:cs typeface="Oswald"/>
                <a:sym typeface="Oswald"/>
              </a:defRPr>
            </a:lvl9pPr>
          </a:lstStyle>
          <a:p>
            <a:endParaRPr/>
          </a:p>
        </p:txBody>
      </p:sp>
      <p:sp>
        <p:nvSpPr>
          <p:cNvPr id="18" name="Google Shape;18;p4"/>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lstStyle>
            <a:lvl1pPr marL="457200" lvl="0" indent="-317500">
              <a:lnSpc>
                <a:spcPct val="150000"/>
              </a:lnSpc>
              <a:spcBef>
                <a:spcPts val="0"/>
              </a:spcBef>
              <a:spcAft>
                <a:spcPts val="0"/>
              </a:spcAft>
              <a:buClr>
                <a:srgbClr val="1C4587"/>
              </a:buClr>
              <a:buSzPts val="1400"/>
              <a:buFont typeface="Trebuchet MS"/>
              <a:buChar char="■"/>
              <a:defRPr sz="1400">
                <a:solidFill>
                  <a:srgbClr val="000000"/>
                </a:solidFill>
                <a:latin typeface="Trebuchet MS"/>
                <a:ea typeface="Trebuchet MS"/>
                <a:cs typeface="Trebuchet MS"/>
                <a:sym typeface="Trebuchet MS"/>
              </a:defRPr>
            </a:lvl1pPr>
            <a:lvl2pPr marL="914400" lvl="1" indent="-317500">
              <a:lnSpc>
                <a:spcPct val="150000"/>
              </a:lnSpc>
              <a:spcBef>
                <a:spcPts val="0"/>
              </a:spcBef>
              <a:spcAft>
                <a:spcPts val="0"/>
              </a:spcAft>
              <a:buClr>
                <a:srgbClr val="1C4587"/>
              </a:buClr>
              <a:buSzPts val="1400"/>
              <a:buFont typeface="Trebuchet MS"/>
              <a:buChar char="□"/>
              <a:defRPr>
                <a:solidFill>
                  <a:srgbClr val="000000"/>
                </a:solidFill>
                <a:latin typeface="Trebuchet MS"/>
                <a:ea typeface="Trebuchet MS"/>
                <a:cs typeface="Trebuchet MS"/>
                <a:sym typeface="Trebuchet MS"/>
              </a:defRPr>
            </a:lvl2pPr>
            <a:lvl3pPr marL="1371600" lvl="2" indent="-317500">
              <a:lnSpc>
                <a:spcPct val="150000"/>
              </a:lnSpc>
              <a:spcBef>
                <a:spcPts val="0"/>
              </a:spcBef>
              <a:spcAft>
                <a:spcPts val="0"/>
              </a:spcAft>
              <a:buClr>
                <a:srgbClr val="1C4587"/>
              </a:buClr>
              <a:buSzPts val="1400"/>
              <a:buFont typeface="Trebuchet MS"/>
              <a:buChar char="￮"/>
              <a:defRPr>
                <a:solidFill>
                  <a:srgbClr val="000000"/>
                </a:solidFill>
                <a:latin typeface="Trebuchet MS"/>
                <a:ea typeface="Trebuchet MS"/>
                <a:cs typeface="Trebuchet MS"/>
                <a:sym typeface="Trebuchet MS"/>
              </a:defRPr>
            </a:lvl3pPr>
            <a:lvl4pPr marL="1828800" lvl="3" indent="-3175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4pPr>
            <a:lvl5pPr marL="2286000" lvl="4" indent="-3175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5pPr>
            <a:lvl6pPr marL="2743200" lvl="5" indent="-3175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6pPr>
            <a:lvl7pPr marL="3200400" lvl="6" indent="-3175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7pPr>
            <a:lvl8pPr marL="3657600" lvl="7" indent="-3175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8pPr>
            <a:lvl9pPr marL="4114800" lvl="8" indent="-3175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9pPr>
          </a:lstStyle>
          <a:p>
            <a:endParaRPr/>
          </a:p>
        </p:txBody>
      </p:sp>
      <p:sp>
        <p:nvSpPr>
          <p:cNvPr id="19" name="Google Shape;19;p4"/>
          <p:cNvSpPr/>
          <p:nvPr/>
        </p:nvSpPr>
        <p:spPr>
          <a:xfrm>
            <a:off x="64600" y="567025"/>
            <a:ext cx="8641500" cy="57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103550" y="743375"/>
            <a:ext cx="3999900" cy="4313400"/>
          </a:xfrm>
          <a:prstGeom prst="rect">
            <a:avLst/>
          </a:prstGeom>
        </p:spPr>
        <p:txBody>
          <a:bodyPr spcFirstLastPara="1" wrap="square" lIns="91425" tIns="91425" rIns="91425" bIns="91425" anchor="ctr" anchorCtr="0"/>
          <a:lstStyle>
            <a:lvl1pPr marL="457200" lvl="0" indent="-317500">
              <a:spcBef>
                <a:spcPts val="500"/>
              </a:spcBef>
              <a:spcAft>
                <a:spcPts val="0"/>
              </a:spcAft>
              <a:buClr>
                <a:srgbClr val="000000"/>
              </a:buClr>
              <a:buSzPts val="1400"/>
              <a:buFont typeface="Trebuchet MS"/>
              <a:buChar char="●"/>
              <a:defRPr sz="1400">
                <a:solidFill>
                  <a:srgbClr val="000000"/>
                </a:solidFill>
                <a:latin typeface="Trebuchet MS"/>
                <a:ea typeface="Trebuchet MS"/>
                <a:cs typeface="Trebuchet MS"/>
                <a:sym typeface="Trebuchet MS"/>
              </a:defRPr>
            </a:lvl1pPr>
            <a:lvl2pPr marL="914400" lvl="1"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2pPr>
            <a:lvl3pPr marL="1371600" lvl="2"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3pPr>
            <a:lvl4pPr marL="1828800" lvl="3"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4pPr>
            <a:lvl5pPr marL="2286000" lvl="4"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5pPr>
            <a:lvl6pPr marL="2743200" lvl="5"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6pPr>
            <a:lvl7pPr marL="3200400" lvl="6"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7pPr>
            <a:lvl8pPr marL="3657600" lvl="7"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8pPr>
            <a:lvl9pPr marL="4114800" lvl="8"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9pPr>
          </a:lstStyle>
          <a:p>
            <a:endParaRPr/>
          </a:p>
        </p:txBody>
      </p:sp>
      <p:sp>
        <p:nvSpPr>
          <p:cNvPr id="22" name="Google Shape;22;p5"/>
          <p:cNvSpPr txBox="1">
            <a:spLocks noGrp="1"/>
          </p:cNvSpPr>
          <p:nvPr>
            <p:ph type="body" idx="2"/>
          </p:nvPr>
        </p:nvSpPr>
        <p:spPr>
          <a:xfrm>
            <a:off x="4103450" y="743375"/>
            <a:ext cx="4602600" cy="4313400"/>
          </a:xfrm>
          <a:prstGeom prst="rect">
            <a:avLst/>
          </a:prstGeom>
        </p:spPr>
        <p:txBody>
          <a:bodyPr spcFirstLastPara="1" wrap="square" lIns="91425" tIns="91425" rIns="91425" bIns="91425" anchor="ctr" anchorCtr="0"/>
          <a:lstStyle>
            <a:lvl1pPr marL="457200" lvl="0" indent="-317500">
              <a:spcBef>
                <a:spcPts val="500"/>
              </a:spcBef>
              <a:spcAft>
                <a:spcPts val="0"/>
              </a:spcAft>
              <a:buClr>
                <a:srgbClr val="000000"/>
              </a:buClr>
              <a:buSzPts val="1400"/>
              <a:buFont typeface="Trebuchet MS"/>
              <a:buChar char="●"/>
              <a:defRPr sz="1400">
                <a:solidFill>
                  <a:srgbClr val="000000"/>
                </a:solidFill>
                <a:latin typeface="Trebuchet MS"/>
                <a:ea typeface="Trebuchet MS"/>
                <a:cs typeface="Trebuchet MS"/>
                <a:sym typeface="Trebuchet MS"/>
              </a:defRPr>
            </a:lvl1pPr>
            <a:lvl2pPr marL="914400" lvl="1"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2pPr>
            <a:lvl3pPr marL="1371600" lvl="2"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3pPr>
            <a:lvl4pPr marL="1828800" lvl="3"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4pPr>
            <a:lvl5pPr marL="2286000" lvl="4"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5pPr>
            <a:lvl6pPr marL="2743200" lvl="5"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6pPr>
            <a:lvl7pPr marL="3200400" lvl="6"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7pPr>
            <a:lvl8pPr marL="3657600" lvl="7"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8pPr>
            <a:lvl9pPr marL="4114800" lvl="8" indent="-3175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9pPr>
          </a:lstStyle>
          <a:p>
            <a:endParaRPr/>
          </a:p>
        </p:txBody>
      </p:sp>
      <p:sp>
        <p:nvSpPr>
          <p:cNvPr id="23" name="Google Shape;23;p5"/>
          <p:cNvSpPr/>
          <p:nvPr/>
        </p:nvSpPr>
        <p:spPr>
          <a:xfrm>
            <a:off x="64600" y="567025"/>
            <a:ext cx="8641500" cy="57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Font typeface="Oswald"/>
              <a:buNone/>
              <a:defRPr>
                <a:latin typeface="Oswald"/>
                <a:ea typeface="Oswald"/>
                <a:cs typeface="Oswald"/>
                <a:sym typeface="Oswald"/>
              </a:defRPr>
            </a:lvl2pPr>
            <a:lvl3pPr lvl="2" rtl="0">
              <a:spcBef>
                <a:spcPts val="0"/>
              </a:spcBef>
              <a:spcAft>
                <a:spcPts val="0"/>
              </a:spcAft>
              <a:buSzPts val="2800"/>
              <a:buFont typeface="Oswald"/>
              <a:buNone/>
              <a:defRPr>
                <a:latin typeface="Oswald"/>
                <a:ea typeface="Oswald"/>
                <a:cs typeface="Oswald"/>
                <a:sym typeface="Oswald"/>
              </a:defRPr>
            </a:lvl3pPr>
            <a:lvl4pPr lvl="3" rtl="0">
              <a:spcBef>
                <a:spcPts val="0"/>
              </a:spcBef>
              <a:spcAft>
                <a:spcPts val="0"/>
              </a:spcAft>
              <a:buSzPts val="2800"/>
              <a:buFont typeface="Oswald"/>
              <a:buNone/>
              <a:defRPr>
                <a:latin typeface="Oswald"/>
                <a:ea typeface="Oswald"/>
                <a:cs typeface="Oswald"/>
                <a:sym typeface="Oswald"/>
              </a:defRPr>
            </a:lvl4pPr>
            <a:lvl5pPr lvl="4" rtl="0">
              <a:spcBef>
                <a:spcPts val="0"/>
              </a:spcBef>
              <a:spcAft>
                <a:spcPts val="0"/>
              </a:spcAft>
              <a:buSzPts val="2800"/>
              <a:buFont typeface="Oswald"/>
              <a:buNone/>
              <a:defRPr>
                <a:latin typeface="Oswald"/>
                <a:ea typeface="Oswald"/>
                <a:cs typeface="Oswald"/>
                <a:sym typeface="Oswald"/>
              </a:defRPr>
            </a:lvl5pPr>
            <a:lvl6pPr lvl="5" rtl="0">
              <a:spcBef>
                <a:spcPts val="0"/>
              </a:spcBef>
              <a:spcAft>
                <a:spcPts val="0"/>
              </a:spcAft>
              <a:buSzPts val="2800"/>
              <a:buFont typeface="Oswald"/>
              <a:buNone/>
              <a:defRPr>
                <a:latin typeface="Oswald"/>
                <a:ea typeface="Oswald"/>
                <a:cs typeface="Oswald"/>
                <a:sym typeface="Oswald"/>
              </a:defRPr>
            </a:lvl6pPr>
            <a:lvl7pPr lvl="6" rtl="0">
              <a:spcBef>
                <a:spcPts val="0"/>
              </a:spcBef>
              <a:spcAft>
                <a:spcPts val="0"/>
              </a:spcAft>
              <a:buSzPts val="2800"/>
              <a:buFont typeface="Oswald"/>
              <a:buNone/>
              <a:defRPr>
                <a:latin typeface="Oswald"/>
                <a:ea typeface="Oswald"/>
                <a:cs typeface="Oswald"/>
                <a:sym typeface="Oswald"/>
              </a:defRPr>
            </a:lvl7pPr>
            <a:lvl8pPr lvl="7" rtl="0">
              <a:spcBef>
                <a:spcPts val="0"/>
              </a:spcBef>
              <a:spcAft>
                <a:spcPts val="0"/>
              </a:spcAft>
              <a:buSzPts val="2800"/>
              <a:buFont typeface="Oswald"/>
              <a:buNone/>
              <a:defRPr>
                <a:latin typeface="Oswald"/>
                <a:ea typeface="Oswald"/>
                <a:cs typeface="Oswald"/>
                <a:sym typeface="Oswald"/>
              </a:defRPr>
            </a:lvl8pPr>
            <a:lvl9pPr lvl="8" rtl="0">
              <a:spcBef>
                <a:spcPts val="0"/>
              </a:spcBef>
              <a:spcAft>
                <a:spcPts val="0"/>
              </a:spcAft>
              <a:buSzPts val="28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p:nvPr/>
        </p:nvSpPr>
        <p:spPr>
          <a:xfrm>
            <a:off x="64600" y="567025"/>
            <a:ext cx="8641500" cy="57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6"/>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Font typeface="Oswald"/>
              <a:buNone/>
              <a:defRPr>
                <a:latin typeface="Oswald"/>
                <a:ea typeface="Oswald"/>
                <a:cs typeface="Oswald"/>
                <a:sym typeface="Oswald"/>
              </a:defRPr>
            </a:lvl2pPr>
            <a:lvl3pPr lvl="2" rtl="0">
              <a:spcBef>
                <a:spcPts val="0"/>
              </a:spcBef>
              <a:spcAft>
                <a:spcPts val="0"/>
              </a:spcAft>
              <a:buSzPts val="2800"/>
              <a:buFont typeface="Oswald"/>
              <a:buNone/>
              <a:defRPr>
                <a:latin typeface="Oswald"/>
                <a:ea typeface="Oswald"/>
                <a:cs typeface="Oswald"/>
                <a:sym typeface="Oswald"/>
              </a:defRPr>
            </a:lvl3pPr>
            <a:lvl4pPr lvl="3" rtl="0">
              <a:spcBef>
                <a:spcPts val="0"/>
              </a:spcBef>
              <a:spcAft>
                <a:spcPts val="0"/>
              </a:spcAft>
              <a:buSzPts val="2800"/>
              <a:buFont typeface="Oswald"/>
              <a:buNone/>
              <a:defRPr>
                <a:latin typeface="Oswald"/>
                <a:ea typeface="Oswald"/>
                <a:cs typeface="Oswald"/>
                <a:sym typeface="Oswald"/>
              </a:defRPr>
            </a:lvl4pPr>
            <a:lvl5pPr lvl="4" rtl="0">
              <a:spcBef>
                <a:spcPts val="0"/>
              </a:spcBef>
              <a:spcAft>
                <a:spcPts val="0"/>
              </a:spcAft>
              <a:buSzPts val="2800"/>
              <a:buFont typeface="Oswald"/>
              <a:buNone/>
              <a:defRPr>
                <a:latin typeface="Oswald"/>
                <a:ea typeface="Oswald"/>
                <a:cs typeface="Oswald"/>
                <a:sym typeface="Oswald"/>
              </a:defRPr>
            </a:lvl5pPr>
            <a:lvl6pPr lvl="5" rtl="0">
              <a:spcBef>
                <a:spcPts val="0"/>
              </a:spcBef>
              <a:spcAft>
                <a:spcPts val="0"/>
              </a:spcAft>
              <a:buSzPts val="2800"/>
              <a:buFont typeface="Oswald"/>
              <a:buNone/>
              <a:defRPr>
                <a:latin typeface="Oswald"/>
                <a:ea typeface="Oswald"/>
                <a:cs typeface="Oswald"/>
                <a:sym typeface="Oswald"/>
              </a:defRPr>
            </a:lvl6pPr>
            <a:lvl7pPr lvl="6" rtl="0">
              <a:spcBef>
                <a:spcPts val="0"/>
              </a:spcBef>
              <a:spcAft>
                <a:spcPts val="0"/>
              </a:spcAft>
              <a:buSzPts val="2800"/>
              <a:buFont typeface="Oswald"/>
              <a:buNone/>
              <a:defRPr>
                <a:latin typeface="Oswald"/>
                <a:ea typeface="Oswald"/>
                <a:cs typeface="Oswald"/>
                <a:sym typeface="Oswald"/>
              </a:defRPr>
            </a:lvl7pPr>
            <a:lvl8pPr lvl="7" rtl="0">
              <a:spcBef>
                <a:spcPts val="0"/>
              </a:spcBef>
              <a:spcAft>
                <a:spcPts val="0"/>
              </a:spcAft>
              <a:buSzPts val="2800"/>
              <a:buFont typeface="Oswald"/>
              <a:buNone/>
              <a:defRPr>
                <a:latin typeface="Oswald"/>
                <a:ea typeface="Oswald"/>
                <a:cs typeface="Oswald"/>
                <a:sym typeface="Oswald"/>
              </a:defRPr>
            </a:lvl8pPr>
            <a:lvl9pPr lvl="8" rtl="0">
              <a:spcBef>
                <a:spcPts val="0"/>
              </a:spcBef>
              <a:spcAft>
                <a:spcPts val="0"/>
              </a:spcAft>
              <a:buSzPts val="28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_ONLY_1">
  <p:cSld name="CAPTION_ONLY_1">
    <p:spTree>
      <p:nvGrpSpPr>
        <p:cNvPr id="1" name="Shape 29"/>
        <p:cNvGrpSpPr/>
        <p:nvPr/>
      </p:nvGrpSpPr>
      <p:grpSpPr>
        <a:xfrm>
          <a:off x="0" y="0"/>
          <a:ext cx="0" cy="0"/>
          <a:chOff x="0" y="0"/>
          <a:chExt cx="0" cy="0"/>
        </a:xfrm>
      </p:grpSpPr>
      <p:sp>
        <p:nvSpPr>
          <p:cNvPr id="30" name="Google Shape;30;p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400"/>
              <a:buNone/>
              <a:defRPr/>
            </a:lvl1pPr>
          </a:lstStyle>
          <a:p>
            <a:endParaRPr/>
          </a:p>
        </p:txBody>
      </p:sp>
      <p:sp>
        <p:nvSpPr>
          <p:cNvPr id="31" name="Google Shape;31;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p:cSld name="TITLE_AND_BODY_1">
    <p:bg>
      <p:bgPr>
        <a:solidFill>
          <a:srgbClr val="FFFFFF"/>
        </a:solidFill>
        <a:effectLst/>
      </p:bgPr>
    </p:bg>
    <p:spTree>
      <p:nvGrpSpPr>
        <p:cNvPr id="1" name="Shape 3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33"/>
        <p:cNvGrpSpPr/>
        <p:nvPr/>
      </p:nvGrpSpPr>
      <p:grpSpPr>
        <a:xfrm>
          <a:off x="0" y="0"/>
          <a:ext cx="0" cy="0"/>
          <a:chOff x="0" y="0"/>
          <a:chExt cx="0" cy="0"/>
        </a:xfrm>
      </p:grpSpPr>
      <p:sp>
        <p:nvSpPr>
          <p:cNvPr id="34" name="Google Shape;34;p10"/>
          <p:cNvSpPr txBox="1">
            <a:spLocks noGrp="1"/>
          </p:cNvSpPr>
          <p:nvPr>
            <p:ph type="sldNum" idx="12"/>
          </p:nvPr>
        </p:nvSpPr>
        <p:spPr>
          <a:xfrm>
            <a:off x="4436956" y="4875609"/>
            <a:ext cx="279000" cy="214500"/>
          </a:xfrm>
          <a:prstGeom prst="rect">
            <a:avLst/>
          </a:prstGeom>
          <a:gradFill>
            <a:gsLst>
              <a:gs pos="0">
                <a:srgbClr val="FEEAD4"/>
              </a:gs>
              <a:gs pos="100000">
                <a:srgbClr val="FEE8D2"/>
              </a:gs>
            </a:gsLst>
            <a:lin ang="5400012" scaled="0"/>
          </a:grad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503B28"/>
              </a:buClr>
              <a:buFont typeface="Helvetica Neue"/>
              <a:buNone/>
              <a:defRPr sz="1300" b="0" i="1" u="none" strike="noStrike" cap="none">
                <a:solidFill>
                  <a:srgbClr val="503B28"/>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sz="1400" i="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7175" y="255200"/>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70175" y="1017725"/>
            <a:ext cx="8574600" cy="3937200"/>
          </a:xfrm>
          <a:prstGeom prst="rect">
            <a:avLst/>
          </a:prstGeom>
          <a:noFill/>
          <a:ln>
            <a:noFill/>
          </a:ln>
        </p:spPr>
        <p:txBody>
          <a:bodyPr spcFirstLastPara="1" wrap="square" lIns="91425" tIns="91425" rIns="91425" bIns="91425" anchor="ctr" anchorCtr="0"/>
          <a:lstStyle>
            <a:lvl1pPr marL="457200" lvl="0"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1pPr>
            <a:lvl2pPr marL="914400" lvl="1"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2pPr>
            <a:lvl3pPr marL="1371600" lvl="2"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3pPr>
            <a:lvl4pPr marL="1828800" lvl="3"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4pPr>
            <a:lvl5pPr marL="2286000" lvl="4"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5pPr>
            <a:lvl6pPr marL="2743200" lvl="5"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6pPr>
            <a:lvl7pPr marL="3200400" lvl="6"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7pPr>
            <a:lvl8pPr marL="3657600" lvl="7"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8pPr>
            <a:lvl9pPr marL="4114800" lvl="8" indent="-317500">
              <a:lnSpc>
                <a:spcPct val="150000"/>
              </a:lnSpc>
              <a:spcBef>
                <a:spcPts val="0"/>
              </a:spcBef>
              <a:spcAft>
                <a:spcPts val="0"/>
              </a:spcAft>
              <a:buSzPts val="1400"/>
              <a:buFont typeface="Trebuchet MS"/>
              <a:buChar char="■"/>
              <a:defRPr>
                <a:latin typeface="Trebuchet MS"/>
                <a:ea typeface="Trebuchet MS"/>
                <a:cs typeface="Trebuchet MS"/>
                <a:sym typeface="Trebuchet MS"/>
              </a:defRPr>
            </a:lvl9pPr>
          </a:lstStyle>
          <a:p>
            <a:endParaRPr/>
          </a:p>
        </p:txBody>
      </p:sp>
      <p:pic>
        <p:nvPicPr>
          <p:cNvPr id="8" name="Google Shape;8;p1"/>
          <p:cNvPicPr preferRelativeResize="0"/>
          <p:nvPr/>
        </p:nvPicPr>
        <p:blipFill>
          <a:blip r:embed="rId11">
            <a:alphaModFix/>
          </a:blip>
          <a:stretch>
            <a:fillRect/>
          </a:stretch>
        </p:blipFill>
        <p:spPr>
          <a:xfrm>
            <a:off x="8800650" y="0"/>
            <a:ext cx="355200" cy="5143500"/>
          </a:xfrm>
          <a:prstGeom prst="rect">
            <a:avLst/>
          </a:prstGeom>
          <a:noFill/>
          <a:ln>
            <a:noFill/>
          </a:ln>
        </p:spPr>
      </p:pic>
      <p:sp>
        <p:nvSpPr>
          <p:cNvPr id="9" name="Google Shape;9;p1"/>
          <p:cNvSpPr txBox="1"/>
          <p:nvPr/>
        </p:nvSpPr>
        <p:spPr>
          <a:xfrm rot="5400000">
            <a:off x="8181600" y="619050"/>
            <a:ext cx="15933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9DAF8"/>
                </a:solidFill>
              </a:rPr>
              <a:t>CPSC 457</a:t>
            </a:r>
            <a:endParaRPr>
              <a:solidFill>
                <a:srgbClr val="C9DAF8"/>
              </a:solidFill>
            </a:endParaRPr>
          </a:p>
        </p:txBody>
      </p:sp>
      <p:sp>
        <p:nvSpPr>
          <p:cNvPr id="10" name="Google Shape;10;p1"/>
          <p:cNvSpPr txBox="1"/>
          <p:nvPr/>
        </p:nvSpPr>
        <p:spPr>
          <a:xfrm>
            <a:off x="8800649" y="4749850"/>
            <a:ext cx="3552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sz="1000">
                <a:solidFill>
                  <a:srgbClr val="FFFFFF"/>
                </a:solidFill>
              </a:rPr>
              <a:t>‹#›</a:t>
            </a:fld>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1"/>
          <p:cNvSpPr txBox="1">
            <a:spLocks noGrp="1"/>
          </p:cNvSpPr>
          <p:nvPr>
            <p:ph type="ctrTitle"/>
          </p:nvPr>
        </p:nvSpPr>
        <p:spPr>
          <a:xfrm>
            <a:off x="311700" y="186225"/>
            <a:ext cx="8337000" cy="48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en-GB"/>
              <a:t>CPSC 457</a:t>
            </a:r>
            <a:endParaRPr/>
          </a:p>
          <a:p>
            <a:pPr marL="0" lvl="0" indent="0" algn="ctr" rtl="0">
              <a:spcBef>
                <a:spcPts val="0"/>
              </a:spcBef>
              <a:spcAft>
                <a:spcPts val="0"/>
              </a:spcAft>
              <a:buClr>
                <a:schemeClr val="dk1"/>
              </a:buClr>
              <a:buSzPts val="1100"/>
              <a:buFont typeface="Arial"/>
              <a:buNone/>
            </a:pPr>
            <a:r>
              <a:rPr lang="en-GB" sz="1800"/>
              <a:t>Filesystems</a:t>
            </a:r>
            <a:endParaRPr sz="1800"/>
          </a:p>
          <a:p>
            <a:pPr marL="0" lvl="0" indent="0" algn="ctr" rtl="0">
              <a:spcBef>
                <a:spcPts val="0"/>
              </a:spcBef>
              <a:spcAft>
                <a:spcPts val="0"/>
              </a:spcAft>
              <a:buNone/>
            </a:pPr>
            <a:endParaRPr sz="2400"/>
          </a:p>
          <a:p>
            <a:pPr marL="0" lvl="0" indent="0" algn="ctr" rtl="0">
              <a:spcBef>
                <a:spcPts val="0"/>
              </a:spcBef>
              <a:spcAft>
                <a:spcPts val="0"/>
              </a:spcAft>
              <a:buClr>
                <a:schemeClr val="dk1"/>
              </a:buClr>
              <a:buSzPts val="1100"/>
              <a:buFont typeface="Arial"/>
              <a:buNone/>
            </a:pPr>
            <a:r>
              <a:rPr lang="en-GB" sz="1800"/>
              <a:t> </a:t>
            </a:r>
            <a:endParaRPr sz="1800"/>
          </a:p>
          <a:p>
            <a:pPr marL="0" lvl="0" indent="0" algn="ctr" rtl="0">
              <a:spcBef>
                <a:spcPts val="0"/>
              </a:spcBef>
              <a:spcAft>
                <a:spcPts val="0"/>
              </a:spcAft>
              <a:buClr>
                <a:schemeClr val="dk1"/>
              </a:buClr>
              <a:buSzPts val="1100"/>
              <a:buFont typeface="Arial"/>
              <a:buNone/>
            </a:pPr>
            <a:endParaRPr sz="1800"/>
          </a:p>
          <a:p>
            <a:pPr marL="0" lvl="0" indent="0" algn="ctr" rtl="0">
              <a:spcBef>
                <a:spcPts val="0"/>
              </a:spcBef>
              <a:spcAft>
                <a:spcPts val="0"/>
              </a:spcAft>
              <a:buClr>
                <a:schemeClr val="dk1"/>
              </a:buClr>
              <a:buSzPts val="1100"/>
              <a:buFont typeface="Arial"/>
              <a:buNone/>
            </a:pPr>
            <a:endParaRPr sz="1800"/>
          </a:p>
          <a:p>
            <a:pPr marL="0" lvl="0" indent="0" algn="ctr" rtl="0">
              <a:spcBef>
                <a:spcPts val="0"/>
              </a:spcBef>
              <a:spcAft>
                <a:spcPts val="0"/>
              </a:spcAft>
              <a:buClr>
                <a:schemeClr val="dk1"/>
              </a:buClr>
              <a:buSzPts val="1100"/>
              <a:buFont typeface="Arial"/>
              <a:buNone/>
            </a:pPr>
            <a:endParaRPr sz="1800"/>
          </a:p>
          <a:p>
            <a:pPr marL="0" lvl="0" indent="0" algn="ctr" rtl="0">
              <a:spcBef>
                <a:spcPts val="0"/>
              </a:spcBef>
              <a:spcAft>
                <a:spcPts val="0"/>
              </a:spcAft>
              <a:buNone/>
            </a:pPr>
            <a:r>
              <a:rPr lang="en-GB" sz="1000">
                <a:solidFill>
                  <a:srgbClr val="474747"/>
                </a:solidFill>
              </a:rPr>
              <a:t>Contains slides from Mea Wang, Andrew Tanenbaum and Herbert Bos, Silberschatz, Galvin and Gagne</a:t>
            </a:r>
            <a:endParaRPr sz="1000">
              <a:solidFill>
                <a:srgbClr val="474747"/>
              </a:solidFill>
            </a:endParaRPr>
          </a:p>
          <a:p>
            <a:pPr marL="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p:nvPr/>
        </p:nvSpPr>
        <p:spPr>
          <a:xfrm>
            <a:off x="6098875" y="2454775"/>
            <a:ext cx="1914900" cy="20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file formats</a:t>
            </a:r>
            <a:endParaRPr/>
          </a:p>
        </p:txBody>
      </p:sp>
      <p:pic>
        <p:nvPicPr>
          <p:cNvPr id="99" name="Google Shape;99;p20"/>
          <p:cNvPicPr preferRelativeResize="0"/>
          <p:nvPr/>
        </p:nvPicPr>
        <p:blipFill rotWithShape="1">
          <a:blip r:embed="rId3">
            <a:alphaModFix/>
          </a:blip>
          <a:srcRect l="6629" t="9459" r="62476" b="6900"/>
          <a:stretch/>
        </p:blipFill>
        <p:spPr>
          <a:xfrm>
            <a:off x="342650" y="920450"/>
            <a:ext cx="1714000" cy="3643075"/>
          </a:xfrm>
          <a:prstGeom prst="rect">
            <a:avLst/>
          </a:prstGeom>
          <a:noFill/>
          <a:ln>
            <a:noFill/>
          </a:ln>
        </p:spPr>
      </p:pic>
      <p:sp>
        <p:nvSpPr>
          <p:cNvPr id="100" name="Google Shape;100;p20"/>
          <p:cNvSpPr txBox="1"/>
          <p:nvPr/>
        </p:nvSpPr>
        <p:spPr>
          <a:xfrm>
            <a:off x="734025" y="4520600"/>
            <a:ext cx="1240200" cy="30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executable file</a:t>
            </a:r>
            <a:endParaRPr/>
          </a:p>
        </p:txBody>
      </p:sp>
      <p:sp>
        <p:nvSpPr>
          <p:cNvPr id="101" name="Google Shape;101;p20"/>
          <p:cNvSpPr txBox="1"/>
          <p:nvPr/>
        </p:nvSpPr>
        <p:spPr>
          <a:xfrm>
            <a:off x="2796850" y="4520600"/>
            <a:ext cx="1240200" cy="30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archive</a:t>
            </a:r>
            <a:endParaRPr/>
          </a:p>
        </p:txBody>
      </p:sp>
      <p:sp>
        <p:nvSpPr>
          <p:cNvPr id="102" name="Google Shape;102;p20"/>
          <p:cNvSpPr txBox="1"/>
          <p:nvPr/>
        </p:nvSpPr>
        <p:spPr>
          <a:xfrm>
            <a:off x="6211125" y="4520600"/>
            <a:ext cx="1713900" cy="30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text file</a:t>
            </a:r>
            <a:endParaRPr/>
          </a:p>
        </p:txBody>
      </p:sp>
      <p:graphicFrame>
        <p:nvGraphicFramePr>
          <p:cNvPr id="103" name="Google Shape;103;p20"/>
          <p:cNvGraphicFramePr/>
          <p:nvPr/>
        </p:nvGraphicFramePr>
        <p:xfrm>
          <a:off x="6145875" y="2486500"/>
          <a:ext cx="3000000" cy="3000000"/>
        </p:xfrm>
        <a:graphic>
          <a:graphicData uri="http://schemas.openxmlformats.org/drawingml/2006/table">
            <a:tbl>
              <a:tblPr>
                <a:noFill/>
                <a:tableStyleId>{6CE5AC6B-2F6D-4A23-80F5-5B185638D243}</a:tableStyleId>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tblGrid>
              <a:tr h="228600">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c</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u</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d</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e</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8600">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&lt;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s</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d</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o</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8600">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h</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&gt;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m</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28600">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p</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r</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f</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28600">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H</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e</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o</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W</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28600">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o</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r</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d</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28600">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104" name="Google Shape;104;p20"/>
          <p:cNvSpPr/>
          <p:nvPr/>
        </p:nvSpPr>
        <p:spPr>
          <a:xfrm>
            <a:off x="6073600" y="786077"/>
            <a:ext cx="2351400" cy="1101900"/>
          </a:xfrm>
          <a:prstGeom prst="wedgeRoundRectCallout">
            <a:avLst>
              <a:gd name="adj1" fmla="val -26284"/>
              <a:gd name="adj2" fmla="val 93894"/>
              <a:gd name="adj3" fmla="val 0"/>
            </a:avLst>
          </a:prstGeom>
          <a:noFill/>
          <a:ln w="9525" cap="flat" cmpd="sng">
            <a:solidFill>
              <a:srgbClr val="7F6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1"/>
                </a:solidFill>
                <a:latin typeface="Consolas"/>
                <a:ea typeface="Consolas"/>
                <a:cs typeface="Consolas"/>
                <a:sym typeface="Consolas"/>
              </a:rPr>
              <a:t>#include &lt;stdio.h&gt;</a:t>
            </a:r>
            <a:br>
              <a:rPr lang="en-GB" sz="1000">
                <a:solidFill>
                  <a:schemeClr val="dk1"/>
                </a:solidFill>
                <a:latin typeface="Consolas"/>
                <a:ea typeface="Consolas"/>
                <a:cs typeface="Consolas"/>
                <a:sym typeface="Consolas"/>
              </a:rPr>
            </a:br>
            <a:br>
              <a:rPr lang="en-GB" sz="1000">
                <a:solidFill>
                  <a:schemeClr val="dk1"/>
                </a:solidFill>
                <a:latin typeface="Consolas"/>
                <a:ea typeface="Consolas"/>
                <a:cs typeface="Consolas"/>
                <a:sym typeface="Consolas"/>
              </a:rPr>
            </a:br>
            <a:r>
              <a:rPr lang="en-GB" sz="1000">
                <a:solidFill>
                  <a:schemeClr val="dk1"/>
                </a:solidFill>
                <a:latin typeface="Consolas"/>
                <a:ea typeface="Consolas"/>
                <a:cs typeface="Consolas"/>
                <a:sym typeface="Consolas"/>
              </a:rPr>
              <a:t>main()</a:t>
            </a:r>
            <a:endParaRPr sz="1000">
              <a:solidFill>
                <a:schemeClr val="dk1"/>
              </a:solidFill>
              <a:latin typeface="Consolas"/>
              <a:ea typeface="Consolas"/>
              <a:cs typeface="Consolas"/>
              <a:sym typeface="Consolas"/>
            </a:endParaRPr>
          </a:p>
          <a:p>
            <a:pPr marL="0" lvl="0" indent="0" algn="l" rtl="0">
              <a:spcBef>
                <a:spcPts val="0"/>
              </a:spcBef>
              <a:spcAft>
                <a:spcPts val="0"/>
              </a:spcAft>
              <a:buNone/>
            </a:pPr>
            <a:r>
              <a:rPr lang="en-GB" sz="1000">
                <a:solidFill>
                  <a:schemeClr val="dk1"/>
                </a:solidFill>
                <a:latin typeface="Consolas"/>
                <a:ea typeface="Consolas"/>
                <a:cs typeface="Consolas"/>
                <a:sym typeface="Consolas"/>
              </a:rPr>
              <a:t>{</a:t>
            </a:r>
            <a:br>
              <a:rPr lang="en-GB" sz="1000">
                <a:solidFill>
                  <a:schemeClr val="dk1"/>
                </a:solidFill>
                <a:latin typeface="Consolas"/>
                <a:ea typeface="Consolas"/>
                <a:cs typeface="Consolas"/>
                <a:sym typeface="Consolas"/>
              </a:rPr>
            </a:br>
            <a:r>
              <a:rPr lang="en-GB" sz="1000">
                <a:solidFill>
                  <a:schemeClr val="dk1"/>
                </a:solidFill>
                <a:latin typeface="Consolas"/>
                <a:ea typeface="Consolas"/>
                <a:cs typeface="Consolas"/>
                <a:sym typeface="Consolas"/>
              </a:rPr>
              <a:t>    printf("Hello World");</a:t>
            </a:r>
            <a:br>
              <a:rPr lang="en-GB" sz="1000">
                <a:solidFill>
                  <a:schemeClr val="dk1"/>
                </a:solidFill>
                <a:latin typeface="Consolas"/>
                <a:ea typeface="Consolas"/>
                <a:cs typeface="Consolas"/>
                <a:sym typeface="Consolas"/>
              </a:rPr>
            </a:br>
            <a:r>
              <a:rPr lang="en-GB" sz="1000">
                <a:solidFill>
                  <a:schemeClr val="dk1"/>
                </a:solidFill>
                <a:latin typeface="Consolas"/>
                <a:ea typeface="Consolas"/>
                <a:cs typeface="Consolas"/>
                <a:sym typeface="Consolas"/>
              </a:rPr>
              <a:t>}</a:t>
            </a:r>
            <a:endParaRPr/>
          </a:p>
        </p:txBody>
      </p:sp>
      <p:grpSp>
        <p:nvGrpSpPr>
          <p:cNvPr id="105" name="Google Shape;105;p20"/>
          <p:cNvGrpSpPr/>
          <p:nvPr/>
        </p:nvGrpSpPr>
        <p:grpSpPr>
          <a:xfrm>
            <a:off x="2732975" y="847400"/>
            <a:ext cx="2734475" cy="3702678"/>
            <a:chOff x="4125225" y="838975"/>
            <a:chExt cx="2734475" cy="3702678"/>
          </a:xfrm>
        </p:grpSpPr>
        <p:sp>
          <p:nvSpPr>
            <p:cNvPr id="106" name="Google Shape;106;p20"/>
            <p:cNvSpPr/>
            <p:nvPr/>
          </p:nvSpPr>
          <p:spPr>
            <a:xfrm>
              <a:off x="4185700" y="1013023"/>
              <a:ext cx="1189200" cy="328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Header 1</a:t>
              </a:r>
              <a:endParaRPr sz="1000"/>
            </a:p>
          </p:txBody>
        </p:sp>
        <p:sp>
          <p:nvSpPr>
            <p:cNvPr id="107" name="Google Shape;107;p20"/>
            <p:cNvSpPr/>
            <p:nvPr/>
          </p:nvSpPr>
          <p:spPr>
            <a:xfrm>
              <a:off x="4185700" y="1341112"/>
              <a:ext cx="1189200" cy="550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File 1 contents</a:t>
              </a:r>
              <a:endParaRPr sz="1000"/>
            </a:p>
          </p:txBody>
        </p:sp>
        <p:sp>
          <p:nvSpPr>
            <p:cNvPr id="108" name="Google Shape;108;p20"/>
            <p:cNvSpPr/>
            <p:nvPr/>
          </p:nvSpPr>
          <p:spPr>
            <a:xfrm>
              <a:off x="4185700" y="1884427"/>
              <a:ext cx="1189200" cy="328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Header 2</a:t>
              </a:r>
              <a:endParaRPr sz="1000"/>
            </a:p>
          </p:txBody>
        </p:sp>
        <p:sp>
          <p:nvSpPr>
            <p:cNvPr id="109" name="Google Shape;109;p20"/>
            <p:cNvSpPr/>
            <p:nvPr/>
          </p:nvSpPr>
          <p:spPr>
            <a:xfrm>
              <a:off x="4185700" y="2212523"/>
              <a:ext cx="1189200" cy="32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File 2 contents</a:t>
              </a:r>
              <a:endParaRPr sz="1000"/>
            </a:p>
          </p:txBody>
        </p:sp>
        <p:sp>
          <p:nvSpPr>
            <p:cNvPr id="110" name="Google Shape;110;p20"/>
            <p:cNvSpPr/>
            <p:nvPr/>
          </p:nvSpPr>
          <p:spPr>
            <a:xfrm>
              <a:off x="4185700" y="2540616"/>
              <a:ext cx="1189200" cy="328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Header 3</a:t>
              </a:r>
              <a:endParaRPr sz="1000"/>
            </a:p>
          </p:txBody>
        </p:sp>
        <p:sp>
          <p:nvSpPr>
            <p:cNvPr id="111" name="Google Shape;111;p20"/>
            <p:cNvSpPr/>
            <p:nvPr/>
          </p:nvSpPr>
          <p:spPr>
            <a:xfrm>
              <a:off x="4185700" y="2861302"/>
              <a:ext cx="1189200" cy="958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1"/>
                  </a:solidFill>
                </a:rPr>
                <a:t>File 3 contents</a:t>
              </a:r>
              <a:endParaRPr sz="1000">
                <a:solidFill>
                  <a:schemeClr val="dk1"/>
                </a:solidFill>
              </a:endParaRPr>
            </a:p>
            <a:p>
              <a:pPr marL="0" lvl="0" indent="0" algn="ctr" rtl="0">
                <a:spcBef>
                  <a:spcPts val="0"/>
                </a:spcBef>
                <a:spcAft>
                  <a:spcPts val="0"/>
                </a:spcAft>
                <a:buNone/>
              </a:pPr>
              <a:endParaRPr sz="1000">
                <a:solidFill>
                  <a:schemeClr val="dk1"/>
                </a:solidFill>
              </a:endParaRPr>
            </a:p>
            <a:p>
              <a:pPr marL="0" lvl="0" indent="0" algn="ctr" rtl="0">
                <a:spcBef>
                  <a:spcPts val="0"/>
                </a:spcBef>
                <a:spcAft>
                  <a:spcPts val="0"/>
                </a:spcAft>
                <a:buNone/>
              </a:pPr>
              <a:endParaRPr sz="1000">
                <a:solidFill>
                  <a:schemeClr val="dk1"/>
                </a:solidFill>
              </a:endParaRPr>
            </a:p>
          </p:txBody>
        </p:sp>
        <p:sp>
          <p:nvSpPr>
            <p:cNvPr id="112" name="Google Shape;112;p20"/>
            <p:cNvSpPr/>
            <p:nvPr/>
          </p:nvSpPr>
          <p:spPr>
            <a:xfrm>
              <a:off x="4125225" y="3572574"/>
              <a:ext cx="1323600" cy="107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113" name="Google Shape;113;p20"/>
            <p:cNvSpPr/>
            <p:nvPr/>
          </p:nvSpPr>
          <p:spPr>
            <a:xfrm>
              <a:off x="4185700" y="3819656"/>
              <a:ext cx="1189200" cy="328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Header n</a:t>
              </a:r>
              <a:endParaRPr sz="1000"/>
            </a:p>
          </p:txBody>
        </p:sp>
        <p:sp>
          <p:nvSpPr>
            <p:cNvPr id="114" name="Google Shape;114;p20"/>
            <p:cNvSpPr/>
            <p:nvPr/>
          </p:nvSpPr>
          <p:spPr>
            <a:xfrm>
              <a:off x="4185700" y="4147753"/>
              <a:ext cx="1189200" cy="39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File n contents</a:t>
              </a:r>
              <a:endParaRPr sz="1000"/>
            </a:p>
          </p:txBody>
        </p:sp>
        <p:grpSp>
          <p:nvGrpSpPr>
            <p:cNvPr id="115" name="Google Shape;115;p20"/>
            <p:cNvGrpSpPr/>
            <p:nvPr/>
          </p:nvGrpSpPr>
          <p:grpSpPr>
            <a:xfrm>
              <a:off x="5670500" y="848474"/>
              <a:ext cx="1189200" cy="925500"/>
              <a:chOff x="5670500" y="848474"/>
              <a:chExt cx="1189200" cy="925500"/>
            </a:xfrm>
          </p:grpSpPr>
          <p:sp>
            <p:nvSpPr>
              <p:cNvPr id="116" name="Google Shape;116;p20"/>
              <p:cNvSpPr/>
              <p:nvPr/>
            </p:nvSpPr>
            <p:spPr>
              <a:xfrm>
                <a:off x="5670500" y="848474"/>
                <a:ext cx="1189200" cy="1851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rPr>
                  <a:t>file name</a:t>
                </a:r>
                <a:endParaRPr sz="1000">
                  <a:solidFill>
                    <a:srgbClr val="666666"/>
                  </a:solidFill>
                </a:endParaRPr>
              </a:p>
            </p:txBody>
          </p:sp>
          <p:sp>
            <p:nvSpPr>
              <p:cNvPr id="117" name="Google Shape;117;p20"/>
              <p:cNvSpPr/>
              <p:nvPr/>
            </p:nvSpPr>
            <p:spPr>
              <a:xfrm>
                <a:off x="5670500" y="1033574"/>
                <a:ext cx="1189200" cy="1851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rPr>
                  <a:t>file size</a:t>
                </a:r>
                <a:endParaRPr sz="1000">
                  <a:solidFill>
                    <a:srgbClr val="666666"/>
                  </a:solidFill>
                </a:endParaRPr>
              </a:p>
            </p:txBody>
          </p:sp>
          <p:sp>
            <p:nvSpPr>
              <p:cNvPr id="118" name="Google Shape;118;p20"/>
              <p:cNvSpPr/>
              <p:nvPr/>
            </p:nvSpPr>
            <p:spPr>
              <a:xfrm>
                <a:off x="5670500" y="1218674"/>
                <a:ext cx="1189200" cy="1851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rPr>
                  <a:t>permissions</a:t>
                </a:r>
                <a:endParaRPr sz="1000">
                  <a:solidFill>
                    <a:srgbClr val="666666"/>
                  </a:solidFill>
                </a:endParaRPr>
              </a:p>
            </p:txBody>
          </p:sp>
          <p:sp>
            <p:nvSpPr>
              <p:cNvPr id="119" name="Google Shape;119;p20"/>
              <p:cNvSpPr/>
              <p:nvPr/>
            </p:nvSpPr>
            <p:spPr>
              <a:xfrm>
                <a:off x="5670500" y="1403774"/>
                <a:ext cx="1189200" cy="1851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rPr>
                  <a:t>owner ID</a:t>
                </a:r>
                <a:endParaRPr sz="1000">
                  <a:solidFill>
                    <a:srgbClr val="666666"/>
                  </a:solidFill>
                </a:endParaRPr>
              </a:p>
            </p:txBody>
          </p:sp>
          <p:sp>
            <p:nvSpPr>
              <p:cNvPr id="120" name="Google Shape;120;p20"/>
              <p:cNvSpPr/>
              <p:nvPr/>
            </p:nvSpPr>
            <p:spPr>
              <a:xfrm>
                <a:off x="5670500" y="1588874"/>
                <a:ext cx="1189200" cy="1851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rPr>
                  <a:t>group ID</a:t>
                </a:r>
                <a:endParaRPr sz="1000">
                  <a:solidFill>
                    <a:srgbClr val="666666"/>
                  </a:solidFill>
                </a:endParaRPr>
              </a:p>
            </p:txBody>
          </p:sp>
        </p:grpSp>
        <p:cxnSp>
          <p:nvCxnSpPr>
            <p:cNvPr id="121" name="Google Shape;121;p20"/>
            <p:cNvCxnSpPr/>
            <p:nvPr/>
          </p:nvCxnSpPr>
          <p:spPr>
            <a:xfrm rot="10800000" flipH="1">
              <a:off x="5374900" y="838975"/>
              <a:ext cx="241800" cy="181500"/>
            </a:xfrm>
            <a:prstGeom prst="straightConnector1">
              <a:avLst/>
            </a:prstGeom>
            <a:noFill/>
            <a:ln w="9525" cap="flat" cmpd="sng">
              <a:solidFill>
                <a:schemeClr val="dk2"/>
              </a:solidFill>
              <a:prstDash val="dash"/>
              <a:round/>
              <a:headEnd type="none" w="med" len="med"/>
              <a:tailEnd type="none" w="med" len="med"/>
            </a:ln>
          </p:spPr>
        </p:cxnSp>
        <p:cxnSp>
          <p:nvCxnSpPr>
            <p:cNvPr id="122" name="Google Shape;122;p20"/>
            <p:cNvCxnSpPr/>
            <p:nvPr/>
          </p:nvCxnSpPr>
          <p:spPr>
            <a:xfrm>
              <a:off x="5374900" y="1341225"/>
              <a:ext cx="241800" cy="436800"/>
            </a:xfrm>
            <a:prstGeom prst="straightConnector1">
              <a:avLst/>
            </a:prstGeom>
            <a:noFill/>
            <a:ln w="9525" cap="flat" cmpd="sng">
              <a:solidFill>
                <a:schemeClr val="dk2"/>
              </a:solidFill>
              <a:prstDash val="dash"/>
              <a:round/>
              <a:headEnd type="none" w="med" len="med"/>
              <a:tailEnd type="none" w="med" len="med"/>
            </a:ln>
          </p:spPr>
        </p:cxnSp>
      </p:grpSp>
      <p:sp>
        <p:nvSpPr>
          <p:cNvPr id="123" name="Google Shape;123;p20"/>
          <p:cNvSpPr txBox="1"/>
          <p:nvPr/>
        </p:nvSpPr>
        <p:spPr>
          <a:xfrm>
            <a:off x="2667300" y="3521075"/>
            <a:ext cx="261900" cy="2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a:t>
            </a:r>
            <a:endParaRPr/>
          </a:p>
        </p:txBody>
      </p:sp>
      <p:sp>
        <p:nvSpPr>
          <p:cNvPr id="124" name="Google Shape;124;p20"/>
          <p:cNvSpPr txBox="1"/>
          <p:nvPr/>
        </p:nvSpPr>
        <p:spPr>
          <a:xfrm>
            <a:off x="3849769" y="3547950"/>
            <a:ext cx="261900" cy="2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operations</a:t>
            </a:r>
            <a:endParaRPr/>
          </a:p>
        </p:txBody>
      </p:sp>
      <p:sp>
        <p:nvSpPr>
          <p:cNvPr id="130" name="Google Shape;130;p21"/>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Most systems allow the following operations on regular files:</a:t>
            </a:r>
            <a:endParaRPr/>
          </a:p>
          <a:p>
            <a:pPr marL="457200" lvl="0" indent="-317500" algn="l" rtl="0">
              <a:spcBef>
                <a:spcPts val="0"/>
              </a:spcBef>
              <a:spcAft>
                <a:spcPts val="0"/>
              </a:spcAft>
              <a:buSzPts val="1400"/>
              <a:buChar char="■"/>
            </a:pPr>
            <a:r>
              <a:rPr lang="en-GB">
                <a:solidFill>
                  <a:srgbClr val="993300"/>
                </a:solidFill>
              </a:rPr>
              <a:t>create </a:t>
            </a:r>
            <a:r>
              <a:rPr lang="en-GB"/>
              <a:t>― empty file is created, with no data</a:t>
            </a:r>
            <a:endParaRPr/>
          </a:p>
          <a:p>
            <a:pPr marL="457200" lvl="0" indent="-317500" algn="l" rtl="0">
              <a:spcBef>
                <a:spcPts val="0"/>
              </a:spcBef>
              <a:spcAft>
                <a:spcPts val="0"/>
              </a:spcAft>
              <a:buSzPts val="1400"/>
              <a:buChar char="■"/>
            </a:pPr>
            <a:r>
              <a:rPr lang="en-GB">
                <a:solidFill>
                  <a:srgbClr val="993300"/>
                </a:solidFill>
              </a:rPr>
              <a:t>delete</a:t>
            </a:r>
            <a:r>
              <a:rPr lang="en-GB"/>
              <a:t>* ― files can be deleted to free up disk space</a:t>
            </a:r>
            <a:endParaRPr/>
          </a:p>
          <a:p>
            <a:pPr marL="457200" lvl="0" indent="-317500" algn="l" rtl="0">
              <a:spcBef>
                <a:spcPts val="0"/>
              </a:spcBef>
              <a:spcAft>
                <a:spcPts val="0"/>
              </a:spcAft>
              <a:buSzPts val="1400"/>
              <a:buChar char="■"/>
            </a:pPr>
            <a:r>
              <a:rPr lang="en-GB">
                <a:solidFill>
                  <a:srgbClr val="993300"/>
                </a:solidFill>
              </a:rPr>
              <a:t>open </a:t>
            </a:r>
            <a:r>
              <a:rPr lang="en-GB"/>
              <a:t>― before using a file, a process must open it. OS can fetch and cache file attributes, such as list of disk addresses into main memory, for rapid access on subsequent calls</a:t>
            </a:r>
            <a:endParaRPr/>
          </a:p>
          <a:p>
            <a:pPr marL="457200" lvl="0" indent="-317500" algn="l" rtl="0">
              <a:spcBef>
                <a:spcPts val="0"/>
              </a:spcBef>
              <a:spcAft>
                <a:spcPts val="0"/>
              </a:spcAft>
              <a:buSzPts val="1400"/>
              <a:buChar char="■"/>
            </a:pPr>
            <a:r>
              <a:rPr lang="en-GB">
                <a:solidFill>
                  <a:srgbClr val="993300"/>
                </a:solidFill>
              </a:rPr>
              <a:t>close </a:t>
            </a:r>
            <a:r>
              <a:rPr lang="en-GB"/>
              <a:t>― free up space in memory associated with open file, flush unwritten data</a:t>
            </a:r>
            <a:endParaRPr/>
          </a:p>
          <a:p>
            <a:pPr marL="457200" lvl="0" indent="-317500" algn="l" rtl="0">
              <a:spcBef>
                <a:spcPts val="0"/>
              </a:spcBef>
              <a:spcAft>
                <a:spcPts val="0"/>
              </a:spcAft>
              <a:buSzPts val="1400"/>
              <a:buChar char="■"/>
            </a:pPr>
            <a:r>
              <a:rPr lang="en-GB">
                <a:solidFill>
                  <a:srgbClr val="993300"/>
                </a:solidFill>
              </a:rPr>
              <a:t>read </a:t>
            </a:r>
            <a:r>
              <a:rPr lang="en-GB"/>
              <a:t>― read contents of an opened file from current position</a:t>
            </a:r>
            <a:endParaRPr/>
          </a:p>
          <a:p>
            <a:pPr marL="457200" lvl="0" indent="-317500" algn="l" rtl="0">
              <a:spcBef>
                <a:spcPts val="0"/>
              </a:spcBef>
              <a:spcAft>
                <a:spcPts val="0"/>
              </a:spcAft>
              <a:buSzPts val="1400"/>
              <a:buChar char="■"/>
            </a:pPr>
            <a:r>
              <a:rPr lang="en-GB">
                <a:solidFill>
                  <a:srgbClr val="993300"/>
                </a:solidFill>
              </a:rPr>
              <a:t>write </a:t>
            </a:r>
            <a:r>
              <a:rPr lang="en-GB"/>
              <a:t>― overwrite data of an opened file at current position</a:t>
            </a:r>
            <a:endParaRPr/>
          </a:p>
          <a:p>
            <a:pPr marL="457200" lvl="0" indent="-317500" algn="l" rtl="0">
              <a:spcBef>
                <a:spcPts val="0"/>
              </a:spcBef>
              <a:spcAft>
                <a:spcPts val="0"/>
              </a:spcAft>
              <a:buSzPts val="1400"/>
              <a:buChar char="■"/>
            </a:pPr>
            <a:r>
              <a:rPr lang="en-GB">
                <a:solidFill>
                  <a:srgbClr val="993300"/>
                </a:solidFill>
              </a:rPr>
              <a:t>append </a:t>
            </a:r>
            <a:r>
              <a:rPr lang="en-GB"/>
              <a:t>― write new data at the end of file, results in file growing, usually implemented via write</a:t>
            </a:r>
            <a:endParaRPr/>
          </a:p>
          <a:p>
            <a:pPr marL="457200" lvl="0" indent="-317500" algn="l" rtl="0">
              <a:spcBef>
                <a:spcPts val="0"/>
              </a:spcBef>
              <a:spcAft>
                <a:spcPts val="0"/>
              </a:spcAft>
              <a:buSzPts val="1400"/>
              <a:buChar char="■"/>
            </a:pPr>
            <a:r>
              <a:rPr lang="en-GB">
                <a:solidFill>
                  <a:srgbClr val="993300"/>
                </a:solidFill>
              </a:rPr>
              <a:t>seek </a:t>
            </a:r>
            <a:r>
              <a:rPr lang="en-GB"/>
              <a:t>― change current position, affecting subsequent reads/writes</a:t>
            </a:r>
            <a:endParaRPr/>
          </a:p>
          <a:p>
            <a:pPr marL="457200" lvl="0" indent="-317500" algn="l" rtl="0">
              <a:spcBef>
                <a:spcPts val="0"/>
              </a:spcBef>
              <a:spcAft>
                <a:spcPts val="0"/>
              </a:spcAft>
              <a:buSzPts val="1400"/>
              <a:buChar char="■"/>
            </a:pPr>
            <a:r>
              <a:rPr lang="en-GB">
                <a:solidFill>
                  <a:srgbClr val="993300"/>
                </a:solidFill>
              </a:rPr>
              <a:t>get attributes</a:t>
            </a:r>
            <a:r>
              <a:rPr lang="en-GB">
                <a:solidFill>
                  <a:schemeClr val="dk1"/>
                </a:solidFill>
              </a:rPr>
              <a:t>*</a:t>
            </a:r>
            <a:r>
              <a:rPr lang="en-GB"/>
              <a:t> ― eg. size</a:t>
            </a:r>
            <a:endParaRPr/>
          </a:p>
          <a:p>
            <a:pPr marL="457200" lvl="0" indent="-317500" algn="l" rtl="0">
              <a:spcBef>
                <a:spcPts val="0"/>
              </a:spcBef>
              <a:spcAft>
                <a:spcPts val="0"/>
              </a:spcAft>
              <a:buSzPts val="1400"/>
              <a:buChar char="■"/>
            </a:pPr>
            <a:r>
              <a:rPr lang="en-GB">
                <a:solidFill>
                  <a:srgbClr val="993300"/>
                </a:solidFill>
              </a:rPr>
              <a:t>set attributes</a:t>
            </a:r>
            <a:r>
              <a:rPr lang="en-GB">
                <a:solidFill>
                  <a:schemeClr val="dk1"/>
                </a:solidFill>
              </a:rPr>
              <a:t>*</a:t>
            </a:r>
            <a:r>
              <a:rPr lang="en-GB"/>
              <a:t> ― eg. permissions</a:t>
            </a:r>
            <a:endParaRPr/>
          </a:p>
          <a:p>
            <a:pPr marL="457200" lvl="0" indent="-317500" algn="l" rtl="0">
              <a:spcBef>
                <a:spcPts val="0"/>
              </a:spcBef>
              <a:spcAft>
                <a:spcPts val="0"/>
              </a:spcAft>
              <a:buSzPts val="1400"/>
              <a:buChar char="■"/>
            </a:pPr>
            <a:r>
              <a:rPr lang="en-GB">
                <a:solidFill>
                  <a:srgbClr val="993300"/>
                </a:solidFill>
              </a:rPr>
              <a:t>rename</a:t>
            </a:r>
            <a:r>
              <a:rPr lang="en-GB">
                <a:solidFill>
                  <a:schemeClr val="dk1"/>
                </a:solidFill>
              </a:rPr>
              <a:t>*</a:t>
            </a:r>
            <a:r>
              <a:rPr lang="en-GB">
                <a:solidFill>
                  <a:srgbClr val="993300"/>
                </a:solidFill>
              </a:rPr>
              <a:t> </a:t>
            </a:r>
            <a:r>
              <a:rPr lang="en-GB"/>
              <a:t>― change filename</a:t>
            </a:r>
            <a:endParaRPr/>
          </a:p>
        </p:txBody>
      </p:sp>
      <p:sp>
        <p:nvSpPr>
          <p:cNvPr id="131" name="Google Shape;131;p21"/>
          <p:cNvSpPr txBox="1"/>
          <p:nvPr/>
        </p:nvSpPr>
        <p:spPr>
          <a:xfrm>
            <a:off x="4177750" y="4692925"/>
            <a:ext cx="4528200" cy="410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i="1"/>
              <a:t>*  operation could be on a directory rather than a file</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Open files</a:t>
            </a:r>
            <a:endParaRPr/>
          </a:p>
        </p:txBody>
      </p:sp>
      <p:sp>
        <p:nvSpPr>
          <p:cNvPr id="137" name="Google Shape;137;p22"/>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OS needs to manage open files, and allow fast access to data in these files</a:t>
            </a:r>
            <a:endParaRPr/>
          </a:p>
          <a:p>
            <a:pPr marL="457200" lvl="0" indent="-317500" algn="l" rtl="0">
              <a:spcBef>
                <a:spcPts val="0"/>
              </a:spcBef>
              <a:spcAft>
                <a:spcPts val="0"/>
              </a:spcAft>
              <a:buSzPts val="1400"/>
              <a:buChar char="■"/>
            </a:pPr>
            <a:r>
              <a:rPr lang="en-GB"/>
              <a:t>to this end OS keeps several data structures in memory</a:t>
            </a:r>
            <a:endParaRPr/>
          </a:p>
          <a:p>
            <a:pPr marL="457200" lvl="0" indent="-317500" algn="l" rtl="0">
              <a:spcBef>
                <a:spcPts val="0"/>
              </a:spcBef>
              <a:spcAft>
                <a:spcPts val="0"/>
              </a:spcAft>
              <a:buSzPts val="1400"/>
              <a:buChar char="■"/>
            </a:pPr>
            <a:r>
              <a:rPr lang="en-GB">
                <a:solidFill>
                  <a:srgbClr val="993300"/>
                </a:solidFill>
              </a:rPr>
              <a:t>open-file table</a:t>
            </a:r>
            <a:r>
              <a:rPr lang="en-GB"/>
              <a:t>: tracks open files, per-process tables, and a system-wide table</a:t>
            </a:r>
            <a:endParaRPr/>
          </a:p>
          <a:p>
            <a:pPr marL="914400" lvl="1" indent="-317500" algn="l" rtl="0">
              <a:spcBef>
                <a:spcPts val="0"/>
              </a:spcBef>
              <a:spcAft>
                <a:spcPts val="0"/>
              </a:spcAft>
              <a:buSzPts val="1400"/>
              <a:buChar char="□"/>
            </a:pPr>
            <a:r>
              <a:rPr lang="en-GB">
                <a:solidFill>
                  <a:srgbClr val="993300"/>
                </a:solidFill>
              </a:rPr>
              <a:t>file pointer</a:t>
            </a:r>
            <a:r>
              <a:rPr lang="en-GB"/>
              <a:t>:  pointer to last read/write location, per process</a:t>
            </a:r>
            <a:endParaRPr/>
          </a:p>
          <a:p>
            <a:pPr marL="914400" lvl="1" indent="-317500" algn="l" rtl="0">
              <a:spcBef>
                <a:spcPts val="0"/>
              </a:spcBef>
              <a:spcAft>
                <a:spcPts val="0"/>
              </a:spcAft>
              <a:buSzPts val="1400"/>
              <a:buChar char="□"/>
            </a:pPr>
            <a:r>
              <a:rPr lang="en-GB">
                <a:solidFill>
                  <a:srgbClr val="993300"/>
                </a:solidFill>
              </a:rPr>
              <a:t>file-open count</a:t>
            </a:r>
            <a:r>
              <a:rPr lang="en-GB"/>
              <a:t>: number of times a file is open – to allow removal of data from open-file table when last processes closes it, system wide</a:t>
            </a:r>
            <a:endParaRPr/>
          </a:p>
          <a:p>
            <a:pPr marL="914400" lvl="1" indent="-317500" algn="l" rtl="0">
              <a:spcBef>
                <a:spcPts val="0"/>
              </a:spcBef>
              <a:spcAft>
                <a:spcPts val="0"/>
              </a:spcAft>
              <a:buSzPts val="1400"/>
              <a:buChar char="□"/>
            </a:pPr>
            <a:r>
              <a:rPr lang="en-GB"/>
              <a:t>permissions, pointer to file contents, system wide</a:t>
            </a:r>
            <a:endParaRPr/>
          </a:p>
        </p:txBody>
      </p:sp>
      <p:pic>
        <p:nvPicPr>
          <p:cNvPr id="138" name="Google Shape;138;p22"/>
          <p:cNvPicPr preferRelativeResize="0"/>
          <p:nvPr/>
        </p:nvPicPr>
        <p:blipFill rotWithShape="1">
          <a:blip r:embed="rId3">
            <a:alphaModFix/>
          </a:blip>
          <a:srcRect t="52203" b="4034"/>
          <a:stretch/>
        </p:blipFill>
        <p:spPr>
          <a:xfrm>
            <a:off x="1354875" y="3091900"/>
            <a:ext cx="6123000" cy="200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More on in-memory structures</a:t>
            </a:r>
            <a:endParaRPr/>
          </a:p>
        </p:txBody>
      </p:sp>
      <p:sp>
        <p:nvSpPr>
          <p:cNvPr id="144" name="Google Shape;144;p23"/>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OS keeps various bits of information related to filesystems in various data structures (in memory),</a:t>
            </a:r>
            <a:br>
              <a:rPr lang="en-GB"/>
            </a:br>
            <a:r>
              <a:rPr lang="en-GB"/>
              <a:t>to make FS management possible as well as to improve performance</a:t>
            </a:r>
            <a:endParaRPr/>
          </a:p>
          <a:p>
            <a:pPr marL="457200" lvl="0" indent="-317500" algn="l" rtl="0">
              <a:spcBef>
                <a:spcPts val="0"/>
              </a:spcBef>
              <a:spcAft>
                <a:spcPts val="0"/>
              </a:spcAft>
              <a:buSzPts val="1400"/>
              <a:buChar char="■"/>
            </a:pPr>
            <a:r>
              <a:rPr lang="en-GB"/>
              <a:t>examples:</a:t>
            </a:r>
            <a:endParaRPr/>
          </a:p>
          <a:p>
            <a:pPr marL="914400" lvl="1" indent="-317500" algn="l" rtl="0">
              <a:spcBef>
                <a:spcPts val="0"/>
              </a:spcBef>
              <a:spcAft>
                <a:spcPts val="0"/>
              </a:spcAft>
              <a:buSzPts val="1400"/>
              <a:buChar char="□"/>
            </a:pPr>
            <a:r>
              <a:rPr lang="en-GB">
                <a:solidFill>
                  <a:srgbClr val="993300"/>
                </a:solidFill>
              </a:rPr>
              <a:t>system-wide open-file table</a:t>
            </a:r>
            <a:r>
              <a:rPr lang="en-GB">
                <a:solidFill>
                  <a:schemeClr val="dk1"/>
                </a:solidFill>
              </a:rPr>
              <a:t>: entry for each open file, eg. starting block #</a:t>
            </a:r>
            <a:endParaRPr>
              <a:solidFill>
                <a:schemeClr val="dk1"/>
              </a:solidFill>
            </a:endParaRPr>
          </a:p>
          <a:p>
            <a:pPr marL="914400" lvl="1" indent="-317500" algn="l" rtl="0">
              <a:spcBef>
                <a:spcPts val="0"/>
              </a:spcBef>
              <a:spcAft>
                <a:spcPts val="0"/>
              </a:spcAft>
              <a:buSzPts val="1400"/>
              <a:buChar char="□"/>
            </a:pPr>
            <a:r>
              <a:rPr lang="en-GB">
                <a:solidFill>
                  <a:srgbClr val="993300"/>
                </a:solidFill>
              </a:rPr>
              <a:t>per-process open-file table</a:t>
            </a:r>
            <a:r>
              <a:rPr lang="en-GB">
                <a:solidFill>
                  <a:schemeClr val="dk1"/>
                </a:solidFill>
              </a:rPr>
              <a:t>: eg. pointers into system-wide open-file table + file pointer</a:t>
            </a:r>
            <a:endParaRPr>
              <a:solidFill>
                <a:schemeClr val="dk1"/>
              </a:solidFill>
            </a:endParaRPr>
          </a:p>
          <a:p>
            <a:pPr marL="914400" lvl="1" indent="-317500" algn="l" rtl="0">
              <a:spcBef>
                <a:spcPts val="0"/>
              </a:spcBef>
              <a:spcAft>
                <a:spcPts val="0"/>
              </a:spcAft>
              <a:buSzPts val="1400"/>
              <a:buChar char="□"/>
            </a:pPr>
            <a:r>
              <a:rPr lang="en-GB">
                <a:solidFill>
                  <a:srgbClr val="993300"/>
                </a:solidFill>
              </a:rPr>
              <a:t>mount table</a:t>
            </a:r>
            <a:r>
              <a:rPr lang="en-GB"/>
              <a:t>: information about each mounted volume</a:t>
            </a:r>
            <a:endParaRPr/>
          </a:p>
          <a:p>
            <a:pPr marL="914400" lvl="1" indent="-317500" algn="l" rtl="0">
              <a:spcBef>
                <a:spcPts val="0"/>
              </a:spcBef>
              <a:spcAft>
                <a:spcPts val="0"/>
              </a:spcAft>
              <a:buSzPts val="1400"/>
              <a:buChar char="□"/>
            </a:pPr>
            <a:r>
              <a:rPr lang="en-GB">
                <a:solidFill>
                  <a:srgbClr val="993300"/>
                </a:solidFill>
              </a:rPr>
              <a:t>buffer cache</a:t>
            </a:r>
            <a:r>
              <a:rPr lang="en-GB"/>
              <a:t>: caches FS blocks, to reduce the number of raw reads/writes to files, to speed up access to frequently accessed directories,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Sequential and random file access</a:t>
            </a:r>
            <a:endParaRPr/>
          </a:p>
        </p:txBody>
      </p:sp>
      <p:sp>
        <p:nvSpPr>
          <p:cNvPr id="150" name="Google Shape;150;p24"/>
          <p:cNvSpPr txBox="1">
            <a:spLocks noGrp="1"/>
          </p:cNvSpPr>
          <p:nvPr>
            <p:ph type="body" idx="1"/>
          </p:nvPr>
        </p:nvSpPr>
        <p:spPr>
          <a:xfrm>
            <a:off x="190800" y="720925"/>
            <a:ext cx="59568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two general types of accessing files: sequential &amp; random</a:t>
            </a:r>
            <a:endParaRPr/>
          </a:p>
          <a:p>
            <a:pPr marL="914400" lvl="1" indent="-317500" algn="l" rtl="0">
              <a:spcBef>
                <a:spcPts val="0"/>
              </a:spcBef>
              <a:spcAft>
                <a:spcPts val="0"/>
              </a:spcAft>
              <a:buSzPts val="1400"/>
              <a:buChar char="□"/>
            </a:pPr>
            <a:r>
              <a:rPr lang="en-GB"/>
              <a:t>apply to both reading and writing</a:t>
            </a:r>
            <a:endParaRPr/>
          </a:p>
          <a:p>
            <a:pPr marL="457200" lvl="0" indent="-317500" algn="l" rtl="0">
              <a:spcBef>
                <a:spcPts val="0"/>
              </a:spcBef>
              <a:spcAft>
                <a:spcPts val="0"/>
              </a:spcAft>
              <a:buSzPts val="1400"/>
              <a:buChar char="■"/>
            </a:pPr>
            <a:r>
              <a:rPr lang="en-GB" b="1">
                <a:solidFill>
                  <a:srgbClr val="993300"/>
                </a:solidFill>
              </a:rPr>
              <a:t>sequential access</a:t>
            </a:r>
            <a:r>
              <a:rPr lang="en-GB"/>
              <a:t> - most common</a:t>
            </a:r>
            <a:endParaRPr/>
          </a:p>
          <a:p>
            <a:pPr marL="914400" lvl="1" indent="-317500" algn="l" rtl="0">
              <a:spcBef>
                <a:spcPts val="0"/>
              </a:spcBef>
              <a:spcAft>
                <a:spcPts val="0"/>
              </a:spcAft>
              <a:buSzPts val="1400"/>
              <a:buChar char="□"/>
            </a:pPr>
            <a:r>
              <a:rPr lang="en-GB"/>
              <a:t>bytes in the file are accessed sequentially, </a:t>
            </a:r>
            <a:br>
              <a:rPr lang="en-GB"/>
            </a:br>
            <a:r>
              <a:rPr lang="en-GB"/>
              <a:t>from beginning to end</a:t>
            </a:r>
            <a:endParaRPr/>
          </a:p>
          <a:p>
            <a:pPr marL="914400" lvl="1" indent="-317500" algn="l" rtl="0">
              <a:spcBef>
                <a:spcPts val="0"/>
              </a:spcBef>
              <a:spcAft>
                <a:spcPts val="0"/>
              </a:spcAft>
              <a:buSzPts val="1400"/>
              <a:buChar char="□"/>
            </a:pPr>
            <a:r>
              <a:rPr lang="en-GB"/>
              <a:t>no skipping, no out-of-order access,</a:t>
            </a:r>
            <a:br>
              <a:rPr lang="en-GB"/>
            </a:br>
            <a:r>
              <a:rPr lang="en-GB"/>
              <a:t>although files usually can be rewound</a:t>
            </a:r>
            <a:endParaRPr/>
          </a:p>
          <a:p>
            <a:pPr marL="914400" lvl="1" indent="-317500" algn="l" rtl="0">
              <a:spcBef>
                <a:spcPts val="0"/>
              </a:spcBef>
              <a:spcAft>
                <a:spcPts val="0"/>
              </a:spcAft>
              <a:buSzPts val="1400"/>
              <a:buChar char="□"/>
            </a:pPr>
            <a:r>
              <a:rPr lang="en-GB"/>
              <a:t>eg. </a:t>
            </a:r>
            <a:r>
              <a:rPr lang="en-GB">
                <a:latin typeface="Consolas"/>
                <a:ea typeface="Consolas"/>
                <a:cs typeface="Consolas"/>
                <a:sym typeface="Consolas"/>
              </a:rPr>
              <a:t>open, read, read, read, </a:t>
            </a:r>
            <a:r>
              <a:rPr lang="en-GB">
                <a:solidFill>
                  <a:srgbClr val="006699"/>
                </a:solidFill>
                <a:latin typeface="Consolas"/>
                <a:ea typeface="Consolas"/>
                <a:cs typeface="Consolas"/>
                <a:sym typeface="Consolas"/>
              </a:rPr>
              <a:t>rewind</a:t>
            </a:r>
            <a:r>
              <a:rPr lang="en-GB">
                <a:latin typeface="Consolas"/>
                <a:ea typeface="Consolas"/>
                <a:cs typeface="Consolas"/>
                <a:sym typeface="Consolas"/>
              </a:rPr>
              <a:t>, read … close</a:t>
            </a:r>
            <a:endParaRPr>
              <a:latin typeface="Consolas"/>
              <a:ea typeface="Consolas"/>
              <a:cs typeface="Consolas"/>
              <a:sym typeface="Consolas"/>
            </a:endParaRPr>
          </a:p>
          <a:p>
            <a:pPr marL="457200" lvl="0" indent="-317500" algn="l" rtl="0">
              <a:spcBef>
                <a:spcPts val="0"/>
              </a:spcBef>
              <a:spcAft>
                <a:spcPts val="0"/>
              </a:spcAft>
              <a:buClr>
                <a:srgbClr val="993300"/>
              </a:buClr>
              <a:buSzPts val="1400"/>
              <a:buChar char="■"/>
            </a:pPr>
            <a:r>
              <a:rPr lang="en-GB" b="1">
                <a:solidFill>
                  <a:srgbClr val="993300"/>
                </a:solidFill>
              </a:rPr>
              <a:t>random access</a:t>
            </a:r>
            <a:endParaRPr b="1">
              <a:solidFill>
                <a:srgbClr val="993300"/>
              </a:solidFill>
            </a:endParaRPr>
          </a:p>
          <a:p>
            <a:pPr marL="914400" lvl="1" indent="-317500" algn="l" rtl="0">
              <a:spcBef>
                <a:spcPts val="0"/>
              </a:spcBef>
              <a:spcAft>
                <a:spcPts val="0"/>
              </a:spcAft>
              <a:buSzPts val="1400"/>
              <a:buChar char="□"/>
            </a:pPr>
            <a:r>
              <a:rPr lang="en-GB"/>
              <a:t>can access any byte in any order</a:t>
            </a:r>
            <a:endParaRPr/>
          </a:p>
          <a:p>
            <a:pPr marL="914400" lvl="1" indent="-317500" algn="l" rtl="0">
              <a:spcBef>
                <a:spcPts val="0"/>
              </a:spcBef>
              <a:spcAft>
                <a:spcPts val="0"/>
              </a:spcAft>
              <a:buSzPts val="1400"/>
              <a:buChar char="□"/>
            </a:pPr>
            <a:r>
              <a:rPr lang="en-GB"/>
              <a:t>usually implemented using  </a:t>
            </a:r>
            <a:r>
              <a:rPr lang="en-GB">
                <a:latin typeface="Consolas"/>
                <a:ea typeface="Consolas"/>
                <a:cs typeface="Consolas"/>
                <a:sym typeface="Consolas"/>
              </a:rPr>
              <a:t>seek(position)</a:t>
            </a:r>
            <a:r>
              <a:rPr lang="en-GB"/>
              <a:t> API</a:t>
            </a:r>
            <a:endParaRPr/>
          </a:p>
          <a:p>
            <a:pPr marL="914400" lvl="1" indent="-317500" algn="l" rtl="0">
              <a:spcBef>
                <a:spcPts val="0"/>
              </a:spcBef>
              <a:spcAft>
                <a:spcPts val="0"/>
              </a:spcAft>
              <a:buSzPts val="1400"/>
              <a:buChar char="□"/>
            </a:pPr>
            <a:r>
              <a:rPr lang="en-GB"/>
              <a:t>eg. </a:t>
            </a:r>
            <a:r>
              <a:rPr lang="en-GB">
                <a:latin typeface="Consolas"/>
                <a:ea typeface="Consolas"/>
                <a:cs typeface="Consolas"/>
                <a:sym typeface="Consolas"/>
              </a:rPr>
              <a:t>open, read, read, read, </a:t>
            </a:r>
            <a:r>
              <a:rPr lang="en-GB">
                <a:solidFill>
                  <a:srgbClr val="006699"/>
                </a:solidFill>
                <a:latin typeface="Consolas"/>
                <a:ea typeface="Consolas"/>
                <a:cs typeface="Consolas"/>
                <a:sym typeface="Consolas"/>
              </a:rPr>
              <a:t>seek</a:t>
            </a:r>
            <a:r>
              <a:rPr lang="en-GB">
                <a:latin typeface="Consolas"/>
                <a:ea typeface="Consolas"/>
                <a:cs typeface="Consolas"/>
                <a:sym typeface="Consolas"/>
              </a:rPr>
              <a:t>, read, read, </a:t>
            </a:r>
            <a:r>
              <a:rPr lang="en-GB">
                <a:solidFill>
                  <a:srgbClr val="006699"/>
                </a:solidFill>
                <a:latin typeface="Consolas"/>
                <a:ea typeface="Consolas"/>
                <a:cs typeface="Consolas"/>
                <a:sym typeface="Consolas"/>
              </a:rPr>
              <a:t>seek</a:t>
            </a:r>
            <a:r>
              <a:rPr lang="en-GB">
                <a:latin typeface="Consolas"/>
                <a:ea typeface="Consolas"/>
                <a:cs typeface="Consolas"/>
                <a:sym typeface="Consolas"/>
              </a:rPr>
              <a:t>, read, … close</a:t>
            </a:r>
            <a:endParaRPr>
              <a:latin typeface="Consolas"/>
              <a:ea typeface="Consolas"/>
              <a:cs typeface="Consolas"/>
              <a:sym typeface="Consolas"/>
            </a:endParaRPr>
          </a:p>
        </p:txBody>
      </p:sp>
      <p:grpSp>
        <p:nvGrpSpPr>
          <p:cNvPr id="151" name="Google Shape;151;p24"/>
          <p:cNvGrpSpPr/>
          <p:nvPr/>
        </p:nvGrpSpPr>
        <p:grpSpPr>
          <a:xfrm>
            <a:off x="6185525" y="1074175"/>
            <a:ext cx="2376350" cy="2454000"/>
            <a:chOff x="5930225" y="852475"/>
            <a:chExt cx="2376350" cy="2454000"/>
          </a:xfrm>
        </p:grpSpPr>
        <p:sp>
          <p:nvSpPr>
            <p:cNvPr id="152" name="Google Shape;152;p24"/>
            <p:cNvSpPr/>
            <p:nvPr/>
          </p:nvSpPr>
          <p:spPr>
            <a:xfrm>
              <a:off x="6867150" y="10978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6867150" y="13432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6867150" y="15886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6867150" y="18340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6867150" y="20794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6867150" y="23248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6867150" y="25702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6867150" y="28156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6867150" y="3061075"/>
              <a:ext cx="543300" cy="245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161;p24"/>
            <p:cNvCxnSpPr>
              <a:stCxn id="152" idx="1"/>
              <a:endCxn id="153" idx="1"/>
            </p:cNvCxnSpPr>
            <p:nvPr/>
          </p:nvCxnSpPr>
          <p:spPr>
            <a:xfrm>
              <a:off x="6867150" y="1220575"/>
              <a:ext cx="600" cy="245400"/>
            </a:xfrm>
            <a:prstGeom prst="curvedConnector3">
              <a:avLst>
                <a:gd name="adj1" fmla="val -39687500"/>
              </a:avLst>
            </a:prstGeom>
            <a:noFill/>
            <a:ln w="9525" cap="flat" cmpd="sng">
              <a:solidFill>
                <a:schemeClr val="dk2"/>
              </a:solidFill>
              <a:prstDash val="solid"/>
              <a:round/>
              <a:headEnd type="none" w="med" len="med"/>
              <a:tailEnd type="stealth" w="med" len="med"/>
            </a:ln>
          </p:spPr>
        </p:cxnSp>
        <p:cxnSp>
          <p:nvCxnSpPr>
            <p:cNvPr id="162" name="Google Shape;162;p24"/>
            <p:cNvCxnSpPr>
              <a:stCxn id="153" idx="1"/>
              <a:endCxn id="154" idx="1"/>
            </p:cNvCxnSpPr>
            <p:nvPr/>
          </p:nvCxnSpPr>
          <p:spPr>
            <a:xfrm>
              <a:off x="6867150" y="1465975"/>
              <a:ext cx="600" cy="245400"/>
            </a:xfrm>
            <a:prstGeom prst="curvedConnector3">
              <a:avLst>
                <a:gd name="adj1" fmla="val -39687500"/>
              </a:avLst>
            </a:prstGeom>
            <a:noFill/>
            <a:ln w="9525" cap="flat" cmpd="sng">
              <a:solidFill>
                <a:schemeClr val="dk2"/>
              </a:solidFill>
              <a:prstDash val="solid"/>
              <a:round/>
              <a:headEnd type="none" w="med" len="med"/>
              <a:tailEnd type="stealth" w="med" len="med"/>
            </a:ln>
          </p:spPr>
        </p:cxnSp>
        <p:cxnSp>
          <p:nvCxnSpPr>
            <p:cNvPr id="163" name="Google Shape;163;p24"/>
            <p:cNvCxnSpPr>
              <a:stCxn id="154" idx="1"/>
              <a:endCxn id="155" idx="1"/>
            </p:cNvCxnSpPr>
            <p:nvPr/>
          </p:nvCxnSpPr>
          <p:spPr>
            <a:xfrm>
              <a:off x="6867150" y="1711375"/>
              <a:ext cx="600" cy="245400"/>
            </a:xfrm>
            <a:prstGeom prst="curvedConnector3">
              <a:avLst>
                <a:gd name="adj1" fmla="val -39687500"/>
              </a:avLst>
            </a:prstGeom>
            <a:noFill/>
            <a:ln w="9525" cap="flat" cmpd="sng">
              <a:solidFill>
                <a:schemeClr val="dk2"/>
              </a:solidFill>
              <a:prstDash val="solid"/>
              <a:round/>
              <a:headEnd type="none" w="med" len="med"/>
              <a:tailEnd type="stealth" w="med" len="med"/>
            </a:ln>
          </p:spPr>
        </p:cxnSp>
        <p:cxnSp>
          <p:nvCxnSpPr>
            <p:cNvPr id="164" name="Google Shape;164;p24"/>
            <p:cNvCxnSpPr>
              <a:stCxn id="155" idx="1"/>
              <a:endCxn id="156" idx="1"/>
            </p:cNvCxnSpPr>
            <p:nvPr/>
          </p:nvCxnSpPr>
          <p:spPr>
            <a:xfrm>
              <a:off x="6867150" y="1956775"/>
              <a:ext cx="600" cy="245400"/>
            </a:xfrm>
            <a:prstGeom prst="curvedConnector3">
              <a:avLst>
                <a:gd name="adj1" fmla="val -39687500"/>
              </a:avLst>
            </a:prstGeom>
            <a:noFill/>
            <a:ln w="9525" cap="flat" cmpd="sng">
              <a:solidFill>
                <a:schemeClr val="dk2"/>
              </a:solidFill>
              <a:prstDash val="solid"/>
              <a:round/>
              <a:headEnd type="none" w="med" len="med"/>
              <a:tailEnd type="stealth" w="med" len="med"/>
            </a:ln>
          </p:spPr>
        </p:cxnSp>
        <p:cxnSp>
          <p:nvCxnSpPr>
            <p:cNvPr id="165" name="Google Shape;165;p24"/>
            <p:cNvCxnSpPr>
              <a:stCxn id="156" idx="1"/>
              <a:endCxn id="157" idx="1"/>
            </p:cNvCxnSpPr>
            <p:nvPr/>
          </p:nvCxnSpPr>
          <p:spPr>
            <a:xfrm>
              <a:off x="6867150" y="2202175"/>
              <a:ext cx="600" cy="245400"/>
            </a:xfrm>
            <a:prstGeom prst="curvedConnector3">
              <a:avLst>
                <a:gd name="adj1" fmla="val -39687500"/>
              </a:avLst>
            </a:prstGeom>
            <a:noFill/>
            <a:ln w="9525" cap="flat" cmpd="sng">
              <a:solidFill>
                <a:schemeClr val="dk2"/>
              </a:solidFill>
              <a:prstDash val="solid"/>
              <a:round/>
              <a:headEnd type="none" w="med" len="med"/>
              <a:tailEnd type="stealth" w="med" len="med"/>
            </a:ln>
          </p:spPr>
        </p:cxnSp>
        <p:cxnSp>
          <p:nvCxnSpPr>
            <p:cNvPr id="166" name="Google Shape;166;p24"/>
            <p:cNvCxnSpPr>
              <a:stCxn id="152" idx="3"/>
              <a:endCxn id="153" idx="3"/>
            </p:cNvCxnSpPr>
            <p:nvPr/>
          </p:nvCxnSpPr>
          <p:spPr>
            <a:xfrm>
              <a:off x="7410450" y="1220575"/>
              <a:ext cx="600" cy="2454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167" name="Google Shape;167;p24"/>
            <p:cNvCxnSpPr>
              <a:stCxn id="153" idx="3"/>
              <a:endCxn id="154" idx="3"/>
            </p:cNvCxnSpPr>
            <p:nvPr/>
          </p:nvCxnSpPr>
          <p:spPr>
            <a:xfrm>
              <a:off x="7410450" y="1465975"/>
              <a:ext cx="600" cy="2454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168" name="Google Shape;168;p24"/>
            <p:cNvCxnSpPr>
              <a:stCxn id="154" idx="3"/>
              <a:endCxn id="155" idx="3"/>
            </p:cNvCxnSpPr>
            <p:nvPr/>
          </p:nvCxnSpPr>
          <p:spPr>
            <a:xfrm>
              <a:off x="7410450" y="1711375"/>
              <a:ext cx="600" cy="2454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169" name="Google Shape;169;p24"/>
            <p:cNvCxnSpPr>
              <a:stCxn id="155" idx="3"/>
              <a:endCxn id="158" idx="3"/>
            </p:cNvCxnSpPr>
            <p:nvPr/>
          </p:nvCxnSpPr>
          <p:spPr>
            <a:xfrm>
              <a:off x="7410450" y="1956775"/>
              <a:ext cx="600" cy="736200"/>
            </a:xfrm>
            <a:prstGeom prst="curvedConnector3">
              <a:avLst>
                <a:gd name="adj1" fmla="val 39687500"/>
              </a:avLst>
            </a:prstGeom>
            <a:noFill/>
            <a:ln w="9525" cap="flat" cmpd="sng">
              <a:solidFill>
                <a:schemeClr val="accent5"/>
              </a:solidFill>
              <a:prstDash val="dash"/>
              <a:round/>
              <a:headEnd type="none" w="med" len="med"/>
              <a:tailEnd type="triangle" w="med" len="med"/>
            </a:ln>
          </p:spPr>
        </p:cxnSp>
        <p:cxnSp>
          <p:nvCxnSpPr>
            <p:cNvPr id="170" name="Google Shape;170;p24"/>
            <p:cNvCxnSpPr>
              <a:stCxn id="158" idx="3"/>
              <a:endCxn id="159" idx="3"/>
            </p:cNvCxnSpPr>
            <p:nvPr/>
          </p:nvCxnSpPr>
          <p:spPr>
            <a:xfrm>
              <a:off x="7410450" y="2692975"/>
              <a:ext cx="600" cy="2454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171" name="Google Shape;171;p24"/>
            <p:cNvCxnSpPr>
              <a:stCxn id="159" idx="3"/>
              <a:endCxn id="160" idx="3"/>
            </p:cNvCxnSpPr>
            <p:nvPr/>
          </p:nvCxnSpPr>
          <p:spPr>
            <a:xfrm>
              <a:off x="7410450" y="2938375"/>
              <a:ext cx="600" cy="245400"/>
            </a:xfrm>
            <a:prstGeom prst="curvedConnector3">
              <a:avLst>
                <a:gd name="adj1" fmla="val 39687500"/>
              </a:avLst>
            </a:prstGeom>
            <a:noFill/>
            <a:ln w="9525" cap="flat" cmpd="sng">
              <a:solidFill>
                <a:schemeClr val="dk2"/>
              </a:solidFill>
              <a:prstDash val="solid"/>
              <a:round/>
              <a:headEnd type="none" w="med" len="med"/>
              <a:tailEnd type="triangle" w="med" len="med"/>
            </a:ln>
          </p:spPr>
        </p:cxnSp>
        <p:sp>
          <p:nvSpPr>
            <p:cNvPr id="172" name="Google Shape;172;p24"/>
            <p:cNvSpPr txBox="1"/>
            <p:nvPr/>
          </p:nvSpPr>
          <p:spPr>
            <a:xfrm>
              <a:off x="5930225" y="853250"/>
              <a:ext cx="933900" cy="24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t>sequential</a:t>
              </a:r>
              <a:endParaRPr sz="1000"/>
            </a:p>
          </p:txBody>
        </p:sp>
        <p:sp>
          <p:nvSpPr>
            <p:cNvPr id="173" name="Google Shape;173;p24"/>
            <p:cNvSpPr txBox="1"/>
            <p:nvPr/>
          </p:nvSpPr>
          <p:spPr>
            <a:xfrm>
              <a:off x="7413475" y="852475"/>
              <a:ext cx="893100" cy="2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random</a:t>
              </a:r>
              <a:endParaRPr sz="1000"/>
            </a:p>
          </p:txBody>
        </p:sp>
        <p:sp>
          <p:nvSpPr>
            <p:cNvPr id="174" name="Google Shape;174;p24"/>
            <p:cNvSpPr/>
            <p:nvPr/>
          </p:nvSpPr>
          <p:spPr>
            <a:xfrm>
              <a:off x="6302386" y="1169025"/>
              <a:ext cx="550575" cy="1316850"/>
            </a:xfrm>
            <a:custGeom>
              <a:avLst/>
              <a:gdLst/>
              <a:ahLst/>
              <a:cxnLst/>
              <a:rect l="l" t="t" r="r" b="b"/>
              <a:pathLst>
                <a:path w="22023" h="52674" extrusionOk="0">
                  <a:moveTo>
                    <a:pt x="22023" y="52674"/>
                  </a:moveTo>
                  <a:cubicBezTo>
                    <a:pt x="17320" y="52674"/>
                    <a:pt x="11911" y="51699"/>
                    <a:pt x="8586" y="48374"/>
                  </a:cubicBezTo>
                  <a:cubicBezTo>
                    <a:pt x="3057" y="42845"/>
                    <a:pt x="2194" y="33840"/>
                    <a:pt x="1330" y="26069"/>
                  </a:cubicBezTo>
                  <a:cubicBezTo>
                    <a:pt x="735" y="20724"/>
                    <a:pt x="-907" y="15046"/>
                    <a:pt x="793" y="9944"/>
                  </a:cubicBezTo>
                  <a:cubicBezTo>
                    <a:pt x="2646" y="4381"/>
                    <a:pt x="9441" y="0"/>
                    <a:pt x="15305" y="0"/>
                  </a:cubicBezTo>
                </a:path>
              </a:pathLst>
            </a:custGeom>
            <a:noFill/>
            <a:ln w="9525" cap="flat" cmpd="sng">
              <a:solidFill>
                <a:schemeClr val="accent5"/>
              </a:solidFill>
              <a:prstDash val="dash"/>
              <a:round/>
              <a:headEnd type="none" w="med" len="med"/>
              <a:tailEnd type="stealth" w="med" len="med"/>
            </a:ln>
          </p:spPr>
        </p:sp>
        <p:sp>
          <p:nvSpPr>
            <p:cNvPr id="175" name="Google Shape;175;p24"/>
            <p:cNvSpPr/>
            <p:nvPr/>
          </p:nvSpPr>
          <p:spPr>
            <a:xfrm>
              <a:off x="7428300" y="1699800"/>
              <a:ext cx="434200" cy="1521450"/>
            </a:xfrm>
            <a:custGeom>
              <a:avLst/>
              <a:gdLst/>
              <a:ahLst/>
              <a:cxnLst/>
              <a:rect l="l" t="t" r="r" b="b"/>
              <a:pathLst>
                <a:path w="17368" h="60858" extrusionOk="0">
                  <a:moveTo>
                    <a:pt x="0" y="60736"/>
                  </a:moveTo>
                  <a:cubicBezTo>
                    <a:pt x="4111" y="60736"/>
                    <a:pt x="9185" y="61223"/>
                    <a:pt x="12093" y="58317"/>
                  </a:cubicBezTo>
                  <a:cubicBezTo>
                    <a:pt x="19835" y="50580"/>
                    <a:pt x="16662" y="36745"/>
                    <a:pt x="16662" y="25800"/>
                  </a:cubicBezTo>
                  <a:cubicBezTo>
                    <a:pt x="16662" y="16735"/>
                    <a:pt x="17127" y="0"/>
                    <a:pt x="8062" y="0"/>
                  </a:cubicBezTo>
                </a:path>
              </a:pathLst>
            </a:custGeom>
            <a:noFill/>
            <a:ln w="9525" cap="flat" cmpd="sng">
              <a:solidFill>
                <a:schemeClr val="accent5"/>
              </a:solidFill>
              <a:prstDash val="dash"/>
              <a:round/>
              <a:headEnd type="none" w="med" len="med"/>
              <a:tailEnd type="stealth" w="med" len="med"/>
            </a:ln>
          </p:spPr>
        </p:sp>
        <p:sp>
          <p:nvSpPr>
            <p:cNvPr id="176" name="Google Shape;176;p24"/>
            <p:cNvSpPr txBox="1"/>
            <p:nvPr/>
          </p:nvSpPr>
          <p:spPr>
            <a:xfrm rot="-6196644">
              <a:off x="5745538" y="1787748"/>
              <a:ext cx="933965" cy="337856"/>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000"/>
                </a:spcBef>
                <a:spcAft>
                  <a:spcPts val="0"/>
                </a:spcAft>
                <a:buNone/>
              </a:pPr>
              <a:r>
                <a:rPr lang="en-GB" sz="1000">
                  <a:solidFill>
                    <a:schemeClr val="accent5"/>
                  </a:solidFill>
                  <a:latin typeface="Consolas"/>
                  <a:ea typeface="Consolas"/>
                  <a:cs typeface="Consolas"/>
                  <a:sym typeface="Consolas"/>
                </a:rPr>
                <a:t>rewind</a:t>
              </a:r>
              <a:endParaRPr sz="1000">
                <a:solidFill>
                  <a:schemeClr val="accent5"/>
                </a:solidFill>
              </a:endParaRPr>
            </a:p>
          </p:txBody>
        </p:sp>
        <p:sp>
          <p:nvSpPr>
            <p:cNvPr id="177" name="Google Shape;177;p24"/>
            <p:cNvSpPr txBox="1"/>
            <p:nvPr/>
          </p:nvSpPr>
          <p:spPr>
            <a:xfrm rot="-5400000">
              <a:off x="7466722" y="2449672"/>
              <a:ext cx="559800" cy="172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000"/>
                </a:spcBef>
                <a:spcAft>
                  <a:spcPts val="0"/>
                </a:spcAft>
                <a:buNone/>
              </a:pPr>
              <a:r>
                <a:rPr lang="en-GB" sz="1000">
                  <a:solidFill>
                    <a:schemeClr val="accent5"/>
                  </a:solidFill>
                  <a:latin typeface="Consolas"/>
                  <a:ea typeface="Consolas"/>
                  <a:cs typeface="Consolas"/>
                  <a:sym typeface="Consolas"/>
                </a:rPr>
                <a:t>seek</a:t>
              </a:r>
              <a:endParaRPr sz="1000">
                <a:solidFill>
                  <a:schemeClr val="accent5"/>
                </a:solidFill>
              </a:endParaRPr>
            </a:p>
          </p:txBody>
        </p:sp>
        <p:sp>
          <p:nvSpPr>
            <p:cNvPr id="178" name="Google Shape;178;p24"/>
            <p:cNvSpPr txBox="1"/>
            <p:nvPr/>
          </p:nvSpPr>
          <p:spPr>
            <a:xfrm rot="-4496164">
              <a:off x="7238188" y="2286075"/>
              <a:ext cx="559838" cy="172106"/>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000"/>
                </a:spcBef>
                <a:spcAft>
                  <a:spcPts val="0"/>
                </a:spcAft>
                <a:buNone/>
              </a:pPr>
              <a:r>
                <a:rPr lang="en-GB" sz="1000">
                  <a:solidFill>
                    <a:schemeClr val="accent5"/>
                  </a:solidFill>
                  <a:latin typeface="Consolas"/>
                  <a:ea typeface="Consolas"/>
                  <a:cs typeface="Consolas"/>
                  <a:sym typeface="Consolas"/>
                </a:rPr>
                <a:t>seek</a:t>
              </a:r>
              <a:endParaRPr sz="1000">
                <a:solidFill>
                  <a:schemeClr val="accent5"/>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Directories</a:t>
            </a:r>
            <a:endParaRPr/>
          </a:p>
        </p:txBody>
      </p:sp>
      <p:sp>
        <p:nvSpPr>
          <p:cNvPr id="184" name="Google Shape;184;p25"/>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a filesystem is a </a:t>
            </a:r>
            <a:r>
              <a:rPr lang="en-GB">
                <a:solidFill>
                  <a:srgbClr val="993300"/>
                </a:solidFill>
              </a:rPr>
              <a:t>collection of files,</a:t>
            </a:r>
            <a:br>
              <a:rPr lang="en-GB">
                <a:solidFill>
                  <a:srgbClr val="993300"/>
                </a:solidFill>
              </a:rPr>
            </a:br>
            <a:r>
              <a:rPr lang="en-GB"/>
              <a:t>where files are the basic units in a filesystem</a:t>
            </a:r>
            <a:endParaRPr/>
          </a:p>
          <a:p>
            <a:pPr marL="457200" lvl="0" indent="-317500" algn="l" rtl="0">
              <a:spcBef>
                <a:spcPts val="0"/>
              </a:spcBef>
              <a:spcAft>
                <a:spcPts val="0"/>
              </a:spcAft>
              <a:buSzPts val="1400"/>
              <a:buChar char="■"/>
            </a:pPr>
            <a:r>
              <a:rPr lang="en-GB"/>
              <a:t>to help us with organizing files, we use the concept of </a:t>
            </a:r>
            <a:r>
              <a:rPr lang="en-GB">
                <a:solidFill>
                  <a:srgbClr val="993300"/>
                </a:solidFill>
              </a:rPr>
              <a:t>directories</a:t>
            </a:r>
            <a:endParaRPr>
              <a:solidFill>
                <a:srgbClr val="993300"/>
              </a:solidFill>
            </a:endParaRPr>
          </a:p>
          <a:p>
            <a:pPr marL="914400" marR="0" lvl="1" indent="-317500" algn="l" rtl="0">
              <a:lnSpc>
                <a:spcPct val="150000"/>
              </a:lnSpc>
              <a:spcBef>
                <a:spcPts val="0"/>
              </a:spcBef>
              <a:spcAft>
                <a:spcPts val="0"/>
              </a:spcAft>
              <a:buClr>
                <a:srgbClr val="1C4587"/>
              </a:buClr>
              <a:buSzPts val="1400"/>
              <a:buFont typeface="Trebuchet MS"/>
              <a:buChar char="□"/>
            </a:pPr>
            <a:r>
              <a:rPr lang="en-GB"/>
              <a:t>directories allow us to organize files hierarchically in a </a:t>
            </a:r>
            <a:r>
              <a:rPr lang="en-GB">
                <a:solidFill>
                  <a:srgbClr val="993300"/>
                </a:solidFill>
              </a:rPr>
              <a:t>directory structure</a:t>
            </a:r>
            <a:r>
              <a:rPr lang="en-GB"/>
              <a:t>,</a:t>
            </a:r>
            <a:br>
              <a:rPr lang="en-GB"/>
            </a:br>
            <a:r>
              <a:rPr lang="en-GB"/>
              <a:t>a tree structure with one or more levels</a:t>
            </a:r>
            <a:endParaRPr/>
          </a:p>
          <a:p>
            <a:pPr marL="914400" marR="0" lvl="1" indent="-317500" algn="l" rtl="0">
              <a:lnSpc>
                <a:spcPct val="150000"/>
              </a:lnSpc>
              <a:spcBef>
                <a:spcPts val="0"/>
              </a:spcBef>
              <a:spcAft>
                <a:spcPts val="0"/>
              </a:spcAft>
              <a:buSzPts val="1400"/>
              <a:buChar char="□"/>
            </a:pPr>
            <a:r>
              <a:rPr lang="en-GB"/>
              <a:t>root node of the tree is the </a:t>
            </a:r>
            <a:r>
              <a:rPr lang="en-GB">
                <a:solidFill>
                  <a:srgbClr val="993300"/>
                </a:solidFill>
              </a:rPr>
              <a:t>root directory</a:t>
            </a:r>
            <a:endParaRPr>
              <a:solidFill>
                <a:srgbClr val="993300"/>
              </a:solidFill>
            </a:endParaRPr>
          </a:p>
          <a:p>
            <a:pPr marL="914400" lvl="1" indent="-317500" algn="l" rtl="0">
              <a:spcBef>
                <a:spcPts val="0"/>
              </a:spcBef>
              <a:spcAft>
                <a:spcPts val="0"/>
              </a:spcAft>
              <a:buSzPts val="1400"/>
              <a:buChar char="□"/>
            </a:pPr>
            <a:r>
              <a:rPr lang="en-GB"/>
              <a:t>internal nodes = directories, leaf nodes = files</a:t>
            </a:r>
            <a:endParaRPr/>
          </a:p>
          <a:p>
            <a:pPr marL="914400" lvl="1" indent="-317500" algn="l" rtl="0">
              <a:spcBef>
                <a:spcPts val="0"/>
              </a:spcBef>
              <a:spcAft>
                <a:spcPts val="0"/>
              </a:spcAft>
              <a:buSzPts val="1400"/>
              <a:buChar char="□"/>
            </a:pPr>
            <a:r>
              <a:rPr lang="en-GB"/>
              <a:t>path in a tree = filepath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a:t>
            </a:r>
            <a:endParaRPr/>
          </a:p>
        </p:txBody>
      </p:sp>
      <p:sp>
        <p:nvSpPr>
          <p:cNvPr id="190" name="Google Shape;190;p26"/>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 directory is usually implemented as a special file</a:t>
            </a:r>
            <a:endParaRPr/>
          </a:p>
          <a:p>
            <a:pPr marL="457200" lvl="0" indent="-317500" algn="l" rtl="0">
              <a:spcBef>
                <a:spcPts val="0"/>
              </a:spcBef>
              <a:spcAft>
                <a:spcPts val="0"/>
              </a:spcAft>
              <a:buSzPts val="1400"/>
              <a:buChar char="■"/>
            </a:pPr>
            <a:r>
              <a:rPr lang="en-GB"/>
              <a:t>directory file contains </a:t>
            </a:r>
            <a:r>
              <a:rPr lang="en-GB">
                <a:solidFill>
                  <a:srgbClr val="993300"/>
                </a:solidFill>
              </a:rPr>
              <a:t>directory entries</a:t>
            </a:r>
            <a:r>
              <a:rPr lang="en-GB"/>
              <a:t> (dentry)</a:t>
            </a:r>
            <a:endParaRPr/>
          </a:p>
          <a:p>
            <a:pPr marL="914400" lvl="1" indent="-317500" algn="l" rtl="0">
              <a:spcBef>
                <a:spcPts val="0"/>
              </a:spcBef>
              <a:spcAft>
                <a:spcPts val="0"/>
              </a:spcAft>
              <a:buSzPts val="1400"/>
              <a:buChar char="□"/>
            </a:pPr>
            <a:r>
              <a:rPr lang="en-GB"/>
              <a:t>dentry contains file attributes, such filename, size, etc.</a:t>
            </a:r>
            <a:endParaRPr/>
          </a:p>
          <a:p>
            <a:pPr marL="914400" lvl="1" indent="-317500" algn="l" rtl="0">
              <a:spcBef>
                <a:spcPts val="0"/>
              </a:spcBef>
              <a:spcAft>
                <a:spcPts val="0"/>
              </a:spcAft>
              <a:buSzPts val="1400"/>
              <a:buChar char="□"/>
            </a:pPr>
            <a:r>
              <a:rPr lang="en-GB"/>
              <a:t>dentry can represent a file or a directory (</a:t>
            </a:r>
            <a:r>
              <a:rPr lang="en-GB">
                <a:solidFill>
                  <a:srgbClr val="993300"/>
                </a:solidFill>
              </a:rPr>
              <a:t>subdirectory</a:t>
            </a:r>
            <a:r>
              <a:rPr lang="en-GB"/>
              <a:t>)</a:t>
            </a:r>
            <a:endParaRPr/>
          </a:p>
          <a:p>
            <a:pPr marL="914400" lvl="1" indent="-317500" algn="l" rtl="0">
              <a:spcBef>
                <a:spcPts val="0"/>
              </a:spcBef>
              <a:spcAft>
                <a:spcPts val="0"/>
              </a:spcAft>
              <a:buSzPts val="1400"/>
              <a:buChar char="□"/>
            </a:pPr>
            <a:r>
              <a:rPr lang="en-GB"/>
              <a:t>if subdirectories not allowed → </a:t>
            </a:r>
            <a:r>
              <a:rPr lang="en-GB">
                <a:solidFill>
                  <a:srgbClr val="993300"/>
                </a:solidFill>
              </a:rPr>
              <a:t>single-level directory</a:t>
            </a:r>
            <a:r>
              <a:rPr lang="en-GB"/>
              <a:t> system (limited use, eg. cameras)</a:t>
            </a:r>
            <a:endParaRPr/>
          </a:p>
          <a:p>
            <a:pPr marL="914400" lvl="1" indent="-317500" algn="l" rtl="0">
              <a:spcBef>
                <a:spcPts val="0"/>
              </a:spcBef>
              <a:spcAft>
                <a:spcPts val="0"/>
              </a:spcAft>
              <a:buSzPts val="1400"/>
              <a:buChar char="□"/>
            </a:pPr>
            <a:r>
              <a:rPr lang="en-GB">
                <a:solidFill>
                  <a:schemeClr val="dk1"/>
                </a:solidFill>
              </a:rPr>
              <a:t>if subdirectories allowed</a:t>
            </a:r>
            <a:r>
              <a:rPr lang="en-GB"/>
              <a:t> → </a:t>
            </a:r>
            <a:r>
              <a:rPr lang="en-GB">
                <a:solidFill>
                  <a:srgbClr val="993300"/>
                </a:solidFill>
              </a:rPr>
              <a:t>hierarchical directory</a:t>
            </a:r>
            <a:r>
              <a:rPr lang="en-GB"/>
              <a:t> system (widespread use)</a:t>
            </a:r>
            <a:endParaRPr/>
          </a:p>
        </p:txBody>
      </p:sp>
      <p:pic>
        <p:nvPicPr>
          <p:cNvPr id="191" name="Google Shape;191;p26"/>
          <p:cNvPicPr preferRelativeResize="0"/>
          <p:nvPr/>
        </p:nvPicPr>
        <p:blipFill>
          <a:blip r:embed="rId3">
            <a:alphaModFix/>
          </a:blip>
          <a:stretch>
            <a:fillRect/>
          </a:stretch>
        </p:blipFill>
        <p:spPr>
          <a:xfrm>
            <a:off x="2784975" y="3819184"/>
            <a:ext cx="2002931" cy="1009680"/>
          </a:xfrm>
          <a:prstGeom prst="rect">
            <a:avLst/>
          </a:prstGeom>
          <a:noFill/>
          <a:ln>
            <a:noFill/>
          </a:ln>
        </p:spPr>
      </p:pic>
      <p:pic>
        <p:nvPicPr>
          <p:cNvPr id="192" name="Google Shape;192;p26"/>
          <p:cNvPicPr preferRelativeResize="0"/>
          <p:nvPr/>
        </p:nvPicPr>
        <p:blipFill>
          <a:blip r:embed="rId4">
            <a:alphaModFix/>
          </a:blip>
          <a:stretch>
            <a:fillRect/>
          </a:stretch>
        </p:blipFill>
        <p:spPr>
          <a:xfrm>
            <a:off x="4924682" y="2653426"/>
            <a:ext cx="3843918" cy="244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Pathnames in a UNIX directory tree</a:t>
            </a:r>
            <a:endParaRPr/>
          </a:p>
        </p:txBody>
      </p:sp>
      <p:pic>
        <p:nvPicPr>
          <p:cNvPr id="198" name="Google Shape;198;p27"/>
          <p:cNvPicPr preferRelativeResize="0"/>
          <p:nvPr/>
        </p:nvPicPr>
        <p:blipFill rotWithShape="1">
          <a:blip r:embed="rId3">
            <a:alphaModFix/>
          </a:blip>
          <a:srcRect l="5289" r="6991"/>
          <a:stretch/>
        </p:blipFill>
        <p:spPr>
          <a:xfrm>
            <a:off x="56825" y="720925"/>
            <a:ext cx="4183800" cy="4313899"/>
          </a:xfrm>
          <a:prstGeom prst="rect">
            <a:avLst/>
          </a:prstGeom>
          <a:noFill/>
          <a:ln>
            <a:noFill/>
          </a:ln>
        </p:spPr>
      </p:pic>
      <p:sp>
        <p:nvSpPr>
          <p:cNvPr id="199" name="Google Shape;199;p27"/>
          <p:cNvSpPr txBox="1">
            <a:spLocks noGrp="1"/>
          </p:cNvSpPr>
          <p:nvPr>
            <p:ph type="body" idx="1"/>
          </p:nvPr>
        </p:nvSpPr>
        <p:spPr>
          <a:xfrm>
            <a:off x="4240625" y="720925"/>
            <a:ext cx="45324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path separator: </a:t>
            </a:r>
            <a:r>
              <a:rPr lang="en-GB" b="1">
                <a:solidFill>
                  <a:srgbClr val="0000FF"/>
                </a:solidFill>
                <a:latin typeface="Consolas"/>
                <a:ea typeface="Consolas"/>
                <a:cs typeface="Consolas"/>
                <a:sym typeface="Consolas"/>
              </a:rPr>
              <a:t> / </a:t>
            </a:r>
            <a:r>
              <a:rPr lang="en-GB"/>
              <a:t> (forward slash)</a:t>
            </a:r>
            <a:endParaRPr/>
          </a:p>
          <a:p>
            <a:pPr marL="457200" lvl="0" indent="-317500" algn="l" rtl="0">
              <a:spcBef>
                <a:spcPts val="0"/>
              </a:spcBef>
              <a:spcAft>
                <a:spcPts val="0"/>
              </a:spcAft>
              <a:buSzPts val="1400"/>
              <a:buChar char="■"/>
            </a:pPr>
            <a:r>
              <a:rPr lang="en-GB"/>
              <a:t>pathname:  </a:t>
            </a:r>
            <a:r>
              <a:rPr lang="en-GB" b="1">
                <a:solidFill>
                  <a:srgbClr val="0000FF"/>
                </a:solidFill>
                <a:latin typeface="Consolas"/>
                <a:ea typeface="Consolas"/>
                <a:cs typeface="Consolas"/>
                <a:sym typeface="Consolas"/>
              </a:rPr>
              <a:t>dir1/dir2/.../dirn/filename</a:t>
            </a:r>
            <a:r>
              <a:rPr lang="en-GB">
                <a:highlight>
                  <a:srgbClr val="FFF2CC"/>
                </a:highlight>
                <a:latin typeface="Consolas"/>
                <a:ea typeface="Consolas"/>
                <a:cs typeface="Consolas"/>
                <a:sym typeface="Consolas"/>
              </a:rPr>
              <a:t>  </a:t>
            </a:r>
            <a:endParaRPr>
              <a:highlight>
                <a:srgbClr val="FFF2CC"/>
              </a:highlight>
              <a:latin typeface="Consolas"/>
              <a:ea typeface="Consolas"/>
              <a:cs typeface="Consolas"/>
              <a:sym typeface="Consolas"/>
            </a:endParaRPr>
          </a:p>
          <a:p>
            <a:pPr marL="457200" marR="0" lvl="0" indent="-317500" algn="l" rtl="0">
              <a:lnSpc>
                <a:spcPct val="150000"/>
              </a:lnSpc>
              <a:spcBef>
                <a:spcPts val="0"/>
              </a:spcBef>
              <a:spcAft>
                <a:spcPts val="0"/>
              </a:spcAft>
              <a:buSzPts val="1400"/>
              <a:buChar char="■"/>
            </a:pPr>
            <a:r>
              <a:rPr lang="en-GB"/>
              <a:t>root directory path: </a:t>
            </a:r>
            <a:r>
              <a:rPr lang="en-GB" b="1">
                <a:solidFill>
                  <a:srgbClr val="0000FF"/>
                </a:solidFill>
                <a:latin typeface="Consolas"/>
                <a:ea typeface="Consolas"/>
                <a:cs typeface="Consolas"/>
                <a:sym typeface="Consolas"/>
              </a:rPr>
              <a:t> / </a:t>
            </a:r>
            <a:r>
              <a:rPr lang="en-GB">
                <a:solidFill>
                  <a:schemeClr val="dk1"/>
                </a:solidFill>
                <a:highlight>
                  <a:srgbClr val="FFF2CC"/>
                </a:highlight>
                <a:latin typeface="Consolas"/>
                <a:ea typeface="Consolas"/>
                <a:cs typeface="Consolas"/>
                <a:sym typeface="Consolas"/>
              </a:rPr>
              <a:t> </a:t>
            </a:r>
            <a:endParaRPr b="1">
              <a:solidFill>
                <a:srgbClr val="993300"/>
              </a:solidFill>
              <a:latin typeface="Consolas"/>
              <a:ea typeface="Consolas"/>
              <a:cs typeface="Consolas"/>
              <a:sym typeface="Consolas"/>
            </a:endParaRPr>
          </a:p>
          <a:p>
            <a:pPr marL="457200" lvl="0" indent="-317500" algn="l" rtl="0">
              <a:spcBef>
                <a:spcPts val="0"/>
              </a:spcBef>
              <a:spcAft>
                <a:spcPts val="0"/>
              </a:spcAft>
              <a:buSzPts val="1400"/>
              <a:buChar char="■"/>
            </a:pPr>
            <a:r>
              <a:rPr lang="en-GB"/>
              <a:t>an </a:t>
            </a:r>
            <a:r>
              <a:rPr lang="en-GB">
                <a:solidFill>
                  <a:srgbClr val="993300"/>
                </a:solidFill>
              </a:rPr>
              <a:t>absolute path name</a:t>
            </a:r>
            <a:r>
              <a:rPr lang="en-GB"/>
              <a:t> begins at root, eg:</a:t>
            </a:r>
            <a:endParaRPr/>
          </a:p>
          <a:p>
            <a:pPr marL="457200" lvl="0" indent="0" algn="l" rtl="0">
              <a:spcBef>
                <a:spcPts val="0"/>
              </a:spcBef>
              <a:spcAft>
                <a:spcPts val="0"/>
              </a:spcAft>
              <a:buNone/>
            </a:pPr>
            <a:r>
              <a:rPr lang="en-GB" b="1">
                <a:solidFill>
                  <a:srgbClr val="0000FF"/>
                </a:solidFill>
                <a:latin typeface="Consolas"/>
                <a:ea typeface="Consolas"/>
                <a:cs typeface="Consolas"/>
                <a:sym typeface="Consolas"/>
              </a:rPr>
              <a:t>/usr/jim</a:t>
            </a:r>
            <a:endParaRPr>
              <a:highlight>
                <a:srgbClr val="FFF2CC"/>
              </a:highlight>
            </a:endParaRPr>
          </a:p>
          <a:p>
            <a:pPr marL="457200" lvl="0" indent="-317500" algn="l" rtl="0">
              <a:spcBef>
                <a:spcPts val="0"/>
              </a:spcBef>
              <a:spcAft>
                <a:spcPts val="0"/>
              </a:spcAft>
              <a:buSzPts val="1400"/>
              <a:buChar char="■"/>
            </a:pPr>
            <a:r>
              <a:rPr lang="en-GB"/>
              <a:t>a </a:t>
            </a:r>
            <a:r>
              <a:rPr lang="en-GB">
                <a:solidFill>
                  <a:srgbClr val="993300"/>
                </a:solidFill>
              </a:rPr>
              <a:t>relative path name</a:t>
            </a:r>
            <a:r>
              <a:rPr lang="en-GB"/>
              <a:t> defines a path from the </a:t>
            </a:r>
            <a:r>
              <a:rPr lang="en-GB">
                <a:solidFill>
                  <a:srgbClr val="993300"/>
                </a:solidFill>
              </a:rPr>
              <a:t>current directory</a:t>
            </a:r>
            <a:r>
              <a:rPr lang="en-GB"/>
              <a:t>, eg.</a:t>
            </a:r>
            <a:endParaRPr/>
          </a:p>
          <a:p>
            <a:pPr marL="457200" lvl="0" indent="0" algn="l" rtl="0">
              <a:spcBef>
                <a:spcPts val="0"/>
              </a:spcBef>
              <a:spcAft>
                <a:spcPts val="0"/>
              </a:spcAft>
              <a:buNone/>
            </a:pPr>
            <a:r>
              <a:rPr lang="en-GB" b="1">
                <a:solidFill>
                  <a:srgbClr val="0000FF"/>
                </a:solidFill>
                <a:latin typeface="Consolas"/>
                <a:ea typeface="Consolas"/>
                <a:cs typeface="Consolas"/>
                <a:sym typeface="Consolas"/>
              </a:rPr>
              <a:t>./banker</a:t>
            </a:r>
            <a:r>
              <a:rPr lang="en-GB"/>
              <a:t> or </a:t>
            </a:r>
            <a:r>
              <a:rPr lang="en-GB" b="1">
                <a:solidFill>
                  <a:srgbClr val="0000FF"/>
                </a:solidFill>
                <a:latin typeface="Consolas"/>
                <a:ea typeface="Consolas"/>
                <a:cs typeface="Consolas"/>
                <a:sym typeface="Consolas"/>
              </a:rPr>
              <a:t>../../bin/cat</a:t>
            </a:r>
            <a:r>
              <a:rPr lang="en-GB"/>
              <a:t> or </a:t>
            </a:r>
            <a:r>
              <a:rPr lang="en-GB" b="1">
                <a:solidFill>
                  <a:srgbClr val="0000FF"/>
                </a:solidFill>
                <a:latin typeface="Consolas"/>
                <a:ea typeface="Consolas"/>
                <a:cs typeface="Consolas"/>
                <a:sym typeface="Consolas"/>
              </a:rPr>
              <a:t>1.txt</a:t>
            </a:r>
            <a:endParaRPr>
              <a:highlight>
                <a:srgbClr val="FFF2CC"/>
              </a:highlight>
              <a:latin typeface="Consolas"/>
              <a:ea typeface="Consolas"/>
              <a:cs typeface="Consolas"/>
              <a:sym typeface="Consolas"/>
            </a:endParaRPr>
          </a:p>
          <a:p>
            <a:pPr marL="457200" lvl="0" indent="-317500" algn="l" rtl="0">
              <a:spcBef>
                <a:spcPts val="0"/>
              </a:spcBef>
              <a:spcAft>
                <a:spcPts val="0"/>
              </a:spcAft>
              <a:buSzPts val="1400"/>
              <a:buChar char="■"/>
            </a:pPr>
            <a:r>
              <a:rPr lang="en-GB"/>
              <a:t>every process has a working (current) directory</a:t>
            </a:r>
            <a:endParaRPr/>
          </a:p>
          <a:p>
            <a:pPr marL="457200" lvl="0" indent="-317500" algn="l" rtl="0">
              <a:spcBef>
                <a:spcPts val="0"/>
              </a:spcBef>
              <a:spcAft>
                <a:spcPts val="0"/>
              </a:spcAft>
              <a:buSzPts val="1400"/>
              <a:buChar char="■"/>
            </a:pPr>
            <a:r>
              <a:rPr lang="en-GB"/>
              <a:t>can be changed using </a:t>
            </a:r>
            <a:r>
              <a:rPr lang="en-GB">
                <a:latin typeface="Consolas"/>
                <a:ea typeface="Consolas"/>
                <a:cs typeface="Consolas"/>
                <a:sym typeface="Consolas"/>
              </a:rPr>
              <a:t>chdir() </a:t>
            </a:r>
            <a:r>
              <a:rPr lang="en-GB"/>
              <a:t>sys. call:</a:t>
            </a:r>
            <a:br>
              <a:rPr lang="en-GB"/>
            </a:br>
            <a:r>
              <a:rPr lang="en-GB">
                <a:latin typeface="Consolas"/>
                <a:ea typeface="Consolas"/>
                <a:cs typeface="Consolas"/>
                <a:sym typeface="Consolas"/>
              </a:rPr>
              <a:t>int chdir(const char *path);</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Pathnames in a UNIX directory tree</a:t>
            </a:r>
            <a:endParaRPr/>
          </a:p>
        </p:txBody>
      </p:sp>
      <p:pic>
        <p:nvPicPr>
          <p:cNvPr id="205" name="Google Shape;205;p28"/>
          <p:cNvPicPr preferRelativeResize="0"/>
          <p:nvPr/>
        </p:nvPicPr>
        <p:blipFill rotWithShape="1">
          <a:blip r:embed="rId3">
            <a:alphaModFix/>
          </a:blip>
          <a:srcRect l="5289" r="6991"/>
          <a:stretch/>
        </p:blipFill>
        <p:spPr>
          <a:xfrm>
            <a:off x="56825" y="720925"/>
            <a:ext cx="4183800" cy="4313899"/>
          </a:xfrm>
          <a:prstGeom prst="rect">
            <a:avLst/>
          </a:prstGeom>
          <a:noFill/>
          <a:ln>
            <a:noFill/>
          </a:ln>
        </p:spPr>
      </p:pic>
      <p:sp>
        <p:nvSpPr>
          <p:cNvPr id="206" name="Google Shape;206;p28"/>
          <p:cNvSpPr txBox="1">
            <a:spLocks noGrp="1"/>
          </p:cNvSpPr>
          <p:nvPr>
            <p:ph type="body" idx="1"/>
          </p:nvPr>
        </p:nvSpPr>
        <p:spPr>
          <a:xfrm>
            <a:off x="4240625" y="720925"/>
            <a:ext cx="45324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every directory has at least 2 entries:</a:t>
            </a:r>
            <a:endParaRPr/>
          </a:p>
          <a:p>
            <a:pPr marL="914400" marR="0" lvl="1" indent="-317500" algn="l" rtl="0">
              <a:lnSpc>
                <a:spcPct val="150000"/>
              </a:lnSpc>
              <a:spcBef>
                <a:spcPts val="0"/>
              </a:spcBef>
              <a:spcAft>
                <a:spcPts val="0"/>
              </a:spcAft>
              <a:buSzPts val="1400"/>
              <a:buChar char="□"/>
            </a:pPr>
            <a:r>
              <a:rPr lang="en-GB"/>
              <a:t>pointer to current directory: </a:t>
            </a:r>
            <a:r>
              <a:rPr lang="en-GB">
                <a:solidFill>
                  <a:srgbClr val="0000FF"/>
                </a:solidFill>
                <a:highlight>
                  <a:srgbClr val="FFF2CC"/>
                </a:highlight>
              </a:rPr>
              <a:t> . </a:t>
            </a:r>
            <a:r>
              <a:rPr lang="en-GB"/>
              <a:t> (dot)</a:t>
            </a:r>
            <a:endParaRPr/>
          </a:p>
          <a:p>
            <a:pPr marL="914400" lvl="1" indent="-317500" algn="l" rtl="0">
              <a:spcBef>
                <a:spcPts val="0"/>
              </a:spcBef>
              <a:spcAft>
                <a:spcPts val="0"/>
              </a:spcAft>
              <a:buSzPts val="1400"/>
              <a:buChar char="□"/>
            </a:pPr>
            <a:r>
              <a:rPr lang="en-GB"/>
              <a:t>pointer to parent directory: </a:t>
            </a:r>
            <a:r>
              <a:rPr lang="en-GB">
                <a:highlight>
                  <a:srgbClr val="FFF2CC"/>
                </a:highlight>
              </a:rPr>
              <a:t> .. </a:t>
            </a:r>
            <a:r>
              <a:rPr lang="en-GB"/>
              <a:t> (dotdot)</a:t>
            </a:r>
            <a:endParaRPr>
              <a:solidFill>
                <a:srgbClr val="993300"/>
              </a:solidFill>
              <a:latin typeface="Consolas"/>
              <a:ea typeface="Consolas"/>
              <a:cs typeface="Consolas"/>
              <a:sym typeface="Consolas"/>
            </a:endParaRPr>
          </a:p>
          <a:p>
            <a:pPr marL="457200" lvl="0" indent="-317500" algn="l" rtl="0">
              <a:spcBef>
                <a:spcPts val="0"/>
              </a:spcBef>
              <a:spcAft>
                <a:spcPts val="0"/>
              </a:spcAft>
              <a:buSzPts val="1400"/>
              <a:buChar char="■"/>
            </a:pPr>
            <a:r>
              <a:rPr lang="en-GB"/>
              <a:t>dot and dotdot entries:</a:t>
            </a:r>
            <a:endParaRPr/>
          </a:p>
          <a:p>
            <a:pPr marL="914400" lvl="1" indent="-317500" algn="l" rtl="0">
              <a:spcBef>
                <a:spcPts val="0"/>
              </a:spcBef>
              <a:spcAft>
                <a:spcPts val="0"/>
              </a:spcAft>
              <a:buSzPts val="1400"/>
              <a:buChar char="□"/>
            </a:pPr>
            <a:r>
              <a:rPr lang="en-GB"/>
              <a:t>cannot be deleted</a:t>
            </a:r>
            <a:endParaRPr/>
          </a:p>
          <a:p>
            <a:pPr marL="914400" lvl="1" indent="-317500" algn="l" rtl="0">
              <a:spcBef>
                <a:spcPts val="0"/>
              </a:spcBef>
              <a:spcAft>
                <a:spcPts val="0"/>
              </a:spcAft>
              <a:buSzPts val="1400"/>
              <a:buChar char="□"/>
            </a:pPr>
            <a:r>
              <a:rPr lang="en-GB"/>
              <a:t>they are just pointers</a:t>
            </a:r>
            <a:endParaRPr/>
          </a:p>
          <a:p>
            <a:pPr marL="914400" lvl="1" indent="-317500" algn="l" rtl="0">
              <a:spcBef>
                <a:spcPts val="0"/>
              </a:spcBef>
              <a:spcAft>
                <a:spcPts val="0"/>
              </a:spcAft>
              <a:buSzPts val="1400"/>
              <a:buChar char="□"/>
            </a:pPr>
            <a:r>
              <a:rPr lang="en-GB"/>
              <a:t>directory containing only . and .. entries is considered empty</a:t>
            </a:r>
            <a:endParaRPr/>
          </a:p>
          <a:p>
            <a:pPr marL="457200" lvl="0" indent="-317500" algn="l" rtl="0">
              <a:spcBef>
                <a:spcPts val="0"/>
              </a:spcBef>
              <a:spcAft>
                <a:spcPts val="0"/>
              </a:spcAft>
              <a:buSzPts val="1400"/>
              <a:buChar char="■"/>
            </a:pPr>
            <a:r>
              <a:rPr lang="en-GB"/>
              <a:t>weird but true example:</a:t>
            </a:r>
            <a:endParaRPr/>
          </a:p>
          <a:p>
            <a:pPr marL="457200" lvl="0" indent="0" algn="l" rtl="0">
              <a:spcBef>
                <a:spcPts val="0"/>
              </a:spcBef>
              <a:spcAft>
                <a:spcPts val="0"/>
              </a:spcAft>
              <a:buNone/>
            </a:pPr>
            <a:r>
              <a:rPr lang="en-GB">
                <a:solidFill>
                  <a:srgbClr val="0000FF"/>
                </a:solidFill>
                <a:latin typeface="Consolas"/>
                <a:ea typeface="Consolas"/>
                <a:cs typeface="Consolas"/>
                <a:sym typeface="Consolas"/>
              </a:rPr>
              <a:t>/usr/jim</a:t>
            </a:r>
            <a:endParaRPr>
              <a:solidFill>
                <a:srgbClr val="0000FF"/>
              </a:solidFill>
              <a:latin typeface="Consolas"/>
              <a:ea typeface="Consolas"/>
              <a:cs typeface="Consolas"/>
              <a:sym typeface="Consolas"/>
            </a:endParaRPr>
          </a:p>
          <a:p>
            <a:pPr marL="457200" lvl="0" indent="0" algn="l" rtl="0">
              <a:spcBef>
                <a:spcPts val="0"/>
              </a:spcBef>
              <a:spcAft>
                <a:spcPts val="0"/>
              </a:spcAft>
              <a:buNone/>
            </a:pPr>
            <a:r>
              <a:rPr lang="en-GB">
                <a:solidFill>
                  <a:srgbClr val="0000FF"/>
                </a:solidFill>
                <a:latin typeface="Consolas"/>
                <a:ea typeface="Consolas"/>
                <a:cs typeface="Consolas"/>
                <a:sym typeface="Consolas"/>
              </a:rPr>
              <a:t>/./etc/../lib/./../usr/pavol/../jim</a:t>
            </a:r>
            <a:endParaRPr>
              <a:solidFill>
                <a:srgbClr val="0000FF"/>
              </a:solidFill>
              <a:latin typeface="Consolas"/>
              <a:ea typeface="Consolas"/>
              <a:cs typeface="Consolas"/>
              <a:sym typeface="Consolas"/>
            </a:endParaRPr>
          </a:p>
          <a:p>
            <a:pPr marL="0" lvl="0" indent="457200" algn="l" rtl="0">
              <a:spcBef>
                <a:spcPts val="0"/>
              </a:spcBef>
              <a:spcAft>
                <a:spcPts val="0"/>
              </a:spcAft>
              <a:buNone/>
            </a:pPr>
            <a:r>
              <a:rPr lang="en-GB">
                <a:solidFill>
                  <a:srgbClr val="0000FF"/>
                </a:solidFill>
                <a:latin typeface="Consolas"/>
                <a:ea typeface="Consolas"/>
                <a:cs typeface="Consolas"/>
                <a:sym typeface="Consolas"/>
              </a:rPr>
              <a:t>../../../../../../../usr/jim</a:t>
            </a:r>
            <a:endParaRPr>
              <a:solidFill>
                <a:srgbClr val="0000FF"/>
              </a:solidFill>
              <a:latin typeface="Consolas"/>
              <a:ea typeface="Consolas"/>
              <a:cs typeface="Consolas"/>
              <a:sym typeface="Consolas"/>
            </a:endParaRPr>
          </a:p>
          <a:p>
            <a:pPr marL="0" lvl="0" indent="457200" algn="l" rtl="0">
              <a:spcBef>
                <a:spcPts val="0"/>
              </a:spcBef>
              <a:spcAft>
                <a:spcPts val="0"/>
              </a:spcAft>
              <a:buNone/>
            </a:pPr>
            <a:r>
              <a:rPr lang="en-GB"/>
              <a:t>all refer to the same file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 operations in UNIX</a:t>
            </a:r>
            <a:endParaRPr/>
          </a:p>
        </p:txBody>
      </p:sp>
      <p:sp>
        <p:nvSpPr>
          <p:cNvPr id="212" name="Google Shape;212;p29"/>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solidFill>
                  <a:srgbClr val="993300"/>
                </a:solidFill>
              </a:rPr>
              <a:t>create </a:t>
            </a:r>
            <a:r>
              <a:rPr lang="en-GB"/>
              <a:t>― an empty directory is created (with . and .. entries)</a:t>
            </a:r>
            <a:endParaRPr/>
          </a:p>
          <a:p>
            <a:pPr marL="457200" lvl="0" indent="-317500" algn="l" rtl="0">
              <a:spcBef>
                <a:spcPts val="0"/>
              </a:spcBef>
              <a:spcAft>
                <a:spcPts val="0"/>
              </a:spcAft>
              <a:buSzPts val="1400"/>
              <a:buChar char="■"/>
            </a:pPr>
            <a:r>
              <a:rPr lang="en-GB">
                <a:solidFill>
                  <a:srgbClr val="993300"/>
                </a:solidFill>
              </a:rPr>
              <a:t>delete </a:t>
            </a:r>
            <a:r>
              <a:rPr lang="en-GB"/>
              <a:t>― only empty directories can be deleted ( '.' and '..' entries do not count )</a:t>
            </a:r>
            <a:endParaRPr/>
          </a:p>
          <a:p>
            <a:pPr marL="457200" lvl="0" indent="-317500" algn="l" rtl="0">
              <a:spcBef>
                <a:spcPts val="0"/>
              </a:spcBef>
              <a:spcAft>
                <a:spcPts val="0"/>
              </a:spcAft>
              <a:buSzPts val="1400"/>
              <a:buChar char="■"/>
            </a:pPr>
            <a:r>
              <a:rPr lang="en-GB">
                <a:solidFill>
                  <a:srgbClr val="993300"/>
                </a:solidFill>
              </a:rPr>
              <a:t>opendir </a:t>
            </a:r>
            <a:r>
              <a:rPr lang="en-GB"/>
              <a:t>― analogous to open for files</a:t>
            </a:r>
            <a:endParaRPr/>
          </a:p>
          <a:p>
            <a:pPr marL="457200" lvl="0" indent="-317500" algn="l" rtl="0">
              <a:spcBef>
                <a:spcPts val="0"/>
              </a:spcBef>
              <a:spcAft>
                <a:spcPts val="0"/>
              </a:spcAft>
              <a:buSzPts val="1400"/>
              <a:buChar char="■"/>
            </a:pPr>
            <a:r>
              <a:rPr lang="en-GB">
                <a:solidFill>
                  <a:srgbClr val="993300"/>
                </a:solidFill>
              </a:rPr>
              <a:t>closedir </a:t>
            </a:r>
            <a:r>
              <a:rPr lang="en-GB"/>
              <a:t>― analogous to close for files</a:t>
            </a:r>
            <a:endParaRPr/>
          </a:p>
          <a:p>
            <a:pPr marL="457200" lvl="0" indent="-317500" algn="l" rtl="0">
              <a:spcBef>
                <a:spcPts val="0"/>
              </a:spcBef>
              <a:spcAft>
                <a:spcPts val="0"/>
              </a:spcAft>
              <a:buSzPts val="1400"/>
              <a:buChar char="■"/>
            </a:pPr>
            <a:r>
              <a:rPr lang="en-GB">
                <a:solidFill>
                  <a:srgbClr val="993300"/>
                </a:solidFill>
              </a:rPr>
              <a:t>readdir </a:t>
            </a:r>
            <a:r>
              <a:rPr lang="en-GB"/>
              <a:t>― returns the next entry in an open directory</a:t>
            </a:r>
            <a:endParaRPr/>
          </a:p>
          <a:p>
            <a:pPr marL="457200" lvl="0" indent="-317500" algn="l" rtl="0">
              <a:spcBef>
                <a:spcPts val="0"/>
              </a:spcBef>
              <a:spcAft>
                <a:spcPts val="0"/>
              </a:spcAft>
              <a:buSzPts val="1400"/>
              <a:buChar char="■"/>
            </a:pPr>
            <a:r>
              <a:rPr lang="en-GB">
                <a:solidFill>
                  <a:srgbClr val="993300"/>
                </a:solidFill>
              </a:rPr>
              <a:t>rename </a:t>
            </a:r>
            <a:r>
              <a:rPr lang="en-GB"/>
              <a:t>― just like file rename</a:t>
            </a:r>
            <a:endParaRPr/>
          </a:p>
          <a:p>
            <a:pPr marL="457200" lvl="0" indent="-317500" algn="l" rtl="0">
              <a:spcBef>
                <a:spcPts val="0"/>
              </a:spcBef>
              <a:spcAft>
                <a:spcPts val="0"/>
              </a:spcAft>
              <a:buSzPts val="1400"/>
              <a:buChar char="■"/>
            </a:pPr>
            <a:r>
              <a:rPr lang="en-GB">
                <a:solidFill>
                  <a:srgbClr val="993300"/>
                </a:solidFill>
              </a:rPr>
              <a:t>link </a:t>
            </a:r>
            <a:r>
              <a:rPr lang="en-GB"/>
              <a:t>― technique that allows a file to appear in more than one directory</a:t>
            </a:r>
            <a:endParaRPr/>
          </a:p>
          <a:p>
            <a:pPr marL="457200" lvl="0" indent="-317500" algn="l" rtl="0">
              <a:spcBef>
                <a:spcPts val="0"/>
              </a:spcBef>
              <a:spcAft>
                <a:spcPts val="0"/>
              </a:spcAft>
              <a:buSzPts val="1400"/>
              <a:buChar char="■"/>
            </a:pPr>
            <a:r>
              <a:rPr lang="en-GB">
                <a:solidFill>
                  <a:srgbClr val="993300"/>
                </a:solidFill>
              </a:rPr>
              <a:t>unlink </a:t>
            </a:r>
            <a:r>
              <a:rPr lang="en-GB"/>
              <a:t>― a directory entry is removed. If the file being unlinked is only present in one directory (the normal case), it is removed from the file system. If it is present in multiple directories, only the path name specified is removed. In UNIX, the system call for deleting files (discussed earlier) is, in fact, </a:t>
            </a:r>
            <a:r>
              <a:rPr lang="en-GB" b="1">
                <a:latin typeface="Consolas"/>
                <a:ea typeface="Consolas"/>
                <a:cs typeface="Consolas"/>
                <a:sym typeface="Consolas"/>
              </a:rPr>
              <a:t>unlink</a:t>
            </a: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45" name="Google Shape;45;p12"/>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marR="0" lvl="0" indent="-317500" algn="l" rtl="0">
              <a:lnSpc>
                <a:spcPct val="150000"/>
              </a:lnSpc>
              <a:spcBef>
                <a:spcPts val="0"/>
              </a:spcBef>
              <a:spcAft>
                <a:spcPts val="0"/>
              </a:spcAft>
              <a:buSzPts val="1400"/>
              <a:buChar char="■"/>
            </a:pPr>
            <a:r>
              <a:rPr lang="en-GB"/>
              <a:t>using filesystems</a:t>
            </a:r>
            <a:endParaRPr/>
          </a:p>
          <a:p>
            <a:pPr marL="914400" marR="0" lvl="1" indent="-317500" algn="l" rtl="0">
              <a:lnSpc>
                <a:spcPct val="150000"/>
              </a:lnSpc>
              <a:spcBef>
                <a:spcPts val="0"/>
              </a:spcBef>
              <a:spcAft>
                <a:spcPts val="0"/>
              </a:spcAft>
              <a:buSzPts val="1400"/>
              <a:buChar char="□"/>
            </a:pPr>
            <a:r>
              <a:rPr lang="en-GB"/>
              <a:t>file structure, types, file access, attributes, operations</a:t>
            </a:r>
            <a:endParaRPr/>
          </a:p>
          <a:p>
            <a:pPr marL="914400" marR="0" lvl="1" indent="-317500" algn="l" rtl="0">
              <a:lnSpc>
                <a:spcPct val="150000"/>
              </a:lnSpc>
              <a:spcBef>
                <a:spcPts val="0"/>
              </a:spcBef>
              <a:spcAft>
                <a:spcPts val="0"/>
              </a:spcAft>
              <a:buSzPts val="1400"/>
              <a:buChar char="□"/>
            </a:pPr>
            <a:r>
              <a:rPr lang="en-GB"/>
              <a:t>mount points, path names</a:t>
            </a:r>
            <a:endParaRPr/>
          </a:p>
          <a:p>
            <a:pPr marL="457200" marR="0" lvl="0" indent="-317500" algn="l" rtl="0">
              <a:lnSpc>
                <a:spcPct val="150000"/>
              </a:lnSpc>
              <a:spcBef>
                <a:spcPts val="0"/>
              </a:spcBef>
              <a:spcAft>
                <a:spcPts val="0"/>
              </a:spcAft>
              <a:buSzPts val="1400"/>
              <a:buChar char="■"/>
            </a:pPr>
            <a:r>
              <a:rPr lang="en-GB"/>
              <a:t>implementation of </a:t>
            </a:r>
            <a:r>
              <a:rPr lang="en-GB">
                <a:solidFill>
                  <a:schemeClr val="dk1"/>
                </a:solidFill>
              </a:rPr>
              <a:t>filesystems</a:t>
            </a:r>
            <a:endParaRPr/>
          </a:p>
          <a:p>
            <a:pPr marL="914400" marR="0" lvl="1" indent="-317500" algn="l" rtl="0">
              <a:lnSpc>
                <a:spcPct val="150000"/>
              </a:lnSpc>
              <a:spcBef>
                <a:spcPts val="0"/>
              </a:spcBef>
              <a:spcAft>
                <a:spcPts val="0"/>
              </a:spcAft>
              <a:buSzPts val="1400"/>
              <a:buChar char="□"/>
            </a:pPr>
            <a:r>
              <a:rPr lang="en-GB"/>
              <a:t>vfs</a:t>
            </a:r>
            <a:endParaRPr/>
          </a:p>
          <a:p>
            <a:pPr marL="914400" marR="0" lvl="1" indent="-317500" algn="l" rtl="0">
              <a:lnSpc>
                <a:spcPct val="150000"/>
              </a:lnSpc>
              <a:spcBef>
                <a:spcPts val="0"/>
              </a:spcBef>
              <a:spcAft>
                <a:spcPts val="0"/>
              </a:spcAft>
              <a:buSzPts val="1400"/>
              <a:buChar char="□"/>
            </a:pPr>
            <a:r>
              <a:rPr lang="en-GB"/>
              <a:t>file block allocation, contiguous, linked / FAT, inodes</a:t>
            </a:r>
            <a:endParaRPr/>
          </a:p>
          <a:p>
            <a:pPr marL="914400" marR="0" lvl="1" indent="-317500" algn="l" rtl="0">
              <a:lnSpc>
                <a:spcPct val="150000"/>
              </a:lnSpc>
              <a:spcBef>
                <a:spcPts val="0"/>
              </a:spcBef>
              <a:spcAft>
                <a:spcPts val="0"/>
              </a:spcAft>
              <a:buSzPts val="1400"/>
              <a:buChar char="□"/>
            </a:pPr>
            <a:r>
              <a:rPr lang="en-GB"/>
              <a:t>free space management</a:t>
            </a:r>
            <a:endParaRPr/>
          </a:p>
          <a:p>
            <a:pPr marL="457200" marR="0" lvl="0" indent="-317500" algn="l" rtl="0">
              <a:lnSpc>
                <a:spcPct val="150000"/>
              </a:lnSpc>
              <a:spcBef>
                <a:spcPts val="0"/>
              </a:spcBef>
              <a:spcAft>
                <a:spcPts val="0"/>
              </a:spcAft>
              <a:buSzPts val="1400"/>
              <a:buChar char="■"/>
            </a:pPr>
            <a:r>
              <a:rPr lang="en-GB"/>
              <a:t>UNIX permissions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Disk partitions</a:t>
            </a:r>
            <a:endParaRPr/>
          </a:p>
        </p:txBody>
      </p:sp>
      <p:grpSp>
        <p:nvGrpSpPr>
          <p:cNvPr id="218" name="Google Shape;218;p30"/>
          <p:cNvGrpSpPr/>
          <p:nvPr/>
        </p:nvGrpSpPr>
        <p:grpSpPr>
          <a:xfrm>
            <a:off x="241275" y="2475475"/>
            <a:ext cx="8239125" cy="2363000"/>
            <a:chOff x="241275" y="875275"/>
            <a:chExt cx="8239125" cy="2363000"/>
          </a:xfrm>
        </p:grpSpPr>
        <p:pic>
          <p:nvPicPr>
            <p:cNvPr id="219" name="Google Shape;219;p30"/>
            <p:cNvPicPr preferRelativeResize="0"/>
            <p:nvPr/>
          </p:nvPicPr>
          <p:blipFill rotWithShape="1">
            <a:blip r:embed="rId3">
              <a:alphaModFix/>
            </a:blip>
            <a:srcRect b="48749"/>
            <a:stretch/>
          </p:blipFill>
          <p:spPr>
            <a:xfrm>
              <a:off x="241275" y="875275"/>
              <a:ext cx="8239125" cy="1820800"/>
            </a:xfrm>
            <a:prstGeom prst="rect">
              <a:avLst/>
            </a:prstGeom>
            <a:noFill/>
            <a:ln>
              <a:noFill/>
            </a:ln>
          </p:spPr>
        </p:pic>
        <p:sp>
          <p:nvSpPr>
            <p:cNvPr id="220" name="Google Shape;220;p30"/>
            <p:cNvSpPr/>
            <p:nvPr/>
          </p:nvSpPr>
          <p:spPr>
            <a:xfrm>
              <a:off x="450950" y="2775975"/>
              <a:ext cx="1238700" cy="462300"/>
            </a:xfrm>
            <a:prstGeom prst="wedgeRoundRectCallout">
              <a:avLst>
                <a:gd name="adj1" fmla="val -14519"/>
                <a:gd name="adj2" fmla="val -87038"/>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master boot record</a:t>
              </a:r>
              <a:endParaRPr/>
            </a:p>
          </p:txBody>
        </p:sp>
        <p:sp>
          <p:nvSpPr>
            <p:cNvPr id="221" name="Google Shape;221;p30"/>
            <p:cNvSpPr/>
            <p:nvPr/>
          </p:nvSpPr>
          <p:spPr>
            <a:xfrm>
              <a:off x="2049150" y="1594475"/>
              <a:ext cx="1683900" cy="462300"/>
            </a:xfrm>
            <a:prstGeom prst="wedgeRoundRectCallout">
              <a:avLst>
                <a:gd name="adj1" fmla="val -54746"/>
                <a:gd name="adj2" fmla="val -17905"/>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start/end of each partition</a:t>
              </a:r>
              <a:endParaRPr/>
            </a:p>
          </p:txBody>
        </p:sp>
      </p:grpSp>
      <p:sp>
        <p:nvSpPr>
          <p:cNvPr id="222" name="Google Shape;222;p30"/>
          <p:cNvSpPr txBox="1">
            <a:spLocks noGrp="1"/>
          </p:cNvSpPr>
          <p:nvPr>
            <p:ph type="body" idx="1"/>
          </p:nvPr>
        </p:nvSpPr>
        <p:spPr>
          <a:xfrm>
            <a:off x="190800" y="720925"/>
            <a:ext cx="8515200" cy="14382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a physical disk can be subdivided into separate regions, called partitions</a:t>
            </a:r>
            <a:endParaRPr/>
          </a:p>
          <a:p>
            <a:pPr marL="457200" lvl="0" indent="-317500" algn="l" rtl="0">
              <a:spcBef>
                <a:spcPts val="0"/>
              </a:spcBef>
              <a:spcAft>
                <a:spcPts val="0"/>
              </a:spcAft>
              <a:buSzPts val="1400"/>
              <a:buChar char="■"/>
            </a:pPr>
            <a:r>
              <a:rPr lang="en-GB">
                <a:solidFill>
                  <a:schemeClr val="dk1"/>
                </a:solidFill>
              </a:rPr>
              <a:t>partition is an abstraction, creating the illusion there are more disks</a:t>
            </a:r>
            <a:endParaRPr>
              <a:solidFill>
                <a:schemeClr val="dk1"/>
              </a:solidFill>
            </a:endParaRPr>
          </a:p>
          <a:p>
            <a:pPr marL="457200" lvl="0" indent="-317500" algn="l" rtl="0">
              <a:spcBef>
                <a:spcPts val="0"/>
              </a:spcBef>
              <a:spcAft>
                <a:spcPts val="0"/>
              </a:spcAft>
              <a:buSzPts val="1400"/>
              <a:buChar char="■"/>
            </a:pPr>
            <a:r>
              <a:rPr lang="en-GB"/>
              <a:t>OS can manage partitions independently, as if they were separate disks</a:t>
            </a:r>
            <a:endParaRPr/>
          </a:p>
          <a:p>
            <a:pPr marL="457200" lvl="0" indent="-317500" algn="l" rtl="0">
              <a:spcBef>
                <a:spcPts val="0"/>
              </a:spcBef>
              <a:spcAft>
                <a:spcPts val="0"/>
              </a:spcAft>
              <a:buSzPts val="1400"/>
              <a:buChar char="■"/>
            </a:pPr>
            <a:r>
              <a:rPr lang="en-GB"/>
              <a:t>information about partitions is stored in a partition table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Typical filesystem layout</a:t>
            </a:r>
            <a:endParaRPr/>
          </a:p>
        </p:txBody>
      </p:sp>
      <p:pic>
        <p:nvPicPr>
          <p:cNvPr id="228" name="Google Shape;228;p31"/>
          <p:cNvPicPr preferRelativeResize="0"/>
          <p:nvPr/>
        </p:nvPicPr>
        <p:blipFill rotWithShape="1">
          <a:blip r:embed="rId3">
            <a:alphaModFix/>
          </a:blip>
          <a:srcRect t="83880"/>
          <a:stretch/>
        </p:blipFill>
        <p:spPr>
          <a:xfrm>
            <a:off x="241275" y="2486640"/>
            <a:ext cx="8239125" cy="572700"/>
          </a:xfrm>
          <a:prstGeom prst="rect">
            <a:avLst/>
          </a:prstGeom>
          <a:noFill/>
          <a:ln>
            <a:noFill/>
          </a:ln>
        </p:spPr>
      </p:pic>
      <p:pic>
        <p:nvPicPr>
          <p:cNvPr id="229" name="Google Shape;229;p31"/>
          <p:cNvPicPr preferRelativeResize="0"/>
          <p:nvPr/>
        </p:nvPicPr>
        <p:blipFill rotWithShape="1">
          <a:blip r:embed="rId3">
            <a:alphaModFix/>
          </a:blip>
          <a:srcRect t="18797" b="48748"/>
          <a:stretch/>
        </p:blipFill>
        <p:spPr>
          <a:xfrm>
            <a:off x="241275" y="933475"/>
            <a:ext cx="8239125" cy="1153000"/>
          </a:xfrm>
          <a:prstGeom prst="rect">
            <a:avLst/>
          </a:prstGeom>
          <a:noFill/>
          <a:ln>
            <a:noFill/>
          </a:ln>
        </p:spPr>
      </p:pic>
      <p:cxnSp>
        <p:nvCxnSpPr>
          <p:cNvPr id="230" name="Google Shape;230;p31"/>
          <p:cNvCxnSpPr/>
          <p:nvPr/>
        </p:nvCxnSpPr>
        <p:spPr>
          <a:xfrm rot="10800000" flipH="1">
            <a:off x="542275" y="2069350"/>
            <a:ext cx="3219300" cy="433800"/>
          </a:xfrm>
          <a:prstGeom prst="straightConnector1">
            <a:avLst/>
          </a:prstGeom>
          <a:noFill/>
          <a:ln w="19050" cap="flat" cmpd="sng">
            <a:solidFill>
              <a:srgbClr val="000000"/>
            </a:solidFill>
            <a:prstDash val="solid"/>
            <a:round/>
            <a:headEnd type="none" w="med" len="med"/>
            <a:tailEnd type="none" w="med" len="med"/>
          </a:ln>
        </p:spPr>
      </p:cxnSp>
      <p:cxnSp>
        <p:nvCxnSpPr>
          <p:cNvPr id="231" name="Google Shape;231;p31"/>
          <p:cNvCxnSpPr/>
          <p:nvPr/>
        </p:nvCxnSpPr>
        <p:spPr>
          <a:xfrm>
            <a:off x="5725000" y="2069350"/>
            <a:ext cx="2482800" cy="439500"/>
          </a:xfrm>
          <a:prstGeom prst="straightConnector1">
            <a:avLst/>
          </a:prstGeom>
          <a:noFill/>
          <a:ln w="19050" cap="flat" cmpd="sng">
            <a:solidFill>
              <a:srgbClr val="000000"/>
            </a:solidFill>
            <a:prstDash val="solid"/>
            <a:round/>
            <a:headEnd type="none" w="med" len="med"/>
            <a:tailEnd type="none" w="med" len="med"/>
          </a:ln>
        </p:spPr>
      </p:cxnSp>
      <p:sp>
        <p:nvSpPr>
          <p:cNvPr id="232" name="Google Shape;232;p31"/>
          <p:cNvSpPr/>
          <p:nvPr/>
        </p:nvSpPr>
        <p:spPr>
          <a:xfrm>
            <a:off x="302525" y="3049955"/>
            <a:ext cx="1238700" cy="616500"/>
          </a:xfrm>
          <a:prstGeom prst="wedgeRoundRectCallout">
            <a:avLst>
              <a:gd name="adj1" fmla="val -14519"/>
              <a:gd name="adj2" fmla="val -87038"/>
              <a:gd name="adj3" fmla="val 0"/>
            </a:avLst>
          </a:prstGeom>
          <a:solidFill>
            <a:srgbClr val="FFF6E5"/>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bootstrap program</a:t>
            </a:r>
            <a:endParaRPr/>
          </a:p>
        </p:txBody>
      </p:sp>
      <p:sp>
        <p:nvSpPr>
          <p:cNvPr id="233" name="Google Shape;233;p31"/>
          <p:cNvSpPr/>
          <p:nvPr/>
        </p:nvSpPr>
        <p:spPr>
          <a:xfrm>
            <a:off x="1672425" y="3049938"/>
            <a:ext cx="1620900" cy="616500"/>
          </a:xfrm>
          <a:prstGeom prst="wedgeRoundRectCallout">
            <a:avLst>
              <a:gd name="adj1" fmla="val -15490"/>
              <a:gd name="adj2" fmla="val -78698"/>
              <a:gd name="adj3" fmla="val 0"/>
            </a:avLst>
          </a:prstGeom>
          <a:solidFill>
            <a:srgbClr val="FFF6E5"/>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FS parameters eg. type</a:t>
            </a:r>
            <a:endParaRPr/>
          </a:p>
        </p:txBody>
      </p:sp>
      <p:sp>
        <p:nvSpPr>
          <p:cNvPr id="234" name="Google Shape;234;p31"/>
          <p:cNvSpPr/>
          <p:nvPr/>
        </p:nvSpPr>
        <p:spPr>
          <a:xfrm>
            <a:off x="3424525" y="3049938"/>
            <a:ext cx="1141800" cy="462300"/>
          </a:xfrm>
          <a:prstGeom prst="wedgeRoundRectCallout">
            <a:avLst>
              <a:gd name="adj1" fmla="val -14519"/>
              <a:gd name="adj2" fmla="val -87038"/>
              <a:gd name="adj3" fmla="val 0"/>
            </a:avLst>
          </a:prstGeom>
          <a:solidFill>
            <a:srgbClr val="FFF6E5"/>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free blocks</a:t>
            </a:r>
            <a:endParaRPr/>
          </a:p>
        </p:txBody>
      </p:sp>
      <p:sp>
        <p:nvSpPr>
          <p:cNvPr id="235" name="Google Shape;235;p31"/>
          <p:cNvSpPr/>
          <p:nvPr/>
        </p:nvSpPr>
        <p:spPr>
          <a:xfrm>
            <a:off x="4634600" y="3049938"/>
            <a:ext cx="1141800" cy="1478400"/>
          </a:xfrm>
          <a:prstGeom prst="wedgeRoundRectCallout">
            <a:avLst>
              <a:gd name="adj1" fmla="val -20989"/>
              <a:gd name="adj2" fmla="val -62353"/>
              <a:gd name="adj3" fmla="val 0"/>
            </a:avLst>
          </a:prstGeom>
          <a:solidFill>
            <a:srgbClr val="FFF6E5"/>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per file/dir</a:t>
            </a:r>
            <a:endParaRPr/>
          </a:p>
          <a:p>
            <a:pPr marL="0" lvl="0" indent="0" algn="l" rtl="0">
              <a:spcBef>
                <a:spcPts val="0"/>
              </a:spcBef>
              <a:spcAft>
                <a:spcPts val="0"/>
              </a:spcAft>
              <a:buNone/>
            </a:pPr>
            <a:r>
              <a:rPr lang="en-GB"/>
              <a:t>info re. which blocks belong to which files</a:t>
            </a:r>
            <a:endParaRPr/>
          </a:p>
        </p:txBody>
      </p:sp>
      <p:sp>
        <p:nvSpPr>
          <p:cNvPr id="236" name="Google Shape;236;p31"/>
          <p:cNvSpPr/>
          <p:nvPr/>
        </p:nvSpPr>
        <p:spPr>
          <a:xfrm>
            <a:off x="5844675" y="3049946"/>
            <a:ext cx="1141800" cy="462300"/>
          </a:xfrm>
          <a:prstGeom prst="wedgeRoundRectCallout">
            <a:avLst>
              <a:gd name="adj1" fmla="val -17490"/>
              <a:gd name="adj2" fmla="val -87037"/>
              <a:gd name="adj3" fmla="val 0"/>
            </a:avLst>
          </a:prstGeom>
          <a:solidFill>
            <a:srgbClr val="FFF6E5"/>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entries in / </a:t>
            </a:r>
            <a:endParaRPr/>
          </a:p>
        </p:txBody>
      </p:sp>
      <p:sp>
        <p:nvSpPr>
          <p:cNvPr id="237" name="Google Shape;237;p31"/>
          <p:cNvSpPr/>
          <p:nvPr/>
        </p:nvSpPr>
        <p:spPr>
          <a:xfrm>
            <a:off x="7186025" y="3049938"/>
            <a:ext cx="1370700" cy="690600"/>
          </a:xfrm>
          <a:prstGeom prst="wedgeRoundRectCallout">
            <a:avLst>
              <a:gd name="adj1" fmla="val -15489"/>
              <a:gd name="adj2" fmla="val -75619"/>
              <a:gd name="adj3" fmla="val 0"/>
            </a:avLst>
          </a:prstGeom>
          <a:solidFill>
            <a:srgbClr val="FFF6E5"/>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contents of files and subdirectories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Partitions and mounting</a:t>
            </a:r>
            <a:endParaRPr/>
          </a:p>
        </p:txBody>
      </p:sp>
      <p:sp>
        <p:nvSpPr>
          <p:cNvPr id="243" name="Google Shape;243;p32"/>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partition can be:</a:t>
            </a:r>
            <a:endParaRPr/>
          </a:p>
          <a:p>
            <a:pPr marL="914400" lvl="1" indent="-317500" algn="l" rtl="0">
              <a:spcBef>
                <a:spcPts val="0"/>
              </a:spcBef>
              <a:spcAft>
                <a:spcPts val="0"/>
              </a:spcAft>
              <a:buSzPts val="1400"/>
              <a:buChar char="□"/>
            </a:pPr>
            <a:r>
              <a:rPr lang="en-GB"/>
              <a:t>formatted to contain a filesystem, it must be mounted to access</a:t>
            </a:r>
            <a:endParaRPr/>
          </a:p>
          <a:p>
            <a:pPr marL="914400" lvl="1" indent="-317500" algn="l" rtl="0">
              <a:spcBef>
                <a:spcPts val="0"/>
              </a:spcBef>
              <a:spcAft>
                <a:spcPts val="0"/>
              </a:spcAft>
              <a:buSzPts val="1400"/>
              <a:buChar char="□"/>
            </a:pPr>
            <a:r>
              <a:rPr lang="en-GB"/>
              <a:t>or it can be a raw partition (unformatted)</a:t>
            </a:r>
            <a:endParaRPr/>
          </a:p>
          <a:p>
            <a:pPr marL="457200" lvl="0" indent="-317500" algn="l" rtl="0">
              <a:spcBef>
                <a:spcPts val="0"/>
              </a:spcBef>
              <a:spcAft>
                <a:spcPts val="0"/>
              </a:spcAft>
              <a:buSzPts val="1400"/>
              <a:buChar char="■"/>
            </a:pPr>
            <a:r>
              <a:rPr lang="en-GB">
                <a:solidFill>
                  <a:srgbClr val="993300"/>
                </a:solidFill>
              </a:rPr>
              <a:t>root partition</a:t>
            </a:r>
            <a:r>
              <a:rPr lang="en-GB"/>
              <a:t> with a filesystem contains the OS</a:t>
            </a:r>
            <a:endParaRPr/>
          </a:p>
          <a:p>
            <a:pPr marL="914400" lvl="1" indent="-317500" algn="l" rtl="0">
              <a:spcBef>
                <a:spcPts val="0"/>
              </a:spcBef>
              <a:spcAft>
                <a:spcPts val="0"/>
              </a:spcAft>
              <a:buSzPts val="1400"/>
              <a:buChar char="□"/>
            </a:pPr>
            <a:r>
              <a:rPr lang="en-GB"/>
              <a:t>mounted at boot time as root directory '/'</a:t>
            </a:r>
            <a:endParaRPr/>
          </a:p>
          <a:p>
            <a:pPr marL="457200" lvl="0" indent="-317500" algn="l" rtl="0">
              <a:spcBef>
                <a:spcPts val="0"/>
              </a:spcBef>
              <a:spcAft>
                <a:spcPts val="0"/>
              </a:spcAft>
              <a:buSzPts val="1400"/>
              <a:buChar char="■"/>
            </a:pPr>
            <a:r>
              <a:rPr lang="en-GB"/>
              <a:t>other partitions can hold other OSes, other file systems, or be raw</a:t>
            </a:r>
            <a:endParaRPr/>
          </a:p>
          <a:p>
            <a:pPr marL="914400" lvl="1" indent="-317500" algn="l" rtl="0">
              <a:spcBef>
                <a:spcPts val="0"/>
              </a:spcBef>
              <a:spcAft>
                <a:spcPts val="0"/>
              </a:spcAft>
              <a:buSzPts val="1400"/>
              <a:buChar char="□"/>
            </a:pPr>
            <a:r>
              <a:rPr lang="en-GB"/>
              <a:t>can mount automatically during boot, or manually after booting</a:t>
            </a:r>
            <a:endParaRPr/>
          </a:p>
          <a:p>
            <a:pPr marL="457200" lvl="0" indent="-317500" algn="l" rtl="0">
              <a:spcBef>
                <a:spcPts val="0"/>
              </a:spcBef>
              <a:spcAft>
                <a:spcPts val="0"/>
              </a:spcAft>
              <a:buSzPts val="1400"/>
              <a:buChar char="■"/>
            </a:pPr>
            <a:r>
              <a:rPr lang="en-GB"/>
              <a:t>at mount time, file system consistency is checked</a:t>
            </a:r>
            <a:endParaRPr/>
          </a:p>
          <a:p>
            <a:pPr marL="914400" lvl="1" indent="-317500" algn="l" rtl="0">
              <a:spcBef>
                <a:spcPts val="0"/>
              </a:spcBef>
              <a:spcAft>
                <a:spcPts val="0"/>
              </a:spcAft>
              <a:buSzPts val="1400"/>
              <a:buChar char="□"/>
            </a:pPr>
            <a:r>
              <a:rPr lang="en-GB"/>
              <a:t>Is all metadata correct?</a:t>
            </a:r>
            <a:endParaRPr/>
          </a:p>
          <a:p>
            <a:pPr marL="914400" lvl="1" indent="-317500" algn="l" rtl="0">
              <a:spcBef>
                <a:spcPts val="0"/>
              </a:spcBef>
              <a:spcAft>
                <a:spcPts val="0"/>
              </a:spcAft>
              <a:buSzPts val="1400"/>
              <a:buChar char="□"/>
            </a:pPr>
            <a:r>
              <a:rPr lang="en-GB"/>
              <a:t>If not, fix it, try mounting again</a:t>
            </a:r>
            <a:endParaRPr/>
          </a:p>
          <a:p>
            <a:pPr marL="914400" lvl="1" indent="-317500" algn="l" rtl="0">
              <a:spcBef>
                <a:spcPts val="0"/>
              </a:spcBef>
              <a:spcAft>
                <a:spcPts val="0"/>
              </a:spcAft>
              <a:buSzPts val="1400"/>
              <a:buChar char="□"/>
            </a:pPr>
            <a:r>
              <a:rPr lang="en-GB"/>
              <a:t>If yes, add to mount table, allow access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Filesystem blocks</a:t>
            </a:r>
            <a:endParaRPr/>
          </a:p>
        </p:txBody>
      </p:sp>
      <p:sp>
        <p:nvSpPr>
          <p:cNvPr id="249" name="Google Shape;249;p33"/>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nearly all filesystems split files up into fixed-size blocks</a:t>
            </a:r>
            <a:endParaRPr/>
          </a:p>
          <a:p>
            <a:pPr marL="914400" lvl="1" indent="-317500" algn="l" rtl="0">
              <a:spcBef>
                <a:spcPts val="0"/>
              </a:spcBef>
              <a:spcAft>
                <a:spcPts val="0"/>
              </a:spcAft>
              <a:buSzPts val="1400"/>
              <a:buChar char="□"/>
            </a:pPr>
            <a:r>
              <a:rPr lang="en-GB"/>
              <a:t>must round file size up to the nearest multiple</a:t>
            </a:r>
            <a:endParaRPr/>
          </a:p>
          <a:p>
            <a:pPr marL="914400" lvl="1" indent="-317500" algn="l" rtl="0">
              <a:spcBef>
                <a:spcPts val="0"/>
              </a:spcBef>
              <a:spcAft>
                <a:spcPts val="0"/>
              </a:spcAft>
              <a:buSzPts val="1400"/>
              <a:buChar char="□"/>
            </a:pPr>
            <a:r>
              <a:rPr lang="en-GB"/>
              <a:t>most filesystems suffer from internal fragmentation</a:t>
            </a:r>
            <a:endParaRPr/>
          </a:p>
          <a:p>
            <a:pPr marL="457200" lvl="0" indent="-317500" algn="l" rtl="0">
              <a:spcBef>
                <a:spcPts val="0"/>
              </a:spcBef>
              <a:spcAft>
                <a:spcPts val="0"/>
              </a:spcAft>
              <a:buSzPts val="1400"/>
              <a:buChar char="■"/>
            </a:pPr>
            <a:r>
              <a:rPr lang="en-GB">
                <a:solidFill>
                  <a:srgbClr val="993300"/>
                </a:solidFill>
              </a:rPr>
              <a:t>filesystem block</a:t>
            </a:r>
            <a:r>
              <a:rPr lang="en-GB"/>
              <a:t> size is usually a multiple (2</a:t>
            </a:r>
            <a:r>
              <a:rPr lang="en-GB" baseline="30000"/>
              <a:t>n</a:t>
            </a:r>
            <a:r>
              <a:rPr lang="en-GB"/>
              <a:t>) of the underlying </a:t>
            </a:r>
            <a:r>
              <a:rPr lang="en-GB">
                <a:solidFill>
                  <a:srgbClr val="993300"/>
                </a:solidFill>
              </a:rPr>
              <a:t>disk block</a:t>
            </a:r>
            <a:r>
              <a:rPr lang="en-GB"/>
              <a:t> size </a:t>
            </a:r>
            <a:endParaRPr/>
          </a:p>
          <a:p>
            <a:pPr marL="457200" lvl="0" indent="-317500" algn="l" rtl="0">
              <a:spcBef>
                <a:spcPts val="0"/>
              </a:spcBef>
              <a:spcAft>
                <a:spcPts val="0"/>
              </a:spcAft>
              <a:buSzPts val="1400"/>
              <a:buChar char="■"/>
            </a:pPr>
            <a:r>
              <a:rPr lang="en-GB"/>
              <a:t>FS blocks of one file not necessarily adjacent</a:t>
            </a:r>
            <a:endParaRPr/>
          </a:p>
          <a:p>
            <a:pPr marL="914400" lvl="1" indent="-317500" algn="l" rtl="0">
              <a:spcBef>
                <a:spcPts val="0"/>
              </a:spcBef>
              <a:spcAft>
                <a:spcPts val="0"/>
              </a:spcAft>
              <a:buSzPts val="1400"/>
              <a:buChar char="□"/>
            </a:pPr>
            <a:r>
              <a:rPr lang="en-GB">
                <a:solidFill>
                  <a:srgbClr val="993300"/>
                </a:solidFill>
              </a:rPr>
              <a:t>fragmented file</a:t>
            </a:r>
            <a:endParaRPr/>
          </a:p>
          <a:p>
            <a:pPr marL="914400" lvl="1" indent="-317500" algn="l" rtl="0">
              <a:spcBef>
                <a:spcPts val="0"/>
              </a:spcBef>
              <a:spcAft>
                <a:spcPts val="0"/>
              </a:spcAft>
              <a:buSzPts val="1400"/>
              <a:buChar char="□"/>
            </a:pPr>
            <a:r>
              <a:rPr lang="en-GB"/>
              <a:t>seek time performance issues</a:t>
            </a:r>
            <a:endParaRPr/>
          </a:p>
          <a:p>
            <a:pPr marL="457200" lvl="0" indent="-317500" algn="l" rtl="0">
              <a:spcBef>
                <a:spcPts val="0"/>
              </a:spcBef>
              <a:spcAft>
                <a:spcPts val="0"/>
              </a:spcAft>
              <a:buSzPts val="1400"/>
              <a:buChar char="■"/>
            </a:pPr>
            <a:r>
              <a:rPr lang="en-GB"/>
              <a:t>performance and space utilization are</a:t>
            </a:r>
            <a:br>
              <a:rPr lang="en-GB"/>
            </a:br>
            <a:r>
              <a:rPr lang="en-GB"/>
              <a:t>inherently in conflict</a:t>
            </a:r>
            <a:endParaRPr/>
          </a:p>
        </p:txBody>
      </p:sp>
      <p:grpSp>
        <p:nvGrpSpPr>
          <p:cNvPr id="250" name="Google Shape;250;p33"/>
          <p:cNvGrpSpPr/>
          <p:nvPr/>
        </p:nvGrpSpPr>
        <p:grpSpPr>
          <a:xfrm>
            <a:off x="4332400" y="2413756"/>
            <a:ext cx="4446936" cy="2729414"/>
            <a:chOff x="3693025" y="1838325"/>
            <a:chExt cx="5085700" cy="3305175"/>
          </a:xfrm>
        </p:grpSpPr>
        <p:pic>
          <p:nvPicPr>
            <p:cNvPr id="251" name="Google Shape;251;p33"/>
            <p:cNvPicPr preferRelativeResize="0"/>
            <p:nvPr/>
          </p:nvPicPr>
          <p:blipFill rotWithShape="1">
            <a:blip r:embed="rId3">
              <a:alphaModFix/>
            </a:blip>
            <a:srcRect l="8871" r="8216"/>
            <a:stretch/>
          </p:blipFill>
          <p:spPr>
            <a:xfrm>
              <a:off x="3693025" y="1838325"/>
              <a:ext cx="5085700" cy="3305175"/>
            </a:xfrm>
            <a:prstGeom prst="rect">
              <a:avLst/>
            </a:prstGeom>
            <a:noFill/>
            <a:ln>
              <a:noFill/>
            </a:ln>
          </p:spPr>
        </p:pic>
        <p:sp>
          <p:nvSpPr>
            <p:cNvPr id="252" name="Google Shape;252;p33"/>
            <p:cNvSpPr txBox="1"/>
            <p:nvPr/>
          </p:nvSpPr>
          <p:spPr>
            <a:xfrm rot="-3648132">
              <a:off x="6752352" y="2992849"/>
              <a:ext cx="1375695" cy="3935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performance</a:t>
              </a:r>
              <a:endParaRPr sz="1000"/>
            </a:p>
          </p:txBody>
        </p:sp>
        <p:sp>
          <p:nvSpPr>
            <p:cNvPr id="253" name="Google Shape;253;p33"/>
            <p:cNvSpPr txBox="1"/>
            <p:nvPr/>
          </p:nvSpPr>
          <p:spPr>
            <a:xfrm rot="4023835">
              <a:off x="5037121" y="3169788"/>
              <a:ext cx="1375659" cy="3934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utilization</a:t>
              </a:r>
              <a:endParaRPr sz="10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Virtual File Systems</a:t>
            </a:r>
            <a:endParaRPr/>
          </a:p>
        </p:txBody>
      </p:sp>
      <p:sp>
        <p:nvSpPr>
          <p:cNvPr id="259" name="Google Shape;259;p34"/>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solidFill>
                  <a:srgbClr val="993300"/>
                </a:solidFill>
              </a:rPr>
              <a:t>Virtual File Systems</a:t>
            </a:r>
            <a:r>
              <a:rPr lang="en-GB"/>
              <a:t> (</a:t>
            </a:r>
            <a:r>
              <a:rPr lang="en-GB">
                <a:solidFill>
                  <a:srgbClr val="993300"/>
                </a:solidFill>
              </a:rPr>
              <a:t>VFS</a:t>
            </a:r>
            <a:r>
              <a:rPr lang="en-GB"/>
              <a:t>) provides an 'object-oriented' way of implementing file systems (Linux)</a:t>
            </a:r>
            <a:endParaRPr/>
          </a:p>
          <a:p>
            <a:pPr marL="457200" lvl="0" indent="-317500" algn="l" rtl="0">
              <a:spcBef>
                <a:spcPts val="0"/>
              </a:spcBef>
              <a:spcAft>
                <a:spcPts val="0"/>
              </a:spcAft>
              <a:buSzPts val="1400"/>
              <a:buChar char="■"/>
            </a:pPr>
            <a:r>
              <a:rPr lang="en-GB"/>
              <a:t>VFS allows the same system call interface (the API) to be used for different file systems</a:t>
            </a:r>
            <a:endParaRPr/>
          </a:p>
          <a:p>
            <a:pPr marL="457200" lvl="0" indent="-317500" algn="l" rtl="0">
              <a:spcBef>
                <a:spcPts val="0"/>
              </a:spcBef>
              <a:spcAft>
                <a:spcPts val="0"/>
              </a:spcAft>
              <a:buSzPts val="1400"/>
              <a:buChar char="■"/>
            </a:pPr>
            <a:r>
              <a:rPr lang="en-GB"/>
              <a:t>VFS separates generic </a:t>
            </a:r>
            <a:r>
              <a:rPr lang="en-GB">
                <a:solidFill>
                  <a:schemeClr val="dk1"/>
                </a:solidFill>
              </a:rPr>
              <a:t>file-system </a:t>
            </a:r>
            <a:r>
              <a:rPr lang="en-GB"/>
              <a:t>operations from implementation details</a:t>
            </a:r>
            <a:endParaRPr/>
          </a:p>
          <a:p>
            <a:pPr marL="457200" lvl="0" indent="-317500" algn="l" rtl="0">
              <a:spcBef>
                <a:spcPts val="0"/>
              </a:spcBef>
              <a:spcAft>
                <a:spcPts val="0"/>
              </a:spcAft>
              <a:buSzPts val="1400"/>
              <a:buChar char="■"/>
            </a:pPr>
            <a:r>
              <a:rPr lang="en-GB"/>
              <a:t>VFS implementation can be disk filesystem, RAM FS, archive FS, or even network based FS ...</a:t>
            </a:r>
            <a:endParaRPr/>
          </a:p>
          <a:p>
            <a:pPr marL="457200" lvl="0" indent="-317500" algn="l" rtl="0">
              <a:spcBef>
                <a:spcPts val="0"/>
              </a:spcBef>
              <a:spcAft>
                <a:spcPts val="0"/>
              </a:spcAft>
              <a:buSzPts val="1400"/>
              <a:buChar char="■"/>
            </a:pPr>
            <a:r>
              <a:rPr lang="en-GB"/>
              <a:t>VFS dispatches operation to appropriate filesystem implementation routines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Virtual File Systems</a:t>
            </a:r>
            <a:endParaRPr/>
          </a:p>
        </p:txBody>
      </p:sp>
      <p:sp>
        <p:nvSpPr>
          <p:cNvPr id="265" name="Google Shape;265;p35"/>
          <p:cNvSpPr txBox="1">
            <a:spLocks noGrp="1"/>
          </p:cNvSpPr>
          <p:nvPr>
            <p:ph type="body" idx="1"/>
          </p:nvPr>
        </p:nvSpPr>
        <p:spPr>
          <a:xfrm>
            <a:off x="190800" y="720925"/>
            <a:ext cx="8515200" cy="700200"/>
          </a:xfrm>
          <a:prstGeom prst="rect">
            <a:avLst/>
          </a:prstGeom>
          <a:noFill/>
          <a:ln>
            <a:noFill/>
          </a:ln>
        </p:spPr>
        <p:txBody>
          <a:bodyPr spcFirstLastPara="1" wrap="square" lIns="91425" tIns="45700" rIns="91425" bIns="45700" anchor="t" anchorCtr="0">
            <a:noAutofit/>
          </a:bodyPr>
          <a:lstStyle/>
          <a:p>
            <a:pPr marL="457200" lvl="0" indent="-317500" algn="l" rtl="0">
              <a:spcBef>
                <a:spcPts val="1000"/>
              </a:spcBef>
              <a:spcAft>
                <a:spcPts val="0"/>
              </a:spcAft>
              <a:buSzPts val="1400"/>
              <a:buChar char="■"/>
            </a:pPr>
            <a:r>
              <a:rPr lang="en-GB"/>
              <a:t>OS accesses all filesystems through the same VFS interface</a:t>
            </a:r>
            <a:endParaRPr/>
          </a:p>
          <a:p>
            <a:pPr marL="0" lvl="0" indent="0" algn="l" rtl="0">
              <a:spcBef>
                <a:spcPts val="0"/>
              </a:spcBef>
              <a:spcAft>
                <a:spcPts val="0"/>
              </a:spcAft>
              <a:buNone/>
            </a:pPr>
            <a:endParaRPr/>
          </a:p>
        </p:txBody>
      </p:sp>
      <p:pic>
        <p:nvPicPr>
          <p:cNvPr id="266" name="Google Shape;266;p35"/>
          <p:cNvPicPr preferRelativeResize="0"/>
          <p:nvPr/>
        </p:nvPicPr>
        <p:blipFill rotWithShape="1">
          <a:blip r:embed="rId3">
            <a:alphaModFix/>
          </a:blip>
          <a:srcRect/>
          <a:stretch/>
        </p:blipFill>
        <p:spPr>
          <a:xfrm>
            <a:off x="2176450" y="1353752"/>
            <a:ext cx="4492500" cy="3078000"/>
          </a:xfrm>
          <a:prstGeom prst="rect">
            <a:avLst/>
          </a:prstGeom>
          <a:noFill/>
          <a:ln>
            <a:noFill/>
          </a:ln>
        </p:spPr>
      </p:pic>
      <p:sp>
        <p:nvSpPr>
          <p:cNvPr id="267" name="Google Shape;267;p35"/>
          <p:cNvSpPr/>
          <p:nvPr/>
        </p:nvSpPr>
        <p:spPr>
          <a:xfrm>
            <a:off x="5576425" y="1737650"/>
            <a:ext cx="1733400" cy="700200"/>
          </a:xfrm>
          <a:prstGeom prst="wedgeRoundRectCallout">
            <a:avLst>
              <a:gd name="adj1" fmla="val -64728"/>
              <a:gd name="adj2" fmla="val -1064"/>
              <a:gd name="adj3" fmla="val 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OS talks to all filesystems through VFS APIs</a:t>
            </a:r>
            <a:endParaRPr sz="1200"/>
          </a:p>
        </p:txBody>
      </p:sp>
      <p:sp>
        <p:nvSpPr>
          <p:cNvPr id="268" name="Google Shape;268;p35"/>
          <p:cNvSpPr/>
          <p:nvPr/>
        </p:nvSpPr>
        <p:spPr>
          <a:xfrm>
            <a:off x="638275" y="3121675"/>
            <a:ext cx="1249500" cy="438300"/>
          </a:xfrm>
          <a:prstGeom prst="wedgeRoundRectCallout">
            <a:avLst>
              <a:gd name="adj1" fmla="val 62718"/>
              <a:gd name="adj2" fmla="val -14744"/>
              <a:gd name="adj3" fmla="val 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eg. FAT32</a:t>
            </a:r>
            <a:endParaRPr sz="1200"/>
          </a:p>
        </p:txBody>
      </p:sp>
      <p:sp>
        <p:nvSpPr>
          <p:cNvPr id="269" name="Google Shape;269;p35"/>
          <p:cNvSpPr/>
          <p:nvPr/>
        </p:nvSpPr>
        <p:spPr>
          <a:xfrm>
            <a:off x="3137575" y="3639000"/>
            <a:ext cx="1021200" cy="438300"/>
          </a:xfrm>
          <a:prstGeom prst="wedgeRoundRectCallout">
            <a:avLst>
              <a:gd name="adj1" fmla="val 21515"/>
              <a:gd name="adj2" fmla="val -82187"/>
              <a:gd name="adj3" fmla="val 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eg. ext4</a:t>
            </a:r>
            <a:endParaRPr sz="1200"/>
          </a:p>
        </p:txBody>
      </p:sp>
      <p:sp>
        <p:nvSpPr>
          <p:cNvPr id="270" name="Google Shape;270;p35"/>
          <p:cNvSpPr/>
          <p:nvPr/>
        </p:nvSpPr>
        <p:spPr>
          <a:xfrm>
            <a:off x="7007475" y="3121675"/>
            <a:ext cx="1021200" cy="438300"/>
          </a:xfrm>
          <a:prstGeom prst="wedgeRoundRectCallout">
            <a:avLst>
              <a:gd name="adj1" fmla="val -73024"/>
              <a:gd name="adj2" fmla="val -19342"/>
              <a:gd name="adj3" fmla="val 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eg. SAMBA</a:t>
            </a:r>
            <a:endParaRPr sz="1200"/>
          </a:p>
        </p:txBody>
      </p:sp>
      <p:sp>
        <p:nvSpPr>
          <p:cNvPr id="271" name="Google Shape;271;p35"/>
          <p:cNvSpPr/>
          <p:nvPr/>
        </p:nvSpPr>
        <p:spPr>
          <a:xfrm>
            <a:off x="2176450" y="4648375"/>
            <a:ext cx="1249500" cy="438300"/>
          </a:xfrm>
          <a:prstGeom prst="wedgeRoundRectCallout">
            <a:avLst>
              <a:gd name="adj1" fmla="val -2115"/>
              <a:gd name="adj2" fmla="val -98848"/>
              <a:gd name="adj3" fmla="val 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eg. spinning harddrive</a:t>
            </a:r>
            <a:endParaRPr sz="1200"/>
          </a:p>
        </p:txBody>
      </p:sp>
      <p:sp>
        <p:nvSpPr>
          <p:cNvPr id="272" name="Google Shape;272;p35"/>
          <p:cNvSpPr/>
          <p:nvPr/>
        </p:nvSpPr>
        <p:spPr>
          <a:xfrm>
            <a:off x="4326925" y="4615225"/>
            <a:ext cx="1249500" cy="438300"/>
          </a:xfrm>
          <a:prstGeom prst="wedgeRoundRectCallout">
            <a:avLst>
              <a:gd name="adj1" fmla="val -37631"/>
              <a:gd name="adj2" fmla="val -88786"/>
              <a:gd name="adj3" fmla="val 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eg. USB stick</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Virtual File System Implementation</a:t>
            </a:r>
            <a:endParaRPr/>
          </a:p>
        </p:txBody>
      </p:sp>
      <p:sp>
        <p:nvSpPr>
          <p:cNvPr id="278" name="Google Shape;278;p36"/>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GB"/>
              <a:t>for example, Linux has four object types:</a:t>
            </a:r>
            <a:endParaRPr/>
          </a:p>
          <a:p>
            <a:pPr marL="914400" lvl="1" indent="-317500" algn="l" rtl="0">
              <a:spcBef>
                <a:spcPts val="0"/>
              </a:spcBef>
              <a:spcAft>
                <a:spcPts val="0"/>
              </a:spcAft>
              <a:buSzPts val="1400"/>
              <a:buChar char="□"/>
            </a:pPr>
            <a:r>
              <a:rPr lang="en-GB"/>
              <a:t>inode, file, superblock, dentry</a:t>
            </a:r>
            <a:endParaRPr/>
          </a:p>
          <a:p>
            <a:pPr marL="457200" lvl="0" indent="-317500" algn="l" rtl="0">
              <a:spcBef>
                <a:spcPts val="0"/>
              </a:spcBef>
              <a:spcAft>
                <a:spcPts val="0"/>
              </a:spcAft>
              <a:buSzPts val="1400"/>
              <a:buChar char="■"/>
            </a:pPr>
            <a:r>
              <a:rPr lang="en-GB"/>
              <a:t>VFS defines set of operations on the objects that must be implemented</a:t>
            </a:r>
            <a:endParaRPr/>
          </a:p>
          <a:p>
            <a:pPr marL="914400" lvl="1" indent="-317500" algn="l" rtl="0">
              <a:spcBef>
                <a:spcPts val="0"/>
              </a:spcBef>
              <a:spcAft>
                <a:spcPts val="0"/>
              </a:spcAft>
              <a:buSzPts val="1400"/>
              <a:buChar char="□"/>
            </a:pPr>
            <a:r>
              <a:rPr lang="en-GB"/>
              <a:t>every object has a pointer to a function table</a:t>
            </a:r>
            <a:endParaRPr/>
          </a:p>
          <a:p>
            <a:pPr marL="914400" lvl="1" indent="-317500" algn="l" rtl="0">
              <a:spcBef>
                <a:spcPts val="0"/>
              </a:spcBef>
              <a:spcAft>
                <a:spcPts val="0"/>
              </a:spcAft>
              <a:buSzPts val="1400"/>
              <a:buChar char="□"/>
            </a:pPr>
            <a:r>
              <a:rPr lang="en-GB"/>
              <a:t>function table contains addresses of routines that implement that function on that object</a:t>
            </a:r>
            <a:endParaRPr/>
          </a:p>
          <a:p>
            <a:pPr marL="914400" lvl="1" indent="-317500" algn="l" rtl="0">
              <a:spcBef>
                <a:spcPts val="0"/>
              </a:spcBef>
              <a:spcAft>
                <a:spcPts val="0"/>
              </a:spcAft>
              <a:buSzPts val="1400"/>
              <a:buChar char="□"/>
            </a:pPr>
            <a:r>
              <a:rPr lang="en-GB"/>
              <a:t>example:</a:t>
            </a:r>
            <a:endParaRPr/>
          </a:p>
          <a:p>
            <a:pPr marL="1371600" lvl="2" indent="-317500" algn="l" rtl="0">
              <a:spcBef>
                <a:spcPts val="0"/>
              </a:spcBef>
              <a:spcAft>
                <a:spcPts val="0"/>
              </a:spcAft>
              <a:buSzPts val="1400"/>
              <a:buChar char="￮"/>
            </a:pPr>
            <a:r>
              <a:rPr lang="en-GB">
                <a:latin typeface="Consolas"/>
                <a:ea typeface="Consolas"/>
                <a:cs typeface="Consolas"/>
                <a:sym typeface="Consolas"/>
              </a:rPr>
              <a:t>int open(...) </a:t>
            </a:r>
            <a:r>
              <a:rPr lang="en-GB"/>
              <a:t>— open a file</a:t>
            </a:r>
            <a:endParaRPr/>
          </a:p>
          <a:p>
            <a:pPr marL="1371600" lvl="2" indent="-317500" algn="l" rtl="0">
              <a:spcBef>
                <a:spcPts val="0"/>
              </a:spcBef>
              <a:spcAft>
                <a:spcPts val="0"/>
              </a:spcAft>
              <a:buSzPts val="1400"/>
              <a:buChar char="￮"/>
            </a:pPr>
            <a:r>
              <a:rPr lang="en-GB">
                <a:latin typeface="Consolas"/>
                <a:ea typeface="Consolas"/>
                <a:cs typeface="Consolas"/>
                <a:sym typeface="Consolas"/>
              </a:rPr>
              <a:t>int close(...) </a:t>
            </a:r>
            <a:r>
              <a:rPr lang="en-GB"/>
              <a:t>— close an already-open file</a:t>
            </a:r>
            <a:endParaRPr/>
          </a:p>
          <a:p>
            <a:pPr marL="1371600" lvl="2" indent="-317500" algn="l" rtl="0">
              <a:spcBef>
                <a:spcPts val="0"/>
              </a:spcBef>
              <a:spcAft>
                <a:spcPts val="0"/>
              </a:spcAft>
              <a:buSzPts val="1400"/>
              <a:buChar char="￮"/>
            </a:pPr>
            <a:r>
              <a:rPr lang="en-GB">
                <a:latin typeface="Consolas"/>
                <a:ea typeface="Consolas"/>
                <a:cs typeface="Consolas"/>
                <a:sym typeface="Consolas"/>
              </a:rPr>
              <a:t>ssize_t read(...) </a:t>
            </a:r>
            <a:r>
              <a:rPr lang="en-GB"/>
              <a:t>— read from a file</a:t>
            </a:r>
            <a:endParaRPr/>
          </a:p>
          <a:p>
            <a:pPr marL="1371600" lvl="2" indent="-317500" algn="l" rtl="0">
              <a:spcBef>
                <a:spcPts val="0"/>
              </a:spcBef>
              <a:spcAft>
                <a:spcPts val="0"/>
              </a:spcAft>
              <a:buSzPts val="1400"/>
              <a:buChar char="￮"/>
            </a:pPr>
            <a:r>
              <a:rPr lang="en-GB">
                <a:latin typeface="Consolas"/>
                <a:ea typeface="Consolas"/>
                <a:cs typeface="Consolas"/>
                <a:sym typeface="Consolas"/>
              </a:rPr>
              <a:t>ssize t write(...) </a:t>
            </a:r>
            <a:r>
              <a:rPr lang="en-GB"/>
              <a:t>— write to a file</a:t>
            </a:r>
            <a:endParaRPr/>
          </a:p>
          <a:p>
            <a:pPr marL="1371600" lvl="2" indent="-317500" algn="l" rtl="0">
              <a:spcBef>
                <a:spcPts val="0"/>
              </a:spcBef>
              <a:spcAft>
                <a:spcPts val="0"/>
              </a:spcAft>
              <a:buSzPts val="1400"/>
              <a:buChar char="￮"/>
            </a:pPr>
            <a:r>
              <a:rPr lang="en-GB">
                <a:latin typeface="Consolas"/>
                <a:ea typeface="Consolas"/>
                <a:cs typeface="Consolas"/>
                <a:sym typeface="Consolas"/>
              </a:rPr>
              <a:t>int mmap(. . .)</a:t>
            </a:r>
            <a:r>
              <a:rPr lang="en-GB"/>
              <a:t> — memory-map a file</a:t>
            </a:r>
            <a:endParaRPr/>
          </a:p>
          <a:p>
            <a:pPr marL="457200" lvl="0" indent="-317500" algn="l" rtl="0">
              <a:spcBef>
                <a:spcPts val="0"/>
              </a:spcBef>
              <a:spcAft>
                <a:spcPts val="0"/>
              </a:spcAft>
              <a:buSzPts val="1400"/>
              <a:buChar char="■"/>
            </a:pPr>
            <a:r>
              <a:rPr lang="en-GB"/>
              <a:t>a developer of a new FS only needs to implement VFS API</a:t>
            </a:r>
            <a:endParaRPr/>
          </a:p>
          <a:p>
            <a:pPr marL="457200" lvl="0" indent="-317500" algn="l" rtl="0">
              <a:spcBef>
                <a:spcPts val="0"/>
              </a:spcBef>
              <a:spcAft>
                <a:spcPts val="0"/>
              </a:spcAft>
              <a:buSzPts val="1400"/>
              <a:buChar char="■"/>
            </a:pPr>
            <a:r>
              <a:rPr lang="en-GB"/>
              <a:t>then the FS can be mounted by Linux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Directory implementation</a:t>
            </a:r>
            <a:endParaRPr/>
          </a:p>
        </p:txBody>
      </p:sp>
      <p:sp>
        <p:nvSpPr>
          <p:cNvPr id="284" name="Google Shape;284;p37"/>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solidFill>
                  <a:srgbClr val="993300"/>
                </a:solidFill>
              </a:rPr>
              <a:t>linear list</a:t>
            </a:r>
            <a:r>
              <a:rPr lang="en-GB"/>
              <a:t> of file names with pointer to the file blocks</a:t>
            </a:r>
            <a:endParaRPr/>
          </a:p>
          <a:p>
            <a:pPr marL="914400" lvl="1" indent="-317500" algn="l" rtl="0">
              <a:spcBef>
                <a:spcPts val="0"/>
              </a:spcBef>
              <a:spcAft>
                <a:spcPts val="0"/>
              </a:spcAft>
              <a:buSzPts val="1400"/>
              <a:buChar char="□"/>
            </a:pPr>
            <a:r>
              <a:rPr lang="en-GB"/>
              <a:t>simple to program</a:t>
            </a:r>
            <a:endParaRPr/>
          </a:p>
          <a:p>
            <a:pPr marL="914400" lvl="1" indent="-317500" algn="l" rtl="0">
              <a:spcBef>
                <a:spcPts val="0"/>
              </a:spcBef>
              <a:spcAft>
                <a:spcPts val="0"/>
              </a:spcAft>
              <a:buSzPts val="1400"/>
              <a:buChar char="□"/>
            </a:pPr>
            <a:r>
              <a:rPr lang="en-GB"/>
              <a:t>but O(n) search time</a:t>
            </a:r>
            <a:endParaRPr/>
          </a:p>
          <a:p>
            <a:pPr marL="914400" lvl="1" indent="-317500" algn="l" rtl="0">
              <a:spcBef>
                <a:spcPts val="0"/>
              </a:spcBef>
              <a:spcAft>
                <a:spcPts val="0"/>
              </a:spcAft>
              <a:buSzPts val="1400"/>
              <a:buChar char="□"/>
            </a:pPr>
            <a:r>
              <a:rPr lang="en-GB"/>
              <a:t>could be maintained in </a:t>
            </a:r>
            <a:r>
              <a:rPr lang="en-GB">
                <a:solidFill>
                  <a:schemeClr val="dk1"/>
                </a:solidFill>
              </a:rPr>
              <a:t>sorted</a:t>
            </a:r>
            <a:r>
              <a:rPr lang="en-GB"/>
              <a:t> order eg. using B+ tree, then O(log n) search</a:t>
            </a:r>
            <a:endParaRPr/>
          </a:p>
          <a:p>
            <a:pPr marL="457200" lvl="0" indent="-317500" algn="l" rtl="0">
              <a:spcBef>
                <a:spcPts val="0"/>
              </a:spcBef>
              <a:spcAft>
                <a:spcPts val="0"/>
              </a:spcAft>
              <a:buSzPts val="1400"/>
              <a:buChar char="■"/>
            </a:pPr>
            <a:r>
              <a:rPr lang="en-GB">
                <a:solidFill>
                  <a:srgbClr val="993300"/>
                </a:solidFill>
              </a:rPr>
              <a:t>hash table</a:t>
            </a:r>
            <a:r>
              <a:rPr lang="en-GB"/>
              <a:t> – linear list with hash data structure</a:t>
            </a:r>
            <a:endParaRPr/>
          </a:p>
          <a:p>
            <a:pPr marL="914400" lvl="1" indent="-317500" algn="l" rtl="0">
              <a:spcBef>
                <a:spcPts val="0"/>
              </a:spcBef>
              <a:spcAft>
                <a:spcPts val="0"/>
              </a:spcAft>
              <a:buSzPts val="1400"/>
              <a:buChar char="□"/>
            </a:pPr>
            <a:r>
              <a:rPr lang="en-GB"/>
              <a:t>potentially O(1) search time</a:t>
            </a:r>
            <a:endParaRPr/>
          </a:p>
          <a:p>
            <a:pPr marL="914400" lvl="1" indent="-317500" algn="l" rtl="0">
              <a:spcBef>
                <a:spcPts val="0"/>
              </a:spcBef>
              <a:spcAft>
                <a:spcPts val="0"/>
              </a:spcAft>
              <a:buSzPts val="1400"/>
              <a:buChar char="□"/>
            </a:pPr>
            <a:r>
              <a:rPr lang="en-GB"/>
              <a:t>needs good hash function to limit collisions, and the 'right' size table</a:t>
            </a:r>
            <a:endParaRPr/>
          </a:p>
          <a:p>
            <a:pPr marL="914400" lvl="1" indent="-317500" algn="l" rtl="0">
              <a:spcBef>
                <a:spcPts val="0"/>
              </a:spcBef>
              <a:spcAft>
                <a:spcPts val="0"/>
              </a:spcAft>
              <a:buSzPts val="1400"/>
              <a:buChar char="□"/>
            </a:pPr>
            <a:r>
              <a:rPr lang="en-GB"/>
              <a:t>big table → lot of wasted space, small table → too many collisions</a:t>
            </a:r>
            <a:endParaRPr/>
          </a:p>
          <a:p>
            <a:pPr marL="914400" lvl="1" indent="-317500" algn="l" rtl="0">
              <a:spcBef>
                <a:spcPts val="0"/>
              </a:spcBef>
              <a:spcAft>
                <a:spcPts val="0"/>
              </a:spcAft>
              <a:buSzPts val="1400"/>
              <a:buChar char="□"/>
            </a:pPr>
            <a:r>
              <a:rPr lang="en-GB"/>
              <a:t>dynamically resizable hash table could be used to solve this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Linux (ext3/4) - use special data structure called htrees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File allocation methods</a:t>
            </a:r>
            <a:endParaRPr/>
          </a:p>
        </p:txBody>
      </p:sp>
      <p:sp>
        <p:nvSpPr>
          <p:cNvPr id="290" name="Google Shape;290;p38"/>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a file allocation method refers to how disk blocks are allocated to files</a:t>
            </a:r>
            <a:endParaRPr/>
          </a:p>
          <a:p>
            <a:pPr marL="457200" lvl="0" indent="-317500" algn="l" rtl="0">
              <a:spcBef>
                <a:spcPts val="0"/>
              </a:spcBef>
              <a:spcAft>
                <a:spcPts val="0"/>
              </a:spcAft>
              <a:buSzPts val="1400"/>
              <a:buChar char="■"/>
            </a:pPr>
            <a:r>
              <a:rPr lang="en-GB"/>
              <a:t>we will discuss:</a:t>
            </a:r>
            <a:endParaRPr/>
          </a:p>
          <a:p>
            <a:pPr marL="914400" lvl="1" indent="-317500" algn="l" rtl="0">
              <a:spcBef>
                <a:spcPts val="0"/>
              </a:spcBef>
              <a:spcAft>
                <a:spcPts val="0"/>
              </a:spcAft>
              <a:buSzPts val="1400"/>
              <a:buChar char="□"/>
            </a:pPr>
            <a:r>
              <a:rPr lang="en-GB"/>
              <a:t>contiguous allocation</a:t>
            </a:r>
            <a:endParaRPr/>
          </a:p>
          <a:p>
            <a:pPr marL="914400" lvl="1" indent="-317500" algn="l" rtl="0">
              <a:spcBef>
                <a:spcPts val="0"/>
              </a:spcBef>
              <a:spcAft>
                <a:spcPts val="0"/>
              </a:spcAft>
              <a:buSzPts val="1400"/>
              <a:buChar char="□"/>
            </a:pPr>
            <a:r>
              <a:rPr lang="en-GB"/>
              <a:t>linked allocation</a:t>
            </a:r>
            <a:endParaRPr/>
          </a:p>
          <a:p>
            <a:pPr marL="914400" lvl="1" indent="-317500" algn="l" rtl="0">
              <a:spcBef>
                <a:spcPts val="0"/>
              </a:spcBef>
              <a:spcAft>
                <a:spcPts val="0"/>
              </a:spcAft>
              <a:buSzPts val="1400"/>
              <a:buChar char="□"/>
            </a:pPr>
            <a:r>
              <a:rPr lang="en-GB"/>
              <a:t>indexed allocation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Contiguous allocation</a:t>
            </a:r>
            <a:endParaRPr/>
          </a:p>
        </p:txBody>
      </p:sp>
      <p:sp>
        <p:nvSpPr>
          <p:cNvPr id="296" name="Google Shape;296;p39"/>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solidFill>
                  <a:srgbClr val="993300"/>
                </a:solidFill>
              </a:rPr>
              <a:t>contiguous allocation</a:t>
            </a:r>
            <a:r>
              <a:rPr lang="en-GB"/>
              <a:t> – each file occupies a set of </a:t>
            </a:r>
            <a:r>
              <a:rPr lang="en-GB">
                <a:solidFill>
                  <a:srgbClr val="993300"/>
                </a:solidFill>
              </a:rPr>
              <a:t>contiguous </a:t>
            </a:r>
            <a:r>
              <a:rPr lang="en-GB"/>
              <a:t>blocks</a:t>
            </a:r>
            <a:endParaRPr/>
          </a:p>
          <a:p>
            <a:pPr marL="457200" lvl="0" indent="-317500" algn="l" rtl="0">
              <a:spcBef>
                <a:spcPts val="0"/>
              </a:spcBef>
              <a:spcAft>
                <a:spcPts val="0"/>
              </a:spcAft>
              <a:buSzPts val="1400"/>
              <a:buChar char="■"/>
            </a:pPr>
            <a:r>
              <a:rPr lang="en-GB"/>
              <a:t>results in best performance in most cases</a:t>
            </a:r>
            <a:endParaRPr/>
          </a:p>
          <a:p>
            <a:pPr marL="457200" lvl="0" indent="-317500" algn="l" rtl="0">
              <a:spcBef>
                <a:spcPts val="0"/>
              </a:spcBef>
              <a:spcAft>
                <a:spcPts val="0"/>
              </a:spcAft>
              <a:buSzPts val="1400"/>
              <a:buChar char="■"/>
            </a:pPr>
            <a:r>
              <a:rPr lang="en-GB"/>
              <a:t>simple – only starting location (block #) and length (number of blocks) are required</a:t>
            </a:r>
            <a:endParaRPr/>
          </a:p>
          <a:p>
            <a:pPr marL="457200" lvl="0" indent="-317500" algn="l" rtl="0">
              <a:spcBef>
                <a:spcPts val="0"/>
              </a:spcBef>
              <a:spcAft>
                <a:spcPts val="0"/>
              </a:spcAft>
              <a:buSzPts val="1400"/>
              <a:buChar char="■"/>
            </a:pPr>
            <a:r>
              <a:rPr lang="en-GB"/>
              <a:t>problems include</a:t>
            </a:r>
            <a:endParaRPr/>
          </a:p>
          <a:p>
            <a:pPr marL="914400" lvl="1" indent="-317500" algn="l" rtl="0">
              <a:spcBef>
                <a:spcPts val="0"/>
              </a:spcBef>
              <a:spcAft>
                <a:spcPts val="0"/>
              </a:spcAft>
              <a:buSzPts val="1400"/>
              <a:buChar char="□"/>
            </a:pPr>
            <a:r>
              <a:rPr lang="en-GB"/>
              <a:t>finding space for file,</a:t>
            </a:r>
            <a:endParaRPr/>
          </a:p>
          <a:p>
            <a:pPr marL="914400" lvl="1" indent="-317500" algn="l" rtl="0">
              <a:spcBef>
                <a:spcPts val="0"/>
              </a:spcBef>
              <a:spcAft>
                <a:spcPts val="0"/>
              </a:spcAft>
              <a:buSzPts val="1400"/>
              <a:buChar char="□"/>
            </a:pPr>
            <a:r>
              <a:rPr lang="en-GB"/>
              <a:t>either knowing file size at creation, or complications with growing a file</a:t>
            </a:r>
            <a:endParaRPr/>
          </a:p>
          <a:p>
            <a:pPr marL="914400" lvl="1" indent="-317500" algn="l" rtl="0">
              <a:spcBef>
                <a:spcPts val="0"/>
              </a:spcBef>
              <a:spcAft>
                <a:spcPts val="0"/>
              </a:spcAft>
              <a:buSzPts val="1400"/>
              <a:buChar char="□"/>
            </a:pPr>
            <a:r>
              <a:rPr lang="en-GB"/>
              <a:t>external fragmentation after file deletion,</a:t>
            </a:r>
            <a:endParaRPr/>
          </a:p>
          <a:p>
            <a:pPr marL="914400" lvl="1" indent="-317500" algn="l" rtl="0">
              <a:spcBef>
                <a:spcPts val="0"/>
              </a:spcBef>
              <a:spcAft>
                <a:spcPts val="0"/>
              </a:spcAft>
              <a:buSzPts val="1400"/>
              <a:buChar char="□"/>
            </a:pPr>
            <a:r>
              <a:rPr lang="en-GB"/>
              <a:t>need for </a:t>
            </a:r>
            <a:r>
              <a:rPr lang="en-GB">
                <a:solidFill>
                  <a:srgbClr val="993300"/>
                </a:solidFill>
              </a:rPr>
              <a:t>compaction </a:t>
            </a:r>
            <a:r>
              <a:rPr lang="en-GB"/>
              <a:t>off-line (downtime) or on-line (reduced performance)</a:t>
            </a:r>
            <a:endParaRPr/>
          </a:p>
          <a:p>
            <a:pPr marL="1371600" lvl="2" indent="-317500" algn="l" rtl="0">
              <a:spcBef>
                <a:spcPts val="0"/>
              </a:spcBef>
              <a:spcAft>
                <a:spcPts val="0"/>
              </a:spcAft>
              <a:buSzPts val="1400"/>
              <a:buChar char="￮"/>
            </a:pPr>
            <a:r>
              <a:rPr lang="en-GB"/>
              <a:t>aka </a:t>
            </a:r>
            <a:r>
              <a:rPr lang="en-GB">
                <a:solidFill>
                  <a:srgbClr val="993300"/>
                </a:solidFill>
              </a:rPr>
              <a:t>defragmentation</a:t>
            </a:r>
            <a:endParaRPr>
              <a:solidFill>
                <a:srgbClr val="993300"/>
              </a:solidFill>
            </a:endParaRPr>
          </a:p>
          <a:p>
            <a:pPr marL="457200" lvl="0" indent="-317500" algn="l" rtl="0">
              <a:spcBef>
                <a:spcPts val="0"/>
              </a:spcBef>
              <a:spcAft>
                <a:spcPts val="0"/>
              </a:spcAft>
              <a:buSzPts val="1400"/>
              <a:buChar char="■"/>
            </a:pPr>
            <a:r>
              <a:rPr lang="en-GB"/>
              <a:t>not very common</a:t>
            </a:r>
            <a:endParaRPr/>
          </a:p>
          <a:p>
            <a:pPr marL="457200" lvl="0" indent="-317500" algn="l" rtl="0">
              <a:spcBef>
                <a:spcPts val="0"/>
              </a:spcBef>
              <a:spcAft>
                <a:spcPts val="0"/>
              </a:spcAft>
              <a:buSzPts val="1400"/>
              <a:buChar char="■"/>
            </a:pPr>
            <a:r>
              <a:rPr lang="en-GB"/>
              <a:t>useful for tapes &amp; read-only devices such as CD-ROMs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Long term storage</a:t>
            </a:r>
            <a:endParaRPr/>
          </a:p>
        </p:txBody>
      </p:sp>
      <p:sp>
        <p:nvSpPr>
          <p:cNvPr id="51" name="Google Shape;51;p13"/>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GB" dirty="0"/>
              <a:t>What properties do we want in a long-term information storage?</a:t>
            </a:r>
            <a:endParaRPr dirty="0"/>
          </a:p>
          <a:p>
            <a:pPr marL="0" lvl="0" indent="457200" algn="l" rtl="0">
              <a:spcBef>
                <a:spcPts val="0"/>
              </a:spcBef>
              <a:spcAft>
                <a:spcPts val="0"/>
              </a:spcAft>
              <a:buNone/>
            </a:pPr>
            <a:endParaRPr dirty="0"/>
          </a:p>
          <a:p>
            <a:pPr marL="457200" lvl="0" indent="-317500" algn="l" rtl="0">
              <a:spcBef>
                <a:spcPts val="0"/>
              </a:spcBef>
              <a:spcAft>
                <a:spcPts val="0"/>
              </a:spcAft>
              <a:buSzPts val="1400"/>
              <a:buChar char="■"/>
            </a:pPr>
            <a:r>
              <a:rPr lang="en-GB" dirty="0"/>
              <a:t>It must be possible to store a very large amount of information.</a:t>
            </a:r>
            <a:endParaRPr dirty="0"/>
          </a:p>
          <a:p>
            <a:pPr marL="457200" lvl="0" indent="-317500" algn="l" rtl="0">
              <a:spcBef>
                <a:spcPts val="0"/>
              </a:spcBef>
              <a:spcAft>
                <a:spcPts val="0"/>
              </a:spcAft>
              <a:buSzPts val="1400"/>
              <a:buChar char="■"/>
            </a:pPr>
            <a:r>
              <a:rPr lang="en-GB" dirty="0">
                <a:highlight>
                  <a:srgbClr val="FFFF00"/>
                </a:highlight>
              </a:rPr>
              <a:t>Information must survive termination of a process using it.</a:t>
            </a:r>
            <a:endParaRPr dirty="0">
              <a:highlight>
                <a:srgbClr val="FFFF00"/>
              </a:highlight>
            </a:endParaRPr>
          </a:p>
          <a:p>
            <a:pPr marL="457200" lvl="0" indent="-317500" algn="l" rtl="0">
              <a:spcBef>
                <a:spcPts val="0"/>
              </a:spcBef>
              <a:spcAft>
                <a:spcPts val="0"/>
              </a:spcAft>
              <a:buSzPts val="1400"/>
              <a:buChar char="■"/>
            </a:pPr>
            <a:r>
              <a:rPr lang="en-GB" dirty="0"/>
              <a:t>Multiple processes must be able to access information concurrently.</a:t>
            </a:r>
            <a:endParaRPr dirty="0"/>
          </a:p>
          <a:p>
            <a:pPr marL="457200" lvl="0" indent="-317500" algn="l" rtl="0">
              <a:spcBef>
                <a:spcPts val="0"/>
              </a:spcBef>
              <a:spcAft>
                <a:spcPts val="0"/>
              </a:spcAft>
              <a:buSzPts val="1400"/>
              <a:buChar char="■"/>
            </a:pPr>
            <a:r>
              <a:rPr lang="en-GB" dirty="0"/>
              <a:t>Easy search / management.</a:t>
            </a:r>
          </a:p>
          <a:p>
            <a:pPr marL="457200" lvl="0" indent="-317500" algn="l" rtl="0">
              <a:spcBef>
                <a:spcPts val="0"/>
              </a:spcBef>
              <a:spcAft>
                <a:spcPts val="0"/>
              </a:spcAft>
              <a:buSzPts val="1400"/>
              <a:buChar char="■"/>
            </a:pPr>
            <a:r>
              <a:rPr lang="en-GB" dirty="0">
                <a:solidFill>
                  <a:srgbClr val="FF0000"/>
                </a:solidFill>
              </a:rPr>
              <a:t>we need a lot of things out of long term storage </a:t>
            </a:r>
            <a:endParaRPr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0"/>
          <p:cNvSpPr txBox="1">
            <a:spLocks noGrp="1"/>
          </p:cNvSpPr>
          <p:nvPr>
            <p:ph type="body" idx="1"/>
          </p:nvPr>
        </p:nvSpPr>
        <p:spPr>
          <a:xfrm>
            <a:off x="4395075" y="720925"/>
            <a:ext cx="4311000" cy="4382100"/>
          </a:xfrm>
          <a:prstGeom prst="rect">
            <a:avLst/>
          </a:prstGeom>
          <a:noFill/>
          <a:ln>
            <a:noFill/>
          </a:ln>
        </p:spPr>
        <p:txBody>
          <a:bodyPr spcFirstLastPara="1" wrap="square" lIns="91425" tIns="45700" rIns="91425" bIns="45700" anchor="t" anchorCtr="0">
            <a:noAutofit/>
          </a:bodyPr>
          <a:lstStyle/>
          <a:p>
            <a:pPr marL="342900" lvl="0" indent="-328930" algn="l" rtl="0">
              <a:spcBef>
                <a:spcPts val="0"/>
              </a:spcBef>
              <a:spcAft>
                <a:spcPts val="0"/>
              </a:spcAft>
              <a:buSzPts val="1400"/>
              <a:buChar char="●"/>
            </a:pPr>
            <a:r>
              <a:rPr lang="en-GB"/>
              <a:t>mapping from logical to physical address:</a:t>
            </a:r>
            <a:br>
              <a:rPr lang="en-GB"/>
            </a:br>
            <a:r>
              <a:rPr lang="en-GB"/>
              <a:t>assuming block size is a power of 2</a:t>
            </a:r>
            <a:endParaRPr/>
          </a:p>
          <a:p>
            <a:pPr marL="0" lvl="0" indent="0" algn="l" rtl="0">
              <a:spcBef>
                <a:spcPts val="0"/>
              </a:spcBef>
              <a:spcAft>
                <a:spcPts val="0"/>
              </a:spcAft>
              <a:buNone/>
            </a:pPr>
            <a:endParaRPr/>
          </a:p>
          <a:p>
            <a:pPr marL="0" lvl="0" indent="457200" algn="l" rtl="0">
              <a:spcBef>
                <a:spcPts val="0"/>
              </a:spcBef>
              <a:spcAft>
                <a:spcPts val="0"/>
              </a:spcAft>
              <a:buNone/>
            </a:pPr>
            <a:r>
              <a:rPr lang="en-GB"/>
              <a:t>logical address: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	q = upper bits</a:t>
            </a:r>
            <a:endParaRPr/>
          </a:p>
          <a:p>
            <a:pPr marL="0" lvl="0" indent="0" algn="l" rtl="0">
              <a:spcBef>
                <a:spcPts val="0"/>
              </a:spcBef>
              <a:spcAft>
                <a:spcPts val="0"/>
              </a:spcAft>
              <a:buNone/>
            </a:pPr>
            <a:r>
              <a:rPr lang="en-GB"/>
              <a:t>	r = lower bits</a:t>
            </a:r>
            <a:endParaRPr/>
          </a:p>
          <a:p>
            <a:pPr marL="0" lvl="0" indent="0" algn="l" rtl="0">
              <a:spcBef>
                <a:spcPts val="0"/>
              </a:spcBef>
              <a:spcAft>
                <a:spcPts val="0"/>
              </a:spcAft>
              <a:buNone/>
            </a:pPr>
            <a:endParaRPr/>
          </a:p>
          <a:p>
            <a:pPr marL="0" lvl="0" indent="457200" algn="l" rtl="0">
              <a:lnSpc>
                <a:spcPct val="115000"/>
              </a:lnSpc>
              <a:spcBef>
                <a:spcPts val="0"/>
              </a:spcBef>
              <a:spcAft>
                <a:spcPts val="0"/>
              </a:spcAft>
              <a:buNone/>
            </a:pPr>
            <a:r>
              <a:rPr lang="en-GB"/>
              <a:t>physical address computation:</a:t>
            </a:r>
            <a:endParaRPr/>
          </a:p>
          <a:p>
            <a:pPr marL="0" lvl="0" indent="0" algn="l" rtl="0">
              <a:lnSpc>
                <a:spcPct val="115000"/>
              </a:lnSpc>
              <a:spcBef>
                <a:spcPts val="0"/>
              </a:spcBef>
              <a:spcAft>
                <a:spcPts val="0"/>
              </a:spcAft>
              <a:buNone/>
            </a:pPr>
            <a:endParaRPr/>
          </a:p>
          <a:p>
            <a:pPr marL="457200" lvl="0" indent="0" algn="l" rtl="0">
              <a:spcBef>
                <a:spcPts val="0"/>
              </a:spcBef>
              <a:spcAft>
                <a:spcPts val="0"/>
              </a:spcAft>
              <a:buNone/>
            </a:pPr>
            <a:r>
              <a:rPr lang="en-GB"/>
              <a:t>block = q + "address of first block"</a:t>
            </a:r>
            <a:endParaRPr/>
          </a:p>
          <a:p>
            <a:pPr marL="457200" lvl="0" indent="0" algn="l" rtl="0">
              <a:lnSpc>
                <a:spcPct val="115000"/>
              </a:lnSpc>
              <a:spcBef>
                <a:spcPts val="0"/>
              </a:spcBef>
              <a:spcAft>
                <a:spcPts val="0"/>
              </a:spcAft>
              <a:buNone/>
            </a:pPr>
            <a:r>
              <a:rPr lang="en-GB"/>
              <a:t>displacement within block = r</a:t>
            </a:r>
            <a:endParaRPr/>
          </a:p>
          <a:p>
            <a:pPr marL="0" lvl="0" indent="0" algn="l" rtl="0">
              <a:spcBef>
                <a:spcPts val="0"/>
              </a:spcBef>
              <a:spcAft>
                <a:spcPts val="0"/>
              </a:spcAft>
              <a:buNone/>
            </a:pPr>
            <a:endParaRPr/>
          </a:p>
        </p:txBody>
      </p:sp>
      <p:sp>
        <p:nvSpPr>
          <p:cNvPr id="302" name="Google Shape;302;p40"/>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Contiguous allocation</a:t>
            </a:r>
            <a:endParaRPr/>
          </a:p>
        </p:txBody>
      </p:sp>
      <p:pic>
        <p:nvPicPr>
          <p:cNvPr id="303" name="Google Shape;303;p40"/>
          <p:cNvPicPr preferRelativeResize="0"/>
          <p:nvPr/>
        </p:nvPicPr>
        <p:blipFill rotWithShape="1">
          <a:blip r:embed="rId3">
            <a:alphaModFix/>
          </a:blip>
          <a:srcRect/>
          <a:stretch/>
        </p:blipFill>
        <p:spPr>
          <a:xfrm>
            <a:off x="294775" y="966847"/>
            <a:ext cx="3576600" cy="3293100"/>
          </a:xfrm>
          <a:prstGeom prst="rect">
            <a:avLst/>
          </a:prstGeom>
          <a:noFill/>
          <a:ln>
            <a:noFill/>
          </a:ln>
        </p:spPr>
      </p:pic>
      <p:grpSp>
        <p:nvGrpSpPr>
          <p:cNvPr id="304" name="Google Shape;304;p40"/>
          <p:cNvGrpSpPr/>
          <p:nvPr/>
        </p:nvGrpSpPr>
        <p:grpSpPr>
          <a:xfrm>
            <a:off x="4914550" y="2215200"/>
            <a:ext cx="2808600" cy="279600"/>
            <a:chOff x="4914550" y="1834200"/>
            <a:chExt cx="2808600" cy="279600"/>
          </a:xfrm>
        </p:grpSpPr>
        <p:sp>
          <p:nvSpPr>
            <p:cNvPr id="305" name="Google Shape;305;p40"/>
            <p:cNvSpPr/>
            <p:nvPr/>
          </p:nvSpPr>
          <p:spPr>
            <a:xfrm>
              <a:off x="4914550" y="1834200"/>
              <a:ext cx="1827600" cy="279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q</a:t>
              </a:r>
              <a:endParaRPr/>
            </a:p>
          </p:txBody>
        </p:sp>
        <p:sp>
          <p:nvSpPr>
            <p:cNvPr id="306" name="Google Shape;306;p40"/>
            <p:cNvSpPr/>
            <p:nvPr/>
          </p:nvSpPr>
          <p:spPr>
            <a:xfrm>
              <a:off x="6742150" y="1834200"/>
              <a:ext cx="981000" cy="279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Linked allocation</a:t>
            </a:r>
            <a:endParaRPr/>
          </a:p>
        </p:txBody>
      </p:sp>
      <p:sp>
        <p:nvSpPr>
          <p:cNvPr id="312" name="Google Shape;312;p41"/>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in </a:t>
            </a:r>
            <a:r>
              <a:rPr lang="en-GB">
                <a:solidFill>
                  <a:srgbClr val="993300"/>
                </a:solidFill>
              </a:rPr>
              <a:t>linked allocation </a:t>
            </a:r>
            <a:r>
              <a:rPr lang="en-GB"/>
              <a:t>each file is stored in a linked list of blocks</a:t>
            </a:r>
            <a:endParaRPr/>
          </a:p>
          <a:p>
            <a:pPr marL="457200" lvl="0" indent="-317500" algn="l" rtl="0">
              <a:spcBef>
                <a:spcPts val="0"/>
              </a:spcBef>
              <a:spcAft>
                <a:spcPts val="0"/>
              </a:spcAft>
              <a:buSzPts val="1400"/>
              <a:buChar char="■"/>
            </a:pPr>
            <a:r>
              <a:rPr lang="en-GB">
                <a:solidFill>
                  <a:schemeClr val="dk1"/>
                </a:solidFill>
              </a:rPr>
              <a:t>each block contains file content, plus a pointer to the next block</a:t>
            </a:r>
            <a:endParaRPr>
              <a:solidFill>
                <a:schemeClr val="dk1"/>
              </a:solidFill>
            </a:endParaRPr>
          </a:p>
          <a:p>
            <a:pPr marL="457200" lvl="0" indent="-317500" algn="l" rtl="0">
              <a:spcBef>
                <a:spcPts val="0"/>
              </a:spcBef>
              <a:spcAft>
                <a:spcPts val="0"/>
              </a:spcAft>
              <a:buSzPts val="1400"/>
              <a:buChar char="■"/>
            </a:pPr>
            <a:r>
              <a:rPr lang="en-GB"/>
              <a:t>file ends at a block with </a:t>
            </a:r>
            <a:r>
              <a:rPr lang="en-GB">
                <a:solidFill>
                  <a:srgbClr val="993300"/>
                </a:solidFill>
              </a:rPr>
              <a:t>NULL </a:t>
            </a:r>
            <a:r>
              <a:rPr lang="en-GB"/>
              <a:t>pointer</a:t>
            </a:r>
            <a:endParaRPr/>
          </a:p>
          <a:p>
            <a:pPr marL="457200" lvl="0" indent="-317500" algn="l" rtl="0">
              <a:spcBef>
                <a:spcPts val="0"/>
              </a:spcBef>
              <a:spcAft>
                <a:spcPts val="0"/>
              </a:spcAft>
              <a:buSzPts val="1400"/>
              <a:buChar char="■"/>
            </a:pPr>
            <a:r>
              <a:rPr lang="en-GB"/>
              <a:t>no external fragmentation → no compaction needed</a:t>
            </a:r>
            <a:endParaRPr/>
          </a:p>
          <a:p>
            <a:pPr marL="457200" lvl="0" indent="-317500" algn="l" rtl="0">
              <a:spcBef>
                <a:spcPts val="0"/>
              </a:spcBef>
              <a:spcAft>
                <a:spcPts val="0"/>
              </a:spcAft>
              <a:buSzPts val="1400"/>
              <a:buChar char="■"/>
            </a:pPr>
            <a:r>
              <a:rPr lang="en-GB"/>
              <a:t>separate free space management needed - eg. linked list of free blocks</a:t>
            </a:r>
            <a:endParaRPr/>
          </a:p>
          <a:p>
            <a:pPr marL="457200" lvl="0" indent="-317500" algn="l" rtl="0">
              <a:spcBef>
                <a:spcPts val="0"/>
              </a:spcBef>
              <a:spcAft>
                <a:spcPts val="0"/>
              </a:spcAft>
              <a:buSzPts val="1400"/>
              <a:buChar char="■"/>
            </a:pPr>
            <a:r>
              <a:rPr lang="en-GB"/>
              <a:t>reliability can be a problem – imagine losing a block due to disk failure</a:t>
            </a:r>
            <a:endParaRPr/>
          </a:p>
          <a:p>
            <a:pPr marL="457200" lvl="0" indent="-317500" algn="l" rtl="0">
              <a:spcBef>
                <a:spcPts val="0"/>
              </a:spcBef>
              <a:spcAft>
                <a:spcPts val="0"/>
              </a:spcAft>
              <a:buSzPts val="1400"/>
              <a:buChar char="■"/>
            </a:pPr>
            <a:r>
              <a:rPr lang="en-GB"/>
              <a:t>major problem: locating a block can take many I/Os and disk seeks</a:t>
            </a:r>
            <a:endParaRPr/>
          </a:p>
          <a:p>
            <a:pPr marL="914400" lvl="1" indent="-317500" algn="l" rtl="0">
              <a:spcBef>
                <a:spcPts val="0"/>
              </a:spcBef>
              <a:spcAft>
                <a:spcPts val="0"/>
              </a:spcAft>
              <a:buSzPts val="1400"/>
              <a:buChar char="□"/>
            </a:pPr>
            <a:r>
              <a:rPr lang="en-GB"/>
              <a:t>logical address to physical address mapping requires traversing the list</a:t>
            </a:r>
            <a:endParaRPr/>
          </a:p>
          <a:p>
            <a:pPr marL="914400" lvl="1" indent="-317500" algn="l" rtl="0">
              <a:spcBef>
                <a:spcPts val="0"/>
              </a:spcBef>
              <a:spcAft>
                <a:spcPts val="0"/>
              </a:spcAft>
              <a:buSzPts val="1400"/>
              <a:buChar char="□"/>
            </a:pPr>
            <a:r>
              <a:rPr lang="en-GB"/>
              <a:t>we could cache the 'next' pointers, but would still need to read entire file first</a:t>
            </a:r>
            <a:endParaRPr/>
          </a:p>
          <a:p>
            <a:pPr marL="457200" lvl="0" indent="-317500" algn="l" rtl="0">
              <a:spcBef>
                <a:spcPts val="0"/>
              </a:spcBef>
              <a:spcAft>
                <a:spcPts val="0"/>
              </a:spcAft>
              <a:buSzPts val="1400"/>
              <a:buChar char="■"/>
            </a:pPr>
            <a:r>
              <a:rPr lang="en-GB">
                <a:solidFill>
                  <a:schemeClr val="dk1"/>
                </a:solidFill>
              </a:rPr>
              <a:t>we could improve efficiency by clustering blocks into larger groups but that increases internal fragmentation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p:nvPr/>
        </p:nvSpPr>
        <p:spPr>
          <a:xfrm>
            <a:off x="5838450" y="1027950"/>
            <a:ext cx="2687400" cy="3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Example directory entry:</a:t>
            </a: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r>
              <a:rPr lang="en-GB">
                <a:latin typeface="Trebuchet MS"/>
                <a:ea typeface="Trebuchet MS"/>
                <a:cs typeface="Trebuchet MS"/>
                <a:sym typeface="Trebuchet MS"/>
              </a:rPr>
              <a:t>contents of </a:t>
            </a:r>
            <a:r>
              <a:rPr lang="en-GB">
                <a:latin typeface="Consolas"/>
                <a:ea typeface="Consolas"/>
                <a:cs typeface="Consolas"/>
                <a:sym typeface="Consolas"/>
              </a:rPr>
              <a:t>test.txt</a:t>
            </a:r>
            <a:r>
              <a:rPr lang="en-GB">
                <a:latin typeface="Trebuchet MS"/>
                <a:ea typeface="Trebuchet MS"/>
                <a:cs typeface="Trebuchet MS"/>
                <a:sym typeface="Trebuchet MS"/>
              </a:rPr>
              <a:t> spread over blocks:</a:t>
            </a: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r>
              <a:rPr lang="en-GB">
                <a:latin typeface="Trebuchet MS"/>
                <a:ea typeface="Trebuchet MS"/>
                <a:cs typeface="Trebuchet MS"/>
                <a:sym typeface="Trebuchet MS"/>
              </a:rPr>
              <a:t>10, 11, 14, 5, 17</a:t>
            </a: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r>
              <a:rPr lang="en-GB">
                <a:latin typeface="Trebuchet MS"/>
                <a:ea typeface="Trebuchet MS"/>
                <a:cs typeface="Trebuchet MS"/>
                <a:sym typeface="Trebuchet MS"/>
              </a:rPr>
              <a:t>Why do we need 'size' in dentry?</a:t>
            </a: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r>
              <a:rPr lang="en-GB">
                <a:latin typeface="Trebuchet MS"/>
                <a:ea typeface="Trebuchet MS"/>
                <a:cs typeface="Trebuchet MS"/>
                <a:sym typeface="Trebuchet MS"/>
              </a:rPr>
              <a:t>because 5 * 512 != 2100</a:t>
            </a:r>
            <a:endParaRPr>
              <a:latin typeface="Trebuchet MS"/>
              <a:ea typeface="Trebuchet MS"/>
              <a:cs typeface="Trebuchet MS"/>
              <a:sym typeface="Trebuchet MS"/>
            </a:endParaRPr>
          </a:p>
          <a:p>
            <a:pPr marL="0" lvl="0" indent="0" algn="l" rtl="0">
              <a:spcBef>
                <a:spcPts val="0"/>
              </a:spcBef>
              <a:spcAft>
                <a:spcPts val="0"/>
              </a:spcAft>
              <a:buNone/>
            </a:pPr>
            <a:r>
              <a:rPr lang="en-GB">
                <a:latin typeface="Trebuchet MS"/>
                <a:ea typeface="Trebuchet MS"/>
                <a:cs typeface="Trebuchet MS"/>
                <a:sym typeface="Trebuchet MS"/>
              </a:rPr>
              <a:t>files can have arbitrary sizes</a:t>
            </a:r>
            <a:endParaRPr>
              <a:latin typeface="Trebuchet MS"/>
              <a:ea typeface="Trebuchet MS"/>
              <a:cs typeface="Trebuchet MS"/>
              <a:sym typeface="Trebuchet MS"/>
            </a:endParaRPr>
          </a:p>
        </p:txBody>
      </p:sp>
      <p:sp>
        <p:nvSpPr>
          <p:cNvPr id="318" name="Google Shape;318;p42"/>
          <p:cNvSpPr/>
          <p:nvPr/>
        </p:nvSpPr>
        <p:spPr>
          <a:xfrm>
            <a:off x="1912175" y="1146925"/>
            <a:ext cx="3225000" cy="3547500"/>
          </a:xfrm>
          <a:prstGeom prst="can">
            <a:avLst>
              <a:gd name="adj" fmla="val 2437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2"/>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Linked allocation example</a:t>
            </a:r>
            <a:endParaRPr/>
          </a:p>
        </p:txBody>
      </p:sp>
      <p:grpSp>
        <p:nvGrpSpPr>
          <p:cNvPr id="320" name="Google Shape;320;p42"/>
          <p:cNvGrpSpPr/>
          <p:nvPr/>
        </p:nvGrpSpPr>
        <p:grpSpPr>
          <a:xfrm>
            <a:off x="765900" y="1316850"/>
            <a:ext cx="745730" cy="1175700"/>
            <a:chOff x="638275" y="3587725"/>
            <a:chExt cx="779400" cy="1175700"/>
          </a:xfrm>
        </p:grpSpPr>
        <p:sp>
          <p:nvSpPr>
            <p:cNvPr id="321" name="Google Shape;321;p42"/>
            <p:cNvSpPr/>
            <p:nvPr/>
          </p:nvSpPr>
          <p:spPr>
            <a:xfrm>
              <a:off x="638275" y="3587725"/>
              <a:ext cx="779400" cy="235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990000"/>
                  </a:solidFill>
                </a:rPr>
                <a:t>block:</a:t>
              </a:r>
              <a:endParaRPr sz="1200" b="1">
                <a:solidFill>
                  <a:srgbClr val="990000"/>
                </a:solidFill>
              </a:endParaRPr>
            </a:p>
          </p:txBody>
        </p:sp>
        <p:sp>
          <p:nvSpPr>
            <p:cNvPr id="322" name="Google Shape;322;p42"/>
            <p:cNvSpPr/>
            <p:nvPr/>
          </p:nvSpPr>
          <p:spPr>
            <a:xfrm>
              <a:off x="638275" y="4528225"/>
              <a:ext cx="779400" cy="235200"/>
            </a:xfrm>
            <a:prstGeom prst="rect">
              <a:avLst/>
            </a:prstGeom>
            <a:solidFill>
              <a:srgbClr val="FFF2CC"/>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pointer</a:t>
              </a:r>
              <a:endParaRPr sz="1200"/>
            </a:p>
          </p:txBody>
        </p:sp>
        <p:sp>
          <p:nvSpPr>
            <p:cNvPr id="323" name="Google Shape;323;p42"/>
            <p:cNvSpPr/>
            <p:nvPr/>
          </p:nvSpPr>
          <p:spPr>
            <a:xfrm>
              <a:off x="638275" y="3822925"/>
              <a:ext cx="779400" cy="7053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data</a:t>
              </a:r>
              <a:endParaRPr sz="1200"/>
            </a:p>
          </p:txBody>
        </p:sp>
      </p:grpSp>
      <p:grpSp>
        <p:nvGrpSpPr>
          <p:cNvPr id="324" name="Google Shape;324;p42"/>
          <p:cNvGrpSpPr/>
          <p:nvPr/>
        </p:nvGrpSpPr>
        <p:grpSpPr>
          <a:xfrm>
            <a:off x="1831550" y="2159350"/>
            <a:ext cx="799500" cy="235200"/>
            <a:chOff x="2895725" y="2519350"/>
            <a:chExt cx="799500" cy="235200"/>
          </a:xfrm>
        </p:grpSpPr>
        <p:sp>
          <p:nvSpPr>
            <p:cNvPr id="325" name="Google Shape;325;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0:</a:t>
              </a:r>
              <a:endParaRPr sz="1200"/>
            </a:p>
          </p:txBody>
        </p:sp>
        <p:sp>
          <p:nvSpPr>
            <p:cNvPr id="326" name="Google Shape;326;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27" name="Google Shape;327;p42"/>
          <p:cNvGrpSpPr/>
          <p:nvPr/>
        </p:nvGrpSpPr>
        <p:grpSpPr>
          <a:xfrm>
            <a:off x="2631050" y="2159350"/>
            <a:ext cx="799500" cy="235200"/>
            <a:chOff x="2895725" y="2519350"/>
            <a:chExt cx="799500" cy="235200"/>
          </a:xfrm>
        </p:grpSpPr>
        <p:sp>
          <p:nvSpPr>
            <p:cNvPr id="328" name="Google Shape;328;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a:t>
              </a:r>
              <a:endParaRPr sz="1200"/>
            </a:p>
          </p:txBody>
        </p:sp>
        <p:sp>
          <p:nvSpPr>
            <p:cNvPr id="329" name="Google Shape;329;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30" name="Google Shape;330;p42"/>
          <p:cNvGrpSpPr/>
          <p:nvPr/>
        </p:nvGrpSpPr>
        <p:grpSpPr>
          <a:xfrm>
            <a:off x="3430550" y="2159350"/>
            <a:ext cx="799500" cy="235200"/>
            <a:chOff x="2895725" y="2519350"/>
            <a:chExt cx="799500" cy="235200"/>
          </a:xfrm>
        </p:grpSpPr>
        <p:sp>
          <p:nvSpPr>
            <p:cNvPr id="331" name="Google Shape;331;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2:</a:t>
              </a:r>
              <a:endParaRPr sz="1200"/>
            </a:p>
          </p:txBody>
        </p:sp>
        <p:sp>
          <p:nvSpPr>
            <p:cNvPr id="332" name="Google Shape;332;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33" name="Google Shape;333;p42"/>
          <p:cNvGrpSpPr/>
          <p:nvPr/>
        </p:nvGrpSpPr>
        <p:grpSpPr>
          <a:xfrm>
            <a:off x="4230050" y="2159350"/>
            <a:ext cx="799500" cy="235200"/>
            <a:chOff x="2895725" y="2519350"/>
            <a:chExt cx="799500" cy="235200"/>
          </a:xfrm>
        </p:grpSpPr>
        <p:sp>
          <p:nvSpPr>
            <p:cNvPr id="334" name="Google Shape;334;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3:</a:t>
              </a:r>
              <a:endParaRPr sz="1200"/>
            </a:p>
          </p:txBody>
        </p:sp>
        <p:sp>
          <p:nvSpPr>
            <p:cNvPr id="335" name="Google Shape;335;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36" name="Google Shape;336;p42"/>
          <p:cNvGrpSpPr/>
          <p:nvPr/>
        </p:nvGrpSpPr>
        <p:grpSpPr>
          <a:xfrm>
            <a:off x="1831550" y="2629750"/>
            <a:ext cx="799500" cy="235200"/>
            <a:chOff x="2895725" y="2519350"/>
            <a:chExt cx="799500" cy="235200"/>
          </a:xfrm>
        </p:grpSpPr>
        <p:sp>
          <p:nvSpPr>
            <p:cNvPr id="337" name="Google Shape;337;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4:</a:t>
              </a:r>
              <a:endParaRPr sz="1200"/>
            </a:p>
          </p:txBody>
        </p:sp>
        <p:sp>
          <p:nvSpPr>
            <p:cNvPr id="338" name="Google Shape;338;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39" name="Google Shape;339;p42"/>
          <p:cNvGrpSpPr/>
          <p:nvPr/>
        </p:nvGrpSpPr>
        <p:grpSpPr>
          <a:xfrm>
            <a:off x="2631050" y="2629750"/>
            <a:ext cx="799500" cy="235200"/>
            <a:chOff x="2895725" y="2519350"/>
            <a:chExt cx="799500" cy="235200"/>
          </a:xfrm>
        </p:grpSpPr>
        <p:sp>
          <p:nvSpPr>
            <p:cNvPr id="340" name="Google Shape;340;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5:</a:t>
              </a:r>
              <a:endParaRPr sz="1200"/>
            </a:p>
          </p:txBody>
        </p:sp>
        <p:sp>
          <p:nvSpPr>
            <p:cNvPr id="341" name="Google Shape;341;p42"/>
            <p:cNvSpPr/>
            <p:nvPr/>
          </p:nvSpPr>
          <p:spPr>
            <a:xfrm>
              <a:off x="3312425" y="2519350"/>
              <a:ext cx="382800" cy="2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17</a:t>
              </a:r>
              <a:endParaRPr sz="1200"/>
            </a:p>
          </p:txBody>
        </p:sp>
      </p:grpSp>
      <p:grpSp>
        <p:nvGrpSpPr>
          <p:cNvPr id="342" name="Google Shape;342;p42"/>
          <p:cNvGrpSpPr/>
          <p:nvPr/>
        </p:nvGrpSpPr>
        <p:grpSpPr>
          <a:xfrm>
            <a:off x="3430550" y="2629750"/>
            <a:ext cx="799500" cy="235200"/>
            <a:chOff x="2895725" y="2519350"/>
            <a:chExt cx="799500" cy="235200"/>
          </a:xfrm>
        </p:grpSpPr>
        <p:sp>
          <p:nvSpPr>
            <p:cNvPr id="343" name="Google Shape;343;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6:</a:t>
              </a:r>
              <a:endParaRPr sz="1200"/>
            </a:p>
          </p:txBody>
        </p:sp>
        <p:sp>
          <p:nvSpPr>
            <p:cNvPr id="344" name="Google Shape;344;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45" name="Google Shape;345;p42"/>
          <p:cNvGrpSpPr/>
          <p:nvPr/>
        </p:nvGrpSpPr>
        <p:grpSpPr>
          <a:xfrm>
            <a:off x="4230050" y="2629750"/>
            <a:ext cx="799500" cy="235200"/>
            <a:chOff x="2895725" y="2519350"/>
            <a:chExt cx="799500" cy="235200"/>
          </a:xfrm>
        </p:grpSpPr>
        <p:sp>
          <p:nvSpPr>
            <p:cNvPr id="346" name="Google Shape;346;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7:</a:t>
              </a:r>
              <a:endParaRPr sz="1200"/>
            </a:p>
          </p:txBody>
        </p:sp>
        <p:sp>
          <p:nvSpPr>
            <p:cNvPr id="347" name="Google Shape;347;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48" name="Google Shape;348;p42"/>
          <p:cNvGrpSpPr/>
          <p:nvPr/>
        </p:nvGrpSpPr>
        <p:grpSpPr>
          <a:xfrm>
            <a:off x="1831550" y="3100150"/>
            <a:ext cx="799500" cy="235200"/>
            <a:chOff x="2895725" y="2519350"/>
            <a:chExt cx="799500" cy="235200"/>
          </a:xfrm>
        </p:grpSpPr>
        <p:sp>
          <p:nvSpPr>
            <p:cNvPr id="349" name="Google Shape;349;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8:</a:t>
              </a:r>
              <a:endParaRPr sz="1200"/>
            </a:p>
          </p:txBody>
        </p:sp>
        <p:sp>
          <p:nvSpPr>
            <p:cNvPr id="350" name="Google Shape;350;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51" name="Google Shape;351;p42"/>
          <p:cNvGrpSpPr/>
          <p:nvPr/>
        </p:nvGrpSpPr>
        <p:grpSpPr>
          <a:xfrm>
            <a:off x="2631050" y="3100150"/>
            <a:ext cx="799500" cy="235200"/>
            <a:chOff x="2895725" y="2519350"/>
            <a:chExt cx="799500" cy="235200"/>
          </a:xfrm>
        </p:grpSpPr>
        <p:sp>
          <p:nvSpPr>
            <p:cNvPr id="352" name="Google Shape;352;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9:</a:t>
              </a:r>
              <a:endParaRPr sz="1200"/>
            </a:p>
          </p:txBody>
        </p:sp>
        <p:sp>
          <p:nvSpPr>
            <p:cNvPr id="353" name="Google Shape;353;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54" name="Google Shape;354;p42"/>
          <p:cNvGrpSpPr/>
          <p:nvPr/>
        </p:nvGrpSpPr>
        <p:grpSpPr>
          <a:xfrm>
            <a:off x="3430550" y="3100150"/>
            <a:ext cx="799500" cy="235200"/>
            <a:chOff x="2895725" y="2519350"/>
            <a:chExt cx="799500" cy="235200"/>
          </a:xfrm>
        </p:grpSpPr>
        <p:sp>
          <p:nvSpPr>
            <p:cNvPr id="355" name="Google Shape;355;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993300"/>
                  </a:solidFill>
                </a:rPr>
                <a:t>10</a:t>
              </a:r>
              <a:r>
                <a:rPr lang="en-GB" sz="1200"/>
                <a:t>:</a:t>
              </a:r>
              <a:endParaRPr sz="1200"/>
            </a:p>
          </p:txBody>
        </p:sp>
        <p:sp>
          <p:nvSpPr>
            <p:cNvPr id="356" name="Google Shape;356;p42"/>
            <p:cNvSpPr/>
            <p:nvPr/>
          </p:nvSpPr>
          <p:spPr>
            <a:xfrm>
              <a:off x="3312425" y="2519350"/>
              <a:ext cx="382800" cy="2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11</a:t>
              </a:r>
              <a:endParaRPr sz="1200"/>
            </a:p>
          </p:txBody>
        </p:sp>
      </p:grpSp>
      <p:grpSp>
        <p:nvGrpSpPr>
          <p:cNvPr id="357" name="Google Shape;357;p42"/>
          <p:cNvGrpSpPr/>
          <p:nvPr/>
        </p:nvGrpSpPr>
        <p:grpSpPr>
          <a:xfrm>
            <a:off x="4230050" y="3100150"/>
            <a:ext cx="799500" cy="235200"/>
            <a:chOff x="2895725" y="2519350"/>
            <a:chExt cx="799500" cy="235200"/>
          </a:xfrm>
        </p:grpSpPr>
        <p:sp>
          <p:nvSpPr>
            <p:cNvPr id="358" name="Google Shape;358;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11:</a:t>
              </a:r>
              <a:endParaRPr sz="1200"/>
            </a:p>
          </p:txBody>
        </p:sp>
        <p:sp>
          <p:nvSpPr>
            <p:cNvPr id="359" name="Google Shape;359;p42"/>
            <p:cNvSpPr/>
            <p:nvPr/>
          </p:nvSpPr>
          <p:spPr>
            <a:xfrm>
              <a:off x="3312425" y="2519350"/>
              <a:ext cx="382800" cy="2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14</a:t>
              </a:r>
              <a:endParaRPr sz="1200"/>
            </a:p>
          </p:txBody>
        </p:sp>
      </p:grpSp>
      <p:grpSp>
        <p:nvGrpSpPr>
          <p:cNvPr id="360" name="Google Shape;360;p42"/>
          <p:cNvGrpSpPr/>
          <p:nvPr/>
        </p:nvGrpSpPr>
        <p:grpSpPr>
          <a:xfrm>
            <a:off x="1831550" y="3570550"/>
            <a:ext cx="799500" cy="235200"/>
            <a:chOff x="2895725" y="2519350"/>
            <a:chExt cx="799500" cy="235200"/>
          </a:xfrm>
        </p:grpSpPr>
        <p:sp>
          <p:nvSpPr>
            <p:cNvPr id="361" name="Google Shape;361;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12:</a:t>
              </a:r>
              <a:endParaRPr sz="1200"/>
            </a:p>
          </p:txBody>
        </p:sp>
        <p:sp>
          <p:nvSpPr>
            <p:cNvPr id="362" name="Google Shape;362;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63" name="Google Shape;363;p42"/>
          <p:cNvGrpSpPr/>
          <p:nvPr/>
        </p:nvGrpSpPr>
        <p:grpSpPr>
          <a:xfrm>
            <a:off x="2631050" y="3570550"/>
            <a:ext cx="799500" cy="235200"/>
            <a:chOff x="2895725" y="2519350"/>
            <a:chExt cx="799500" cy="235200"/>
          </a:xfrm>
        </p:grpSpPr>
        <p:sp>
          <p:nvSpPr>
            <p:cNvPr id="364" name="Google Shape;364;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13:</a:t>
              </a:r>
              <a:endParaRPr sz="1200"/>
            </a:p>
          </p:txBody>
        </p:sp>
        <p:sp>
          <p:nvSpPr>
            <p:cNvPr id="365" name="Google Shape;365;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66" name="Google Shape;366;p42"/>
          <p:cNvGrpSpPr/>
          <p:nvPr/>
        </p:nvGrpSpPr>
        <p:grpSpPr>
          <a:xfrm>
            <a:off x="3430550" y="3570550"/>
            <a:ext cx="799500" cy="235200"/>
            <a:chOff x="2895725" y="2519350"/>
            <a:chExt cx="799500" cy="235200"/>
          </a:xfrm>
        </p:grpSpPr>
        <p:sp>
          <p:nvSpPr>
            <p:cNvPr id="367" name="Google Shape;367;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14:</a:t>
              </a:r>
              <a:endParaRPr sz="1200"/>
            </a:p>
          </p:txBody>
        </p:sp>
        <p:sp>
          <p:nvSpPr>
            <p:cNvPr id="368" name="Google Shape;368;p42"/>
            <p:cNvSpPr/>
            <p:nvPr/>
          </p:nvSpPr>
          <p:spPr>
            <a:xfrm>
              <a:off x="3312425" y="2519350"/>
              <a:ext cx="382800" cy="2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5</a:t>
              </a:r>
              <a:endParaRPr sz="1200"/>
            </a:p>
          </p:txBody>
        </p:sp>
      </p:grpSp>
      <p:grpSp>
        <p:nvGrpSpPr>
          <p:cNvPr id="369" name="Google Shape;369;p42"/>
          <p:cNvGrpSpPr/>
          <p:nvPr/>
        </p:nvGrpSpPr>
        <p:grpSpPr>
          <a:xfrm>
            <a:off x="4230050" y="3570550"/>
            <a:ext cx="799500" cy="235200"/>
            <a:chOff x="2895725" y="2519350"/>
            <a:chExt cx="799500" cy="235200"/>
          </a:xfrm>
        </p:grpSpPr>
        <p:sp>
          <p:nvSpPr>
            <p:cNvPr id="370" name="Google Shape;370;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15:</a:t>
              </a:r>
              <a:endParaRPr sz="1200"/>
            </a:p>
          </p:txBody>
        </p:sp>
        <p:sp>
          <p:nvSpPr>
            <p:cNvPr id="371" name="Google Shape;371;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72" name="Google Shape;372;p42"/>
          <p:cNvGrpSpPr/>
          <p:nvPr/>
        </p:nvGrpSpPr>
        <p:grpSpPr>
          <a:xfrm>
            <a:off x="1831550" y="4040950"/>
            <a:ext cx="799500" cy="235200"/>
            <a:chOff x="2895725" y="2519350"/>
            <a:chExt cx="799500" cy="235200"/>
          </a:xfrm>
        </p:grpSpPr>
        <p:sp>
          <p:nvSpPr>
            <p:cNvPr id="373" name="Google Shape;373;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16:</a:t>
              </a:r>
              <a:endParaRPr sz="1200"/>
            </a:p>
          </p:txBody>
        </p:sp>
        <p:sp>
          <p:nvSpPr>
            <p:cNvPr id="374" name="Google Shape;374;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75" name="Google Shape;375;p42"/>
          <p:cNvGrpSpPr/>
          <p:nvPr/>
        </p:nvGrpSpPr>
        <p:grpSpPr>
          <a:xfrm>
            <a:off x="2631050" y="4040950"/>
            <a:ext cx="799500" cy="235200"/>
            <a:chOff x="2895725" y="2519350"/>
            <a:chExt cx="799500" cy="235200"/>
          </a:xfrm>
        </p:grpSpPr>
        <p:sp>
          <p:nvSpPr>
            <p:cNvPr id="376" name="Google Shape;376;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17:</a:t>
              </a:r>
              <a:endParaRPr sz="1200"/>
            </a:p>
          </p:txBody>
        </p:sp>
        <p:sp>
          <p:nvSpPr>
            <p:cNvPr id="377" name="Google Shape;377;p42"/>
            <p:cNvSpPr/>
            <p:nvPr/>
          </p:nvSpPr>
          <p:spPr>
            <a:xfrm>
              <a:off x="3312425" y="2519350"/>
              <a:ext cx="382800" cy="2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a:t>
              </a:r>
              <a:endParaRPr sz="1200"/>
            </a:p>
          </p:txBody>
        </p:sp>
      </p:grpSp>
      <p:grpSp>
        <p:nvGrpSpPr>
          <p:cNvPr id="378" name="Google Shape;378;p42"/>
          <p:cNvGrpSpPr/>
          <p:nvPr/>
        </p:nvGrpSpPr>
        <p:grpSpPr>
          <a:xfrm>
            <a:off x="3430550" y="4040950"/>
            <a:ext cx="799500" cy="235200"/>
            <a:chOff x="2895725" y="2519350"/>
            <a:chExt cx="799500" cy="235200"/>
          </a:xfrm>
        </p:grpSpPr>
        <p:sp>
          <p:nvSpPr>
            <p:cNvPr id="379" name="Google Shape;379;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18:</a:t>
              </a:r>
              <a:endParaRPr sz="1200"/>
            </a:p>
          </p:txBody>
        </p:sp>
        <p:sp>
          <p:nvSpPr>
            <p:cNvPr id="380" name="Google Shape;380;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grpSp>
        <p:nvGrpSpPr>
          <p:cNvPr id="381" name="Google Shape;381;p42"/>
          <p:cNvGrpSpPr/>
          <p:nvPr/>
        </p:nvGrpSpPr>
        <p:grpSpPr>
          <a:xfrm>
            <a:off x="4230050" y="4040950"/>
            <a:ext cx="799500" cy="235200"/>
            <a:chOff x="2895725" y="2519350"/>
            <a:chExt cx="799500" cy="235200"/>
          </a:xfrm>
        </p:grpSpPr>
        <p:sp>
          <p:nvSpPr>
            <p:cNvPr id="382" name="Google Shape;382;p42"/>
            <p:cNvSpPr/>
            <p:nvPr/>
          </p:nvSpPr>
          <p:spPr>
            <a:xfrm>
              <a:off x="2895725" y="2519350"/>
              <a:ext cx="416700" cy="23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t>19:</a:t>
              </a:r>
              <a:endParaRPr sz="1200"/>
            </a:p>
          </p:txBody>
        </p:sp>
        <p:sp>
          <p:nvSpPr>
            <p:cNvPr id="383" name="Google Shape;383;p42"/>
            <p:cNvSpPr/>
            <p:nvPr/>
          </p:nvSpPr>
          <p:spPr>
            <a:xfrm>
              <a:off x="3312425" y="2519350"/>
              <a:ext cx="382800" cy="23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200"/>
            </a:p>
          </p:txBody>
        </p:sp>
      </p:grpSp>
      <p:sp>
        <p:nvSpPr>
          <p:cNvPr id="384" name="Google Shape;384;p42"/>
          <p:cNvSpPr/>
          <p:nvPr/>
        </p:nvSpPr>
        <p:spPr>
          <a:xfrm>
            <a:off x="4044600" y="2985766"/>
            <a:ext cx="584500" cy="118225"/>
          </a:xfrm>
          <a:custGeom>
            <a:avLst/>
            <a:gdLst/>
            <a:ahLst/>
            <a:cxnLst/>
            <a:rect l="l" t="t" r="r" b="b"/>
            <a:pathLst>
              <a:path w="23380" h="4729" extrusionOk="0">
                <a:moveTo>
                  <a:pt x="0" y="4729"/>
                </a:moveTo>
                <a:cubicBezTo>
                  <a:pt x="0" y="-3083"/>
                  <a:pt x="15970" y="643"/>
                  <a:pt x="23380" y="3116"/>
                </a:cubicBezTo>
              </a:path>
            </a:pathLst>
          </a:custGeom>
          <a:noFill/>
          <a:ln w="9525" cap="flat" cmpd="sng">
            <a:solidFill>
              <a:srgbClr val="006699"/>
            </a:solidFill>
            <a:prstDash val="dash"/>
            <a:round/>
            <a:headEnd type="none" w="med" len="med"/>
            <a:tailEnd type="stealth" w="med" len="med"/>
          </a:ln>
        </p:spPr>
      </p:sp>
      <p:sp>
        <p:nvSpPr>
          <p:cNvPr id="385" name="Google Shape;385;p42"/>
          <p:cNvSpPr/>
          <p:nvPr/>
        </p:nvSpPr>
        <p:spPr>
          <a:xfrm>
            <a:off x="4071475" y="3359300"/>
            <a:ext cx="806225" cy="161250"/>
          </a:xfrm>
          <a:custGeom>
            <a:avLst/>
            <a:gdLst/>
            <a:ahLst/>
            <a:cxnLst/>
            <a:rect l="l" t="t" r="r" b="b"/>
            <a:pathLst>
              <a:path w="32249" h="6450" extrusionOk="0">
                <a:moveTo>
                  <a:pt x="32249" y="0"/>
                </a:moveTo>
                <a:cubicBezTo>
                  <a:pt x="30098" y="10749"/>
                  <a:pt x="0" y="-4513"/>
                  <a:pt x="0" y="6450"/>
                </a:cubicBezTo>
              </a:path>
            </a:pathLst>
          </a:custGeom>
          <a:noFill/>
          <a:ln w="9525" cap="flat" cmpd="sng">
            <a:solidFill>
              <a:srgbClr val="006699"/>
            </a:solidFill>
            <a:prstDash val="dash"/>
            <a:round/>
            <a:headEnd type="none" w="med" len="med"/>
            <a:tailEnd type="stealth" w="med" len="med"/>
          </a:ln>
        </p:spPr>
      </p:sp>
      <p:sp>
        <p:nvSpPr>
          <p:cNvPr id="386" name="Google Shape;386;p42"/>
          <p:cNvSpPr/>
          <p:nvPr/>
        </p:nvSpPr>
        <p:spPr>
          <a:xfrm>
            <a:off x="3466800" y="2808375"/>
            <a:ext cx="389675" cy="772625"/>
          </a:xfrm>
          <a:custGeom>
            <a:avLst/>
            <a:gdLst/>
            <a:ahLst/>
            <a:cxnLst/>
            <a:rect l="l" t="t" r="r" b="b"/>
            <a:pathLst>
              <a:path w="15587" h="30905" extrusionOk="0">
                <a:moveTo>
                  <a:pt x="15587" y="30905"/>
                </a:moveTo>
                <a:cubicBezTo>
                  <a:pt x="11097" y="27167"/>
                  <a:pt x="3394" y="26163"/>
                  <a:pt x="1343" y="20693"/>
                </a:cubicBezTo>
                <a:cubicBezTo>
                  <a:pt x="-1083" y="14221"/>
                  <a:pt x="4888" y="4888"/>
                  <a:pt x="0" y="0"/>
                </a:cubicBezTo>
              </a:path>
            </a:pathLst>
          </a:custGeom>
          <a:noFill/>
          <a:ln w="9525" cap="flat" cmpd="sng">
            <a:solidFill>
              <a:srgbClr val="006699"/>
            </a:solidFill>
            <a:prstDash val="dash"/>
            <a:round/>
            <a:headEnd type="none" w="med" len="med"/>
            <a:tailEnd type="stealth" w="med" len="med"/>
          </a:ln>
        </p:spPr>
      </p:sp>
      <p:sp>
        <p:nvSpPr>
          <p:cNvPr id="387" name="Google Shape;387;p42"/>
          <p:cNvSpPr/>
          <p:nvPr/>
        </p:nvSpPr>
        <p:spPr>
          <a:xfrm>
            <a:off x="2704790" y="2868850"/>
            <a:ext cx="338725" cy="1128700"/>
          </a:xfrm>
          <a:custGeom>
            <a:avLst/>
            <a:gdLst/>
            <a:ahLst/>
            <a:cxnLst/>
            <a:rect l="l" t="t" r="r" b="b"/>
            <a:pathLst>
              <a:path w="13549" h="45148" extrusionOk="0">
                <a:moveTo>
                  <a:pt x="13549" y="0"/>
                </a:moveTo>
                <a:cubicBezTo>
                  <a:pt x="9934" y="903"/>
                  <a:pt x="5454" y="1871"/>
                  <a:pt x="3605" y="5106"/>
                </a:cubicBezTo>
                <a:cubicBezTo>
                  <a:pt x="1013" y="9641"/>
                  <a:pt x="3018" y="15571"/>
                  <a:pt x="1993" y="20693"/>
                </a:cubicBezTo>
                <a:cubicBezTo>
                  <a:pt x="833" y="26491"/>
                  <a:pt x="-1557" y="33511"/>
                  <a:pt x="1724" y="38430"/>
                </a:cubicBezTo>
                <a:cubicBezTo>
                  <a:pt x="4239" y="42202"/>
                  <a:pt x="9247" y="43718"/>
                  <a:pt x="13549" y="45148"/>
                </a:cubicBezTo>
              </a:path>
            </a:pathLst>
          </a:custGeom>
          <a:noFill/>
          <a:ln w="9525" cap="flat" cmpd="sng">
            <a:solidFill>
              <a:srgbClr val="006699"/>
            </a:solidFill>
            <a:prstDash val="dash"/>
            <a:round/>
            <a:headEnd type="none" w="med" len="med"/>
            <a:tailEnd type="stealth" w="med" len="med"/>
          </a:ln>
        </p:spPr>
      </p:sp>
      <p:graphicFrame>
        <p:nvGraphicFramePr>
          <p:cNvPr id="388" name="Google Shape;388;p42"/>
          <p:cNvGraphicFramePr/>
          <p:nvPr/>
        </p:nvGraphicFramePr>
        <p:xfrm>
          <a:off x="5869375" y="1561550"/>
          <a:ext cx="3000000" cy="3000000"/>
        </p:xfrm>
        <a:graphic>
          <a:graphicData uri="http://schemas.openxmlformats.org/drawingml/2006/table">
            <a:tbl>
              <a:tblPr>
                <a:noFill/>
                <a:tableStyleId>{80225287-54FF-4A48-B502-897766D688CD}</a:tableStyleId>
              </a:tblPr>
              <a:tblGrid>
                <a:gridCol w="964000">
                  <a:extLst>
                    <a:ext uri="{9D8B030D-6E8A-4147-A177-3AD203B41FA5}">
                      <a16:colId xmlns:a16="http://schemas.microsoft.com/office/drawing/2014/main" val="20000"/>
                    </a:ext>
                  </a:extLst>
                </a:gridCol>
                <a:gridCol w="735600">
                  <a:extLst>
                    <a:ext uri="{9D8B030D-6E8A-4147-A177-3AD203B41FA5}">
                      <a16:colId xmlns:a16="http://schemas.microsoft.com/office/drawing/2014/main" val="20001"/>
                    </a:ext>
                  </a:extLst>
                </a:gridCol>
                <a:gridCol w="849800">
                  <a:extLst>
                    <a:ext uri="{9D8B030D-6E8A-4147-A177-3AD203B41FA5}">
                      <a16:colId xmlns:a16="http://schemas.microsoft.com/office/drawing/2014/main" val="20002"/>
                    </a:ext>
                  </a:extLst>
                </a:gridCol>
              </a:tblGrid>
              <a:tr h="408750">
                <a:tc>
                  <a:txBody>
                    <a:bodyPr/>
                    <a:lstStyle/>
                    <a:p>
                      <a:pPr marL="0" lvl="0" indent="0" algn="l" rtl="0">
                        <a:spcBef>
                          <a:spcPts val="0"/>
                        </a:spcBef>
                        <a:spcAft>
                          <a:spcPts val="0"/>
                        </a:spcAft>
                        <a:buNone/>
                      </a:pPr>
                      <a:r>
                        <a:rPr lang="en-GB" b="1"/>
                        <a:t>filename</a:t>
                      </a:r>
                      <a:endParaRPr b="1"/>
                    </a:p>
                  </a:txBody>
                  <a:tcPr marL="91425" marR="91425" marT="91425" marB="91425" anchor="b">
                    <a:solidFill>
                      <a:srgbClr val="D9D9D9"/>
                    </a:solidFill>
                  </a:tcPr>
                </a:tc>
                <a:tc>
                  <a:txBody>
                    <a:bodyPr/>
                    <a:lstStyle/>
                    <a:p>
                      <a:pPr marL="0" lvl="0" indent="0" algn="l" rtl="0">
                        <a:spcBef>
                          <a:spcPts val="0"/>
                        </a:spcBef>
                        <a:spcAft>
                          <a:spcPts val="0"/>
                        </a:spcAft>
                        <a:buNone/>
                      </a:pPr>
                      <a:r>
                        <a:rPr lang="en-GB" b="1"/>
                        <a:t>start block</a:t>
                      </a:r>
                      <a:endParaRPr b="1"/>
                    </a:p>
                  </a:txBody>
                  <a:tcPr marL="91425" marR="91425" marT="91425" marB="91425" anchor="b">
                    <a:solidFill>
                      <a:srgbClr val="D9D9D9"/>
                    </a:solidFill>
                  </a:tcPr>
                </a:tc>
                <a:tc>
                  <a:txBody>
                    <a:bodyPr/>
                    <a:lstStyle/>
                    <a:p>
                      <a:pPr marL="0" lvl="0" indent="0" algn="l" rtl="0">
                        <a:spcBef>
                          <a:spcPts val="0"/>
                        </a:spcBef>
                        <a:spcAft>
                          <a:spcPts val="0"/>
                        </a:spcAft>
                        <a:buNone/>
                      </a:pPr>
                      <a:r>
                        <a:rPr lang="en-GB" b="1"/>
                        <a:t>size</a:t>
                      </a:r>
                      <a:endParaRPr b="1"/>
                    </a:p>
                  </a:txBody>
                  <a:tcPr marL="91425" marR="91425" marT="91425" marB="91425" anchor="b">
                    <a:solidFill>
                      <a:srgbClr val="D9D9D9"/>
                    </a:solidFill>
                  </a:tcPr>
                </a:tc>
                <a:extLst>
                  <a:ext uri="{0D108BD9-81ED-4DB2-BD59-A6C34878D82A}">
                    <a16:rowId xmlns:a16="http://schemas.microsoft.com/office/drawing/2014/main" val="10000"/>
                  </a:ext>
                </a:extLst>
              </a:tr>
              <a:tr h="266475">
                <a:tc>
                  <a:txBody>
                    <a:bodyPr/>
                    <a:lstStyle/>
                    <a:p>
                      <a:pPr marL="0" lvl="0" indent="0" algn="l" rtl="0">
                        <a:spcBef>
                          <a:spcPts val="0"/>
                        </a:spcBef>
                        <a:spcAft>
                          <a:spcPts val="0"/>
                        </a:spcAft>
                        <a:buNone/>
                      </a:pPr>
                      <a:r>
                        <a:rPr lang="en-GB"/>
                        <a:t>test.txt</a:t>
                      </a:r>
                      <a:endParaRPr/>
                    </a:p>
                  </a:txBody>
                  <a:tcPr marL="91425" marR="91425" marT="91425" marB="91425"/>
                </a:tc>
                <a:tc>
                  <a:txBody>
                    <a:bodyPr/>
                    <a:lstStyle/>
                    <a:p>
                      <a:pPr marL="0" lvl="0" indent="0" algn="l" rtl="0">
                        <a:spcBef>
                          <a:spcPts val="0"/>
                        </a:spcBef>
                        <a:spcAft>
                          <a:spcPts val="0"/>
                        </a:spcAft>
                        <a:buNone/>
                      </a:pPr>
                      <a:r>
                        <a:rPr lang="en-GB" b="1">
                          <a:solidFill>
                            <a:srgbClr val="993300"/>
                          </a:solidFill>
                        </a:rPr>
                        <a:t>10</a:t>
                      </a:r>
                      <a:endParaRPr b="1">
                        <a:solidFill>
                          <a:srgbClr val="993300"/>
                        </a:solidFill>
                      </a:endParaRPr>
                    </a:p>
                  </a:txBody>
                  <a:tcPr marL="91425" marR="91425" marT="91425" marB="91425"/>
                </a:tc>
                <a:tc>
                  <a:txBody>
                    <a:bodyPr/>
                    <a:lstStyle/>
                    <a:p>
                      <a:pPr marL="0" lvl="0" indent="0" algn="l" rtl="0">
                        <a:spcBef>
                          <a:spcPts val="0"/>
                        </a:spcBef>
                        <a:spcAft>
                          <a:spcPts val="0"/>
                        </a:spcAft>
                        <a:buNone/>
                      </a:pPr>
                      <a:r>
                        <a:rPr lang="en-GB"/>
                        <a:t>2100</a:t>
                      </a:r>
                      <a:endParaRPr/>
                    </a:p>
                  </a:txBody>
                  <a:tcPr marL="91425" marR="91425" marT="91425" marB="91425"/>
                </a:tc>
                <a:extLst>
                  <a:ext uri="{0D108BD9-81ED-4DB2-BD59-A6C34878D82A}">
                    <a16:rowId xmlns:a16="http://schemas.microsoft.com/office/drawing/2014/main" val="10001"/>
                  </a:ext>
                </a:extLst>
              </a:tr>
            </a:tbl>
          </a:graphicData>
        </a:graphic>
      </p:graphicFrame>
      <p:sp>
        <p:nvSpPr>
          <p:cNvPr id="389" name="Google Shape;389;p42"/>
          <p:cNvSpPr/>
          <p:nvPr/>
        </p:nvSpPr>
        <p:spPr>
          <a:xfrm flipH="1">
            <a:off x="524025" y="1561550"/>
            <a:ext cx="141000" cy="940500"/>
          </a:xfrm>
          <a:prstGeom prst="rightBrace">
            <a:avLst>
              <a:gd name="adj1" fmla="val 8333"/>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txBox="1"/>
          <p:nvPr/>
        </p:nvSpPr>
        <p:spPr>
          <a:xfrm rot="-5400000">
            <a:off x="-137775" y="1914200"/>
            <a:ext cx="1088400" cy="2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999999"/>
                </a:solidFill>
              </a:rPr>
              <a:t>512 bytes</a:t>
            </a:r>
            <a:endParaRPr sz="1000">
              <a:solidFill>
                <a:srgbClr val="999999"/>
              </a:solidFill>
            </a:endParaRPr>
          </a:p>
        </p:txBody>
      </p:sp>
      <p:cxnSp>
        <p:nvCxnSpPr>
          <p:cNvPr id="391" name="Google Shape;391;p42"/>
          <p:cNvCxnSpPr/>
          <p:nvPr/>
        </p:nvCxnSpPr>
        <p:spPr>
          <a:xfrm>
            <a:off x="1511630" y="1904700"/>
            <a:ext cx="698700" cy="178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File Allocation Table (FAT)</a:t>
            </a:r>
            <a:endParaRPr/>
          </a:p>
        </p:txBody>
      </p:sp>
      <p:pic>
        <p:nvPicPr>
          <p:cNvPr id="397" name="Google Shape;397;p43"/>
          <p:cNvPicPr preferRelativeResize="0"/>
          <p:nvPr/>
        </p:nvPicPr>
        <p:blipFill>
          <a:blip r:embed="rId3">
            <a:alphaModFix/>
          </a:blip>
          <a:stretch>
            <a:fillRect/>
          </a:stretch>
        </p:blipFill>
        <p:spPr>
          <a:xfrm>
            <a:off x="3808350" y="680400"/>
            <a:ext cx="4931800" cy="4005700"/>
          </a:xfrm>
          <a:prstGeom prst="rect">
            <a:avLst/>
          </a:prstGeom>
          <a:noFill/>
          <a:ln>
            <a:noFill/>
          </a:ln>
        </p:spPr>
      </p:pic>
      <p:sp>
        <p:nvSpPr>
          <p:cNvPr id="398" name="Google Shape;398;p43"/>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solidFill>
                  <a:srgbClr val="993300"/>
                </a:solidFill>
              </a:rPr>
              <a:t>FAT </a:t>
            </a:r>
            <a:r>
              <a:rPr lang="en-GB"/>
              <a:t>(</a:t>
            </a:r>
            <a:r>
              <a:rPr lang="en-GB">
                <a:solidFill>
                  <a:srgbClr val="993300"/>
                </a:solidFill>
              </a:rPr>
              <a:t>File Allocation Table</a:t>
            </a:r>
            <a:r>
              <a:rPr lang="en-GB"/>
              <a:t>) is a variation of linked allocation</a:t>
            </a:r>
            <a:endParaRPr/>
          </a:p>
          <a:p>
            <a:pPr marL="914400" lvl="1" indent="-317500" algn="l" rtl="0">
              <a:spcBef>
                <a:spcPts val="0"/>
              </a:spcBef>
              <a:spcAft>
                <a:spcPts val="0"/>
              </a:spcAft>
              <a:buSzPts val="1400"/>
              <a:buChar char="□"/>
            </a:pPr>
            <a:r>
              <a:rPr lang="en-GB"/>
              <a:t>all 'next' pointers are stored in a separate table (FAT)</a:t>
            </a:r>
            <a:endParaRPr/>
          </a:p>
          <a:p>
            <a:pPr marL="457200" lvl="0" indent="-317500" algn="l" rtl="0">
              <a:spcBef>
                <a:spcPts val="0"/>
              </a:spcBef>
              <a:spcAft>
                <a:spcPts val="0"/>
              </a:spcAft>
              <a:buSzPts val="1400"/>
              <a:buChar char="■"/>
            </a:pPr>
            <a:r>
              <a:rPr lang="en-GB"/>
              <a:t>FAT can be located eg. at the beginning or end of the FS volume</a:t>
            </a:r>
            <a:endParaRPr/>
          </a:p>
          <a:p>
            <a:pPr marL="457200" lvl="0" indent="-317500" algn="l" rtl="0">
              <a:spcBef>
                <a:spcPts val="0"/>
              </a:spcBef>
              <a:spcAft>
                <a:spcPts val="0"/>
              </a:spcAft>
              <a:buSzPts val="1400"/>
              <a:buChar char="■"/>
            </a:pPr>
            <a:r>
              <a:rPr lang="en-GB"/>
              <a:t>FAT is indexed by block number, you can think of it as an array</a:t>
            </a:r>
            <a:endParaRPr/>
          </a:p>
          <a:p>
            <a:pPr marL="914400" lvl="1" indent="-317500" algn="l" rtl="0">
              <a:spcBef>
                <a:spcPts val="0"/>
              </a:spcBef>
              <a:spcAft>
                <a:spcPts val="0"/>
              </a:spcAft>
              <a:buSzPts val="1400"/>
              <a:buChar char="□"/>
            </a:pPr>
            <a:r>
              <a:rPr lang="en-GB">
                <a:latin typeface="Roboto Mono"/>
                <a:ea typeface="Roboto Mono"/>
                <a:cs typeface="Roboto Mono"/>
                <a:sym typeface="Roboto Mono"/>
              </a:rPr>
              <a:t>fat[N]</a:t>
            </a:r>
            <a:r>
              <a:rPr lang="en-GB"/>
              <a:t> = next pointer for block N, where</a:t>
            </a:r>
            <a:br>
              <a:rPr lang="en-GB"/>
            </a:br>
            <a:r>
              <a:rPr lang="en-GB">
                <a:solidFill>
                  <a:schemeClr val="dk1"/>
                </a:solidFill>
                <a:latin typeface="Roboto Mono"/>
                <a:ea typeface="Roboto Mono"/>
                <a:cs typeface="Roboto Mono"/>
                <a:sym typeface="Roboto Mono"/>
              </a:rPr>
              <a:t>"-1" </a:t>
            </a:r>
            <a:r>
              <a:rPr lang="en-GB"/>
              <a:t>could denote NULL ptr </a:t>
            </a:r>
            <a:endParaRPr/>
          </a:p>
          <a:p>
            <a:pPr marL="457200" lvl="0" indent="-317500" algn="l" rtl="0">
              <a:spcBef>
                <a:spcPts val="0"/>
              </a:spcBef>
              <a:spcAft>
                <a:spcPts val="0"/>
              </a:spcAft>
              <a:buSzPts val="1400"/>
              <a:buChar char="■"/>
            </a:pPr>
            <a:r>
              <a:rPr lang="en-GB"/>
              <a:t>one FAT for the entire disk</a:t>
            </a:r>
            <a:endParaRPr/>
          </a:p>
          <a:p>
            <a:pPr marL="457200" lvl="0" indent="-317500" algn="l" rtl="0">
              <a:spcBef>
                <a:spcPts val="0"/>
              </a:spcBef>
              <a:spcAft>
                <a:spcPts val="0"/>
              </a:spcAft>
              <a:buSzPts val="1400"/>
              <a:buChar char="■"/>
            </a:pPr>
            <a:r>
              <a:rPr lang="en-GB"/>
              <a:t>directory entry contains index into FAT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File Allocation Table (FAT)</a:t>
            </a:r>
            <a:endParaRPr/>
          </a:p>
        </p:txBody>
      </p:sp>
      <p:pic>
        <p:nvPicPr>
          <p:cNvPr id="404" name="Google Shape;404;p44"/>
          <p:cNvPicPr preferRelativeResize="0"/>
          <p:nvPr/>
        </p:nvPicPr>
        <p:blipFill>
          <a:blip r:embed="rId3">
            <a:alphaModFix/>
          </a:blip>
          <a:stretch>
            <a:fillRect/>
          </a:stretch>
        </p:blipFill>
        <p:spPr>
          <a:xfrm>
            <a:off x="3573150" y="888450"/>
            <a:ext cx="5132850" cy="4169000"/>
          </a:xfrm>
          <a:prstGeom prst="rect">
            <a:avLst/>
          </a:prstGeom>
          <a:noFill/>
          <a:ln>
            <a:noFill/>
          </a:ln>
        </p:spPr>
      </p:pic>
      <p:sp>
        <p:nvSpPr>
          <p:cNvPr id="405" name="Google Shape;405;p44"/>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solidFill>
                  <a:schemeClr val="dk1"/>
                </a:solidFill>
              </a:rPr>
              <a:t>much like a linked list, but because all pointers</a:t>
            </a:r>
            <a:br>
              <a:rPr lang="en-GB">
                <a:solidFill>
                  <a:schemeClr val="dk1"/>
                </a:solidFill>
              </a:rPr>
            </a:br>
            <a:r>
              <a:rPr lang="en-GB">
                <a:solidFill>
                  <a:schemeClr val="dk1"/>
                </a:solidFill>
              </a:rPr>
              <a:t>stored together, FAT is faster and cache-able </a:t>
            </a:r>
            <a:endParaRPr>
              <a:solidFill>
                <a:schemeClr val="dk1"/>
              </a:solidFill>
            </a:endParaRPr>
          </a:p>
          <a:p>
            <a:pPr marL="457200" marR="0" lvl="0" indent="-317500" algn="l" rtl="0">
              <a:lnSpc>
                <a:spcPct val="150000"/>
              </a:lnSpc>
              <a:spcBef>
                <a:spcPts val="0"/>
              </a:spcBef>
              <a:spcAft>
                <a:spcPts val="0"/>
              </a:spcAft>
              <a:buClr>
                <a:srgbClr val="1C4587"/>
              </a:buClr>
              <a:buSzPts val="1400"/>
              <a:buFont typeface="Trebuchet MS"/>
              <a:buChar char="■"/>
            </a:pPr>
            <a:r>
              <a:rPr lang="en-GB"/>
              <a:t>easier random access than linked allocation</a:t>
            </a:r>
            <a:endParaRPr/>
          </a:p>
          <a:p>
            <a:pPr marL="457200" marR="0" lvl="0" indent="-317500" algn="l" rtl="0">
              <a:lnSpc>
                <a:spcPct val="150000"/>
              </a:lnSpc>
              <a:spcBef>
                <a:spcPts val="0"/>
              </a:spcBef>
              <a:spcAft>
                <a:spcPts val="0"/>
              </a:spcAft>
              <a:buSzPts val="1400"/>
              <a:buChar char="■"/>
            </a:pPr>
            <a:r>
              <a:rPr lang="en-GB"/>
              <a:t>issues with FAT:</a:t>
            </a:r>
            <a:endParaRPr/>
          </a:p>
          <a:p>
            <a:pPr marL="914400" lvl="1" indent="-317500" algn="l" rtl="0">
              <a:spcBef>
                <a:spcPts val="0"/>
              </a:spcBef>
              <a:spcAft>
                <a:spcPts val="0"/>
              </a:spcAft>
              <a:buSzPts val="1400"/>
              <a:buChar char="□"/>
            </a:pPr>
            <a:r>
              <a:rPr lang="en-GB"/>
              <a:t>the entire table must be in memory</a:t>
            </a:r>
            <a:br>
              <a:rPr lang="en-GB"/>
            </a:br>
            <a:r>
              <a:rPr lang="en-GB"/>
              <a:t>at all times to achieve efficient random access</a:t>
            </a:r>
            <a:endParaRPr/>
          </a:p>
          <a:p>
            <a:pPr marL="914400" lvl="1" indent="-317500" algn="l" rtl="0">
              <a:spcBef>
                <a:spcPts val="0"/>
              </a:spcBef>
              <a:spcAft>
                <a:spcPts val="0"/>
              </a:spcAft>
              <a:buSzPts val="1400"/>
              <a:buChar char="□"/>
            </a:pPr>
            <a:r>
              <a:rPr lang="en-GB"/>
              <a:t>table can be quite big for large disks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Indexed Allocation (inodes)</a:t>
            </a:r>
            <a:endParaRPr/>
          </a:p>
        </p:txBody>
      </p:sp>
      <p:sp>
        <p:nvSpPr>
          <p:cNvPr id="411" name="Google Shape;411;p45"/>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basic idea behind </a:t>
            </a:r>
            <a:r>
              <a:rPr lang="en-GB">
                <a:solidFill>
                  <a:srgbClr val="993300"/>
                </a:solidFill>
              </a:rPr>
              <a:t>indexed allocation</a:t>
            </a:r>
            <a:r>
              <a:rPr lang="en-GB"/>
              <a:t> is to:</a:t>
            </a:r>
            <a:endParaRPr/>
          </a:p>
          <a:p>
            <a:pPr marL="914400" lvl="1" indent="-317500" algn="l" rtl="0">
              <a:spcBef>
                <a:spcPts val="0"/>
              </a:spcBef>
              <a:spcAft>
                <a:spcPts val="0"/>
              </a:spcAft>
              <a:buSzPts val="1400"/>
              <a:buChar char="□"/>
            </a:pPr>
            <a:r>
              <a:rPr lang="en-GB"/>
              <a:t>store a per-file FAT-like structure</a:t>
            </a:r>
            <a:endParaRPr/>
          </a:p>
          <a:p>
            <a:pPr marL="914400" lvl="1" indent="-317500" algn="l" rtl="0">
              <a:spcBef>
                <a:spcPts val="0"/>
              </a:spcBef>
              <a:spcAft>
                <a:spcPts val="0"/>
              </a:spcAft>
              <a:buSzPts val="1400"/>
              <a:buChar char="□"/>
            </a:pPr>
            <a:r>
              <a:rPr lang="en-GB"/>
              <a:t>then we don't need to cache pointers for all files, only the open files</a:t>
            </a:r>
            <a:endParaRPr/>
          </a:p>
          <a:p>
            <a:pPr marL="457200" lvl="0" indent="-317500" algn="l" rtl="0">
              <a:spcBef>
                <a:spcPts val="0"/>
              </a:spcBef>
              <a:spcAft>
                <a:spcPts val="0"/>
              </a:spcAft>
              <a:buSzPts val="1400"/>
              <a:buChar char="■"/>
            </a:pPr>
            <a:r>
              <a:rPr lang="en-GB"/>
              <a:t>each file has its own index block(s), called </a:t>
            </a:r>
            <a:r>
              <a:rPr lang="en-GB">
                <a:solidFill>
                  <a:srgbClr val="993300"/>
                </a:solidFill>
              </a:rPr>
              <a:t>inodes</a:t>
            </a:r>
            <a:endParaRPr>
              <a:solidFill>
                <a:srgbClr val="993300"/>
              </a:solidFill>
            </a:endParaRPr>
          </a:p>
          <a:p>
            <a:pPr marL="457200" lvl="0" indent="-317500" algn="l" rtl="0">
              <a:spcBef>
                <a:spcPts val="0"/>
              </a:spcBef>
              <a:spcAft>
                <a:spcPts val="0"/>
              </a:spcAft>
              <a:buSzPts val="1400"/>
              <a:buChar char="■"/>
            </a:pPr>
            <a:r>
              <a:rPr lang="en-GB"/>
              <a:t>an inode block contains:</a:t>
            </a:r>
            <a:endParaRPr/>
          </a:p>
          <a:p>
            <a:pPr marL="914400" lvl="1" indent="-317500" algn="l" rtl="0">
              <a:spcBef>
                <a:spcPts val="0"/>
              </a:spcBef>
              <a:spcAft>
                <a:spcPts val="0"/>
              </a:spcAft>
              <a:buSzPts val="1400"/>
              <a:buChar char="□"/>
            </a:pPr>
            <a:r>
              <a:rPr lang="en-GB"/>
              <a:t>direct pointers to blocks with file contents, or more indirect pointers to even more inodes</a:t>
            </a:r>
            <a:endParaRPr/>
          </a:p>
          <a:p>
            <a:pPr marL="914400" lvl="1" indent="-317500" algn="l" rtl="0">
              <a:spcBef>
                <a:spcPts val="0"/>
              </a:spcBef>
              <a:spcAft>
                <a:spcPts val="0"/>
              </a:spcAft>
              <a:buSzPts val="1400"/>
              <a:buChar char="□"/>
            </a:pPr>
            <a:r>
              <a:rPr lang="en-GB"/>
              <a:t>optionally, inode can contain various file attributes:</a:t>
            </a:r>
            <a:endParaRPr/>
          </a:p>
          <a:p>
            <a:pPr marL="1371600" lvl="2" indent="-317500" algn="l" rtl="0">
              <a:spcBef>
                <a:spcPts val="0"/>
              </a:spcBef>
              <a:spcAft>
                <a:spcPts val="0"/>
              </a:spcAft>
              <a:buSzPts val="1400"/>
              <a:buChar char="￮"/>
            </a:pPr>
            <a:r>
              <a:rPr lang="en-GB"/>
              <a:t>file size in bytes, device ID, owner, permissions, timestamps, link count, … </a:t>
            </a:r>
            <a:endParaRPr/>
          </a:p>
          <a:p>
            <a:pPr marL="1371600" lvl="2" indent="-317500" algn="l" rtl="0">
              <a:spcBef>
                <a:spcPts val="0"/>
              </a:spcBef>
              <a:spcAft>
                <a:spcPts val="0"/>
              </a:spcAft>
              <a:buSzPts val="1400"/>
              <a:buChar char="￮"/>
            </a:pPr>
            <a:r>
              <a:rPr lang="en-GB"/>
              <a:t>however, inode </a:t>
            </a:r>
            <a:r>
              <a:rPr lang="en-GB" b="1"/>
              <a:t>does not</a:t>
            </a:r>
            <a:r>
              <a:rPr lang="en-GB"/>
              <a:t> contain a filename</a:t>
            </a:r>
            <a:endParaRPr/>
          </a:p>
          <a:p>
            <a:pPr marL="457200" lvl="0" indent="-317500" algn="l" rtl="0">
              <a:spcBef>
                <a:spcPts val="0"/>
              </a:spcBef>
              <a:spcAft>
                <a:spcPts val="0"/>
              </a:spcAft>
              <a:buSzPts val="1400"/>
              <a:buChar char="■"/>
            </a:pPr>
            <a:r>
              <a:rPr lang="en-GB"/>
              <a:t>dentry is used to associate filename with the inode</a:t>
            </a:r>
            <a:endParaRPr/>
          </a:p>
          <a:p>
            <a:pPr marL="914400" lvl="1" indent="-317500" algn="l" rtl="0">
              <a:spcBef>
                <a:spcPts val="0"/>
              </a:spcBef>
              <a:spcAft>
                <a:spcPts val="0"/>
              </a:spcAft>
              <a:buSzPts val="1400"/>
              <a:buChar char="□"/>
            </a:pPr>
            <a:r>
              <a:rPr lang="en-GB"/>
              <a:t>dentry = filename + pointer to inode</a:t>
            </a:r>
            <a:endParaRPr/>
          </a:p>
          <a:p>
            <a:pPr marL="914400" lvl="1" indent="-317500" algn="l" rtl="0">
              <a:spcBef>
                <a:spcPts val="0"/>
              </a:spcBef>
              <a:spcAft>
                <a:spcPts val="0"/>
              </a:spcAft>
              <a:buSzPts val="1400"/>
              <a:buChar char="□"/>
            </a:pPr>
            <a:r>
              <a:rPr lang="en-GB"/>
              <a:t>possible to have different filenames associated with the same inode</a:t>
            </a:r>
            <a:endParaRPr/>
          </a:p>
          <a:p>
            <a:pPr marL="1371600" lvl="2" indent="-317500" algn="l" rtl="0">
              <a:spcBef>
                <a:spcPts val="0"/>
              </a:spcBef>
              <a:spcAft>
                <a:spcPts val="0"/>
              </a:spcAft>
              <a:buSzPts val="1400"/>
              <a:buChar char="￮"/>
            </a:pPr>
            <a:r>
              <a:rPr lang="en-GB"/>
              <a:t>called </a:t>
            </a:r>
            <a:r>
              <a:rPr lang="en-GB">
                <a:solidFill>
                  <a:srgbClr val="993300"/>
                </a:solidFill>
              </a:rPr>
              <a:t>hard links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Example of Indexed Allocation</a:t>
            </a:r>
            <a:endParaRPr/>
          </a:p>
        </p:txBody>
      </p:sp>
      <p:pic>
        <p:nvPicPr>
          <p:cNvPr id="417" name="Google Shape;417;p46"/>
          <p:cNvPicPr preferRelativeResize="0"/>
          <p:nvPr/>
        </p:nvPicPr>
        <p:blipFill>
          <a:blip r:embed="rId3">
            <a:alphaModFix/>
          </a:blip>
          <a:stretch>
            <a:fillRect/>
          </a:stretch>
        </p:blipFill>
        <p:spPr>
          <a:xfrm>
            <a:off x="446873" y="1113475"/>
            <a:ext cx="4136550" cy="3636375"/>
          </a:xfrm>
          <a:prstGeom prst="rect">
            <a:avLst/>
          </a:prstGeom>
          <a:noFill/>
          <a:ln>
            <a:noFill/>
          </a:ln>
        </p:spPr>
      </p:pic>
      <p:sp>
        <p:nvSpPr>
          <p:cNvPr id="418" name="Google Shape;418;p46"/>
          <p:cNvSpPr txBox="1"/>
          <p:nvPr/>
        </p:nvSpPr>
        <p:spPr>
          <a:xfrm>
            <a:off x="2739823" y="4328525"/>
            <a:ext cx="1729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inode</a:t>
            </a:r>
            <a:endParaRPr/>
          </a:p>
        </p:txBody>
      </p:sp>
      <p:pic>
        <p:nvPicPr>
          <p:cNvPr id="419" name="Google Shape;419;p46"/>
          <p:cNvPicPr preferRelativeResize="0"/>
          <p:nvPr/>
        </p:nvPicPr>
        <p:blipFill>
          <a:blip r:embed="rId4">
            <a:alphaModFix/>
          </a:blip>
          <a:stretch>
            <a:fillRect/>
          </a:stretch>
        </p:blipFill>
        <p:spPr>
          <a:xfrm>
            <a:off x="5579851" y="1189225"/>
            <a:ext cx="3065925" cy="3182025"/>
          </a:xfrm>
          <a:prstGeom prst="rect">
            <a:avLst/>
          </a:prstGeom>
          <a:noFill/>
          <a:ln>
            <a:noFill/>
          </a:ln>
        </p:spPr>
      </p:pic>
      <p:sp>
        <p:nvSpPr>
          <p:cNvPr id="420" name="Google Shape;420;p46"/>
          <p:cNvSpPr txBox="1"/>
          <p:nvPr/>
        </p:nvSpPr>
        <p:spPr>
          <a:xfrm>
            <a:off x="6056098" y="4371250"/>
            <a:ext cx="1729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inode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7"/>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inodes in Linux (ext2)</a:t>
            </a:r>
            <a:endParaRPr/>
          </a:p>
        </p:txBody>
      </p:sp>
      <p:pic>
        <p:nvPicPr>
          <p:cNvPr id="426" name="Google Shape;426;p47"/>
          <p:cNvPicPr preferRelativeResize="0"/>
          <p:nvPr/>
        </p:nvPicPr>
        <p:blipFill rotWithShape="1">
          <a:blip r:embed="rId3">
            <a:alphaModFix/>
          </a:blip>
          <a:srcRect l="52077" t="9156"/>
          <a:stretch/>
        </p:blipFill>
        <p:spPr>
          <a:xfrm>
            <a:off x="5872825" y="680400"/>
            <a:ext cx="2833150" cy="4372951"/>
          </a:xfrm>
          <a:prstGeom prst="rect">
            <a:avLst/>
          </a:prstGeom>
          <a:noFill/>
          <a:ln>
            <a:noFill/>
          </a:ln>
        </p:spPr>
      </p:pic>
      <p:sp>
        <p:nvSpPr>
          <p:cNvPr id="427" name="Google Shape;427;p47"/>
          <p:cNvSpPr txBox="1">
            <a:spLocks noGrp="1"/>
          </p:cNvSpPr>
          <p:nvPr>
            <p:ph type="body" idx="1"/>
          </p:nvPr>
        </p:nvSpPr>
        <p:spPr>
          <a:xfrm>
            <a:off x="81175" y="675825"/>
            <a:ext cx="48189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example: block size 1KB, block address 4 bytes</a:t>
            </a:r>
            <a:endParaRPr/>
          </a:p>
          <a:p>
            <a:pPr marL="457200" lvl="0" indent="-317500" algn="l" rtl="0">
              <a:spcBef>
                <a:spcPts val="0"/>
              </a:spcBef>
              <a:spcAft>
                <a:spcPts val="0"/>
              </a:spcAft>
              <a:buSzPts val="1400"/>
              <a:buChar char="■"/>
            </a:pPr>
            <a:r>
              <a:rPr lang="en-GB"/>
              <a:t>single inode with 12 direct entries</a:t>
            </a:r>
            <a:br>
              <a:rPr lang="en-GB"/>
            </a:br>
            <a:r>
              <a:rPr lang="en-GB"/>
              <a:t>→ max file size 12KB</a:t>
            </a:r>
            <a:endParaRPr/>
          </a:p>
          <a:p>
            <a:pPr marL="457200" lvl="0" indent="-317500" algn="l" rtl="0">
              <a:spcBef>
                <a:spcPts val="0"/>
              </a:spcBef>
              <a:spcAft>
                <a:spcPts val="0"/>
              </a:spcAft>
              <a:buSzPts val="1400"/>
              <a:buChar char="■"/>
            </a:pPr>
            <a:r>
              <a:rPr lang="en-GB"/>
              <a:t>if we add a single indirect pointer to inode:</a:t>
            </a:r>
            <a:br>
              <a:rPr lang="en-GB"/>
            </a:br>
            <a:r>
              <a:rPr lang="en-GB"/>
              <a:t>1KB block can have 1KB/4B=256 entries</a:t>
            </a:r>
            <a:br>
              <a:rPr lang="en-GB"/>
            </a:br>
            <a:r>
              <a:rPr lang="en-GB">
                <a:solidFill>
                  <a:schemeClr val="dk1"/>
                </a:solidFill>
              </a:rPr>
              <a:t>→ max file size 256+12 blocks = 268KB</a:t>
            </a:r>
            <a:endParaRPr>
              <a:solidFill>
                <a:schemeClr val="dk1"/>
              </a:solidFill>
            </a:endParaRPr>
          </a:p>
          <a:p>
            <a:pPr marL="457200" lvl="0" indent="-317500" algn="l" rtl="0">
              <a:spcBef>
                <a:spcPts val="0"/>
              </a:spcBef>
              <a:spcAft>
                <a:spcPts val="0"/>
              </a:spcAft>
              <a:buSzPts val="1400"/>
              <a:buChar char="■"/>
            </a:pPr>
            <a:r>
              <a:rPr lang="en-GB"/>
              <a:t>adding double indirect pointer as well:</a:t>
            </a:r>
            <a:br>
              <a:rPr lang="en-GB"/>
            </a:br>
            <a:r>
              <a:rPr lang="en-GB"/>
              <a:t>or 256 blocks each with 256 addresses</a:t>
            </a:r>
            <a:br>
              <a:rPr lang="en-GB"/>
            </a:br>
            <a:r>
              <a:rPr lang="en-GB"/>
              <a:t>→ max file size ~ 2</a:t>
            </a:r>
            <a:r>
              <a:rPr lang="en-GB" baseline="30000"/>
              <a:t>16</a:t>
            </a:r>
            <a:r>
              <a:rPr lang="en-GB"/>
              <a:t> blocks ~= 64MB</a:t>
            </a:r>
            <a:endParaRPr/>
          </a:p>
          <a:p>
            <a:pPr marL="457200" lvl="0" indent="-317500" algn="l" rtl="0">
              <a:spcBef>
                <a:spcPts val="0"/>
              </a:spcBef>
              <a:spcAft>
                <a:spcPts val="0"/>
              </a:spcAft>
              <a:buSzPts val="1400"/>
              <a:buChar char="■"/>
            </a:pPr>
            <a:r>
              <a:rPr lang="en-GB"/>
              <a:t>adding triple indirect pointer:</a:t>
            </a:r>
            <a:br>
              <a:rPr lang="en-GB"/>
            </a:br>
            <a:r>
              <a:rPr lang="en-GB"/>
              <a:t>→ max file size ~ 2</a:t>
            </a:r>
            <a:r>
              <a:rPr lang="en-GB" baseline="30000"/>
              <a:t>24</a:t>
            </a:r>
            <a:r>
              <a:rPr lang="en-GB"/>
              <a:t> blocks ~= 16GB</a:t>
            </a:r>
            <a:endParaRPr/>
          </a:p>
          <a:p>
            <a:pPr marL="457200" lvl="0" indent="-317500" algn="l" rtl="0">
              <a:spcBef>
                <a:spcPts val="0"/>
              </a:spcBef>
              <a:spcAft>
                <a:spcPts val="0"/>
              </a:spcAft>
              <a:buSzPts val="1400"/>
              <a:buChar char="■"/>
            </a:pPr>
            <a:r>
              <a:rPr lang="en-GB"/>
              <a:t>ext3 max file size = 2TB</a:t>
            </a:r>
            <a:endParaRPr/>
          </a:p>
          <a:p>
            <a:pPr marL="457200" lvl="0" indent="-317500" algn="l" rtl="0">
              <a:spcBef>
                <a:spcPts val="0"/>
              </a:spcBef>
              <a:spcAft>
                <a:spcPts val="0"/>
              </a:spcAft>
              <a:buSzPts val="1400"/>
              <a:buChar char="■"/>
            </a:pPr>
            <a:r>
              <a:rPr lang="en-GB"/>
              <a:t>ext4 max file size = 16TB (using 48bit addresses)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inodes</a:t>
            </a:r>
            <a:endParaRPr/>
          </a:p>
        </p:txBody>
      </p:sp>
      <p:sp>
        <p:nvSpPr>
          <p:cNvPr id="433" name="Google Shape;433;p48"/>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advantages:</a:t>
            </a:r>
            <a:endParaRPr/>
          </a:p>
          <a:p>
            <a:pPr marL="914400" lvl="1" indent="-317500" algn="l" rtl="0">
              <a:spcBef>
                <a:spcPts val="0"/>
              </a:spcBef>
              <a:spcAft>
                <a:spcPts val="0"/>
              </a:spcAft>
              <a:buSzPts val="1400"/>
              <a:buChar char="□"/>
            </a:pPr>
            <a:r>
              <a:rPr lang="en-GB"/>
              <a:t>random access reasonable ― only need to keep the inodes for opened files in memory</a:t>
            </a:r>
            <a:endParaRPr/>
          </a:p>
          <a:p>
            <a:pPr marL="914400" lvl="1" indent="-317500" algn="l" rtl="0">
              <a:spcBef>
                <a:spcPts val="0"/>
              </a:spcBef>
              <a:spcAft>
                <a:spcPts val="0"/>
              </a:spcAft>
              <a:buSzPts val="1400"/>
              <a:buChar char="□"/>
            </a:pPr>
            <a:r>
              <a:rPr lang="en-GB"/>
              <a:t>file size is not limited (practically)</a:t>
            </a:r>
            <a:endParaRPr/>
          </a:p>
          <a:p>
            <a:pPr marL="914400" lvl="1" indent="-317500" algn="l" rtl="0">
              <a:spcBef>
                <a:spcPts val="0"/>
              </a:spcBef>
              <a:spcAft>
                <a:spcPts val="0"/>
              </a:spcAft>
              <a:buSzPts val="1400"/>
              <a:buChar char="□"/>
            </a:pPr>
            <a:r>
              <a:rPr lang="en-GB"/>
              <a:t>files can have holes</a:t>
            </a:r>
            <a:endParaRPr/>
          </a:p>
          <a:p>
            <a:pPr marL="457200" lvl="0" indent="-317500" algn="l" rtl="0">
              <a:spcBef>
                <a:spcPts val="0"/>
              </a:spcBef>
              <a:spcAft>
                <a:spcPts val="0"/>
              </a:spcAft>
              <a:buSzPts val="1400"/>
              <a:buChar char="■"/>
            </a:pPr>
            <a:r>
              <a:rPr lang="en-GB"/>
              <a:t>disadvantages:</a:t>
            </a:r>
            <a:endParaRPr/>
          </a:p>
          <a:p>
            <a:pPr marL="914400" lvl="1" indent="-317500" algn="l" rtl="0">
              <a:spcBef>
                <a:spcPts val="0"/>
              </a:spcBef>
              <a:spcAft>
                <a:spcPts val="0"/>
              </a:spcAft>
              <a:buSzPts val="1400"/>
              <a:buChar char="□"/>
            </a:pPr>
            <a:r>
              <a:rPr lang="en-GB"/>
              <a:t>at least one additional block is required for each file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9"/>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 link vs soft link</a:t>
            </a:r>
            <a:endParaRPr/>
          </a:p>
        </p:txBody>
      </p:sp>
      <p:sp>
        <p:nvSpPr>
          <p:cNvPr id="439" name="Google Shape;439;p49"/>
          <p:cNvSpPr txBox="1">
            <a:spLocks noGrp="1"/>
          </p:cNvSpPr>
          <p:nvPr>
            <p:ph type="body" idx="1"/>
          </p:nvPr>
        </p:nvSpPr>
        <p:spPr>
          <a:xfrm>
            <a:off x="86450" y="680400"/>
            <a:ext cx="45816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rgbClr val="1C4587"/>
              </a:buClr>
              <a:buSzPts val="1400"/>
              <a:buAutoNum type="arabicPeriod"/>
            </a:pPr>
            <a:r>
              <a:rPr lang="en-GB"/>
              <a:t>create file.txt</a:t>
            </a:r>
            <a:br>
              <a:rPr lang="en-GB"/>
            </a:br>
            <a:r>
              <a:rPr lang="en-GB" b="1">
                <a:solidFill>
                  <a:srgbClr val="FFF2CC"/>
                </a:solidFill>
                <a:highlight>
                  <a:srgbClr val="000000"/>
                </a:highlight>
                <a:latin typeface="Consolas"/>
                <a:ea typeface="Consolas"/>
                <a:cs typeface="Consolas"/>
                <a:sym typeface="Consolas"/>
              </a:rPr>
              <a:t>$ echo "Hello" &gt; file.txt</a:t>
            </a:r>
            <a:endParaRPr b="1">
              <a:solidFill>
                <a:srgbClr val="FFF2CC"/>
              </a:solidFill>
              <a:highlight>
                <a:srgbClr val="000000"/>
              </a:highlight>
              <a:latin typeface="Consolas"/>
              <a:ea typeface="Consolas"/>
              <a:cs typeface="Consolas"/>
              <a:sym typeface="Consolas"/>
            </a:endParaRPr>
          </a:p>
          <a:p>
            <a:pPr marL="457200" lvl="0" indent="-317500" algn="l" rtl="0">
              <a:spcBef>
                <a:spcPts val="0"/>
              </a:spcBef>
              <a:spcAft>
                <a:spcPts val="0"/>
              </a:spcAft>
              <a:buClr>
                <a:srgbClr val="1C4587"/>
              </a:buClr>
              <a:buSzPts val="1400"/>
              <a:buAutoNum type="arabicPeriod"/>
            </a:pPr>
            <a:r>
              <a:rPr lang="en-GB"/>
              <a:t>create </a:t>
            </a:r>
            <a:r>
              <a:rPr lang="en-GB">
                <a:solidFill>
                  <a:srgbClr val="993300"/>
                </a:solidFill>
              </a:rPr>
              <a:t>hard link </a:t>
            </a:r>
            <a:r>
              <a:rPr lang="en-GB"/>
              <a:t>file1.txt that points to file.txt</a:t>
            </a:r>
            <a:br>
              <a:rPr lang="en-GB"/>
            </a:br>
            <a:r>
              <a:rPr lang="en-GB" b="1">
                <a:solidFill>
                  <a:srgbClr val="FFF2CC"/>
                </a:solidFill>
                <a:highlight>
                  <a:srgbClr val="000000"/>
                </a:highlight>
                <a:latin typeface="Consolas"/>
                <a:ea typeface="Consolas"/>
                <a:cs typeface="Consolas"/>
                <a:sym typeface="Consolas"/>
              </a:rPr>
              <a:t>$ ln file.txt file1.txt</a:t>
            </a:r>
            <a:br>
              <a:rPr lang="en-GB">
                <a:solidFill>
                  <a:srgbClr val="993300"/>
                </a:solidFill>
              </a:rPr>
            </a:br>
            <a:r>
              <a:rPr lang="en-GB"/>
              <a:t>a hard link points to the same inode</a:t>
            </a:r>
            <a:br>
              <a:rPr lang="en-GB">
                <a:solidFill>
                  <a:srgbClr val="993300"/>
                </a:solidFill>
              </a:rPr>
            </a:br>
            <a:r>
              <a:rPr lang="en-GB"/>
              <a:t>if we delete file.txt, file1.txt will still work</a:t>
            </a:r>
            <a:br>
              <a:rPr lang="en-GB"/>
            </a:br>
            <a:r>
              <a:rPr lang="en-GB"/>
              <a:t>file.txt and file1.txt are indistinguishable</a:t>
            </a:r>
            <a:endParaRPr/>
          </a:p>
          <a:p>
            <a:pPr marL="457200" lvl="0" indent="-317500" algn="l" rtl="0">
              <a:spcBef>
                <a:spcPts val="0"/>
              </a:spcBef>
              <a:spcAft>
                <a:spcPts val="0"/>
              </a:spcAft>
              <a:buClr>
                <a:srgbClr val="1C4587"/>
              </a:buClr>
              <a:buSzPts val="1400"/>
              <a:buAutoNum type="arabicPeriod"/>
            </a:pPr>
            <a:r>
              <a:rPr lang="en-GB"/>
              <a:t>create </a:t>
            </a:r>
            <a:r>
              <a:rPr lang="en-GB">
                <a:solidFill>
                  <a:srgbClr val="993300"/>
                </a:solidFill>
              </a:rPr>
              <a:t>soft link </a:t>
            </a:r>
            <a:r>
              <a:rPr lang="en-GB"/>
              <a:t>file2.txt that points file.txt</a:t>
            </a:r>
            <a:br>
              <a:rPr lang="en-GB"/>
            </a:br>
            <a:r>
              <a:rPr lang="en-GB" b="1">
                <a:solidFill>
                  <a:srgbClr val="FFF2CC"/>
                </a:solidFill>
                <a:highlight>
                  <a:srgbClr val="000000"/>
                </a:highlight>
                <a:latin typeface="Consolas"/>
                <a:ea typeface="Consolas"/>
                <a:cs typeface="Consolas"/>
                <a:sym typeface="Consolas"/>
              </a:rPr>
              <a:t>$ ln -s file.txt file2.txt</a:t>
            </a:r>
            <a:br>
              <a:rPr lang="en-GB" b="1">
                <a:solidFill>
                  <a:srgbClr val="274E13"/>
                </a:solidFill>
              </a:rPr>
            </a:br>
            <a:r>
              <a:rPr lang="en-GB"/>
              <a:t>soft link points to a filename</a:t>
            </a:r>
            <a:br>
              <a:rPr lang="en-GB"/>
            </a:br>
            <a:r>
              <a:rPr lang="en-GB"/>
              <a:t>if we delete file.txt, file2.txt will be broken</a:t>
            </a:r>
            <a:endParaRPr/>
          </a:p>
        </p:txBody>
      </p:sp>
      <p:grpSp>
        <p:nvGrpSpPr>
          <p:cNvPr id="440" name="Google Shape;440;p49"/>
          <p:cNvGrpSpPr/>
          <p:nvPr/>
        </p:nvGrpSpPr>
        <p:grpSpPr>
          <a:xfrm>
            <a:off x="7587830" y="1396150"/>
            <a:ext cx="899907" cy="3378850"/>
            <a:chOff x="2237488" y="298900"/>
            <a:chExt cx="1101612" cy="3378850"/>
          </a:xfrm>
        </p:grpSpPr>
        <p:sp>
          <p:nvSpPr>
            <p:cNvPr id="441" name="Google Shape;441;p49"/>
            <p:cNvSpPr/>
            <p:nvPr/>
          </p:nvSpPr>
          <p:spPr>
            <a:xfrm>
              <a:off x="2237500" y="2233725"/>
              <a:ext cx="1101600" cy="50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solidFill>
                    <a:schemeClr val="dk1"/>
                  </a:solidFill>
                  <a:latin typeface="Consolas"/>
                  <a:ea typeface="Consolas"/>
                  <a:cs typeface="Consolas"/>
                  <a:sym typeface="Consolas"/>
                </a:rPr>
                <a:t>inode</a:t>
              </a:r>
              <a:br>
                <a:rPr lang="en-GB" sz="1200">
                  <a:solidFill>
                    <a:schemeClr val="dk1"/>
                  </a:solidFill>
                  <a:latin typeface="Consolas"/>
                  <a:ea typeface="Consolas"/>
                  <a:cs typeface="Consolas"/>
                  <a:sym typeface="Consolas"/>
                </a:rPr>
              </a:br>
              <a:r>
                <a:rPr lang="en-GB" sz="1200">
                  <a:solidFill>
                    <a:schemeClr val="dk1"/>
                  </a:solidFill>
                  <a:latin typeface="Consolas"/>
                  <a:ea typeface="Consolas"/>
                  <a:cs typeface="Consolas"/>
                  <a:sym typeface="Consolas"/>
                </a:rPr>
                <a:t>→ "Hello"</a:t>
              </a:r>
              <a:endParaRPr sz="1200">
                <a:latin typeface="Consolas"/>
                <a:ea typeface="Consolas"/>
                <a:cs typeface="Consolas"/>
                <a:sym typeface="Consolas"/>
              </a:endParaRPr>
            </a:p>
          </p:txBody>
        </p:sp>
        <p:sp>
          <p:nvSpPr>
            <p:cNvPr id="442" name="Google Shape;442;p49"/>
            <p:cNvSpPr/>
            <p:nvPr/>
          </p:nvSpPr>
          <p:spPr>
            <a:xfrm>
              <a:off x="2237500" y="1240575"/>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b="1">
                  <a:latin typeface="Consolas"/>
                  <a:ea typeface="Consolas"/>
                  <a:cs typeface="Consolas"/>
                  <a:sym typeface="Consolas"/>
                </a:rPr>
                <a:t>file.txt</a:t>
              </a:r>
              <a:endParaRPr sz="1200" b="1">
                <a:latin typeface="Consolas"/>
                <a:ea typeface="Consolas"/>
                <a:cs typeface="Consolas"/>
                <a:sym typeface="Consolas"/>
              </a:endParaRPr>
            </a:p>
          </p:txBody>
        </p:sp>
        <p:cxnSp>
          <p:nvCxnSpPr>
            <p:cNvPr id="443" name="Google Shape;443;p49"/>
            <p:cNvCxnSpPr>
              <a:stCxn id="442" idx="2"/>
              <a:endCxn id="441" idx="0"/>
            </p:cNvCxnSpPr>
            <p:nvPr/>
          </p:nvCxnSpPr>
          <p:spPr>
            <a:xfrm rot="-5400000" flipH="1">
              <a:off x="2543050" y="1988025"/>
              <a:ext cx="491100" cy="600"/>
            </a:xfrm>
            <a:prstGeom prst="curvedConnector3">
              <a:avLst>
                <a:gd name="adj1" fmla="val 49985"/>
              </a:avLst>
            </a:prstGeom>
            <a:noFill/>
            <a:ln w="9525" cap="flat" cmpd="sng">
              <a:solidFill>
                <a:schemeClr val="dk2"/>
              </a:solidFill>
              <a:prstDash val="solid"/>
              <a:round/>
              <a:headEnd type="none" w="med" len="med"/>
              <a:tailEnd type="triangle" w="med" len="med"/>
            </a:ln>
          </p:spPr>
        </p:cxnSp>
        <p:sp>
          <p:nvSpPr>
            <p:cNvPr id="444" name="Google Shape;444;p49"/>
            <p:cNvSpPr/>
            <p:nvPr/>
          </p:nvSpPr>
          <p:spPr>
            <a:xfrm>
              <a:off x="2237500" y="3175550"/>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b="1">
                  <a:latin typeface="Consolas"/>
                  <a:ea typeface="Consolas"/>
                  <a:cs typeface="Consolas"/>
                  <a:sym typeface="Consolas"/>
                </a:rPr>
                <a:t>file1.txt</a:t>
              </a:r>
              <a:endParaRPr sz="1200">
                <a:solidFill>
                  <a:srgbClr val="434343"/>
                </a:solidFill>
                <a:latin typeface="Consolas"/>
                <a:ea typeface="Consolas"/>
                <a:cs typeface="Consolas"/>
                <a:sym typeface="Consolas"/>
              </a:endParaRPr>
            </a:p>
          </p:txBody>
        </p:sp>
        <p:cxnSp>
          <p:nvCxnSpPr>
            <p:cNvPr id="445" name="Google Shape;445;p49"/>
            <p:cNvCxnSpPr>
              <a:stCxn id="444" idx="0"/>
              <a:endCxn id="441" idx="2"/>
            </p:cNvCxnSpPr>
            <p:nvPr/>
          </p:nvCxnSpPr>
          <p:spPr>
            <a:xfrm rot="-5400000">
              <a:off x="2568850" y="2955500"/>
              <a:ext cx="439500" cy="600"/>
            </a:xfrm>
            <a:prstGeom prst="curvedConnector3">
              <a:avLst>
                <a:gd name="adj1" fmla="val 50014"/>
              </a:avLst>
            </a:prstGeom>
            <a:noFill/>
            <a:ln w="9525" cap="flat" cmpd="sng">
              <a:solidFill>
                <a:schemeClr val="dk2"/>
              </a:solidFill>
              <a:prstDash val="solid"/>
              <a:round/>
              <a:headEnd type="none" w="med" len="med"/>
              <a:tailEnd type="triangle" w="med" len="med"/>
            </a:ln>
          </p:spPr>
        </p:cxnSp>
        <p:sp>
          <p:nvSpPr>
            <p:cNvPr id="446" name="Google Shape;446;p49"/>
            <p:cNvSpPr/>
            <p:nvPr/>
          </p:nvSpPr>
          <p:spPr>
            <a:xfrm>
              <a:off x="2237488" y="298900"/>
              <a:ext cx="1101600" cy="502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b="1">
                  <a:latin typeface="Consolas"/>
                  <a:ea typeface="Consolas"/>
                  <a:cs typeface="Consolas"/>
                  <a:sym typeface="Consolas"/>
                </a:rPr>
                <a:t>file2.txt</a:t>
              </a:r>
              <a:endParaRPr sz="1200" b="1">
                <a:latin typeface="Consolas"/>
                <a:ea typeface="Consolas"/>
                <a:cs typeface="Consolas"/>
                <a:sym typeface="Consolas"/>
              </a:endParaRPr>
            </a:p>
            <a:p>
              <a:pPr marL="0" lvl="0" indent="0" algn="ctr" rtl="0">
                <a:spcBef>
                  <a:spcPts val="0"/>
                </a:spcBef>
                <a:spcAft>
                  <a:spcPts val="0"/>
                </a:spcAft>
                <a:buNone/>
              </a:pPr>
              <a:r>
                <a:rPr lang="en-GB" sz="1200">
                  <a:solidFill>
                    <a:srgbClr val="434343"/>
                  </a:solidFill>
                </a:rPr>
                <a:t>soft link</a:t>
              </a:r>
              <a:endParaRPr sz="1200">
                <a:solidFill>
                  <a:srgbClr val="434343"/>
                </a:solidFill>
              </a:endParaRPr>
            </a:p>
          </p:txBody>
        </p:sp>
      </p:grpSp>
      <p:grpSp>
        <p:nvGrpSpPr>
          <p:cNvPr id="447" name="Google Shape;447;p49"/>
          <p:cNvGrpSpPr/>
          <p:nvPr/>
        </p:nvGrpSpPr>
        <p:grpSpPr>
          <a:xfrm>
            <a:off x="6280365" y="2337825"/>
            <a:ext cx="899897" cy="2437175"/>
            <a:chOff x="2237500" y="1240575"/>
            <a:chExt cx="1101600" cy="2437175"/>
          </a:xfrm>
        </p:grpSpPr>
        <p:sp>
          <p:nvSpPr>
            <p:cNvPr id="448" name="Google Shape;448;p49"/>
            <p:cNvSpPr/>
            <p:nvPr/>
          </p:nvSpPr>
          <p:spPr>
            <a:xfrm>
              <a:off x="2237500" y="2233725"/>
              <a:ext cx="1101600" cy="50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solidFill>
                    <a:schemeClr val="dk1"/>
                  </a:solidFill>
                  <a:latin typeface="Consolas"/>
                  <a:ea typeface="Consolas"/>
                  <a:cs typeface="Consolas"/>
                  <a:sym typeface="Consolas"/>
                </a:rPr>
                <a:t>inode</a:t>
              </a:r>
              <a:br>
                <a:rPr lang="en-GB" sz="1200">
                  <a:solidFill>
                    <a:schemeClr val="dk1"/>
                  </a:solidFill>
                  <a:latin typeface="Consolas"/>
                  <a:ea typeface="Consolas"/>
                  <a:cs typeface="Consolas"/>
                  <a:sym typeface="Consolas"/>
                </a:rPr>
              </a:br>
              <a:r>
                <a:rPr lang="en-GB" sz="1200">
                  <a:solidFill>
                    <a:schemeClr val="dk1"/>
                  </a:solidFill>
                  <a:latin typeface="Consolas"/>
                  <a:ea typeface="Consolas"/>
                  <a:cs typeface="Consolas"/>
                  <a:sym typeface="Consolas"/>
                </a:rPr>
                <a:t>→ "Hello"</a:t>
              </a:r>
              <a:endParaRPr sz="1200">
                <a:latin typeface="Consolas"/>
                <a:ea typeface="Consolas"/>
                <a:cs typeface="Consolas"/>
                <a:sym typeface="Consolas"/>
              </a:endParaRPr>
            </a:p>
          </p:txBody>
        </p:sp>
        <p:sp>
          <p:nvSpPr>
            <p:cNvPr id="449" name="Google Shape;449;p49"/>
            <p:cNvSpPr/>
            <p:nvPr/>
          </p:nvSpPr>
          <p:spPr>
            <a:xfrm>
              <a:off x="2237500" y="1240575"/>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b="1">
                  <a:latin typeface="Consolas"/>
                  <a:ea typeface="Consolas"/>
                  <a:cs typeface="Consolas"/>
                  <a:sym typeface="Consolas"/>
                </a:rPr>
                <a:t>file.txt</a:t>
              </a:r>
              <a:endParaRPr sz="1200" b="1">
                <a:latin typeface="Consolas"/>
                <a:ea typeface="Consolas"/>
                <a:cs typeface="Consolas"/>
                <a:sym typeface="Consolas"/>
              </a:endParaRPr>
            </a:p>
          </p:txBody>
        </p:sp>
        <p:cxnSp>
          <p:nvCxnSpPr>
            <p:cNvPr id="450" name="Google Shape;450;p49"/>
            <p:cNvCxnSpPr>
              <a:stCxn id="449" idx="2"/>
              <a:endCxn id="448" idx="0"/>
            </p:cNvCxnSpPr>
            <p:nvPr/>
          </p:nvCxnSpPr>
          <p:spPr>
            <a:xfrm rot="-5400000" flipH="1">
              <a:off x="2543050" y="1988025"/>
              <a:ext cx="491100" cy="600"/>
            </a:xfrm>
            <a:prstGeom prst="curvedConnector3">
              <a:avLst>
                <a:gd name="adj1" fmla="val 49985"/>
              </a:avLst>
            </a:prstGeom>
            <a:noFill/>
            <a:ln w="9525" cap="flat" cmpd="sng">
              <a:solidFill>
                <a:schemeClr val="dk2"/>
              </a:solidFill>
              <a:prstDash val="solid"/>
              <a:round/>
              <a:headEnd type="none" w="med" len="med"/>
              <a:tailEnd type="triangle" w="med" len="med"/>
            </a:ln>
          </p:spPr>
        </p:cxnSp>
        <p:sp>
          <p:nvSpPr>
            <p:cNvPr id="451" name="Google Shape;451;p49"/>
            <p:cNvSpPr/>
            <p:nvPr/>
          </p:nvSpPr>
          <p:spPr>
            <a:xfrm>
              <a:off x="2237500" y="3175550"/>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b="1">
                  <a:latin typeface="Consolas"/>
                  <a:ea typeface="Consolas"/>
                  <a:cs typeface="Consolas"/>
                  <a:sym typeface="Consolas"/>
                </a:rPr>
                <a:t>file1.txt</a:t>
              </a:r>
              <a:endParaRPr sz="1200">
                <a:solidFill>
                  <a:srgbClr val="434343"/>
                </a:solidFill>
                <a:latin typeface="Consolas"/>
                <a:ea typeface="Consolas"/>
                <a:cs typeface="Consolas"/>
                <a:sym typeface="Consolas"/>
              </a:endParaRPr>
            </a:p>
          </p:txBody>
        </p:sp>
        <p:cxnSp>
          <p:nvCxnSpPr>
            <p:cNvPr id="452" name="Google Shape;452;p49"/>
            <p:cNvCxnSpPr>
              <a:stCxn id="451" idx="0"/>
              <a:endCxn id="448" idx="2"/>
            </p:cNvCxnSpPr>
            <p:nvPr/>
          </p:nvCxnSpPr>
          <p:spPr>
            <a:xfrm rot="-5400000">
              <a:off x="2568850" y="2955500"/>
              <a:ext cx="439500" cy="600"/>
            </a:xfrm>
            <a:prstGeom prst="curvedConnector3">
              <a:avLst>
                <a:gd name="adj1" fmla="val 50014"/>
              </a:avLst>
            </a:prstGeom>
            <a:noFill/>
            <a:ln w="9525" cap="flat" cmpd="sng">
              <a:solidFill>
                <a:schemeClr val="dk2"/>
              </a:solidFill>
              <a:prstDash val="solid"/>
              <a:round/>
              <a:headEnd type="none" w="med" len="med"/>
              <a:tailEnd type="triangle" w="med" len="med"/>
            </a:ln>
          </p:spPr>
        </p:cxnSp>
      </p:grpSp>
      <p:grpSp>
        <p:nvGrpSpPr>
          <p:cNvPr id="453" name="Google Shape;453;p49"/>
          <p:cNvGrpSpPr/>
          <p:nvPr/>
        </p:nvGrpSpPr>
        <p:grpSpPr>
          <a:xfrm>
            <a:off x="4972890" y="2337825"/>
            <a:ext cx="899897" cy="1495350"/>
            <a:chOff x="2237500" y="1240575"/>
            <a:chExt cx="1101600" cy="1495350"/>
          </a:xfrm>
        </p:grpSpPr>
        <p:sp>
          <p:nvSpPr>
            <p:cNvPr id="454" name="Google Shape;454;p49"/>
            <p:cNvSpPr/>
            <p:nvPr/>
          </p:nvSpPr>
          <p:spPr>
            <a:xfrm>
              <a:off x="2237500" y="2233725"/>
              <a:ext cx="1101600" cy="50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latin typeface="Consolas"/>
                  <a:ea typeface="Consolas"/>
                  <a:cs typeface="Consolas"/>
                  <a:sym typeface="Consolas"/>
                </a:rPr>
                <a:t>inode</a:t>
              </a:r>
              <a:br>
                <a:rPr lang="en-GB" sz="1200">
                  <a:latin typeface="Consolas"/>
                  <a:ea typeface="Consolas"/>
                  <a:cs typeface="Consolas"/>
                  <a:sym typeface="Consolas"/>
                </a:rPr>
              </a:br>
              <a:r>
                <a:rPr lang="en-GB" sz="1200">
                  <a:latin typeface="Consolas"/>
                  <a:ea typeface="Consolas"/>
                  <a:cs typeface="Consolas"/>
                  <a:sym typeface="Consolas"/>
                </a:rPr>
                <a:t>→ "Hello"</a:t>
              </a:r>
              <a:endParaRPr sz="1200">
                <a:latin typeface="Consolas"/>
                <a:ea typeface="Consolas"/>
                <a:cs typeface="Consolas"/>
                <a:sym typeface="Consolas"/>
              </a:endParaRPr>
            </a:p>
          </p:txBody>
        </p:sp>
        <p:sp>
          <p:nvSpPr>
            <p:cNvPr id="455" name="Google Shape;455;p49"/>
            <p:cNvSpPr/>
            <p:nvPr/>
          </p:nvSpPr>
          <p:spPr>
            <a:xfrm>
              <a:off x="2237500" y="1240575"/>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b="1">
                  <a:latin typeface="Consolas"/>
                  <a:ea typeface="Consolas"/>
                  <a:cs typeface="Consolas"/>
                  <a:sym typeface="Consolas"/>
                </a:rPr>
                <a:t>file.txt</a:t>
              </a:r>
              <a:endParaRPr sz="1200" b="1">
                <a:latin typeface="Consolas"/>
                <a:ea typeface="Consolas"/>
                <a:cs typeface="Consolas"/>
                <a:sym typeface="Consolas"/>
              </a:endParaRPr>
            </a:p>
          </p:txBody>
        </p:sp>
        <p:cxnSp>
          <p:nvCxnSpPr>
            <p:cNvPr id="456" name="Google Shape;456;p49"/>
            <p:cNvCxnSpPr>
              <a:stCxn id="455" idx="2"/>
              <a:endCxn id="454" idx="0"/>
            </p:cNvCxnSpPr>
            <p:nvPr/>
          </p:nvCxnSpPr>
          <p:spPr>
            <a:xfrm rot="-5400000" flipH="1">
              <a:off x="2543050" y="1988025"/>
              <a:ext cx="491100" cy="600"/>
            </a:xfrm>
            <a:prstGeom prst="curvedConnector3">
              <a:avLst>
                <a:gd name="adj1" fmla="val 49985"/>
              </a:avLst>
            </a:prstGeom>
            <a:noFill/>
            <a:ln w="9525" cap="flat" cmpd="sng">
              <a:solidFill>
                <a:schemeClr val="dk2"/>
              </a:solidFill>
              <a:prstDash val="solid"/>
              <a:round/>
              <a:headEnd type="none" w="med" len="med"/>
              <a:tailEnd type="triangle" w="med" len="med"/>
            </a:ln>
          </p:spPr>
        </p:cxnSp>
      </p:grpSp>
      <p:cxnSp>
        <p:nvCxnSpPr>
          <p:cNvPr id="457" name="Google Shape;457;p49"/>
          <p:cNvCxnSpPr>
            <a:stCxn id="446" idx="2"/>
            <a:endCxn id="442" idx="0"/>
          </p:cNvCxnSpPr>
          <p:nvPr/>
        </p:nvCxnSpPr>
        <p:spPr>
          <a:xfrm>
            <a:off x="8037779" y="1898350"/>
            <a:ext cx="0" cy="439500"/>
          </a:xfrm>
          <a:prstGeom prst="straightConnector1">
            <a:avLst/>
          </a:prstGeom>
          <a:noFill/>
          <a:ln w="9525" cap="flat" cmpd="sng">
            <a:solidFill>
              <a:schemeClr val="dk2"/>
            </a:solidFill>
            <a:prstDash val="solid"/>
            <a:round/>
            <a:headEnd type="none" w="med" len="med"/>
            <a:tailEnd type="triangle" w="med" len="med"/>
          </a:ln>
        </p:spPr>
      </p:cxnSp>
      <p:sp>
        <p:nvSpPr>
          <p:cNvPr id="458" name="Google Shape;458;p49"/>
          <p:cNvSpPr/>
          <p:nvPr/>
        </p:nvSpPr>
        <p:spPr>
          <a:xfrm>
            <a:off x="5218900" y="938950"/>
            <a:ext cx="279600" cy="253500"/>
          </a:xfrm>
          <a:prstGeom prst="ellipse">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a:solidFill>
                  <a:srgbClr val="1C4587"/>
                </a:solidFill>
              </a:rPr>
              <a:t>1</a:t>
            </a:r>
            <a:endParaRPr>
              <a:solidFill>
                <a:srgbClr val="1C4587"/>
              </a:solidFill>
            </a:endParaRPr>
          </a:p>
        </p:txBody>
      </p:sp>
      <p:sp>
        <p:nvSpPr>
          <p:cNvPr id="459" name="Google Shape;459;p49"/>
          <p:cNvSpPr/>
          <p:nvPr/>
        </p:nvSpPr>
        <p:spPr>
          <a:xfrm>
            <a:off x="6590513" y="938950"/>
            <a:ext cx="279600" cy="253500"/>
          </a:xfrm>
          <a:prstGeom prst="ellipse">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a:solidFill>
                  <a:srgbClr val="1C4587"/>
                </a:solidFill>
              </a:rPr>
              <a:t>2</a:t>
            </a:r>
            <a:endParaRPr>
              <a:solidFill>
                <a:srgbClr val="1C4587"/>
              </a:solidFill>
            </a:endParaRPr>
          </a:p>
        </p:txBody>
      </p:sp>
      <p:sp>
        <p:nvSpPr>
          <p:cNvPr id="460" name="Google Shape;460;p49"/>
          <p:cNvSpPr/>
          <p:nvPr/>
        </p:nvSpPr>
        <p:spPr>
          <a:xfrm>
            <a:off x="7897963" y="938950"/>
            <a:ext cx="279600" cy="253500"/>
          </a:xfrm>
          <a:prstGeom prst="ellipse">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a:solidFill>
                  <a:srgbClr val="1C4587"/>
                </a:solidFill>
              </a:rPr>
              <a:t>3</a:t>
            </a:r>
            <a:endParaRPr>
              <a:solidFill>
                <a:srgbClr val="1C4587"/>
              </a:solidFill>
            </a:endParaRPr>
          </a:p>
        </p:txBody>
      </p:sp>
      <p:cxnSp>
        <p:nvCxnSpPr>
          <p:cNvPr id="461" name="Google Shape;461;p49"/>
          <p:cNvCxnSpPr/>
          <p:nvPr/>
        </p:nvCxnSpPr>
        <p:spPr>
          <a:xfrm>
            <a:off x="6058375" y="799625"/>
            <a:ext cx="7200" cy="4214100"/>
          </a:xfrm>
          <a:prstGeom prst="straightConnector1">
            <a:avLst/>
          </a:prstGeom>
          <a:noFill/>
          <a:ln w="9525" cap="flat" cmpd="sng">
            <a:solidFill>
              <a:srgbClr val="CCCCCC"/>
            </a:solidFill>
            <a:prstDash val="solid"/>
            <a:round/>
            <a:headEnd type="none" w="med" len="med"/>
            <a:tailEnd type="none" w="med" len="med"/>
          </a:ln>
        </p:spPr>
      </p:cxnSp>
      <p:cxnSp>
        <p:nvCxnSpPr>
          <p:cNvPr id="462" name="Google Shape;462;p49"/>
          <p:cNvCxnSpPr/>
          <p:nvPr/>
        </p:nvCxnSpPr>
        <p:spPr>
          <a:xfrm>
            <a:off x="7380438" y="799625"/>
            <a:ext cx="7200" cy="42141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Disks without filesystems</a:t>
            </a:r>
            <a:endParaRPr/>
          </a:p>
        </p:txBody>
      </p:sp>
      <p:sp>
        <p:nvSpPr>
          <p:cNvPr id="57" name="Google Shape;57;p14"/>
          <p:cNvSpPr txBox="1">
            <a:spLocks noGrp="1"/>
          </p:cNvSpPr>
          <p:nvPr>
            <p:ph type="body" idx="1"/>
          </p:nvPr>
        </p:nvSpPr>
        <p:spPr>
          <a:xfrm>
            <a:off x="103550" y="743375"/>
            <a:ext cx="3999900" cy="4313400"/>
          </a:xfrm>
          <a:prstGeom prst="rect">
            <a:avLst/>
          </a:prstGeom>
        </p:spPr>
        <p:txBody>
          <a:bodyPr spcFirstLastPara="1" wrap="square" lIns="91425" tIns="91425" rIns="91425" bIns="91425" anchor="ctr" anchorCtr="0">
            <a:noAutofit/>
          </a:bodyPr>
          <a:lstStyle/>
          <a:p>
            <a:pPr marL="0" lvl="0" indent="0" algn="l" rtl="0">
              <a:lnSpc>
                <a:spcPct val="150000"/>
              </a:lnSpc>
              <a:spcBef>
                <a:spcPts val="500"/>
              </a:spcBef>
              <a:spcAft>
                <a:spcPts val="0"/>
              </a:spcAft>
              <a:buNone/>
            </a:pPr>
            <a:r>
              <a:rPr lang="en-GB" dirty="0"/>
              <a:t>Think of a disk as a linear sequence of </a:t>
            </a:r>
            <a:r>
              <a:rPr lang="en-GB" b="1" dirty="0"/>
              <a:t>fixed-size blocks</a:t>
            </a:r>
            <a:r>
              <a:rPr lang="en-GB" dirty="0"/>
              <a:t> and supporting two operations:</a:t>
            </a:r>
            <a:endParaRPr dirty="0"/>
          </a:p>
          <a:p>
            <a:pPr marL="457200" lvl="0" indent="-317500" algn="l" rtl="0">
              <a:lnSpc>
                <a:spcPct val="150000"/>
              </a:lnSpc>
              <a:spcBef>
                <a:spcPts val="500"/>
              </a:spcBef>
              <a:spcAft>
                <a:spcPts val="0"/>
              </a:spcAft>
              <a:buSzPts val="1400"/>
              <a:buFont typeface="Consolas"/>
              <a:buChar char="●"/>
            </a:pPr>
            <a:r>
              <a:rPr lang="en-GB" dirty="0">
                <a:latin typeface="Consolas"/>
                <a:ea typeface="Consolas"/>
                <a:cs typeface="Consolas"/>
                <a:sym typeface="Consolas"/>
              </a:rPr>
              <a:t>read-block </a:t>
            </a:r>
            <a:r>
              <a:rPr lang="en-GB" dirty="0" err="1">
                <a:latin typeface="Consolas"/>
                <a:ea typeface="Consolas"/>
                <a:cs typeface="Consolas"/>
                <a:sym typeface="Consolas"/>
              </a:rPr>
              <a:t>i</a:t>
            </a:r>
            <a:endParaRPr dirty="0">
              <a:latin typeface="Consolas"/>
              <a:ea typeface="Consolas"/>
              <a:cs typeface="Consolas"/>
              <a:sym typeface="Consolas"/>
            </a:endParaRPr>
          </a:p>
          <a:p>
            <a:pPr marL="457200" lvl="0" indent="-317500" algn="l" rtl="0">
              <a:lnSpc>
                <a:spcPct val="150000"/>
              </a:lnSpc>
              <a:spcBef>
                <a:spcPts val="0"/>
              </a:spcBef>
              <a:spcAft>
                <a:spcPts val="0"/>
              </a:spcAft>
              <a:buSzPts val="1400"/>
              <a:buFont typeface="Consolas"/>
              <a:buChar char="●"/>
            </a:pPr>
            <a:r>
              <a:rPr lang="en-GB" dirty="0">
                <a:latin typeface="Consolas"/>
                <a:ea typeface="Consolas"/>
                <a:cs typeface="Consolas"/>
                <a:sym typeface="Consolas"/>
              </a:rPr>
              <a:t>write-block </a:t>
            </a:r>
            <a:r>
              <a:rPr lang="en-GB" dirty="0" err="1">
                <a:latin typeface="Consolas"/>
                <a:ea typeface="Consolas"/>
                <a:cs typeface="Consolas"/>
                <a:sym typeface="Consolas"/>
              </a:rPr>
              <a:t>i</a:t>
            </a:r>
            <a:endParaRPr dirty="0">
              <a:latin typeface="Consolas"/>
              <a:ea typeface="Consolas"/>
              <a:cs typeface="Consolas"/>
              <a:sym typeface="Consolas"/>
            </a:endParaRPr>
          </a:p>
          <a:p>
            <a:pPr marL="0" lvl="0" indent="0" algn="l" rtl="0">
              <a:lnSpc>
                <a:spcPct val="150000"/>
              </a:lnSpc>
              <a:spcBef>
                <a:spcPts val="500"/>
              </a:spcBef>
              <a:spcAft>
                <a:spcPts val="0"/>
              </a:spcAft>
              <a:buNone/>
            </a:pPr>
            <a:r>
              <a:rPr lang="en-GB" dirty="0"/>
              <a:t>Similar to memory, but</a:t>
            </a:r>
            <a:endParaRPr dirty="0"/>
          </a:p>
          <a:p>
            <a:pPr marL="457200" lvl="0" indent="-317500" algn="l" rtl="0">
              <a:lnSpc>
                <a:spcPct val="150000"/>
              </a:lnSpc>
              <a:spcBef>
                <a:spcPts val="500"/>
              </a:spcBef>
              <a:spcAft>
                <a:spcPts val="0"/>
              </a:spcAft>
              <a:buSzPts val="1400"/>
              <a:buChar char="-"/>
            </a:pPr>
            <a:r>
              <a:rPr lang="en-GB" b="1" dirty="0"/>
              <a:t>block addressable,</a:t>
            </a:r>
          </a:p>
          <a:p>
            <a:pPr lvl="1">
              <a:buChar char="-"/>
            </a:pPr>
            <a:r>
              <a:rPr lang="en-GB" sz="1100" b="1" dirty="0">
                <a:solidFill>
                  <a:srgbClr val="FF0000"/>
                </a:solidFill>
              </a:rPr>
              <a:t>We can only access blocks of data so we cant ask for single bits</a:t>
            </a:r>
          </a:p>
          <a:p>
            <a:pPr lvl="1">
              <a:buChar char="-"/>
            </a:pPr>
            <a:r>
              <a:rPr lang="en-GB" sz="1100" b="1" dirty="0">
                <a:solidFill>
                  <a:srgbClr val="FF0000"/>
                </a:solidFill>
              </a:rPr>
              <a:t>We need load the whole block and get the specific bit and then save it back to the disk</a:t>
            </a:r>
            <a:endParaRPr sz="1100" b="1" dirty="0">
              <a:solidFill>
                <a:srgbClr val="FF0000"/>
              </a:solidFill>
            </a:endParaRPr>
          </a:p>
          <a:p>
            <a:pPr marL="457200" lvl="0" indent="-317500" algn="l" rtl="0">
              <a:lnSpc>
                <a:spcPct val="150000"/>
              </a:lnSpc>
              <a:spcBef>
                <a:spcPts val="0"/>
              </a:spcBef>
              <a:spcAft>
                <a:spcPts val="0"/>
              </a:spcAft>
              <a:buSzPts val="1400"/>
              <a:buChar char="-"/>
            </a:pPr>
            <a:r>
              <a:rPr lang="en-GB" b="1" dirty="0"/>
              <a:t>persistent</a:t>
            </a:r>
            <a:r>
              <a:rPr lang="en-GB" dirty="0"/>
              <a:t>, and</a:t>
            </a:r>
            <a:endParaRPr dirty="0"/>
          </a:p>
          <a:p>
            <a:pPr marL="457200" lvl="0" indent="-317500" algn="l" rtl="0">
              <a:lnSpc>
                <a:spcPct val="150000"/>
              </a:lnSpc>
              <a:spcBef>
                <a:spcPts val="0"/>
              </a:spcBef>
              <a:spcAft>
                <a:spcPts val="0"/>
              </a:spcAft>
              <a:buSzPts val="1400"/>
              <a:buChar char="-"/>
            </a:pPr>
            <a:r>
              <a:rPr lang="en-GB" b="1" dirty="0"/>
              <a:t>much slower</a:t>
            </a:r>
            <a:r>
              <a:rPr lang="en-GB" dirty="0"/>
              <a:t>.</a:t>
            </a:r>
            <a:r>
              <a:rPr lang="en-GB" dirty="0">
                <a:solidFill>
                  <a:srgbClr val="FF0000"/>
                </a:solidFill>
              </a:rPr>
              <a:t> One million times slower</a:t>
            </a:r>
            <a:endParaRPr dirty="0"/>
          </a:p>
        </p:txBody>
      </p:sp>
      <p:sp>
        <p:nvSpPr>
          <p:cNvPr id="58" name="Google Shape;58;p14"/>
          <p:cNvSpPr txBox="1">
            <a:spLocks noGrp="1"/>
          </p:cNvSpPr>
          <p:nvPr>
            <p:ph type="body" idx="2"/>
          </p:nvPr>
        </p:nvSpPr>
        <p:spPr>
          <a:xfrm>
            <a:off x="4103450" y="743375"/>
            <a:ext cx="4602600" cy="4313400"/>
          </a:xfrm>
          <a:prstGeom prst="rect">
            <a:avLst/>
          </a:prstGeom>
        </p:spPr>
        <p:txBody>
          <a:bodyPr spcFirstLastPara="1" wrap="square" lIns="91425" tIns="91425" rIns="91425" bIns="91425" anchor="ctr" anchorCtr="0">
            <a:noAutofit/>
          </a:bodyPr>
          <a:lstStyle/>
          <a:p>
            <a:pPr marL="0" lvl="0" indent="0" algn="l" rtl="0">
              <a:lnSpc>
                <a:spcPct val="150000"/>
              </a:lnSpc>
              <a:spcBef>
                <a:spcPts val="500"/>
              </a:spcBef>
              <a:spcAft>
                <a:spcPts val="0"/>
              </a:spcAft>
              <a:buNone/>
            </a:pPr>
            <a:r>
              <a:rPr lang="en-GB" dirty="0"/>
              <a:t>Questions that quickly arise:</a:t>
            </a:r>
            <a:endParaRPr dirty="0"/>
          </a:p>
          <a:p>
            <a:pPr marL="457200" lvl="0" indent="-317500" algn="l" rtl="0">
              <a:lnSpc>
                <a:spcPct val="150000"/>
              </a:lnSpc>
              <a:spcBef>
                <a:spcPts val="500"/>
              </a:spcBef>
              <a:spcAft>
                <a:spcPts val="0"/>
              </a:spcAft>
              <a:buSzPts val="1400"/>
              <a:buChar char="●"/>
            </a:pPr>
            <a:r>
              <a:rPr lang="en-GB" dirty="0"/>
              <a:t>How do you find information?</a:t>
            </a:r>
            <a:endParaRPr dirty="0"/>
          </a:p>
          <a:p>
            <a:pPr marL="457200" lvl="0" indent="-317500" algn="l" rtl="0">
              <a:lnSpc>
                <a:spcPct val="150000"/>
              </a:lnSpc>
              <a:spcBef>
                <a:spcPts val="0"/>
              </a:spcBef>
              <a:spcAft>
                <a:spcPts val="0"/>
              </a:spcAft>
              <a:buSzPts val="1400"/>
              <a:buChar char="●"/>
            </a:pPr>
            <a:r>
              <a:rPr lang="en-GB" dirty="0"/>
              <a:t>How do you know which blocks are free?</a:t>
            </a:r>
            <a:endParaRPr dirty="0"/>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How do you keep one user from reading another user’s data?</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How do programs/users share data?</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How do you (re)organize data?</a:t>
            </a:r>
            <a:endParaRPr dirty="0">
              <a:solidFill>
                <a:schemeClr val="dk1"/>
              </a:solidFill>
            </a:endParaRPr>
          </a:p>
          <a:p>
            <a:pPr marL="0" lvl="0" indent="0" algn="l" rtl="0">
              <a:lnSpc>
                <a:spcPct val="150000"/>
              </a:lnSpc>
              <a:spcBef>
                <a:spcPts val="500"/>
              </a:spcBef>
              <a:spcAft>
                <a:spcPts val="0"/>
              </a:spcAft>
              <a:buNone/>
            </a:pPr>
            <a:r>
              <a:rPr lang="en-GB" dirty="0">
                <a:solidFill>
                  <a:schemeClr val="dk1"/>
                </a:solidFill>
              </a:rPr>
              <a:t>The answer: implement a filesystem.</a:t>
            </a:r>
            <a:endParaRPr dirty="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0"/>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 link vs soft link</a:t>
            </a:r>
            <a:endParaRPr/>
          </a:p>
        </p:txBody>
      </p:sp>
      <p:sp>
        <p:nvSpPr>
          <p:cNvPr id="468" name="Google Shape;468;p50"/>
          <p:cNvSpPr txBox="1">
            <a:spLocks noGrp="1"/>
          </p:cNvSpPr>
          <p:nvPr>
            <p:ph type="body" idx="1"/>
          </p:nvPr>
        </p:nvSpPr>
        <p:spPr>
          <a:xfrm>
            <a:off x="3824300" y="720925"/>
            <a:ext cx="48819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hard links can be created only to regular files</a:t>
            </a:r>
            <a:endParaRPr/>
          </a:p>
          <a:p>
            <a:pPr marL="914400" lvl="1" indent="-317500" algn="l" rtl="0">
              <a:spcBef>
                <a:spcPts val="0"/>
              </a:spcBef>
              <a:spcAft>
                <a:spcPts val="0"/>
              </a:spcAft>
              <a:buSzPts val="1400"/>
              <a:buChar char="□"/>
            </a:pPr>
            <a:r>
              <a:rPr lang="en-GB"/>
              <a:t>cannot hard-link directories,</a:t>
            </a:r>
            <a:br>
              <a:rPr lang="en-GB"/>
            </a:br>
            <a:r>
              <a:rPr lang="en-GB"/>
              <a:t>because it could lead to cycles in FS</a:t>
            </a:r>
            <a:endParaRPr/>
          </a:p>
          <a:p>
            <a:pPr marL="457200" lvl="0" indent="-317500" algn="l" rtl="0">
              <a:spcBef>
                <a:spcPts val="0"/>
              </a:spcBef>
              <a:spcAft>
                <a:spcPts val="0"/>
              </a:spcAft>
              <a:buSzPts val="1400"/>
              <a:buChar char="■"/>
            </a:pPr>
            <a:r>
              <a:rPr lang="en-GB"/>
              <a:t>symbolic links can link anything, including directories, special files and other symbolic links</a:t>
            </a:r>
            <a:br>
              <a:rPr lang="en-GB"/>
            </a:br>
            <a:r>
              <a:rPr lang="en-GB" b="1">
                <a:solidFill>
                  <a:srgbClr val="FFF2CC"/>
                </a:solidFill>
                <a:highlight>
                  <a:schemeClr val="dk1"/>
                </a:highlight>
                <a:latin typeface="Consolas"/>
                <a:ea typeface="Consolas"/>
                <a:cs typeface="Consolas"/>
                <a:sym typeface="Consolas"/>
              </a:rPr>
              <a:t>$ ln -s file2.txt file3.txt</a:t>
            </a:r>
            <a:endParaRPr/>
          </a:p>
          <a:p>
            <a:pPr marL="457200" lvl="0" indent="-317500" algn="l" rtl="0">
              <a:spcBef>
                <a:spcPts val="0"/>
              </a:spcBef>
              <a:spcAft>
                <a:spcPts val="0"/>
              </a:spcAft>
              <a:buSzPts val="1400"/>
              <a:buChar char="■"/>
            </a:pPr>
            <a:r>
              <a:rPr lang="en-GB"/>
              <a:t>symlinks can lead to cycles and broken links</a:t>
            </a:r>
            <a:br>
              <a:rPr lang="en-GB"/>
            </a:br>
            <a:r>
              <a:rPr lang="en-GB" b="1">
                <a:solidFill>
                  <a:srgbClr val="FFF2CC"/>
                </a:solidFill>
                <a:highlight>
                  <a:schemeClr val="dk1"/>
                </a:highlight>
                <a:latin typeface="Consolas"/>
                <a:ea typeface="Consolas"/>
                <a:cs typeface="Consolas"/>
                <a:sym typeface="Consolas"/>
              </a:rPr>
              <a:t>$ ln -s file4.txt file4.txt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469" name="Google Shape;469;p50"/>
          <p:cNvGrpSpPr/>
          <p:nvPr/>
        </p:nvGrpSpPr>
        <p:grpSpPr>
          <a:xfrm>
            <a:off x="1027450" y="1052200"/>
            <a:ext cx="1402500" cy="3466900"/>
            <a:chOff x="2134750" y="1240575"/>
            <a:chExt cx="1402500" cy="3466900"/>
          </a:xfrm>
        </p:grpSpPr>
        <p:sp>
          <p:nvSpPr>
            <p:cNvPr id="470" name="Google Shape;470;p50"/>
            <p:cNvSpPr/>
            <p:nvPr/>
          </p:nvSpPr>
          <p:spPr>
            <a:xfrm>
              <a:off x="2237500" y="2233725"/>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inode</a:t>
              </a:r>
              <a:endParaRPr/>
            </a:p>
          </p:txBody>
        </p:sp>
        <p:sp>
          <p:nvSpPr>
            <p:cNvPr id="471" name="Google Shape;471;p50"/>
            <p:cNvSpPr/>
            <p:nvPr/>
          </p:nvSpPr>
          <p:spPr>
            <a:xfrm>
              <a:off x="2237500" y="1240575"/>
              <a:ext cx="11016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a:ea typeface="Consolas"/>
                  <a:cs typeface="Consolas"/>
                  <a:sym typeface="Consolas"/>
                </a:rPr>
                <a:t>file.txt</a:t>
              </a:r>
              <a:endParaRPr>
                <a:latin typeface="Consolas"/>
                <a:ea typeface="Consolas"/>
                <a:cs typeface="Consolas"/>
                <a:sym typeface="Consolas"/>
              </a:endParaRPr>
            </a:p>
          </p:txBody>
        </p:sp>
        <p:cxnSp>
          <p:nvCxnSpPr>
            <p:cNvPr id="472" name="Google Shape;472;p50"/>
            <p:cNvCxnSpPr>
              <a:stCxn id="471" idx="2"/>
              <a:endCxn id="470" idx="0"/>
            </p:cNvCxnSpPr>
            <p:nvPr/>
          </p:nvCxnSpPr>
          <p:spPr>
            <a:xfrm rot="-5400000" flipH="1">
              <a:off x="2543050" y="1988025"/>
              <a:ext cx="491100" cy="600"/>
            </a:xfrm>
            <a:prstGeom prst="curvedConnector3">
              <a:avLst>
                <a:gd name="adj1" fmla="val 49985"/>
              </a:avLst>
            </a:prstGeom>
            <a:noFill/>
            <a:ln w="9525" cap="flat" cmpd="sng">
              <a:solidFill>
                <a:schemeClr val="dk2"/>
              </a:solidFill>
              <a:prstDash val="solid"/>
              <a:round/>
              <a:headEnd type="none" w="med" len="med"/>
              <a:tailEnd type="triangle" w="med" len="med"/>
            </a:ln>
          </p:spPr>
        </p:cxnSp>
        <p:sp>
          <p:nvSpPr>
            <p:cNvPr id="473" name="Google Shape;473;p50"/>
            <p:cNvSpPr/>
            <p:nvPr/>
          </p:nvSpPr>
          <p:spPr>
            <a:xfrm>
              <a:off x="2134750" y="3175550"/>
              <a:ext cx="13071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a:ea typeface="Consolas"/>
                  <a:cs typeface="Consolas"/>
                  <a:sym typeface="Consolas"/>
                </a:rPr>
                <a:t>file1.txt</a:t>
              </a:r>
              <a:endParaRPr>
                <a:latin typeface="Consolas"/>
                <a:ea typeface="Consolas"/>
                <a:cs typeface="Consolas"/>
                <a:sym typeface="Consolas"/>
              </a:endParaRPr>
            </a:p>
            <a:p>
              <a:pPr marL="0" lvl="0" indent="0" algn="ctr" rtl="0">
                <a:spcBef>
                  <a:spcPts val="0"/>
                </a:spcBef>
                <a:spcAft>
                  <a:spcPts val="0"/>
                </a:spcAft>
                <a:buNone/>
              </a:pPr>
              <a:r>
                <a:rPr lang="en-GB" sz="1200">
                  <a:solidFill>
                    <a:srgbClr val="434343"/>
                  </a:solidFill>
                </a:rPr>
                <a:t>hard link</a:t>
              </a:r>
              <a:endParaRPr sz="1200">
                <a:solidFill>
                  <a:srgbClr val="434343"/>
                </a:solidFill>
              </a:endParaRPr>
            </a:p>
          </p:txBody>
        </p:sp>
        <p:cxnSp>
          <p:nvCxnSpPr>
            <p:cNvPr id="474" name="Google Shape;474;p50"/>
            <p:cNvCxnSpPr>
              <a:stCxn id="473" idx="0"/>
              <a:endCxn id="470" idx="2"/>
            </p:cNvCxnSpPr>
            <p:nvPr/>
          </p:nvCxnSpPr>
          <p:spPr>
            <a:xfrm rot="-5400000">
              <a:off x="2568850" y="2955500"/>
              <a:ext cx="439500" cy="600"/>
            </a:xfrm>
            <a:prstGeom prst="curvedConnector3">
              <a:avLst>
                <a:gd name="adj1" fmla="val 50014"/>
              </a:avLst>
            </a:prstGeom>
            <a:noFill/>
            <a:ln w="9525" cap="flat" cmpd="sng">
              <a:solidFill>
                <a:schemeClr val="dk2"/>
              </a:solidFill>
              <a:prstDash val="solid"/>
              <a:round/>
              <a:headEnd type="none" w="med" len="med"/>
              <a:tailEnd type="triangle" w="med" len="med"/>
            </a:ln>
          </p:spPr>
        </p:cxnSp>
        <p:sp>
          <p:nvSpPr>
            <p:cNvPr id="475" name="Google Shape;475;p50"/>
            <p:cNvSpPr/>
            <p:nvPr/>
          </p:nvSpPr>
          <p:spPr>
            <a:xfrm>
              <a:off x="2134750" y="4205275"/>
              <a:ext cx="14025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a:ea typeface="Consolas"/>
                  <a:cs typeface="Consolas"/>
                  <a:sym typeface="Consolas"/>
                </a:rPr>
                <a:t>file2.txt</a:t>
              </a:r>
              <a:endParaRPr>
                <a:latin typeface="Consolas"/>
                <a:ea typeface="Consolas"/>
                <a:cs typeface="Consolas"/>
                <a:sym typeface="Consolas"/>
              </a:endParaRPr>
            </a:p>
            <a:p>
              <a:pPr marL="0" lvl="0" indent="0" algn="ctr" rtl="0">
                <a:spcBef>
                  <a:spcPts val="0"/>
                </a:spcBef>
                <a:spcAft>
                  <a:spcPts val="0"/>
                </a:spcAft>
                <a:buNone/>
              </a:pPr>
              <a:r>
                <a:rPr lang="en-GB" sz="1200">
                  <a:solidFill>
                    <a:srgbClr val="434343"/>
                  </a:solidFill>
                </a:rPr>
                <a:t>soft link</a:t>
              </a:r>
              <a:endParaRPr sz="1200">
                <a:solidFill>
                  <a:srgbClr val="434343"/>
                </a:solidFill>
              </a:endParaRPr>
            </a:p>
          </p:txBody>
        </p:sp>
        <p:cxnSp>
          <p:nvCxnSpPr>
            <p:cNvPr id="476" name="Google Shape;476;p50"/>
            <p:cNvCxnSpPr>
              <a:stCxn id="475" idx="3"/>
              <a:endCxn id="471" idx="3"/>
            </p:cNvCxnSpPr>
            <p:nvPr/>
          </p:nvCxnSpPr>
          <p:spPr>
            <a:xfrm rot="10800000">
              <a:off x="3339250" y="1491775"/>
              <a:ext cx="198000" cy="2964600"/>
            </a:xfrm>
            <a:prstGeom prst="curvedConnector3">
              <a:avLst>
                <a:gd name="adj1" fmla="val -120265"/>
              </a:avLst>
            </a:prstGeom>
            <a:noFill/>
            <a:ln w="9525" cap="flat" cmpd="sng">
              <a:solidFill>
                <a:schemeClr val="dk2"/>
              </a:solidFill>
              <a:prstDash val="solid"/>
              <a:round/>
              <a:headEnd type="none" w="med" len="med"/>
              <a:tailEnd type="triangle" w="med" len="med"/>
            </a:ln>
          </p:spPr>
        </p:cxnSp>
      </p:grpSp>
      <p:sp>
        <p:nvSpPr>
          <p:cNvPr id="477" name="Google Shape;477;p50"/>
          <p:cNvSpPr/>
          <p:nvPr/>
        </p:nvSpPr>
        <p:spPr>
          <a:xfrm>
            <a:off x="3384800" y="4016900"/>
            <a:ext cx="14025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a:ea typeface="Consolas"/>
                <a:cs typeface="Consolas"/>
                <a:sym typeface="Consolas"/>
              </a:rPr>
              <a:t>file3.txt</a:t>
            </a:r>
            <a:endParaRPr>
              <a:latin typeface="Consolas"/>
              <a:ea typeface="Consolas"/>
              <a:cs typeface="Consolas"/>
              <a:sym typeface="Consolas"/>
            </a:endParaRPr>
          </a:p>
          <a:p>
            <a:pPr marL="0" lvl="0" indent="0" algn="ctr" rtl="0">
              <a:spcBef>
                <a:spcPts val="0"/>
              </a:spcBef>
              <a:spcAft>
                <a:spcPts val="0"/>
              </a:spcAft>
              <a:buNone/>
            </a:pPr>
            <a:r>
              <a:rPr lang="en-GB" sz="1200">
                <a:solidFill>
                  <a:srgbClr val="434343"/>
                </a:solidFill>
              </a:rPr>
              <a:t>soft link</a:t>
            </a:r>
            <a:endParaRPr sz="1200">
              <a:solidFill>
                <a:srgbClr val="434343"/>
              </a:solidFill>
            </a:endParaRPr>
          </a:p>
        </p:txBody>
      </p:sp>
      <p:cxnSp>
        <p:nvCxnSpPr>
          <p:cNvPr id="478" name="Google Shape;478;p50"/>
          <p:cNvCxnSpPr>
            <a:stCxn id="477" idx="2"/>
            <a:endCxn id="475" idx="2"/>
          </p:cNvCxnSpPr>
          <p:nvPr/>
        </p:nvCxnSpPr>
        <p:spPr>
          <a:xfrm rot="5400000">
            <a:off x="2907050" y="3340700"/>
            <a:ext cx="600" cy="2357400"/>
          </a:xfrm>
          <a:prstGeom prst="curvedConnector3">
            <a:avLst>
              <a:gd name="adj1" fmla="val 39687500"/>
            </a:avLst>
          </a:prstGeom>
          <a:noFill/>
          <a:ln w="9525" cap="flat" cmpd="sng">
            <a:solidFill>
              <a:schemeClr val="dk2"/>
            </a:solidFill>
            <a:prstDash val="solid"/>
            <a:round/>
            <a:headEnd type="none" w="med" len="med"/>
            <a:tailEnd type="triangle" w="med" len="med"/>
          </a:ln>
        </p:spPr>
      </p:cxnSp>
      <p:sp>
        <p:nvSpPr>
          <p:cNvPr id="479" name="Google Shape;479;p50"/>
          <p:cNvSpPr/>
          <p:nvPr/>
        </p:nvSpPr>
        <p:spPr>
          <a:xfrm>
            <a:off x="5447875" y="4016900"/>
            <a:ext cx="1402500" cy="5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a:ea typeface="Consolas"/>
                <a:cs typeface="Consolas"/>
                <a:sym typeface="Consolas"/>
              </a:rPr>
              <a:t>file4.txt</a:t>
            </a:r>
            <a:endParaRPr>
              <a:latin typeface="Consolas"/>
              <a:ea typeface="Consolas"/>
              <a:cs typeface="Consolas"/>
              <a:sym typeface="Consolas"/>
            </a:endParaRPr>
          </a:p>
          <a:p>
            <a:pPr marL="0" lvl="0" indent="0" algn="ctr" rtl="0">
              <a:spcBef>
                <a:spcPts val="0"/>
              </a:spcBef>
              <a:spcAft>
                <a:spcPts val="0"/>
              </a:spcAft>
              <a:buNone/>
            </a:pPr>
            <a:r>
              <a:rPr lang="en-GB" sz="1200">
                <a:solidFill>
                  <a:srgbClr val="434343"/>
                </a:solidFill>
              </a:rPr>
              <a:t>soft link</a:t>
            </a:r>
            <a:endParaRPr sz="1200">
              <a:solidFill>
                <a:srgbClr val="434343"/>
              </a:solidFill>
            </a:endParaRPr>
          </a:p>
        </p:txBody>
      </p:sp>
      <p:sp>
        <p:nvSpPr>
          <p:cNvPr id="480" name="Google Shape;480;p50"/>
          <p:cNvSpPr/>
          <p:nvPr/>
        </p:nvSpPr>
        <p:spPr>
          <a:xfrm>
            <a:off x="6154275" y="4189933"/>
            <a:ext cx="1085250" cy="620350"/>
          </a:xfrm>
          <a:custGeom>
            <a:avLst/>
            <a:gdLst/>
            <a:ahLst/>
            <a:cxnLst/>
            <a:rect l="l" t="t" r="r" b="b"/>
            <a:pathLst>
              <a:path w="43410" h="24814" extrusionOk="0">
                <a:moveTo>
                  <a:pt x="0" y="13884"/>
                </a:moveTo>
                <a:cubicBezTo>
                  <a:pt x="3274" y="26970"/>
                  <a:pt x="30674" y="27969"/>
                  <a:pt x="40213" y="18430"/>
                </a:cubicBezTo>
                <a:cubicBezTo>
                  <a:pt x="43930" y="14713"/>
                  <a:pt x="44416" y="6901"/>
                  <a:pt x="41262" y="2695"/>
                </a:cubicBezTo>
                <a:cubicBezTo>
                  <a:pt x="38451" y="-1054"/>
                  <a:pt x="31720" y="-187"/>
                  <a:pt x="27275" y="1296"/>
                </a:cubicBez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1"/>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Performance</a:t>
            </a:r>
            <a:endParaRPr/>
          </a:p>
        </p:txBody>
      </p:sp>
      <p:sp>
        <p:nvSpPr>
          <p:cNvPr id="486" name="Google Shape;486;p51"/>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newer CPUs (2016) can do ~300,000 MIPS</a:t>
            </a:r>
            <a:endParaRPr/>
          </a:p>
          <a:p>
            <a:pPr marL="457200" lvl="0" indent="-317500" algn="l" rtl="0">
              <a:spcBef>
                <a:spcPts val="0"/>
              </a:spcBef>
              <a:spcAft>
                <a:spcPts val="0"/>
              </a:spcAft>
              <a:buSzPts val="1400"/>
              <a:buChar char="■"/>
            </a:pPr>
            <a:r>
              <a:rPr lang="en-GB"/>
              <a:t>typical disk drive (7200RPM) can do about 100 IOPS</a:t>
            </a:r>
            <a:endParaRPr/>
          </a:p>
          <a:p>
            <a:pPr marL="914400" lvl="1" indent="-317500" algn="l" rtl="0">
              <a:spcBef>
                <a:spcPts val="0"/>
              </a:spcBef>
              <a:spcAft>
                <a:spcPts val="0"/>
              </a:spcAft>
              <a:buSzPts val="1400"/>
              <a:buChar char="□"/>
            </a:pPr>
            <a:r>
              <a:rPr lang="en-GB"/>
              <a:t>CPU can do ~3 billion instructions during one disk I/O</a:t>
            </a:r>
            <a:endParaRPr/>
          </a:p>
          <a:p>
            <a:pPr marL="457200" lvl="0" indent="-317500" algn="l" rtl="0">
              <a:spcBef>
                <a:spcPts val="0"/>
              </a:spcBef>
              <a:spcAft>
                <a:spcPts val="0"/>
              </a:spcAft>
              <a:buSzPts val="1400"/>
              <a:buChar char="■"/>
            </a:pPr>
            <a:r>
              <a:rPr lang="en-GB"/>
              <a:t>fast SSD drives can deliver ~100,000 IOPS</a:t>
            </a:r>
            <a:endParaRPr/>
          </a:p>
          <a:p>
            <a:pPr marL="914400" lvl="1" indent="-317500" algn="l" rtl="0">
              <a:spcBef>
                <a:spcPts val="0"/>
              </a:spcBef>
              <a:spcAft>
                <a:spcPts val="0"/>
              </a:spcAft>
              <a:buSzPts val="1400"/>
              <a:buChar char="□"/>
            </a:pPr>
            <a:r>
              <a:rPr lang="en-GB"/>
              <a:t>still ~3 million instructions during one disk I/O</a:t>
            </a:r>
            <a:endParaRPr/>
          </a:p>
          <a:p>
            <a:pPr marL="457200" lvl="0" indent="-317500" algn="l" rtl="0">
              <a:spcBef>
                <a:spcPts val="0"/>
              </a:spcBef>
              <a:spcAft>
                <a:spcPts val="0"/>
              </a:spcAft>
              <a:buSzPts val="1400"/>
              <a:buChar char="■"/>
            </a:pPr>
            <a:r>
              <a:rPr lang="en-GB"/>
              <a:t>expensive SSD arrays can deliver ~10,000,000 IOPS</a:t>
            </a:r>
            <a:endParaRPr/>
          </a:p>
          <a:p>
            <a:pPr marL="914400" lvl="1" indent="-317500" algn="l" rtl="0">
              <a:spcBef>
                <a:spcPts val="0"/>
              </a:spcBef>
              <a:spcAft>
                <a:spcPts val="0"/>
              </a:spcAft>
              <a:buSzPts val="1400"/>
              <a:buChar char="□"/>
            </a:pPr>
            <a:r>
              <a:rPr lang="en-GB"/>
              <a:t>still about 30,000 instructions during one disk I/O</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important to try to minimize the number of I/O operations</a:t>
            </a:r>
            <a:endParaRPr/>
          </a:p>
          <a:p>
            <a:pPr marL="914400" lvl="1" indent="-317500" algn="l" rtl="0">
              <a:spcBef>
                <a:spcPts val="0"/>
              </a:spcBef>
              <a:spcAft>
                <a:spcPts val="0"/>
              </a:spcAft>
              <a:buSzPts val="1400"/>
              <a:buChar char="□"/>
            </a:pPr>
            <a:r>
              <a:rPr lang="en-GB"/>
              <a:t>try to group and combine reads/writes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2"/>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Free space management - bitmaps</a:t>
            </a:r>
            <a:endParaRPr/>
          </a:p>
        </p:txBody>
      </p:sp>
      <p:sp>
        <p:nvSpPr>
          <p:cNvPr id="492" name="Google Shape;492;p52"/>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file systems maintain free-space list to track available blocks</a:t>
            </a:r>
            <a:endParaRPr/>
          </a:p>
          <a:p>
            <a:pPr marL="457200" lvl="0" indent="-317500" algn="l" rtl="0">
              <a:spcBef>
                <a:spcPts val="0"/>
              </a:spcBef>
              <a:spcAft>
                <a:spcPts val="0"/>
              </a:spcAft>
              <a:buSzPts val="1400"/>
              <a:buChar char="■"/>
            </a:pPr>
            <a:r>
              <a:rPr lang="en-GB"/>
              <a:t>can be implemented as a bit vector or </a:t>
            </a:r>
            <a:r>
              <a:rPr lang="en-GB">
                <a:solidFill>
                  <a:srgbClr val="993300"/>
                </a:solidFill>
              </a:rPr>
              <a:t>bitmap</a:t>
            </a:r>
            <a:endParaRPr/>
          </a:p>
          <a:p>
            <a:pPr marL="457200" lvl="0" indent="-317500" algn="l" rtl="0">
              <a:spcBef>
                <a:spcPts val="0"/>
              </a:spcBef>
              <a:spcAft>
                <a:spcPts val="0"/>
              </a:spcAft>
              <a:buSzPts val="1400"/>
              <a:buChar char="■"/>
            </a:pPr>
            <a:r>
              <a:rPr lang="en-GB">
                <a:solidFill>
                  <a:schemeClr val="dk1"/>
                </a:solidFill>
              </a:rPr>
              <a:t>OS can reserve some blocks for the bitmap</a:t>
            </a:r>
            <a:endParaRPr>
              <a:solidFill>
                <a:schemeClr val="dk1"/>
              </a:solidFill>
            </a:endParaRPr>
          </a:p>
          <a:p>
            <a:pPr marL="457200" marR="0" lvl="0" indent="-317500" algn="l" rtl="0">
              <a:lnSpc>
                <a:spcPct val="150000"/>
              </a:lnSpc>
              <a:spcBef>
                <a:spcPts val="0"/>
              </a:spcBef>
              <a:spcAft>
                <a:spcPts val="0"/>
              </a:spcAft>
              <a:buClr>
                <a:srgbClr val="1C4587"/>
              </a:buClr>
              <a:buSzPts val="1400"/>
              <a:buFont typeface="Trebuchet MS"/>
              <a:buChar char="■"/>
            </a:pPr>
            <a:r>
              <a:rPr lang="en-GB">
                <a:solidFill>
                  <a:schemeClr val="dk1"/>
                </a:solidFill>
              </a:rPr>
              <a:t>example</a:t>
            </a:r>
            <a:endParaRPr>
              <a:solidFill>
                <a:schemeClr val="dk1"/>
              </a:solidFill>
            </a:endParaRPr>
          </a:p>
          <a:p>
            <a:pPr marL="914400" lvl="1" indent="-317500" algn="l" rtl="0">
              <a:spcBef>
                <a:spcPts val="0"/>
              </a:spcBef>
              <a:spcAft>
                <a:spcPts val="0"/>
              </a:spcAft>
              <a:buSzPts val="1400"/>
              <a:buChar char="□"/>
            </a:pPr>
            <a:r>
              <a:rPr lang="en-GB">
                <a:solidFill>
                  <a:schemeClr val="dk1"/>
                </a:solidFill>
              </a:rPr>
              <a:t>block size = 4 KiB = 2</a:t>
            </a:r>
            <a:r>
              <a:rPr lang="en-GB" baseline="30000">
                <a:solidFill>
                  <a:schemeClr val="dk1"/>
                </a:solidFill>
              </a:rPr>
              <a:t>12</a:t>
            </a:r>
            <a:r>
              <a:rPr lang="en-GB">
                <a:solidFill>
                  <a:schemeClr val="dk1"/>
                </a:solidFill>
              </a:rPr>
              <a:t> bytes</a:t>
            </a:r>
            <a:endParaRPr>
              <a:solidFill>
                <a:schemeClr val="dk1"/>
              </a:solidFill>
            </a:endParaRPr>
          </a:p>
          <a:p>
            <a:pPr marL="914400" lvl="1" indent="-317500" algn="l" rtl="0">
              <a:spcBef>
                <a:spcPts val="0"/>
              </a:spcBef>
              <a:spcAft>
                <a:spcPts val="0"/>
              </a:spcAft>
              <a:buSzPts val="1400"/>
              <a:buChar char="□"/>
            </a:pPr>
            <a:r>
              <a:rPr lang="en-GB">
                <a:solidFill>
                  <a:schemeClr val="dk1"/>
                </a:solidFill>
              </a:rPr>
              <a:t>disk size = 1 TiB = 2</a:t>
            </a:r>
            <a:r>
              <a:rPr lang="en-GB" baseline="30000">
                <a:solidFill>
                  <a:schemeClr val="dk1"/>
                </a:solidFill>
              </a:rPr>
              <a:t>40</a:t>
            </a:r>
            <a:r>
              <a:rPr lang="en-GB">
                <a:solidFill>
                  <a:schemeClr val="dk1"/>
                </a:solidFill>
              </a:rPr>
              <a:t> bytes</a:t>
            </a:r>
            <a:endParaRPr>
              <a:solidFill>
                <a:schemeClr val="dk1"/>
              </a:solidFill>
            </a:endParaRPr>
          </a:p>
          <a:p>
            <a:pPr marL="914400" lvl="1" indent="-317500" algn="l" rtl="0">
              <a:spcBef>
                <a:spcPts val="0"/>
              </a:spcBef>
              <a:spcAft>
                <a:spcPts val="0"/>
              </a:spcAft>
              <a:buSzPts val="1400"/>
              <a:buChar char="□"/>
            </a:pPr>
            <a:r>
              <a:rPr lang="en-GB">
                <a:solidFill>
                  <a:schemeClr val="dk1"/>
                </a:solidFill>
              </a:rPr>
              <a:t>total number of blocks = 2</a:t>
            </a:r>
            <a:r>
              <a:rPr lang="en-GB" baseline="30000">
                <a:solidFill>
                  <a:schemeClr val="dk1"/>
                </a:solidFill>
              </a:rPr>
              <a:t>40</a:t>
            </a:r>
            <a:r>
              <a:rPr lang="en-GB">
                <a:solidFill>
                  <a:schemeClr val="dk1"/>
                </a:solidFill>
              </a:rPr>
              <a:t>/2</a:t>
            </a:r>
            <a:r>
              <a:rPr lang="en-GB" baseline="30000">
                <a:solidFill>
                  <a:schemeClr val="dk1"/>
                </a:solidFill>
              </a:rPr>
              <a:t>12</a:t>
            </a:r>
            <a:r>
              <a:rPr lang="en-GB">
                <a:solidFill>
                  <a:schemeClr val="dk1"/>
                </a:solidFill>
              </a:rPr>
              <a:t> = 2</a:t>
            </a:r>
            <a:r>
              <a:rPr lang="en-GB" baseline="30000">
                <a:solidFill>
                  <a:schemeClr val="dk1"/>
                </a:solidFill>
              </a:rPr>
              <a:t>28</a:t>
            </a:r>
            <a:r>
              <a:rPr lang="en-GB">
                <a:solidFill>
                  <a:schemeClr val="dk1"/>
                </a:solidFill>
              </a:rPr>
              <a:t> blocks</a:t>
            </a:r>
            <a:endParaRPr>
              <a:solidFill>
                <a:schemeClr val="dk1"/>
              </a:solidFill>
            </a:endParaRPr>
          </a:p>
          <a:p>
            <a:pPr marL="914400" lvl="1" indent="-317500" algn="l" rtl="0">
              <a:spcBef>
                <a:spcPts val="0"/>
              </a:spcBef>
              <a:spcAft>
                <a:spcPts val="0"/>
              </a:spcAft>
              <a:buSzPts val="1400"/>
              <a:buChar char="□"/>
            </a:pPr>
            <a:r>
              <a:rPr lang="en-GB">
                <a:solidFill>
                  <a:schemeClr val="dk1"/>
                </a:solidFill>
              </a:rPr>
              <a:t>we need 2</a:t>
            </a:r>
            <a:r>
              <a:rPr lang="en-GB" baseline="30000">
                <a:solidFill>
                  <a:schemeClr val="dk1"/>
                </a:solidFill>
              </a:rPr>
              <a:t>28</a:t>
            </a:r>
            <a:r>
              <a:rPr lang="en-GB">
                <a:solidFill>
                  <a:schemeClr val="dk1"/>
                </a:solidFill>
              </a:rPr>
              <a:t> bits in bitmap = 2</a:t>
            </a:r>
            <a:r>
              <a:rPr lang="en-GB" baseline="30000">
                <a:solidFill>
                  <a:schemeClr val="dk1"/>
                </a:solidFill>
              </a:rPr>
              <a:t>25</a:t>
            </a:r>
            <a:r>
              <a:rPr lang="en-GB">
                <a:solidFill>
                  <a:schemeClr val="dk1"/>
                </a:solidFill>
              </a:rPr>
              <a:t> bytes = 32 MiB bitmap, or 2</a:t>
            </a:r>
            <a:r>
              <a:rPr lang="en-GB" baseline="30000">
                <a:solidFill>
                  <a:schemeClr val="dk1"/>
                </a:solidFill>
              </a:rPr>
              <a:t>13</a:t>
            </a:r>
            <a:r>
              <a:rPr lang="en-GB">
                <a:solidFill>
                  <a:schemeClr val="dk1"/>
                </a:solidFill>
              </a:rPr>
              <a:t> reserved blocks</a:t>
            </a:r>
            <a:endParaRPr>
              <a:solidFill>
                <a:schemeClr val="dk1"/>
              </a:solidFill>
            </a:endParaRPr>
          </a:p>
          <a:p>
            <a:pPr marL="914400" lvl="1" indent="-317500" algn="l" rtl="0">
              <a:spcBef>
                <a:spcPts val="0"/>
              </a:spcBef>
              <a:spcAft>
                <a:spcPts val="0"/>
              </a:spcAft>
              <a:buSzPts val="1400"/>
              <a:buChar char="□"/>
            </a:pPr>
            <a:r>
              <a:rPr lang="en-GB">
                <a:solidFill>
                  <a:schemeClr val="dk1"/>
                </a:solidFill>
              </a:rPr>
              <a:t>if using clusters of 4 blocks instead → only 2</a:t>
            </a:r>
            <a:r>
              <a:rPr lang="en-GB" baseline="30000">
                <a:solidFill>
                  <a:schemeClr val="dk1"/>
                </a:solidFill>
              </a:rPr>
              <a:t>11</a:t>
            </a:r>
            <a:r>
              <a:rPr lang="en-GB">
                <a:solidFill>
                  <a:schemeClr val="dk1"/>
                </a:solidFill>
              </a:rPr>
              <a:t> reserved blocks</a:t>
            </a:r>
            <a:endParaRPr>
              <a:solidFill>
                <a:schemeClr val="dk1"/>
              </a:solidFill>
            </a:endParaRPr>
          </a:p>
          <a:p>
            <a:pPr marL="457200" lvl="0" indent="-317500" algn="l" rtl="0">
              <a:spcBef>
                <a:spcPts val="0"/>
              </a:spcBef>
              <a:spcAft>
                <a:spcPts val="0"/>
              </a:spcAft>
              <a:buSzPts val="1400"/>
              <a:buChar char="■"/>
            </a:pPr>
            <a:r>
              <a:rPr lang="en-GB">
                <a:solidFill>
                  <a:schemeClr val="dk1"/>
                </a:solidFill>
              </a:rPr>
              <a:t>cons: requires searching the bitmap to find free space, wastes some blocks</a:t>
            </a:r>
            <a:endParaRPr>
              <a:solidFill>
                <a:schemeClr val="dk1"/>
              </a:solidFill>
            </a:endParaRPr>
          </a:p>
          <a:p>
            <a:pPr marL="457200" lvl="0" indent="-317500" algn="l" rtl="0">
              <a:spcBef>
                <a:spcPts val="0"/>
              </a:spcBef>
              <a:spcAft>
                <a:spcPts val="0"/>
              </a:spcAft>
              <a:buSzPts val="1400"/>
              <a:buChar char="■"/>
            </a:pPr>
            <a:r>
              <a:rPr lang="en-GB">
                <a:solidFill>
                  <a:schemeClr val="dk1"/>
                </a:solidFill>
              </a:rPr>
              <a:t>pros: fairly straightforward to obtain contiguous blocks</a:t>
            </a:r>
            <a:endParaRPr>
              <a:solidFill>
                <a:schemeClr val="dk1"/>
              </a:solidFill>
            </a:endParaRPr>
          </a:p>
        </p:txBody>
      </p:sp>
      <p:pic>
        <p:nvPicPr>
          <p:cNvPr id="493" name="Google Shape;493;p52"/>
          <p:cNvPicPr preferRelativeResize="0"/>
          <p:nvPr/>
        </p:nvPicPr>
        <p:blipFill>
          <a:blip r:embed="rId3">
            <a:alphaModFix/>
          </a:blip>
          <a:stretch>
            <a:fillRect/>
          </a:stretch>
        </p:blipFill>
        <p:spPr>
          <a:xfrm>
            <a:off x="6081570" y="1274945"/>
            <a:ext cx="2492925" cy="1285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3"/>
          <p:cNvSpPr txBox="1">
            <a:spLocks noGrp="1"/>
          </p:cNvSpPr>
          <p:nvPr>
            <p:ph type="body" idx="1"/>
          </p:nvPr>
        </p:nvSpPr>
        <p:spPr>
          <a:xfrm>
            <a:off x="190800" y="720925"/>
            <a:ext cx="42441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solidFill>
                  <a:srgbClr val="993300"/>
                </a:solidFill>
              </a:rPr>
              <a:t>linked free space list</a:t>
            </a:r>
            <a:r>
              <a:rPr lang="en-GB"/>
              <a:t> (free list)</a:t>
            </a:r>
            <a:endParaRPr/>
          </a:p>
          <a:p>
            <a:pPr marL="914400" lvl="1" indent="-317500" algn="l" rtl="0">
              <a:spcBef>
                <a:spcPts val="0"/>
              </a:spcBef>
              <a:spcAft>
                <a:spcPts val="0"/>
              </a:spcAft>
              <a:buSzPts val="1400"/>
              <a:buChar char="□"/>
            </a:pPr>
            <a:r>
              <a:rPr lang="en-GB"/>
              <a:t>all free blocks are linked together</a:t>
            </a:r>
            <a:endParaRPr/>
          </a:p>
          <a:p>
            <a:pPr marL="914400" lvl="1" indent="-317500" algn="l" rtl="0">
              <a:spcBef>
                <a:spcPts val="0"/>
              </a:spcBef>
              <a:spcAft>
                <a:spcPts val="0"/>
              </a:spcAft>
              <a:buSzPts val="1400"/>
              <a:buChar char="□"/>
            </a:pPr>
            <a:r>
              <a:rPr lang="en-GB"/>
              <a:t>pointers stored inside the blocks</a:t>
            </a:r>
            <a:endParaRPr/>
          </a:p>
          <a:p>
            <a:pPr marL="457200" lvl="0" indent="-317500" algn="l" rtl="0">
              <a:spcBef>
                <a:spcPts val="0"/>
              </a:spcBef>
              <a:spcAft>
                <a:spcPts val="0"/>
              </a:spcAft>
              <a:buSzPts val="1400"/>
              <a:buChar char="■"/>
            </a:pPr>
            <a:r>
              <a:rPr lang="en-GB"/>
              <a:t>pros: no waste of space</a:t>
            </a:r>
            <a:endParaRPr/>
          </a:p>
          <a:p>
            <a:pPr marL="457200" lvl="0" indent="-317500" algn="l" rtl="0">
              <a:spcBef>
                <a:spcPts val="0"/>
              </a:spcBef>
              <a:spcAft>
                <a:spcPts val="0"/>
              </a:spcAft>
              <a:buSzPts val="1400"/>
              <a:buChar char="■"/>
            </a:pPr>
            <a:r>
              <a:rPr lang="en-GB">
                <a:solidFill>
                  <a:schemeClr val="dk1"/>
                </a:solidFill>
              </a:rPr>
              <a:t>cons: cannot get contiguous space easily</a:t>
            </a:r>
            <a:endParaRPr/>
          </a:p>
        </p:txBody>
      </p:sp>
      <p:sp>
        <p:nvSpPr>
          <p:cNvPr id="499" name="Google Shape;499;p53"/>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Free space management - linked list</a:t>
            </a:r>
            <a:endParaRPr/>
          </a:p>
        </p:txBody>
      </p:sp>
      <p:pic>
        <p:nvPicPr>
          <p:cNvPr id="500" name="Google Shape;500;p53" descr="11"/>
          <p:cNvPicPr preferRelativeResize="0"/>
          <p:nvPr/>
        </p:nvPicPr>
        <p:blipFill rotWithShape="1">
          <a:blip r:embed="rId3">
            <a:alphaModFix/>
          </a:blip>
          <a:srcRect/>
          <a:stretch/>
        </p:blipFill>
        <p:spPr>
          <a:xfrm>
            <a:off x="4646600" y="1073951"/>
            <a:ext cx="3586200" cy="3768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4"/>
          <p:cNvSpPr txBox="1">
            <a:spLocks noGrp="1"/>
          </p:cNvSpPr>
          <p:nvPr>
            <p:ph type="title"/>
          </p:nvPr>
        </p:nvSpPr>
        <p:spPr>
          <a:xfrm>
            <a:off x="190800" y="107700"/>
            <a:ext cx="8515200" cy="57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006699"/>
              </a:buClr>
              <a:buFont typeface="Arial"/>
              <a:buNone/>
            </a:pPr>
            <a:r>
              <a:rPr lang="en-GB"/>
              <a:t>Free space management - linked list</a:t>
            </a:r>
            <a:endParaRPr/>
          </a:p>
        </p:txBody>
      </p:sp>
      <p:sp>
        <p:nvSpPr>
          <p:cNvPr id="506" name="Google Shape;506;p54"/>
          <p:cNvSpPr txBox="1">
            <a:spLocks noGrp="1"/>
          </p:cNvSpPr>
          <p:nvPr>
            <p:ph type="body" idx="1"/>
          </p:nvPr>
        </p:nvSpPr>
        <p:spPr>
          <a:xfrm>
            <a:off x="190800" y="720925"/>
            <a:ext cx="8515200" cy="43821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GB"/>
              <a:t>grouping </a:t>
            </a:r>
            <a:endParaRPr/>
          </a:p>
          <a:p>
            <a:pPr marL="914400" lvl="1" indent="-317500" algn="l" rtl="0">
              <a:spcBef>
                <a:spcPts val="0"/>
              </a:spcBef>
              <a:spcAft>
                <a:spcPts val="0"/>
              </a:spcAft>
              <a:buSzPts val="1400"/>
              <a:buChar char="□"/>
            </a:pPr>
            <a:r>
              <a:rPr lang="en-GB"/>
              <a:t>instead of storing just one pointer, utilize the space of the entire free block</a:t>
            </a:r>
            <a:endParaRPr/>
          </a:p>
          <a:p>
            <a:pPr marL="914400" lvl="1" indent="-317500" algn="l" rtl="0">
              <a:spcBef>
                <a:spcPts val="0"/>
              </a:spcBef>
              <a:spcAft>
                <a:spcPts val="0"/>
              </a:spcAft>
              <a:buSzPts val="1400"/>
              <a:buChar char="□"/>
            </a:pPr>
            <a:r>
              <a:rPr lang="en-GB"/>
              <a:t>store addresses of next n-1 free blocks in first free block, plus a pointer to next block that contains more free-block-pointers (like this one)</a:t>
            </a:r>
            <a:endParaRPr/>
          </a:p>
          <a:p>
            <a:pPr marL="457200" lvl="0" indent="-317500" algn="l" rtl="0">
              <a:spcBef>
                <a:spcPts val="0"/>
              </a:spcBef>
              <a:spcAft>
                <a:spcPts val="0"/>
              </a:spcAft>
              <a:buSzPts val="1400"/>
              <a:buChar char="■"/>
            </a:pPr>
            <a:r>
              <a:rPr lang="en-GB"/>
              <a:t>counting</a:t>
            </a:r>
            <a:endParaRPr/>
          </a:p>
          <a:p>
            <a:pPr marL="914400" lvl="1" indent="-317500" algn="l" rtl="0">
              <a:spcBef>
                <a:spcPts val="0"/>
              </a:spcBef>
              <a:spcAft>
                <a:spcPts val="0"/>
              </a:spcAft>
              <a:buSzPts val="1400"/>
              <a:buChar char="□"/>
            </a:pPr>
            <a:r>
              <a:rPr lang="en-GB"/>
              <a:t>takes advantage of the fact that space is frequently contiguously used and freed</a:t>
            </a:r>
            <a:endParaRPr/>
          </a:p>
          <a:p>
            <a:pPr marL="914400" lvl="1" indent="-317500" algn="l" rtl="0">
              <a:spcBef>
                <a:spcPts val="0"/>
              </a:spcBef>
              <a:spcAft>
                <a:spcPts val="0"/>
              </a:spcAft>
              <a:buSzPts val="1400"/>
              <a:buChar char="□"/>
            </a:pPr>
            <a:r>
              <a:rPr lang="en-GB"/>
              <a:t>so keep address of first free block plus the count of following free blocks</a:t>
            </a:r>
            <a:endParaRPr/>
          </a:p>
          <a:p>
            <a:pPr marL="914400" lvl="1" indent="-317500" algn="l" rtl="0">
              <a:spcBef>
                <a:spcPts val="0"/>
              </a:spcBef>
              <a:spcAft>
                <a:spcPts val="0"/>
              </a:spcAft>
              <a:buSzPts val="1400"/>
              <a:buChar char="□"/>
            </a:pPr>
            <a:r>
              <a:rPr lang="en-GB"/>
              <a:t>free space list then has entries containing addresses and counts</a:t>
            </a:r>
            <a:endParaRPr/>
          </a:p>
          <a:p>
            <a:pPr marL="457200" lvl="0" indent="-317500" algn="l" rtl="0">
              <a:spcBef>
                <a:spcPts val="0"/>
              </a:spcBef>
              <a:spcAft>
                <a:spcPts val="0"/>
              </a:spcAft>
              <a:buSzPts val="1400"/>
              <a:buChar char="■"/>
            </a:pPr>
            <a:r>
              <a:rPr lang="en-GB"/>
              <a:t>space maps</a:t>
            </a:r>
            <a:endParaRPr/>
          </a:p>
          <a:p>
            <a:pPr marL="914400" lvl="1" indent="-317500" algn="l" rtl="0">
              <a:spcBef>
                <a:spcPts val="0"/>
              </a:spcBef>
              <a:spcAft>
                <a:spcPts val="0"/>
              </a:spcAft>
              <a:buSzPts val="1400"/>
              <a:buChar char="□"/>
            </a:pPr>
            <a:r>
              <a:rPr lang="en-GB"/>
              <a:t>divides device space into metaslab units, each </a:t>
            </a:r>
            <a:r>
              <a:rPr lang="en-GB">
                <a:solidFill>
                  <a:schemeClr val="dk1"/>
                </a:solidFill>
              </a:rPr>
              <a:t>representing a chunk of manageable size</a:t>
            </a:r>
            <a:endParaRPr/>
          </a:p>
          <a:p>
            <a:pPr marL="914400" lvl="1" indent="-317500" algn="l" rtl="0">
              <a:spcBef>
                <a:spcPts val="0"/>
              </a:spcBef>
              <a:spcAft>
                <a:spcPts val="0"/>
              </a:spcAft>
              <a:buSzPts val="1400"/>
              <a:buChar char="□"/>
            </a:pPr>
            <a:r>
              <a:rPr lang="en-GB">
                <a:solidFill>
                  <a:schemeClr val="dk1"/>
                </a:solidFill>
              </a:rPr>
              <a:t>within each metaslab a counting algorithm is used to keep track of free space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5"/>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locking</a:t>
            </a:r>
            <a:endParaRPr/>
          </a:p>
        </p:txBody>
      </p:sp>
      <p:sp>
        <p:nvSpPr>
          <p:cNvPr id="512" name="Google Shape;512;p55"/>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provided by some operating systems and/or file systems</a:t>
            </a:r>
            <a:endParaRPr/>
          </a:p>
          <a:p>
            <a:pPr marL="914400" lvl="1" indent="-317500" algn="l" rtl="0">
              <a:spcBef>
                <a:spcPts val="0"/>
              </a:spcBef>
              <a:spcAft>
                <a:spcPts val="0"/>
              </a:spcAft>
              <a:buSzPts val="1400"/>
              <a:buChar char="□"/>
            </a:pPr>
            <a:r>
              <a:rPr lang="en-GB"/>
              <a:t>similar to reader-writer locks</a:t>
            </a:r>
            <a:endParaRPr/>
          </a:p>
          <a:p>
            <a:pPr marL="914400" lvl="1" indent="-317500" algn="l" rtl="0">
              <a:spcBef>
                <a:spcPts val="0"/>
              </a:spcBef>
              <a:spcAft>
                <a:spcPts val="0"/>
              </a:spcAft>
              <a:buSzPts val="1400"/>
              <a:buChar char="□"/>
            </a:pPr>
            <a:r>
              <a:rPr lang="en-GB">
                <a:solidFill>
                  <a:srgbClr val="993300"/>
                </a:solidFill>
              </a:rPr>
              <a:t>shared lock</a:t>
            </a:r>
            <a:r>
              <a:rPr lang="en-GB"/>
              <a:t> similar to reader lock – several processes can acquire concurrently</a:t>
            </a:r>
            <a:endParaRPr/>
          </a:p>
          <a:p>
            <a:pPr marL="914400" lvl="1" indent="-317500" algn="l" rtl="0">
              <a:spcBef>
                <a:spcPts val="0"/>
              </a:spcBef>
              <a:spcAft>
                <a:spcPts val="0"/>
              </a:spcAft>
              <a:buSzPts val="1400"/>
              <a:buChar char="□"/>
            </a:pPr>
            <a:r>
              <a:rPr lang="en-GB">
                <a:solidFill>
                  <a:srgbClr val="993300"/>
                </a:solidFill>
              </a:rPr>
              <a:t>exclusive lock</a:t>
            </a:r>
            <a:r>
              <a:rPr lang="en-GB"/>
              <a:t> similar to writer lock</a:t>
            </a:r>
            <a:endParaRPr/>
          </a:p>
          <a:p>
            <a:pPr marL="457200" lvl="0" indent="-317500" algn="l" rtl="0">
              <a:spcBef>
                <a:spcPts val="0"/>
              </a:spcBef>
              <a:spcAft>
                <a:spcPts val="0"/>
              </a:spcAft>
              <a:buSzPts val="1400"/>
              <a:buChar char="■"/>
            </a:pPr>
            <a:r>
              <a:rPr lang="en-GB"/>
              <a:t>mediates access to a file to multiple processes during </a:t>
            </a:r>
            <a:r>
              <a:rPr lang="en-GB">
                <a:latin typeface="Consolas"/>
                <a:ea typeface="Consolas"/>
                <a:cs typeface="Consolas"/>
                <a:sym typeface="Consolas"/>
              </a:rPr>
              <a:t>open()</a:t>
            </a:r>
            <a:endParaRPr>
              <a:latin typeface="Consolas"/>
              <a:ea typeface="Consolas"/>
              <a:cs typeface="Consolas"/>
              <a:sym typeface="Consolas"/>
            </a:endParaRPr>
          </a:p>
          <a:p>
            <a:pPr marL="457200" lvl="0" indent="-317500" algn="l" rtl="0">
              <a:spcBef>
                <a:spcPts val="0"/>
              </a:spcBef>
              <a:spcAft>
                <a:spcPts val="0"/>
              </a:spcAft>
              <a:buSzPts val="1400"/>
              <a:buChar char="■"/>
            </a:pPr>
            <a:r>
              <a:rPr lang="en-GB"/>
              <a:t>types:</a:t>
            </a:r>
            <a:endParaRPr/>
          </a:p>
          <a:p>
            <a:pPr marL="914400" lvl="1" indent="-317500" algn="l" rtl="0">
              <a:spcBef>
                <a:spcPts val="0"/>
              </a:spcBef>
              <a:spcAft>
                <a:spcPts val="0"/>
              </a:spcAft>
              <a:buSzPts val="1400"/>
              <a:buChar char="□"/>
            </a:pPr>
            <a:r>
              <a:rPr lang="en-GB">
                <a:solidFill>
                  <a:srgbClr val="993300"/>
                </a:solidFill>
              </a:rPr>
              <a:t>mandatory </a:t>
            </a:r>
            <a:r>
              <a:rPr lang="en-GB"/>
              <a:t>– access is denied depending on locks held and requested</a:t>
            </a:r>
            <a:endParaRPr/>
          </a:p>
          <a:p>
            <a:pPr marL="914400" lvl="1" indent="-317500" algn="l" rtl="0">
              <a:spcBef>
                <a:spcPts val="0"/>
              </a:spcBef>
              <a:spcAft>
                <a:spcPts val="0"/>
              </a:spcAft>
              <a:buSzPts val="1400"/>
              <a:buChar char="□"/>
            </a:pPr>
            <a:r>
              <a:rPr lang="en-GB">
                <a:solidFill>
                  <a:srgbClr val="993300"/>
                </a:solidFill>
              </a:rPr>
              <a:t>advisory </a:t>
            </a:r>
            <a:r>
              <a:rPr lang="en-GB"/>
              <a:t>– processes can find status of locks and decide what to do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6"/>
          <p:cNvSpPr txBox="1">
            <a:spLocks noGrp="1"/>
          </p:cNvSpPr>
          <p:nvPr>
            <p:ph type="body" idx="1"/>
          </p:nvPr>
        </p:nvSpPr>
        <p:spPr>
          <a:xfrm>
            <a:off x="190800" y="720925"/>
            <a:ext cx="8515200" cy="191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 filesystem must be </a:t>
            </a:r>
            <a:r>
              <a:rPr lang="en-GB">
                <a:solidFill>
                  <a:srgbClr val="993300"/>
                </a:solidFill>
              </a:rPr>
              <a:t>mounted </a:t>
            </a:r>
            <a:r>
              <a:rPr lang="en-GB"/>
              <a:t>before it can be accessed</a:t>
            </a:r>
            <a:endParaRPr/>
          </a:p>
          <a:p>
            <a:pPr marL="457200" lvl="0" indent="-317500" algn="l" rtl="0">
              <a:spcBef>
                <a:spcPts val="0"/>
              </a:spcBef>
              <a:spcAft>
                <a:spcPts val="0"/>
              </a:spcAft>
              <a:buSzPts val="1400"/>
              <a:buChar char="■"/>
            </a:pPr>
            <a:r>
              <a:rPr lang="en-GB"/>
              <a:t>OS boots with (essentially) empty root filesystem</a:t>
            </a:r>
            <a:endParaRPr/>
          </a:p>
          <a:p>
            <a:pPr marL="457200" lvl="0" indent="-317500" algn="l" rtl="0">
              <a:spcBef>
                <a:spcPts val="0"/>
              </a:spcBef>
              <a:spcAft>
                <a:spcPts val="0"/>
              </a:spcAft>
              <a:buSzPts val="1400"/>
              <a:buChar char="■"/>
            </a:pPr>
            <a:r>
              <a:rPr lang="en-GB"/>
              <a:t>other filesystems are later mounted into it, during or after boot</a:t>
            </a:r>
            <a:endParaRPr/>
          </a:p>
          <a:p>
            <a:pPr marL="457200" lvl="0" indent="-317500" algn="l" rtl="0">
              <a:spcBef>
                <a:spcPts val="0"/>
              </a:spcBef>
              <a:spcAft>
                <a:spcPts val="0"/>
              </a:spcAft>
              <a:buSzPts val="1400"/>
              <a:buChar char="■"/>
            </a:pPr>
            <a:r>
              <a:rPr lang="en-GB"/>
              <a:t>all mounted filesystems appear as part of one big filesystem</a:t>
            </a:r>
            <a:endParaRPr/>
          </a:p>
        </p:txBody>
      </p:sp>
      <p:sp>
        <p:nvSpPr>
          <p:cNvPr id="518" name="Google Shape;518;p56"/>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System Mounting</a:t>
            </a:r>
            <a:endParaRPr/>
          </a:p>
        </p:txBody>
      </p:sp>
      <p:pic>
        <p:nvPicPr>
          <p:cNvPr id="519" name="Google Shape;519;p56"/>
          <p:cNvPicPr preferRelativeResize="0"/>
          <p:nvPr/>
        </p:nvPicPr>
        <p:blipFill rotWithShape="1">
          <a:blip r:embed="rId3">
            <a:alphaModFix/>
          </a:blip>
          <a:srcRect r="53802" b="7817"/>
          <a:stretch/>
        </p:blipFill>
        <p:spPr>
          <a:xfrm>
            <a:off x="645175" y="2276005"/>
            <a:ext cx="2304791" cy="2286876"/>
          </a:xfrm>
          <a:prstGeom prst="rect">
            <a:avLst/>
          </a:prstGeom>
          <a:noFill/>
          <a:ln>
            <a:noFill/>
          </a:ln>
        </p:spPr>
      </p:pic>
      <p:pic>
        <p:nvPicPr>
          <p:cNvPr id="520" name="Google Shape;520;p56"/>
          <p:cNvPicPr preferRelativeResize="0"/>
          <p:nvPr/>
        </p:nvPicPr>
        <p:blipFill>
          <a:blip r:embed="rId4">
            <a:alphaModFix/>
          </a:blip>
          <a:stretch>
            <a:fillRect/>
          </a:stretch>
        </p:blipFill>
        <p:spPr>
          <a:xfrm>
            <a:off x="5854843" y="2082122"/>
            <a:ext cx="2518632" cy="2480741"/>
          </a:xfrm>
          <a:prstGeom prst="rect">
            <a:avLst/>
          </a:prstGeom>
          <a:noFill/>
          <a:ln>
            <a:noFill/>
          </a:ln>
        </p:spPr>
      </p:pic>
      <p:pic>
        <p:nvPicPr>
          <p:cNvPr id="521" name="Google Shape;521;p56"/>
          <p:cNvPicPr preferRelativeResize="0"/>
          <p:nvPr/>
        </p:nvPicPr>
        <p:blipFill rotWithShape="1">
          <a:blip r:embed="rId3">
            <a:alphaModFix/>
          </a:blip>
          <a:srcRect l="50551" t="24085" b="8145"/>
          <a:stretch/>
        </p:blipFill>
        <p:spPr>
          <a:xfrm>
            <a:off x="2949977" y="2881658"/>
            <a:ext cx="2466994" cy="1681214"/>
          </a:xfrm>
          <a:prstGeom prst="rect">
            <a:avLst/>
          </a:prstGeom>
          <a:noFill/>
          <a:ln>
            <a:noFill/>
          </a:ln>
        </p:spPr>
      </p:pic>
      <p:sp>
        <p:nvSpPr>
          <p:cNvPr id="522" name="Google Shape;522;p56"/>
          <p:cNvSpPr txBox="1"/>
          <p:nvPr/>
        </p:nvSpPr>
        <p:spPr>
          <a:xfrm>
            <a:off x="770575" y="4586225"/>
            <a:ext cx="2064600" cy="3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root filesystem before mounting filesystem 2</a:t>
            </a:r>
            <a:endParaRPr sz="1200"/>
          </a:p>
        </p:txBody>
      </p:sp>
      <p:sp>
        <p:nvSpPr>
          <p:cNvPr id="523" name="Google Shape;523;p56"/>
          <p:cNvSpPr txBox="1"/>
          <p:nvPr/>
        </p:nvSpPr>
        <p:spPr>
          <a:xfrm>
            <a:off x="3379075" y="4586225"/>
            <a:ext cx="1826400" cy="3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filesystem 2 on /dev/sdc1</a:t>
            </a:r>
            <a:endParaRPr sz="1200"/>
          </a:p>
        </p:txBody>
      </p:sp>
      <p:sp>
        <p:nvSpPr>
          <p:cNvPr id="524" name="Google Shape;524;p56"/>
          <p:cNvSpPr txBox="1"/>
          <p:nvPr/>
        </p:nvSpPr>
        <p:spPr>
          <a:xfrm>
            <a:off x="6369650" y="4586225"/>
            <a:ext cx="2064600" cy="3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root filesystem after</a:t>
            </a:r>
            <a:br>
              <a:rPr lang="en-GB" sz="1200"/>
            </a:br>
            <a:r>
              <a:rPr lang="en-GB" sz="1200"/>
              <a:t>mounting filesystem 2</a:t>
            </a:r>
            <a:endParaRPr sz="1200"/>
          </a:p>
        </p:txBody>
      </p:sp>
      <p:cxnSp>
        <p:nvCxnSpPr>
          <p:cNvPr id="525" name="Google Shape;525;p56"/>
          <p:cNvCxnSpPr/>
          <p:nvPr/>
        </p:nvCxnSpPr>
        <p:spPr>
          <a:xfrm rot="10800000">
            <a:off x="2125650" y="2990850"/>
            <a:ext cx="1735200" cy="11400"/>
          </a:xfrm>
          <a:prstGeom prst="straightConnector1">
            <a:avLst/>
          </a:prstGeom>
          <a:noFill/>
          <a:ln w="9525" cap="flat" cmpd="sng">
            <a:solidFill>
              <a:srgbClr val="CC0000"/>
            </a:solidFill>
            <a:prstDash val="solid"/>
            <a:round/>
            <a:headEnd type="none" w="med" len="med"/>
            <a:tailEnd type="triangle" w="med" len="med"/>
          </a:ln>
        </p:spPr>
      </p:cxnSp>
      <p:sp>
        <p:nvSpPr>
          <p:cNvPr id="526" name="Google Shape;526;p56"/>
          <p:cNvSpPr txBox="1"/>
          <p:nvPr/>
        </p:nvSpPr>
        <p:spPr>
          <a:xfrm>
            <a:off x="2076025" y="2578525"/>
            <a:ext cx="26001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993300"/>
                </a:solidFill>
                <a:highlight>
                  <a:srgbClr val="FFFFFF"/>
                </a:highlight>
                <a:latin typeface="Consolas"/>
                <a:ea typeface="Consolas"/>
                <a:cs typeface="Consolas"/>
                <a:sym typeface="Consolas"/>
              </a:rPr>
              <a:t>$ </a:t>
            </a:r>
            <a:r>
              <a:rPr lang="en-GB" sz="1200" b="1">
                <a:solidFill>
                  <a:srgbClr val="993300"/>
                </a:solidFill>
                <a:highlight>
                  <a:srgbClr val="FFFFFF"/>
                </a:highlight>
                <a:latin typeface="Consolas"/>
                <a:ea typeface="Consolas"/>
                <a:cs typeface="Consolas"/>
                <a:sym typeface="Consolas"/>
              </a:rPr>
              <a:t>mount /dev/sdc1 /users</a:t>
            </a:r>
            <a:endParaRPr b="1">
              <a:solidFill>
                <a:srgbClr val="993300"/>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cxnSp>
        <p:nvCxnSpPr>
          <p:cNvPr id="531" name="Google Shape;531;p57"/>
          <p:cNvCxnSpPr>
            <a:stCxn id="532" idx="0"/>
          </p:cNvCxnSpPr>
          <p:nvPr/>
        </p:nvCxnSpPr>
        <p:spPr>
          <a:xfrm rot="10800000">
            <a:off x="4085375" y="3611025"/>
            <a:ext cx="3603900" cy="1016400"/>
          </a:xfrm>
          <a:prstGeom prst="straightConnector1">
            <a:avLst/>
          </a:prstGeom>
          <a:noFill/>
          <a:ln w="9525" cap="flat" cmpd="sng">
            <a:solidFill>
              <a:schemeClr val="dk2"/>
            </a:solidFill>
            <a:prstDash val="solid"/>
            <a:round/>
            <a:headEnd type="none" w="med" len="med"/>
            <a:tailEnd type="triangle" w="med" len="med"/>
          </a:ln>
        </p:spPr>
      </p:cxnSp>
      <p:sp>
        <p:nvSpPr>
          <p:cNvPr id="533" name="Google Shape;533;p57"/>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Unix File System &amp; Permissions</a:t>
            </a:r>
            <a:endParaRPr/>
          </a:p>
        </p:txBody>
      </p:sp>
      <p:sp>
        <p:nvSpPr>
          <p:cNvPr id="534" name="Google Shape;534;p57"/>
          <p:cNvSpPr txBox="1">
            <a:spLocks noGrp="1"/>
          </p:cNvSpPr>
          <p:nvPr>
            <p:ph type="body" idx="1"/>
          </p:nvPr>
        </p:nvSpPr>
        <p:spPr>
          <a:xfrm>
            <a:off x="64500" y="680400"/>
            <a:ext cx="8641500" cy="31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every file is owned by a user and a group</a:t>
            </a:r>
            <a:endParaRPr/>
          </a:p>
          <a:p>
            <a:pPr marL="457200" lvl="0" indent="-317500" algn="l" rtl="0">
              <a:spcBef>
                <a:spcPts val="0"/>
              </a:spcBef>
              <a:spcAft>
                <a:spcPts val="0"/>
              </a:spcAft>
              <a:buSzPts val="1400"/>
              <a:buChar char="■"/>
            </a:pPr>
            <a:r>
              <a:rPr lang="en-GB"/>
              <a:t>permissions often displayed in compact 10-character notation</a:t>
            </a:r>
            <a:endParaRPr/>
          </a:p>
          <a:p>
            <a:pPr marL="0" lvl="0" indent="0" algn="l" rtl="0">
              <a:spcBef>
                <a:spcPts val="0"/>
              </a:spcBef>
              <a:spcAft>
                <a:spcPts val="0"/>
              </a:spcAft>
              <a:buNone/>
            </a:pPr>
            <a:endParaRPr/>
          </a:p>
          <a:p>
            <a:pPr marL="0" lvl="0" indent="0" algn="l" rtl="0">
              <a:spcBef>
                <a:spcPts val="0"/>
              </a:spcBef>
              <a:spcAft>
                <a:spcPts val="0"/>
              </a:spcAft>
              <a:buNone/>
            </a:pPr>
            <a:r>
              <a:rPr lang="en-GB" sz="1800">
                <a:latin typeface="Consolas"/>
                <a:ea typeface="Consolas"/>
                <a:cs typeface="Consolas"/>
                <a:sym typeface="Consolas"/>
              </a:rPr>
              <a:t>$ </a:t>
            </a:r>
            <a:r>
              <a:rPr lang="en-GB" sz="1800" b="1">
                <a:latin typeface="Consolas"/>
                <a:ea typeface="Consolas"/>
                <a:cs typeface="Consolas"/>
                <a:sym typeface="Consolas"/>
              </a:rPr>
              <a:t>ls -l /home/profs/pfederl</a:t>
            </a:r>
            <a:endParaRPr sz="1800" b="1">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-rw-r-----  1 pfederl profs  134 Oct 13 13:02 test.py</a:t>
            </a:r>
            <a:endParaRPr sz="1800">
              <a:latin typeface="Consolas"/>
              <a:ea typeface="Consolas"/>
              <a:cs typeface="Consolas"/>
              <a:sym typeface="Consolas"/>
            </a:endParaRPr>
          </a:p>
          <a:p>
            <a:pPr marL="0" lvl="0" indent="0" algn="l" rtl="0">
              <a:spcBef>
                <a:spcPts val="0"/>
              </a:spcBef>
              <a:spcAft>
                <a:spcPts val="0"/>
              </a:spcAft>
              <a:buNone/>
            </a:pPr>
            <a:r>
              <a:rPr lang="en-GB" sz="1800">
                <a:latin typeface="Consolas"/>
                <a:ea typeface="Consolas"/>
                <a:cs typeface="Consolas"/>
                <a:sym typeface="Consolas"/>
              </a:rPr>
              <a:t>drwx------  2 pfederl profs 4096 Jan  5 18:04 tmp</a:t>
            </a:r>
            <a:endParaRPr sz="1800"/>
          </a:p>
        </p:txBody>
      </p:sp>
      <p:sp>
        <p:nvSpPr>
          <p:cNvPr id="535" name="Google Shape;535;p57"/>
          <p:cNvSpPr/>
          <p:nvPr/>
        </p:nvSpPr>
        <p:spPr>
          <a:xfrm>
            <a:off x="152400" y="4627425"/>
            <a:ext cx="12747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file/directory</a:t>
            </a:r>
            <a:endParaRPr/>
          </a:p>
        </p:txBody>
      </p:sp>
      <p:sp>
        <p:nvSpPr>
          <p:cNvPr id="536" name="Google Shape;536;p57"/>
          <p:cNvSpPr/>
          <p:nvPr/>
        </p:nvSpPr>
        <p:spPr>
          <a:xfrm>
            <a:off x="1676400" y="4627425"/>
            <a:ext cx="12747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permissions</a:t>
            </a:r>
            <a:endParaRPr/>
          </a:p>
        </p:txBody>
      </p:sp>
      <p:sp>
        <p:nvSpPr>
          <p:cNvPr id="537" name="Google Shape;537;p57"/>
          <p:cNvSpPr/>
          <p:nvPr/>
        </p:nvSpPr>
        <p:spPr>
          <a:xfrm>
            <a:off x="4613575" y="4627425"/>
            <a:ext cx="7482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owner</a:t>
            </a:r>
            <a:endParaRPr/>
          </a:p>
        </p:txBody>
      </p:sp>
      <p:sp>
        <p:nvSpPr>
          <p:cNvPr id="538" name="Google Shape;538;p57"/>
          <p:cNvSpPr/>
          <p:nvPr/>
        </p:nvSpPr>
        <p:spPr>
          <a:xfrm>
            <a:off x="5569500" y="4627425"/>
            <a:ext cx="12747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group owner</a:t>
            </a:r>
            <a:endParaRPr/>
          </a:p>
        </p:txBody>
      </p:sp>
      <p:cxnSp>
        <p:nvCxnSpPr>
          <p:cNvPr id="539" name="Google Shape;539;p57"/>
          <p:cNvCxnSpPr>
            <a:stCxn id="535" idx="0"/>
          </p:cNvCxnSpPr>
          <p:nvPr/>
        </p:nvCxnSpPr>
        <p:spPr>
          <a:xfrm rot="10800000">
            <a:off x="211050" y="3506625"/>
            <a:ext cx="578700" cy="1120800"/>
          </a:xfrm>
          <a:prstGeom prst="straightConnector1">
            <a:avLst/>
          </a:prstGeom>
          <a:noFill/>
          <a:ln w="9525" cap="flat" cmpd="sng">
            <a:solidFill>
              <a:schemeClr val="dk2"/>
            </a:solidFill>
            <a:prstDash val="solid"/>
            <a:round/>
            <a:headEnd type="none" w="med" len="med"/>
            <a:tailEnd type="triangle" w="med" len="med"/>
          </a:ln>
        </p:spPr>
      </p:cxnSp>
      <p:cxnSp>
        <p:nvCxnSpPr>
          <p:cNvPr id="540" name="Google Shape;540;p57"/>
          <p:cNvCxnSpPr>
            <a:stCxn id="536" idx="0"/>
          </p:cNvCxnSpPr>
          <p:nvPr/>
        </p:nvCxnSpPr>
        <p:spPr>
          <a:xfrm rot="10800000">
            <a:off x="658050" y="3657525"/>
            <a:ext cx="1655700" cy="969900"/>
          </a:xfrm>
          <a:prstGeom prst="straightConnector1">
            <a:avLst/>
          </a:prstGeom>
          <a:noFill/>
          <a:ln w="9525" cap="flat" cmpd="sng">
            <a:solidFill>
              <a:schemeClr val="dk2"/>
            </a:solidFill>
            <a:prstDash val="solid"/>
            <a:round/>
            <a:headEnd type="none" w="med" len="med"/>
            <a:tailEnd type="triangle" w="med" len="med"/>
          </a:ln>
        </p:spPr>
      </p:cxnSp>
      <p:cxnSp>
        <p:nvCxnSpPr>
          <p:cNvPr id="541" name="Google Shape;541;p57"/>
          <p:cNvCxnSpPr>
            <a:stCxn id="537" idx="0"/>
          </p:cNvCxnSpPr>
          <p:nvPr/>
        </p:nvCxnSpPr>
        <p:spPr>
          <a:xfrm rot="10800000">
            <a:off x="2562775" y="3649425"/>
            <a:ext cx="2424900" cy="978000"/>
          </a:xfrm>
          <a:prstGeom prst="straightConnector1">
            <a:avLst/>
          </a:prstGeom>
          <a:noFill/>
          <a:ln w="9525" cap="flat" cmpd="sng">
            <a:solidFill>
              <a:schemeClr val="dk2"/>
            </a:solidFill>
            <a:prstDash val="solid"/>
            <a:round/>
            <a:headEnd type="none" w="med" len="med"/>
            <a:tailEnd type="triangle" w="med" len="med"/>
          </a:ln>
        </p:spPr>
      </p:cxnSp>
      <p:cxnSp>
        <p:nvCxnSpPr>
          <p:cNvPr id="542" name="Google Shape;542;p57"/>
          <p:cNvCxnSpPr>
            <a:stCxn id="538" idx="0"/>
          </p:cNvCxnSpPr>
          <p:nvPr/>
        </p:nvCxnSpPr>
        <p:spPr>
          <a:xfrm rot="10800000">
            <a:off x="3396150" y="3655125"/>
            <a:ext cx="2810700" cy="972300"/>
          </a:xfrm>
          <a:prstGeom prst="straightConnector1">
            <a:avLst/>
          </a:prstGeom>
          <a:noFill/>
          <a:ln w="9525" cap="flat" cmpd="sng">
            <a:solidFill>
              <a:schemeClr val="dk2"/>
            </a:solidFill>
            <a:prstDash val="solid"/>
            <a:round/>
            <a:headEnd type="none" w="med" len="med"/>
            <a:tailEnd type="triangle" w="med" len="med"/>
          </a:ln>
        </p:spPr>
      </p:cxnSp>
      <p:cxnSp>
        <p:nvCxnSpPr>
          <p:cNvPr id="543" name="Google Shape;543;p57"/>
          <p:cNvCxnSpPr>
            <a:stCxn id="536" idx="0"/>
          </p:cNvCxnSpPr>
          <p:nvPr/>
        </p:nvCxnSpPr>
        <p:spPr>
          <a:xfrm rot="10800000">
            <a:off x="1371750" y="3671325"/>
            <a:ext cx="942000" cy="956100"/>
          </a:xfrm>
          <a:prstGeom prst="straightConnector1">
            <a:avLst/>
          </a:prstGeom>
          <a:noFill/>
          <a:ln w="9525" cap="flat" cmpd="sng">
            <a:solidFill>
              <a:schemeClr val="dk2"/>
            </a:solidFill>
            <a:prstDash val="solid"/>
            <a:round/>
            <a:headEnd type="none" w="med" len="med"/>
            <a:tailEnd type="triangle" w="med" len="med"/>
          </a:ln>
        </p:spPr>
      </p:cxnSp>
      <p:sp>
        <p:nvSpPr>
          <p:cNvPr id="544" name="Google Shape;544;p57"/>
          <p:cNvSpPr/>
          <p:nvPr/>
        </p:nvSpPr>
        <p:spPr>
          <a:xfrm>
            <a:off x="3236374" y="4627425"/>
            <a:ext cx="11931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link count</a:t>
            </a:r>
            <a:endParaRPr/>
          </a:p>
        </p:txBody>
      </p:sp>
      <p:cxnSp>
        <p:nvCxnSpPr>
          <p:cNvPr id="545" name="Google Shape;545;p57"/>
          <p:cNvCxnSpPr/>
          <p:nvPr/>
        </p:nvCxnSpPr>
        <p:spPr>
          <a:xfrm rot="10800000">
            <a:off x="1826425" y="3620625"/>
            <a:ext cx="1974000" cy="999900"/>
          </a:xfrm>
          <a:prstGeom prst="straightConnector1">
            <a:avLst/>
          </a:prstGeom>
          <a:noFill/>
          <a:ln w="9525" cap="flat" cmpd="sng">
            <a:solidFill>
              <a:schemeClr val="dk2"/>
            </a:solidFill>
            <a:prstDash val="solid"/>
            <a:round/>
            <a:headEnd type="none" w="med" len="med"/>
            <a:tailEnd type="triangle" w="med" len="med"/>
          </a:ln>
        </p:spPr>
      </p:cxnSp>
      <p:sp>
        <p:nvSpPr>
          <p:cNvPr id="546" name="Google Shape;546;p57"/>
          <p:cNvSpPr/>
          <p:nvPr/>
        </p:nvSpPr>
        <p:spPr>
          <a:xfrm>
            <a:off x="7121150" y="3892575"/>
            <a:ext cx="1274700" cy="49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modified timestamp</a:t>
            </a:r>
            <a:endParaRPr/>
          </a:p>
        </p:txBody>
      </p:sp>
      <p:cxnSp>
        <p:nvCxnSpPr>
          <p:cNvPr id="547" name="Google Shape;547;p57"/>
          <p:cNvCxnSpPr>
            <a:stCxn id="546" idx="1"/>
          </p:cNvCxnSpPr>
          <p:nvPr/>
        </p:nvCxnSpPr>
        <p:spPr>
          <a:xfrm rot="10800000">
            <a:off x="5060750" y="3564525"/>
            <a:ext cx="2060400" cy="573900"/>
          </a:xfrm>
          <a:prstGeom prst="straightConnector1">
            <a:avLst/>
          </a:prstGeom>
          <a:noFill/>
          <a:ln w="9525" cap="flat" cmpd="sng">
            <a:solidFill>
              <a:schemeClr val="dk2"/>
            </a:solidFill>
            <a:prstDash val="solid"/>
            <a:round/>
            <a:headEnd type="none" w="med" len="med"/>
            <a:tailEnd type="triangle" w="med" len="med"/>
          </a:ln>
        </p:spPr>
      </p:cxnSp>
      <p:sp>
        <p:nvSpPr>
          <p:cNvPr id="548" name="Google Shape;548;p57"/>
          <p:cNvSpPr/>
          <p:nvPr/>
        </p:nvSpPr>
        <p:spPr>
          <a:xfrm>
            <a:off x="7431300" y="3275325"/>
            <a:ext cx="12747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filename</a:t>
            </a:r>
            <a:endParaRPr/>
          </a:p>
        </p:txBody>
      </p:sp>
      <p:cxnSp>
        <p:nvCxnSpPr>
          <p:cNvPr id="549" name="Google Shape;549;p57"/>
          <p:cNvCxnSpPr/>
          <p:nvPr/>
        </p:nvCxnSpPr>
        <p:spPr>
          <a:xfrm rot="10800000">
            <a:off x="6592500" y="3409425"/>
            <a:ext cx="838800" cy="51000"/>
          </a:xfrm>
          <a:prstGeom prst="straightConnector1">
            <a:avLst/>
          </a:prstGeom>
          <a:noFill/>
          <a:ln w="9525" cap="flat" cmpd="sng">
            <a:solidFill>
              <a:schemeClr val="dk2"/>
            </a:solidFill>
            <a:prstDash val="solid"/>
            <a:round/>
            <a:headEnd type="none" w="med" len="med"/>
            <a:tailEnd type="triangle" w="med" len="med"/>
          </a:ln>
        </p:spPr>
      </p:cxnSp>
      <p:sp>
        <p:nvSpPr>
          <p:cNvPr id="532" name="Google Shape;532;p57"/>
          <p:cNvSpPr/>
          <p:nvPr/>
        </p:nvSpPr>
        <p:spPr>
          <a:xfrm>
            <a:off x="7051925" y="4627425"/>
            <a:ext cx="1274700" cy="3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size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8"/>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Unix File System</a:t>
            </a:r>
            <a:endParaRPr/>
          </a:p>
        </p:txBody>
      </p:sp>
      <p:sp>
        <p:nvSpPr>
          <p:cNvPr id="555" name="Google Shape;555;p58"/>
          <p:cNvSpPr txBox="1">
            <a:spLocks noGrp="1"/>
          </p:cNvSpPr>
          <p:nvPr>
            <p:ph type="body" idx="1"/>
          </p:nvPr>
        </p:nvSpPr>
        <p:spPr>
          <a:xfrm>
            <a:off x="64500" y="680400"/>
            <a:ext cx="4320600" cy="4462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SzPts val="1400"/>
              <a:buChar char="■"/>
            </a:pPr>
            <a:r>
              <a:rPr lang="en-GB" sz="1400"/>
              <a:t>9 permission bits per file: specify </a:t>
            </a:r>
            <a:r>
              <a:rPr lang="en-GB" sz="1400" b="1"/>
              <a:t>R</a:t>
            </a:r>
            <a:r>
              <a:rPr lang="en-GB" sz="1400"/>
              <a:t>ead, </a:t>
            </a:r>
            <a:r>
              <a:rPr lang="en-GB" sz="1400" b="1"/>
              <a:t>W</a:t>
            </a:r>
            <a:r>
              <a:rPr lang="en-GB" sz="1400"/>
              <a:t>rite, and e</a:t>
            </a:r>
            <a:r>
              <a:rPr lang="en-GB" sz="1400" b="1"/>
              <a:t>X</a:t>
            </a:r>
            <a:r>
              <a:rPr lang="en-GB" sz="1400"/>
              <a:t>ecute permission for the owner of the file, members of the group and all other users (aka world)</a:t>
            </a:r>
            <a:endParaRPr sz="1400"/>
          </a:p>
          <a:p>
            <a:pPr marL="457200" lvl="0" indent="-317500" algn="l" rtl="0">
              <a:lnSpc>
                <a:spcPct val="115000"/>
              </a:lnSpc>
              <a:spcBef>
                <a:spcPts val="1000"/>
              </a:spcBef>
              <a:spcAft>
                <a:spcPts val="0"/>
              </a:spcAft>
              <a:buSzPts val="1400"/>
              <a:buChar char="■"/>
            </a:pPr>
            <a:r>
              <a:rPr lang="en-GB" sz="1400"/>
              <a:t>The owner ID, group ID, and protection bits are part of the file’s inode</a:t>
            </a:r>
            <a:endParaRPr sz="1400"/>
          </a:p>
        </p:txBody>
      </p:sp>
      <p:pic>
        <p:nvPicPr>
          <p:cNvPr id="556" name="Google Shape;556;p58"/>
          <p:cNvPicPr preferRelativeResize="0"/>
          <p:nvPr/>
        </p:nvPicPr>
        <p:blipFill rotWithShape="1">
          <a:blip r:embed="rId3">
            <a:alphaModFix/>
          </a:blip>
          <a:srcRect b="22899"/>
          <a:stretch/>
        </p:blipFill>
        <p:spPr>
          <a:xfrm>
            <a:off x="3927425" y="2686325"/>
            <a:ext cx="4373325" cy="2270075"/>
          </a:xfrm>
          <a:prstGeom prst="rect">
            <a:avLst/>
          </a:prstGeom>
          <a:noFill/>
          <a:ln w="9525" cap="flat" cmpd="sng">
            <a:solidFill>
              <a:srgbClr val="000000"/>
            </a:solidFill>
            <a:prstDash val="dash"/>
            <a:round/>
            <a:headEnd type="none" w="sm" len="sm"/>
            <a:tailEnd type="none" w="sm" len="sm"/>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9"/>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Examples - permissions for files</a:t>
            </a:r>
            <a:endParaRPr/>
          </a:p>
        </p:txBody>
      </p:sp>
      <p:graphicFrame>
        <p:nvGraphicFramePr>
          <p:cNvPr id="562" name="Google Shape;562;p59"/>
          <p:cNvGraphicFramePr/>
          <p:nvPr/>
        </p:nvGraphicFramePr>
        <p:xfrm>
          <a:off x="952500" y="1619250"/>
          <a:ext cx="3000000" cy="3000000"/>
        </p:xfrm>
        <a:graphic>
          <a:graphicData uri="http://schemas.openxmlformats.org/drawingml/2006/table">
            <a:tbl>
              <a:tblPr>
                <a:noFill/>
                <a:tableStyleId>{80225287-54FF-4A48-B502-897766D688CD}</a:tableStyleId>
              </a:tblPr>
              <a:tblGrid>
                <a:gridCol w="1548250">
                  <a:extLst>
                    <a:ext uri="{9D8B030D-6E8A-4147-A177-3AD203B41FA5}">
                      <a16:colId xmlns:a16="http://schemas.microsoft.com/office/drawing/2014/main" val="20000"/>
                    </a:ext>
                  </a:extLst>
                </a:gridCol>
                <a:gridCol w="56907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latin typeface="Consolas"/>
                          <a:ea typeface="Consolas"/>
                          <a:cs typeface="Consolas"/>
                          <a:sym typeface="Consolas"/>
                        </a:rPr>
                        <a:t>-rw-r--r--</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read/write for owner, read-only for everyone else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-rw-r-----</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read/write for owner, read-only for group, forbidden for everyone else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-rwx--x--x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read/write/execute for owner, execute-only for everyone else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-r--r--r--</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ready-only for everyone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-rwxrwxrwx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read/write/execute for everyone (bad idea)</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----rwxrwx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yes it’s possible, owner has no rights, everyone else does...</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file is an </a:t>
            </a:r>
            <a:r>
              <a:rPr lang="en-GB" i="1"/>
              <a:t>abstraction </a:t>
            </a:r>
            <a:r>
              <a:rPr lang="en-GB"/>
              <a:t>of long term storage, implemented by OS</a:t>
            </a:r>
            <a:endParaRPr/>
          </a:p>
          <a:p>
            <a:pPr marL="914400" marR="0" lvl="1" indent="-317500" algn="l" rtl="0">
              <a:lnSpc>
                <a:spcPct val="150000"/>
              </a:lnSpc>
              <a:spcBef>
                <a:spcPts val="0"/>
              </a:spcBef>
              <a:spcAft>
                <a:spcPts val="0"/>
              </a:spcAft>
              <a:buClr>
                <a:srgbClr val="1C4587"/>
              </a:buClr>
              <a:buSzPts val="1400"/>
              <a:buFont typeface="Trebuchet MS"/>
              <a:buChar char="□"/>
            </a:pPr>
            <a:r>
              <a:rPr lang="en-GB">
                <a:solidFill>
                  <a:schemeClr val="dk1"/>
                </a:solidFill>
              </a:rPr>
              <a:t>OS allows processes to see a file through contiguous logical address space</a:t>
            </a:r>
            <a:endParaRPr>
              <a:solidFill>
                <a:schemeClr val="dk1"/>
              </a:solidFill>
            </a:endParaRPr>
          </a:p>
          <a:p>
            <a:pPr marL="914400" lvl="1" indent="-317500" algn="l" rtl="0">
              <a:spcBef>
                <a:spcPts val="0"/>
              </a:spcBef>
              <a:spcAft>
                <a:spcPts val="0"/>
              </a:spcAft>
              <a:buSzPts val="1400"/>
              <a:buChar char="□"/>
            </a:pPr>
            <a:r>
              <a:rPr lang="en-GB">
                <a:solidFill>
                  <a:schemeClr val="dk1"/>
                </a:solidFill>
              </a:rPr>
              <a:t>file contains a sequence of bytes, which can be individually addressed</a:t>
            </a:r>
            <a:endParaRPr>
              <a:solidFill>
                <a:schemeClr val="dk1"/>
              </a:solidFill>
            </a:endParaRPr>
          </a:p>
          <a:p>
            <a:pPr marL="914400" lvl="1" indent="-317500" algn="l" rtl="0">
              <a:spcBef>
                <a:spcPts val="0"/>
              </a:spcBef>
              <a:spcAft>
                <a:spcPts val="0"/>
              </a:spcAft>
              <a:buSzPts val="1400"/>
              <a:buChar char="□"/>
            </a:pPr>
            <a:r>
              <a:rPr lang="en-GB"/>
              <a:t>OS maps files onto physical devices</a:t>
            </a:r>
            <a:endParaRPr/>
          </a:p>
          <a:p>
            <a:pPr marL="914400" lvl="1" indent="-317500" algn="l" rtl="0">
              <a:spcBef>
                <a:spcPts val="0"/>
              </a:spcBef>
              <a:spcAft>
                <a:spcPts val="0"/>
              </a:spcAft>
              <a:buSzPts val="1400"/>
              <a:buChar char="□"/>
            </a:pPr>
            <a:r>
              <a:rPr lang="en-GB"/>
              <a:t>OS (generally) does not care about the contents of files</a:t>
            </a:r>
            <a:endParaRPr/>
          </a:p>
          <a:p>
            <a:pPr marL="457200" lvl="0" indent="-317500" algn="l" rtl="0">
              <a:spcBef>
                <a:spcPts val="0"/>
              </a:spcBef>
              <a:spcAft>
                <a:spcPts val="0"/>
              </a:spcAft>
              <a:buSzPts val="1400"/>
              <a:buChar char="■"/>
            </a:pPr>
            <a:r>
              <a:rPr lang="en-GB" b="1"/>
              <a:t>file's creator</a:t>
            </a:r>
            <a:r>
              <a:rPr lang="en-GB"/>
              <a:t> decides on the contents of the file (</a:t>
            </a:r>
            <a:r>
              <a:rPr lang="en-GB">
                <a:solidFill>
                  <a:srgbClr val="993300"/>
                </a:solidFill>
              </a:rPr>
              <a:t>file format</a:t>
            </a:r>
            <a:r>
              <a:rPr lang="en-GB"/>
              <a:t> / </a:t>
            </a:r>
            <a:r>
              <a:rPr lang="en-GB">
                <a:solidFill>
                  <a:srgbClr val="993300"/>
                </a:solidFill>
              </a:rPr>
              <a:t>internal structure</a:t>
            </a:r>
            <a:r>
              <a:rPr lang="en-GB"/>
              <a:t>)</a:t>
            </a:r>
            <a:endParaRPr/>
          </a:p>
          <a:p>
            <a:pPr marL="914400" lvl="1" indent="-317500" algn="l" rtl="0">
              <a:spcBef>
                <a:spcPts val="0"/>
              </a:spcBef>
              <a:spcAft>
                <a:spcPts val="0"/>
              </a:spcAft>
              <a:buSzPts val="1400"/>
              <a:buChar char="□"/>
            </a:pPr>
            <a:r>
              <a:rPr lang="en-GB"/>
              <a:t>can create an even higher level abstraction</a:t>
            </a:r>
            <a:br>
              <a:rPr lang="en-GB"/>
            </a:br>
            <a:r>
              <a:rPr lang="en-GB"/>
              <a:t>eg. treat file as a sequence of bits, numbers, records, …</a:t>
            </a:r>
            <a:endParaRPr/>
          </a:p>
          <a:p>
            <a:pPr marL="914400" lvl="1" indent="-317500" algn="l" rtl="0">
              <a:spcBef>
                <a:spcPts val="0"/>
              </a:spcBef>
              <a:spcAft>
                <a:spcPts val="0"/>
              </a:spcAft>
              <a:buSzPts val="1400"/>
              <a:buChar char="□"/>
            </a:pPr>
            <a:r>
              <a:rPr lang="en-GB"/>
              <a:t>decides on the meaning of the file's contents</a:t>
            </a:r>
            <a:endParaRPr/>
          </a:p>
          <a:p>
            <a:pPr marL="457200" lvl="0" indent="-317500" algn="l" rtl="0">
              <a:spcBef>
                <a:spcPts val="0"/>
              </a:spcBef>
              <a:spcAft>
                <a:spcPts val="0"/>
              </a:spcAft>
              <a:buSzPts val="1400"/>
              <a:buChar char="■"/>
            </a:pPr>
            <a:r>
              <a:rPr lang="en-GB"/>
              <a:t>what can be in a file?</a:t>
            </a:r>
            <a:endParaRPr/>
          </a:p>
          <a:p>
            <a:pPr marL="914400" lvl="1" indent="-317500" algn="l" rtl="0">
              <a:spcBef>
                <a:spcPts val="0"/>
              </a:spcBef>
              <a:spcAft>
                <a:spcPts val="0"/>
              </a:spcAft>
              <a:buSzPts val="1400"/>
              <a:buChar char="□"/>
            </a:pPr>
            <a:r>
              <a:rPr lang="en-GB"/>
              <a:t>anything, as long as it can be organized into a </a:t>
            </a:r>
            <a:r>
              <a:rPr lang="en-GB" b="1"/>
              <a:t>sequence of bytes</a:t>
            </a:r>
            <a:endParaRPr b="1"/>
          </a:p>
          <a:p>
            <a:pPr marL="914400" lvl="1" indent="-317500" algn="l" rtl="0">
              <a:spcBef>
                <a:spcPts val="0"/>
              </a:spcBef>
              <a:spcAft>
                <a:spcPts val="0"/>
              </a:spcAft>
              <a:buSzPts val="1400"/>
              <a:buChar char="□"/>
            </a:pPr>
            <a:r>
              <a:rPr lang="en-GB"/>
              <a:t>eg. source code, executable, images, movies, text, ...</a:t>
            </a:r>
            <a:endParaRPr/>
          </a:p>
        </p:txBody>
      </p:sp>
      <p:sp>
        <p:nvSpPr>
          <p:cNvPr id="64" name="Google Shape;64;p15"/>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0"/>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Examples - permissions for directories</a:t>
            </a:r>
            <a:endParaRPr/>
          </a:p>
        </p:txBody>
      </p:sp>
      <p:sp>
        <p:nvSpPr>
          <p:cNvPr id="568" name="Google Shape;568;p60"/>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GB"/>
              <a:t>permission bits are interpreted slightly differently for directories</a:t>
            </a:r>
            <a:endParaRPr/>
          </a:p>
          <a:p>
            <a:pPr marL="457200" lvl="0" indent="-317500" algn="l" rtl="0">
              <a:spcBef>
                <a:spcPts val="1000"/>
              </a:spcBef>
              <a:spcAft>
                <a:spcPts val="0"/>
              </a:spcAft>
              <a:buSzPts val="1400"/>
              <a:buChar char="■"/>
            </a:pPr>
            <a:r>
              <a:rPr lang="en-GB" b="1"/>
              <a:t>read </a:t>
            </a:r>
            <a:r>
              <a:rPr lang="en-GB"/>
              <a:t>bit allows listing of file/directory names</a:t>
            </a:r>
            <a:endParaRPr/>
          </a:p>
          <a:p>
            <a:pPr marL="457200" lvl="0" indent="-317500" algn="l" rtl="0">
              <a:spcBef>
                <a:spcPts val="1000"/>
              </a:spcBef>
              <a:spcAft>
                <a:spcPts val="0"/>
              </a:spcAft>
              <a:buSzPts val="1400"/>
              <a:buChar char="■"/>
            </a:pPr>
            <a:r>
              <a:rPr lang="en-GB" b="1"/>
              <a:t>write </a:t>
            </a:r>
            <a:r>
              <a:rPr lang="en-GB"/>
              <a:t>bit allows creating aand deleting files in directory</a:t>
            </a:r>
            <a:endParaRPr/>
          </a:p>
          <a:p>
            <a:pPr marL="457200" lvl="0" indent="-317500" algn="l" rtl="0">
              <a:spcBef>
                <a:spcPts val="1000"/>
              </a:spcBef>
              <a:spcAft>
                <a:spcPts val="0"/>
              </a:spcAft>
              <a:buSzPts val="1400"/>
              <a:buChar char="■"/>
            </a:pPr>
            <a:r>
              <a:rPr lang="en-GB" b="1"/>
              <a:t>execute </a:t>
            </a:r>
            <a:r>
              <a:rPr lang="en-GB"/>
              <a:t>bit allows </a:t>
            </a:r>
            <a:r>
              <a:rPr lang="en-GB" u="sng"/>
              <a:t>entering</a:t>
            </a:r>
            <a:r>
              <a:rPr lang="en-GB"/>
              <a:t> the directory and getting attributes of files in the directory</a:t>
            </a:r>
            <a:endParaRPr/>
          </a:p>
          <a:p>
            <a:pPr marL="457200" lvl="0" indent="-317500" algn="l" rtl="0">
              <a:spcBef>
                <a:spcPts val="1000"/>
              </a:spcBef>
              <a:spcAft>
                <a:spcPts val="0"/>
              </a:spcAft>
              <a:buSzPts val="1400"/>
              <a:buChar char="■"/>
            </a:pPr>
            <a:r>
              <a:rPr lang="en-GB"/>
              <a:t>not all combinations make sense: eg. read without execute</a:t>
            </a:r>
            <a:endParaRPr/>
          </a:p>
        </p:txBody>
      </p:sp>
      <p:graphicFrame>
        <p:nvGraphicFramePr>
          <p:cNvPr id="569" name="Google Shape;569;p60"/>
          <p:cNvGraphicFramePr/>
          <p:nvPr/>
        </p:nvGraphicFramePr>
        <p:xfrm>
          <a:off x="765750" y="3406475"/>
          <a:ext cx="3000000" cy="3000000"/>
        </p:xfrm>
        <a:graphic>
          <a:graphicData uri="http://schemas.openxmlformats.org/drawingml/2006/table">
            <a:tbl>
              <a:tblPr>
                <a:noFill/>
                <a:tableStyleId>{80225287-54FF-4A48-B502-897766D688CD}</a:tableStyleId>
              </a:tblPr>
              <a:tblGrid>
                <a:gridCol w="1613875">
                  <a:extLst>
                    <a:ext uri="{9D8B030D-6E8A-4147-A177-3AD203B41FA5}">
                      <a16:colId xmlns:a16="http://schemas.microsoft.com/office/drawing/2014/main" val="20000"/>
                    </a:ext>
                  </a:extLst>
                </a:gridCol>
                <a:gridCol w="5931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latin typeface="Consolas"/>
                          <a:ea typeface="Consolas"/>
                          <a:cs typeface="Consolas"/>
                          <a:sym typeface="Consolas"/>
                        </a:rPr>
                        <a:t>drwxr-xr-x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all can enter and list the directory, only owner can add/delete files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drwxrwx---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full access to owner and group, off limits to world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drwx--x--x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full access to owner, while group &amp; others can access only known files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drwxrwxrwx</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anyone can do anything</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1"/>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Linux File System</a:t>
            </a:r>
            <a:endParaRPr/>
          </a:p>
        </p:txBody>
      </p:sp>
      <p:sp>
        <p:nvSpPr>
          <p:cNvPr id="575" name="Google Shape;575;p61"/>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permission check algorithm for given user, filepath</a:t>
            </a:r>
            <a:endParaRPr/>
          </a:p>
          <a:p>
            <a:pPr marL="0" lvl="0" indent="0" algn="l" rtl="0">
              <a:spcBef>
                <a:spcPts val="0"/>
              </a:spcBef>
              <a:spcAft>
                <a:spcPts val="0"/>
              </a:spcAft>
              <a:buNone/>
            </a:pPr>
            <a:endParaRPr/>
          </a:p>
          <a:p>
            <a:pPr marL="0" lvl="0" indent="0" algn="l" rtl="0">
              <a:spcBef>
                <a:spcPts val="0"/>
              </a:spcBef>
              <a:spcAft>
                <a:spcPts val="0"/>
              </a:spcAft>
              <a:buNone/>
            </a:pPr>
            <a:r>
              <a:rPr lang="en-GB" b="1"/>
              <a:t>step 1:</a:t>
            </a:r>
            <a:endParaRPr b="1"/>
          </a:p>
          <a:p>
            <a:pPr marL="0" lvl="0" indent="457200" algn="l" rtl="0">
              <a:spcBef>
                <a:spcPts val="0"/>
              </a:spcBef>
              <a:spcAft>
                <a:spcPts val="0"/>
              </a:spcAft>
              <a:buNone/>
            </a:pPr>
            <a:r>
              <a:rPr lang="en-GB"/>
              <a:t>make sure all parent directories in path have appropriate execute permissions</a:t>
            </a:r>
            <a:endParaRPr/>
          </a:p>
          <a:p>
            <a:pPr marL="0" lvl="0" indent="0" algn="l" rtl="0">
              <a:spcBef>
                <a:spcPts val="0"/>
              </a:spcBef>
              <a:spcAft>
                <a:spcPts val="0"/>
              </a:spcAft>
              <a:buNone/>
            </a:pPr>
            <a:endParaRPr/>
          </a:p>
          <a:p>
            <a:pPr marL="0" lvl="0" indent="0" algn="l" rtl="0">
              <a:spcBef>
                <a:spcPts val="0"/>
              </a:spcBef>
              <a:spcAft>
                <a:spcPts val="0"/>
              </a:spcAft>
              <a:buNone/>
            </a:pPr>
            <a:r>
              <a:rPr lang="en-GB" b="1"/>
              <a:t>step 2:</a:t>
            </a:r>
            <a:endParaRPr b="1"/>
          </a:p>
          <a:p>
            <a:pPr marL="0" lvl="0" indent="457200" algn="l" rtl="0">
              <a:spcBef>
                <a:spcPts val="0"/>
              </a:spcBef>
              <a:spcAft>
                <a:spcPts val="0"/>
              </a:spcAft>
              <a:buNone/>
            </a:pPr>
            <a:r>
              <a:rPr lang="en-GB">
                <a:latin typeface="Consolas"/>
                <a:ea typeface="Consolas"/>
                <a:cs typeface="Consolas"/>
                <a:sym typeface="Consolas"/>
              </a:rPr>
              <a:t>if file.owner == user then</a:t>
            </a:r>
            <a:endParaRPr>
              <a:latin typeface="Consolas"/>
              <a:ea typeface="Consolas"/>
              <a:cs typeface="Consolas"/>
              <a:sym typeface="Consolas"/>
            </a:endParaRPr>
          </a:p>
          <a:p>
            <a:pPr marL="457200" lvl="0" indent="457200" algn="l" rtl="0">
              <a:spcBef>
                <a:spcPts val="0"/>
              </a:spcBef>
              <a:spcAft>
                <a:spcPts val="0"/>
              </a:spcAft>
              <a:buNone/>
            </a:pPr>
            <a:r>
              <a:rPr lang="en-GB">
                <a:latin typeface="Consolas"/>
                <a:ea typeface="Consolas"/>
                <a:cs typeface="Consolas"/>
                <a:sym typeface="Consolas"/>
              </a:rPr>
              <a:t>use file.userPermissions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else if file.group in user.groups then</a:t>
            </a:r>
            <a:endParaRPr>
              <a:latin typeface="Consolas"/>
              <a:ea typeface="Consolas"/>
              <a:cs typeface="Consolas"/>
              <a:sym typeface="Consolas"/>
            </a:endParaRPr>
          </a:p>
          <a:p>
            <a:pPr marL="457200" lvl="0" indent="457200" algn="l" rtl="0">
              <a:spcBef>
                <a:spcPts val="0"/>
              </a:spcBef>
              <a:spcAft>
                <a:spcPts val="0"/>
              </a:spcAft>
              <a:buNone/>
            </a:pPr>
            <a:r>
              <a:rPr lang="en-GB">
                <a:latin typeface="Consolas"/>
                <a:ea typeface="Consolas"/>
                <a:cs typeface="Consolas"/>
                <a:sym typeface="Consolas"/>
              </a:rPr>
              <a:t>use file.groupPermissions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else</a:t>
            </a:r>
            <a:endParaRPr>
              <a:latin typeface="Consolas"/>
              <a:ea typeface="Consolas"/>
              <a:cs typeface="Consolas"/>
              <a:sym typeface="Consolas"/>
            </a:endParaRPr>
          </a:p>
          <a:p>
            <a:pPr marL="457200" lvl="0" indent="457200" algn="l" rtl="0">
              <a:spcBef>
                <a:spcPts val="0"/>
              </a:spcBef>
              <a:spcAft>
                <a:spcPts val="0"/>
              </a:spcAft>
              <a:buNone/>
            </a:pPr>
            <a:r>
              <a:rPr lang="en-GB">
                <a:latin typeface="Consolas"/>
                <a:ea typeface="Consolas"/>
                <a:cs typeface="Consolas"/>
                <a:sym typeface="Consolas"/>
              </a:rPr>
              <a:t>use file.worldPermissions</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2"/>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Linux File System</a:t>
            </a:r>
            <a:endParaRPr/>
          </a:p>
        </p:txBody>
      </p:sp>
      <p:sp>
        <p:nvSpPr>
          <p:cNvPr id="581" name="Google Shape;581;p62"/>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Set user ID (SetUID) bit, only on executable files</a:t>
            </a:r>
            <a:endParaRPr/>
          </a:p>
          <a:p>
            <a:pPr marL="914400" lvl="1" indent="-317500" algn="l" rtl="0">
              <a:spcBef>
                <a:spcPts val="0"/>
              </a:spcBef>
              <a:spcAft>
                <a:spcPts val="0"/>
              </a:spcAft>
              <a:buSzPts val="1400"/>
              <a:buChar char="□"/>
            </a:pPr>
            <a:r>
              <a:rPr lang="en-GB"/>
              <a:t>system temporarily uses rights of the file owner in addition to the real user’s rights when making access control decisions</a:t>
            </a:r>
            <a:endParaRPr/>
          </a:p>
          <a:p>
            <a:pPr marL="914400" lvl="1" indent="-317500" algn="l" rtl="0">
              <a:spcBef>
                <a:spcPts val="0"/>
              </a:spcBef>
              <a:spcAft>
                <a:spcPts val="0"/>
              </a:spcAft>
              <a:buSzPts val="1400"/>
              <a:buChar char="□"/>
            </a:pPr>
            <a:r>
              <a:rPr lang="en-GB"/>
              <a:t>enables privileged programs to access files/resources not generally accessible</a:t>
            </a:r>
            <a:endParaRPr/>
          </a:p>
          <a:p>
            <a:pPr marL="914400" lvl="1" indent="-317500" algn="l" rtl="0">
              <a:spcBef>
                <a:spcPts val="0"/>
              </a:spcBef>
              <a:spcAft>
                <a:spcPts val="0"/>
              </a:spcAft>
              <a:buSzPts val="1400"/>
              <a:buChar char="□"/>
            </a:pPr>
            <a:r>
              <a:rPr lang="en-GB"/>
              <a:t>eg. </a:t>
            </a:r>
            <a:r>
              <a:rPr lang="en-GB">
                <a:latin typeface="Consolas"/>
                <a:ea typeface="Consolas"/>
                <a:cs typeface="Consolas"/>
                <a:sym typeface="Consolas"/>
              </a:rPr>
              <a:t>passwd</a:t>
            </a:r>
            <a:endParaRPr>
              <a:latin typeface="Consolas"/>
              <a:ea typeface="Consolas"/>
              <a:cs typeface="Consolas"/>
              <a:sym typeface="Consolas"/>
            </a:endParaRPr>
          </a:p>
          <a:p>
            <a:pPr marL="457200" lvl="0" indent="-317500" algn="l" rtl="0">
              <a:spcBef>
                <a:spcPts val="0"/>
              </a:spcBef>
              <a:spcAft>
                <a:spcPts val="0"/>
              </a:spcAft>
              <a:buSzPts val="1400"/>
              <a:buChar char="■"/>
            </a:pPr>
            <a:r>
              <a:rPr lang="en-GB"/>
              <a:t>Set group ID (SetGID) bit</a:t>
            </a:r>
            <a:endParaRPr/>
          </a:p>
          <a:p>
            <a:pPr marL="914400" lvl="1" indent="-317500" algn="l" rtl="0">
              <a:spcBef>
                <a:spcPts val="0"/>
              </a:spcBef>
              <a:spcAft>
                <a:spcPts val="0"/>
              </a:spcAft>
              <a:buSzPts val="1400"/>
              <a:buChar char="□"/>
            </a:pPr>
            <a:r>
              <a:rPr lang="en-GB"/>
              <a:t>on executable files → similar effect to SetUID but for groups</a:t>
            </a:r>
            <a:endParaRPr/>
          </a:p>
          <a:p>
            <a:pPr marL="914400" lvl="1" indent="-317500" algn="l" rtl="0">
              <a:spcBef>
                <a:spcPts val="0"/>
              </a:spcBef>
              <a:spcAft>
                <a:spcPts val="0"/>
              </a:spcAft>
              <a:buSzPts val="1400"/>
              <a:buChar char="□"/>
            </a:pPr>
            <a:r>
              <a:rPr lang="en-GB"/>
              <a:t>on directories → new files/subdirectories will inherit the group owner</a:t>
            </a:r>
            <a:endParaRPr/>
          </a:p>
          <a:p>
            <a:pPr marL="457200" lvl="0" indent="-317500" algn="l" rtl="0">
              <a:spcBef>
                <a:spcPts val="0"/>
              </a:spcBef>
              <a:spcAft>
                <a:spcPts val="0"/>
              </a:spcAft>
              <a:buSzPts val="1400"/>
              <a:buChar char="■"/>
            </a:pPr>
            <a:r>
              <a:rPr lang="en-GB"/>
              <a:t>Sticky bit (12th bit)</a:t>
            </a:r>
            <a:endParaRPr/>
          </a:p>
          <a:p>
            <a:pPr marL="914400" lvl="1" indent="-317500" algn="l" rtl="0">
              <a:spcBef>
                <a:spcPts val="0"/>
              </a:spcBef>
              <a:spcAft>
                <a:spcPts val="0"/>
              </a:spcAft>
              <a:buSzPts val="1400"/>
              <a:buChar char="□"/>
            </a:pPr>
            <a:r>
              <a:rPr lang="en-GB"/>
              <a:t>When applied to a directory it specifies that only the owner of a file in the directory can rename, move, or delete that file.</a:t>
            </a:r>
            <a:endParaRPr/>
          </a:p>
          <a:p>
            <a:pPr marL="914400" lvl="1" indent="-317500" algn="l" rtl="0">
              <a:spcBef>
                <a:spcPts val="0"/>
              </a:spcBef>
              <a:spcAft>
                <a:spcPts val="0"/>
              </a:spcAft>
              <a:buSzPts val="1400"/>
              <a:buChar char="□"/>
            </a:pPr>
            <a:r>
              <a:rPr lang="en-GB"/>
              <a:t>Usually set on </a:t>
            </a:r>
            <a:r>
              <a:rPr lang="en-GB">
                <a:latin typeface="Consolas"/>
                <a:ea typeface="Consolas"/>
                <a:cs typeface="Consolas"/>
                <a:sym typeface="Consolas"/>
              </a:rPr>
              <a:t>/tmp</a:t>
            </a:r>
            <a:r>
              <a:rPr lang="en-GB"/>
              <a:t> and </a:t>
            </a:r>
            <a:r>
              <a:rPr lang="en-GB">
                <a:latin typeface="Consolas"/>
                <a:ea typeface="Consolas"/>
                <a:cs typeface="Consolas"/>
                <a:sym typeface="Consolas"/>
              </a:rPr>
              <a:t>/scratch</a:t>
            </a:r>
            <a:r>
              <a:rPr lang="en-GB"/>
              <a:t> or similar directories.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3"/>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Root ( superuser, UID = 0 )</a:t>
            </a:r>
            <a:endParaRPr/>
          </a:p>
        </p:txBody>
      </p:sp>
      <p:sp>
        <p:nvSpPr>
          <p:cNvPr id="587" name="Google Shape;587;p63"/>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is exempt from usual access control restrictions</a:t>
            </a:r>
            <a:endParaRPr/>
          </a:p>
          <a:p>
            <a:pPr marL="914400" lvl="1" indent="-317500" algn="l" rtl="0">
              <a:spcBef>
                <a:spcPts val="0"/>
              </a:spcBef>
              <a:spcAft>
                <a:spcPts val="0"/>
              </a:spcAft>
              <a:buSzPts val="1400"/>
              <a:buChar char="□"/>
            </a:pPr>
            <a:r>
              <a:rPr lang="en-GB"/>
              <a:t>has system-wide access</a:t>
            </a:r>
            <a:endParaRPr/>
          </a:p>
          <a:p>
            <a:pPr marL="914400" lvl="1" indent="-317500" algn="l" rtl="0">
              <a:spcBef>
                <a:spcPts val="0"/>
              </a:spcBef>
              <a:spcAft>
                <a:spcPts val="0"/>
              </a:spcAft>
              <a:buSzPts val="1400"/>
              <a:buChar char="□"/>
            </a:pPr>
            <a:r>
              <a:rPr lang="en-GB"/>
              <a:t>dangerous, but necessary, and actually OK with good practices</a:t>
            </a:r>
            <a:endParaRPr/>
          </a:p>
          <a:p>
            <a:pPr marL="457200" lvl="0" indent="-317500" algn="l" rtl="0">
              <a:spcBef>
                <a:spcPts val="0"/>
              </a:spcBef>
              <a:spcAft>
                <a:spcPts val="0"/>
              </a:spcAft>
              <a:buSzPts val="1400"/>
              <a:buChar char="■"/>
            </a:pPr>
            <a:r>
              <a:rPr lang="en-GB">
                <a:solidFill>
                  <a:schemeClr val="dk1"/>
                </a:solidFill>
              </a:rPr>
              <a:t>how to become root:</a:t>
            </a:r>
            <a:endParaRPr>
              <a:solidFill>
                <a:schemeClr val="dk1"/>
              </a:solidFill>
            </a:endParaRPr>
          </a:p>
          <a:p>
            <a:pPr marL="914400" lvl="1" indent="-317500" algn="l" rtl="0">
              <a:spcBef>
                <a:spcPts val="0"/>
              </a:spcBef>
              <a:spcAft>
                <a:spcPts val="0"/>
              </a:spcAft>
              <a:buSzPts val="1400"/>
              <a:buChar char="□"/>
            </a:pPr>
            <a:r>
              <a:rPr lang="en-GB" b="1">
                <a:solidFill>
                  <a:srgbClr val="660000"/>
                </a:solidFill>
                <a:latin typeface="Consolas"/>
                <a:ea typeface="Consolas"/>
                <a:cs typeface="Consolas"/>
                <a:sym typeface="Consolas"/>
              </a:rPr>
              <a:t>su   </a:t>
            </a:r>
            <a:r>
              <a:rPr lang="en-GB">
                <a:solidFill>
                  <a:srgbClr val="999999"/>
                </a:solidFill>
              </a:rPr>
              <a:t>(requires root password)</a:t>
            </a:r>
            <a:endParaRPr>
              <a:solidFill>
                <a:srgbClr val="999999"/>
              </a:solidFill>
            </a:endParaRPr>
          </a:p>
          <a:p>
            <a:pPr marL="1371600" lvl="2" indent="-317500" algn="l" rtl="0">
              <a:spcBef>
                <a:spcPts val="0"/>
              </a:spcBef>
              <a:spcAft>
                <a:spcPts val="0"/>
              </a:spcAft>
              <a:buSzPts val="1400"/>
              <a:buChar char="￮"/>
            </a:pPr>
            <a:r>
              <a:rPr lang="en-GB">
                <a:solidFill>
                  <a:schemeClr val="dk1"/>
                </a:solidFill>
              </a:rPr>
              <a:t>changes home dir, PATH and shell to root, leaves environment variables intact</a:t>
            </a:r>
            <a:endParaRPr>
              <a:solidFill>
                <a:schemeClr val="dk1"/>
              </a:solidFill>
            </a:endParaRPr>
          </a:p>
          <a:p>
            <a:pPr marL="914400" lvl="1" indent="-317500" algn="l" rtl="0">
              <a:spcBef>
                <a:spcPts val="0"/>
              </a:spcBef>
              <a:spcAft>
                <a:spcPts val="0"/>
              </a:spcAft>
              <a:buSzPts val="1400"/>
              <a:buChar char="□"/>
            </a:pPr>
            <a:r>
              <a:rPr lang="en-GB" b="1">
                <a:solidFill>
                  <a:srgbClr val="660000"/>
                </a:solidFill>
                <a:latin typeface="Consolas"/>
                <a:ea typeface="Consolas"/>
                <a:cs typeface="Consolas"/>
                <a:sym typeface="Consolas"/>
              </a:rPr>
              <a:t>su -</a:t>
            </a:r>
            <a:endParaRPr b="1">
              <a:solidFill>
                <a:srgbClr val="660000"/>
              </a:solidFill>
              <a:latin typeface="Consolas"/>
              <a:ea typeface="Consolas"/>
              <a:cs typeface="Consolas"/>
              <a:sym typeface="Consolas"/>
            </a:endParaRPr>
          </a:p>
          <a:p>
            <a:pPr marL="1371600" lvl="2" indent="-317500" algn="l" rtl="0">
              <a:spcBef>
                <a:spcPts val="0"/>
              </a:spcBef>
              <a:spcAft>
                <a:spcPts val="0"/>
              </a:spcAft>
              <a:buSzPts val="1400"/>
              <a:buChar char="￮"/>
            </a:pPr>
            <a:r>
              <a:rPr lang="en-GB">
                <a:solidFill>
                  <a:schemeClr val="dk1"/>
                </a:solidFill>
              </a:rPr>
              <a:t>logs in as root</a:t>
            </a:r>
            <a:endParaRPr>
              <a:solidFill>
                <a:schemeClr val="dk1"/>
              </a:solidFill>
            </a:endParaRPr>
          </a:p>
          <a:p>
            <a:pPr marL="914400" lvl="1" indent="-317500" algn="l" rtl="0">
              <a:spcBef>
                <a:spcPts val="0"/>
              </a:spcBef>
              <a:spcAft>
                <a:spcPts val="0"/>
              </a:spcAft>
              <a:buSzPts val="1400"/>
              <a:buChar char="□"/>
            </a:pPr>
            <a:r>
              <a:rPr lang="en-GB" b="1">
                <a:solidFill>
                  <a:srgbClr val="660000"/>
                </a:solidFill>
                <a:latin typeface="Consolas"/>
                <a:ea typeface="Consolas"/>
                <a:cs typeface="Consolas"/>
                <a:sym typeface="Consolas"/>
              </a:rPr>
              <a:t>su - &lt;user&gt;</a:t>
            </a:r>
            <a:endParaRPr b="1">
              <a:solidFill>
                <a:srgbClr val="660000"/>
              </a:solidFill>
              <a:latin typeface="Consolas"/>
              <a:ea typeface="Consolas"/>
              <a:cs typeface="Consolas"/>
              <a:sym typeface="Consolas"/>
            </a:endParaRPr>
          </a:p>
          <a:p>
            <a:pPr marL="1371600" lvl="2" indent="-317500" algn="l" rtl="0">
              <a:spcBef>
                <a:spcPts val="0"/>
              </a:spcBef>
              <a:spcAft>
                <a:spcPts val="0"/>
              </a:spcAft>
              <a:buSzPts val="1400"/>
              <a:buChar char="￮"/>
            </a:pPr>
            <a:r>
              <a:rPr lang="en-GB">
                <a:solidFill>
                  <a:schemeClr val="dk1"/>
                </a:solidFill>
              </a:rPr>
              <a:t>become someone else &lt;user&gt;</a:t>
            </a:r>
            <a:endParaRPr>
              <a:solidFill>
                <a:schemeClr val="dk1"/>
              </a:solidFill>
            </a:endParaRPr>
          </a:p>
          <a:p>
            <a:pPr marL="914400" lvl="1" indent="-317500" algn="l" rtl="0">
              <a:spcBef>
                <a:spcPts val="0"/>
              </a:spcBef>
              <a:spcAft>
                <a:spcPts val="0"/>
              </a:spcAft>
              <a:buSzPts val="1400"/>
              <a:buChar char="□"/>
            </a:pPr>
            <a:r>
              <a:rPr lang="en-GB" b="1">
                <a:solidFill>
                  <a:srgbClr val="660000"/>
                </a:solidFill>
                <a:latin typeface="Consolas"/>
                <a:ea typeface="Consolas"/>
                <a:cs typeface="Consolas"/>
                <a:sym typeface="Consolas"/>
              </a:rPr>
              <a:t>sudo &lt;command&gt;   </a:t>
            </a:r>
            <a:r>
              <a:rPr lang="en-GB">
                <a:solidFill>
                  <a:srgbClr val="999999"/>
                </a:solidFill>
              </a:rPr>
              <a:t>(requires user password)</a:t>
            </a:r>
            <a:endParaRPr b="1">
              <a:solidFill>
                <a:srgbClr val="660000"/>
              </a:solidFill>
              <a:latin typeface="Consolas"/>
              <a:ea typeface="Consolas"/>
              <a:cs typeface="Consolas"/>
              <a:sym typeface="Consolas"/>
            </a:endParaRPr>
          </a:p>
          <a:p>
            <a:pPr marL="1371600" lvl="2" indent="-317500" algn="l" rtl="0">
              <a:spcBef>
                <a:spcPts val="0"/>
              </a:spcBef>
              <a:spcAft>
                <a:spcPts val="0"/>
              </a:spcAft>
              <a:buSzPts val="1400"/>
              <a:buChar char="￮"/>
            </a:pPr>
            <a:r>
              <a:rPr lang="en-GB">
                <a:solidFill>
                  <a:schemeClr val="dk1"/>
                </a:solidFill>
              </a:rPr>
              <a:t>run one command as root ― recommended way, leaves an audit trail</a:t>
            </a:r>
            <a:endParaRPr>
              <a:solidFill>
                <a:schemeClr val="dk1"/>
              </a:solidFill>
            </a:endParaRPr>
          </a:p>
          <a:p>
            <a:pPr marL="1371600" lvl="2" indent="-317500" algn="l" rtl="0">
              <a:spcBef>
                <a:spcPts val="0"/>
              </a:spcBef>
              <a:spcAft>
                <a:spcPts val="0"/>
              </a:spcAft>
              <a:buSzPts val="1400"/>
              <a:buChar char="￮"/>
            </a:pPr>
            <a:r>
              <a:rPr lang="en-GB">
                <a:solidFill>
                  <a:schemeClr val="dk1"/>
                </a:solidFill>
              </a:rPr>
              <a:t>what does “</a:t>
            </a:r>
            <a:r>
              <a:rPr lang="en-GB">
                <a:solidFill>
                  <a:schemeClr val="dk1"/>
                </a:solidFill>
                <a:latin typeface="Consolas"/>
                <a:ea typeface="Consolas"/>
                <a:cs typeface="Consolas"/>
                <a:sym typeface="Consolas"/>
              </a:rPr>
              <a:t>sudo su -</a:t>
            </a:r>
            <a:r>
              <a:rPr lang="en-GB">
                <a:solidFill>
                  <a:schemeClr val="dk1"/>
                </a:solidFill>
              </a:rPr>
              <a:t>” do?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4"/>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Changing permissions</a:t>
            </a:r>
            <a:endParaRPr/>
          </a:p>
        </p:txBody>
      </p:sp>
      <p:sp>
        <p:nvSpPr>
          <p:cNvPr id="593" name="Google Shape;593;p64"/>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1000"/>
              </a:spcBef>
              <a:spcAft>
                <a:spcPts val="0"/>
              </a:spcAft>
              <a:buSzPts val="1400"/>
              <a:buChar char="■"/>
            </a:pPr>
            <a:r>
              <a:rPr lang="en-GB"/>
              <a:t>permissions are changed with </a:t>
            </a:r>
            <a:r>
              <a:rPr lang="en-GB" b="1">
                <a:latin typeface="Consolas"/>
                <a:ea typeface="Consolas"/>
                <a:cs typeface="Consolas"/>
                <a:sym typeface="Consolas"/>
              </a:rPr>
              <a:t>chmod </a:t>
            </a:r>
            <a:r>
              <a:rPr lang="en-GB"/>
              <a:t>or via a GUI</a:t>
            </a:r>
            <a:endParaRPr/>
          </a:p>
          <a:p>
            <a:pPr marL="457200" lvl="0" indent="-317500" algn="l" rtl="0">
              <a:spcBef>
                <a:spcPts val="0"/>
              </a:spcBef>
              <a:spcAft>
                <a:spcPts val="0"/>
              </a:spcAft>
              <a:buSzPts val="1400"/>
              <a:buChar char="■"/>
            </a:pPr>
            <a:r>
              <a:rPr lang="en-GB"/>
              <a:t>only the file owner or root can change permissions.</a:t>
            </a:r>
            <a:endParaRPr/>
          </a:p>
          <a:p>
            <a:pPr marL="457200" lvl="0" indent="-317500" algn="l" rtl="0">
              <a:spcBef>
                <a:spcPts val="0"/>
              </a:spcBef>
              <a:spcAft>
                <a:spcPts val="0"/>
              </a:spcAft>
              <a:buSzPts val="1400"/>
              <a:buChar char="■"/>
            </a:pPr>
            <a:r>
              <a:rPr lang="en-GB"/>
              <a:t>if a user owns a file, the user can use </a:t>
            </a:r>
            <a:r>
              <a:rPr lang="en-GB" b="1">
                <a:latin typeface="Consolas"/>
                <a:ea typeface="Consolas"/>
                <a:cs typeface="Consolas"/>
                <a:sym typeface="Consolas"/>
              </a:rPr>
              <a:t>chgrp </a:t>
            </a:r>
            <a:r>
              <a:rPr lang="en-GB"/>
              <a:t>to set file's group to any group of which the user is a member</a:t>
            </a:r>
            <a:endParaRPr/>
          </a:p>
          <a:p>
            <a:pPr marL="457200" lvl="0" indent="-317500" algn="l" rtl="0">
              <a:spcBef>
                <a:spcPts val="0"/>
              </a:spcBef>
              <a:spcAft>
                <a:spcPts val="0"/>
              </a:spcAft>
              <a:buSzPts val="1400"/>
              <a:buChar char="■"/>
            </a:pPr>
            <a:r>
              <a:rPr lang="en-GB"/>
              <a:t>root can change file ownership with </a:t>
            </a:r>
            <a:r>
              <a:rPr lang="en-GB" b="1">
                <a:latin typeface="Consolas"/>
                <a:ea typeface="Consolas"/>
                <a:cs typeface="Consolas"/>
                <a:sym typeface="Consolas"/>
              </a:rPr>
              <a:t>chown </a:t>
            </a:r>
            <a:r>
              <a:rPr lang="en-GB"/>
              <a:t>(and can optionally change group in the same command)</a:t>
            </a:r>
            <a:endParaRPr/>
          </a:p>
          <a:p>
            <a:pPr marL="457200" lvl="0" indent="-317500" algn="l" rtl="0">
              <a:spcBef>
                <a:spcPts val="0"/>
              </a:spcBef>
              <a:spcAft>
                <a:spcPts val="0"/>
              </a:spcAft>
              <a:buSzPts val="1400"/>
              <a:buChar char="■"/>
            </a:pPr>
            <a:r>
              <a:rPr lang="en-GB">
                <a:latin typeface="Consolas"/>
                <a:ea typeface="Consolas"/>
                <a:cs typeface="Consolas"/>
                <a:sym typeface="Consolas"/>
              </a:rPr>
              <a:t>chown</a:t>
            </a:r>
            <a:r>
              <a:rPr lang="en-GB"/>
              <a:t>, </a:t>
            </a:r>
            <a:r>
              <a:rPr lang="en-GB">
                <a:latin typeface="Consolas"/>
                <a:ea typeface="Consolas"/>
                <a:cs typeface="Consolas"/>
                <a:sym typeface="Consolas"/>
              </a:rPr>
              <a:t>chmod</a:t>
            </a:r>
            <a:r>
              <a:rPr lang="en-GB"/>
              <a:t>, and </a:t>
            </a:r>
            <a:r>
              <a:rPr lang="en-GB">
                <a:latin typeface="Consolas"/>
                <a:ea typeface="Consolas"/>
                <a:cs typeface="Consolas"/>
                <a:sym typeface="Consolas"/>
              </a:rPr>
              <a:t>chgrp </a:t>
            </a:r>
            <a:r>
              <a:rPr lang="en-GB"/>
              <a:t>can take the -R option to recursively apply changes through subdirectories.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5"/>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Changing Permissions Examples</a:t>
            </a:r>
            <a:endParaRPr/>
          </a:p>
        </p:txBody>
      </p:sp>
      <p:graphicFrame>
        <p:nvGraphicFramePr>
          <p:cNvPr id="599" name="Google Shape;599;p65"/>
          <p:cNvGraphicFramePr/>
          <p:nvPr/>
        </p:nvGraphicFramePr>
        <p:xfrm>
          <a:off x="245950" y="1113550"/>
          <a:ext cx="3000000" cy="3000000"/>
        </p:xfrm>
        <a:graphic>
          <a:graphicData uri="http://schemas.openxmlformats.org/drawingml/2006/table">
            <a:tbl>
              <a:tblPr>
                <a:noFill/>
                <a:tableStyleId>{80225287-54FF-4A48-B502-897766D688CD}</a:tableStyleId>
              </a:tblPr>
              <a:tblGrid>
                <a:gridCol w="3459050">
                  <a:extLst>
                    <a:ext uri="{9D8B030D-6E8A-4147-A177-3AD203B41FA5}">
                      <a16:colId xmlns:a16="http://schemas.microsoft.com/office/drawing/2014/main" val="20000"/>
                    </a:ext>
                  </a:extLst>
                </a:gridCol>
                <a:gridCol w="4746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latin typeface="Consolas"/>
                          <a:ea typeface="Consolas"/>
                          <a:cs typeface="Consolas"/>
                          <a:sym typeface="Consolas"/>
                        </a:rPr>
                        <a:t>chown -R root dir1</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changes owner of dir1 to root, and recursively everything inside dir1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chmod g+w,o-rwx f1 f2</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adds group write access to files f1 and f2, and removes all access to f1 and f2 for the world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chmod -R o-rwx .</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removes access for the world to current directory and everything inside it (recursively)</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chmod u+rw,g+rw,u-x,g-x,o-rwx f1</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f1 will allow read/write to owner &amp; group, everyone else will have no access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chmod 660 f1</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same as above but makes you look “pro”</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chmod +x f1</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f1 will be executable to everyone</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chmod og-rwx f1</a:t>
                      </a:r>
                      <a:endParaRPr>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a:t>disable all group/world access from f1</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6"/>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Limitations of Unix/Linux Permissions</a:t>
            </a:r>
            <a:endParaRPr/>
          </a:p>
        </p:txBody>
      </p:sp>
      <p:sp>
        <p:nvSpPr>
          <p:cNvPr id="605" name="Google Shape;605;p66"/>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1000"/>
              </a:spcBef>
              <a:spcAft>
                <a:spcPts val="0"/>
              </a:spcAft>
              <a:buSzPts val="1400"/>
              <a:buChar char="■"/>
            </a:pPr>
            <a:r>
              <a:rPr lang="en-GB"/>
              <a:t>Unix standard/basic permissions are great, but not perfect</a:t>
            </a:r>
            <a:endParaRPr/>
          </a:p>
          <a:p>
            <a:pPr marL="914400" lvl="1" indent="-317500" algn="l" rtl="0">
              <a:spcBef>
                <a:spcPts val="0"/>
              </a:spcBef>
              <a:spcAft>
                <a:spcPts val="0"/>
              </a:spcAft>
              <a:buSzPts val="1400"/>
              <a:buChar char="□"/>
            </a:pPr>
            <a:r>
              <a:rPr lang="en-GB"/>
              <a:t>not expressive enough</a:t>
            </a:r>
            <a:endParaRPr/>
          </a:p>
          <a:p>
            <a:pPr marL="914400" lvl="1" indent="-317500" algn="l" rtl="0">
              <a:spcBef>
                <a:spcPts val="0"/>
              </a:spcBef>
              <a:spcAft>
                <a:spcPts val="0"/>
              </a:spcAft>
              <a:buSzPts val="1400"/>
              <a:buChar char="□"/>
            </a:pPr>
            <a:r>
              <a:rPr lang="en-GB"/>
              <a:t>eg. user 'bob' cannot </a:t>
            </a:r>
            <a:r>
              <a:rPr lang="en-GB" b="1"/>
              <a:t>easily</a:t>
            </a:r>
            <a:r>
              <a:rPr lang="en-GB"/>
              <a:t> give user ‘john’ read access to his files</a:t>
            </a:r>
            <a:endParaRPr/>
          </a:p>
          <a:p>
            <a:pPr marL="457200" lvl="0" indent="-317500" algn="l" rtl="0">
              <a:spcBef>
                <a:spcPts val="1000"/>
              </a:spcBef>
              <a:spcAft>
                <a:spcPts val="0"/>
              </a:spcAft>
              <a:buSzPts val="1400"/>
              <a:buChar char="■"/>
            </a:pPr>
            <a:r>
              <a:rPr lang="en-GB"/>
              <a:t>most Linux based OSes support POSIX ACLs</a:t>
            </a:r>
            <a:endParaRPr/>
          </a:p>
          <a:p>
            <a:pPr marL="914400" lvl="1" indent="-317500" algn="l" rtl="0">
              <a:spcBef>
                <a:spcPts val="0"/>
              </a:spcBef>
              <a:spcAft>
                <a:spcPts val="0"/>
              </a:spcAft>
              <a:buSzPts val="1400"/>
              <a:buChar char="□"/>
            </a:pPr>
            <a:r>
              <a:rPr lang="en-GB"/>
              <a:t>builds on top of traditional Unix permissions</a:t>
            </a:r>
            <a:endParaRPr/>
          </a:p>
          <a:p>
            <a:pPr marL="914400" lvl="1" indent="-317500" algn="l" rtl="0">
              <a:spcBef>
                <a:spcPts val="0"/>
              </a:spcBef>
              <a:spcAft>
                <a:spcPts val="0"/>
              </a:spcAft>
              <a:buSzPts val="1400"/>
              <a:buChar char="□"/>
            </a:pPr>
            <a:r>
              <a:rPr lang="en-GB"/>
              <a:t>several users and groups can be named in ACLs, each with different permissions</a:t>
            </a:r>
            <a:endParaRPr/>
          </a:p>
          <a:p>
            <a:pPr marL="914400" lvl="1" indent="-317500" algn="l" rtl="0">
              <a:spcBef>
                <a:spcPts val="0"/>
              </a:spcBef>
              <a:spcAft>
                <a:spcPts val="0"/>
              </a:spcAft>
              <a:buSzPts val="1400"/>
              <a:buChar char="□"/>
            </a:pPr>
            <a:r>
              <a:rPr lang="en-GB"/>
              <a:t>allows for much finer-grained access control</a:t>
            </a:r>
            <a:endParaRPr/>
          </a:p>
          <a:p>
            <a:pPr marL="457200" lvl="0" indent="-317500" algn="l" rtl="0">
              <a:spcBef>
                <a:spcPts val="1000"/>
              </a:spcBef>
              <a:spcAft>
                <a:spcPts val="0"/>
              </a:spcAft>
              <a:buSzPts val="1400"/>
              <a:buChar char="■"/>
            </a:pPr>
            <a:r>
              <a:rPr lang="en-GB"/>
              <a:t>each ACL is of the form </a:t>
            </a:r>
            <a:r>
              <a:rPr lang="en-GB">
                <a:latin typeface="Consolas"/>
                <a:ea typeface="Consolas"/>
                <a:cs typeface="Consolas"/>
                <a:sym typeface="Consolas"/>
              </a:rPr>
              <a:t>type:name:rwx</a:t>
            </a:r>
            <a:endParaRPr>
              <a:latin typeface="Consolas"/>
              <a:ea typeface="Consolas"/>
              <a:cs typeface="Consolas"/>
              <a:sym typeface="Consolas"/>
            </a:endParaRPr>
          </a:p>
          <a:p>
            <a:pPr marL="914400" lvl="1" indent="-317500" algn="l" rtl="0">
              <a:spcBef>
                <a:spcPts val="0"/>
              </a:spcBef>
              <a:spcAft>
                <a:spcPts val="0"/>
              </a:spcAft>
              <a:buSzPts val="1400"/>
              <a:buChar char="□"/>
            </a:pPr>
            <a:r>
              <a:rPr lang="en-GB" b="1"/>
              <a:t>type </a:t>
            </a:r>
            <a:r>
              <a:rPr lang="en-GB"/>
              <a:t>is user or group</a:t>
            </a:r>
            <a:endParaRPr/>
          </a:p>
          <a:p>
            <a:pPr marL="914400" lvl="1" indent="-317500" algn="l" rtl="0">
              <a:spcBef>
                <a:spcPts val="0"/>
              </a:spcBef>
              <a:spcAft>
                <a:spcPts val="0"/>
              </a:spcAft>
              <a:buSzPts val="1400"/>
              <a:buChar char="□"/>
            </a:pPr>
            <a:r>
              <a:rPr lang="en-GB" b="1"/>
              <a:t>name </a:t>
            </a:r>
            <a:r>
              <a:rPr lang="en-GB"/>
              <a:t>is user name or group name</a:t>
            </a:r>
            <a:endParaRPr/>
          </a:p>
          <a:p>
            <a:pPr marL="914400" lvl="1" indent="-317500" algn="l" rtl="0">
              <a:spcBef>
                <a:spcPts val="0"/>
              </a:spcBef>
              <a:spcAft>
                <a:spcPts val="0"/>
              </a:spcAft>
              <a:buSzPts val="1400"/>
              <a:buChar char="□"/>
            </a:pPr>
            <a:r>
              <a:rPr lang="en-GB" b="1"/>
              <a:t>rwx </a:t>
            </a:r>
            <a:r>
              <a:rPr lang="en-GB"/>
              <a:t>refers to the bits set</a:t>
            </a:r>
            <a:endParaRPr/>
          </a:p>
          <a:p>
            <a:pPr marL="914400" lvl="1" indent="-317500" algn="l" rtl="0">
              <a:spcBef>
                <a:spcPts val="0"/>
              </a:spcBef>
              <a:spcAft>
                <a:spcPts val="0"/>
              </a:spcAft>
              <a:buSzPts val="1400"/>
              <a:buChar char="□"/>
            </a:pPr>
            <a:r>
              <a:rPr lang="en-GB"/>
              <a:t>setuid, setgid and sticky bits are not possible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7"/>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Linux Access Control Lists ( ACLs )</a:t>
            </a:r>
            <a:endParaRPr/>
          </a:p>
        </p:txBody>
      </p:sp>
      <p:sp>
        <p:nvSpPr>
          <p:cNvPr id="611" name="Google Shape;611;p67"/>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solidFill>
                  <a:srgbClr val="660000"/>
                </a:solidFill>
                <a:latin typeface="Consolas"/>
                <a:ea typeface="Consolas"/>
                <a:cs typeface="Consolas"/>
                <a:sym typeface="Consolas"/>
              </a:rPr>
              <a:t>getfacl </a:t>
            </a:r>
            <a:r>
              <a:rPr lang="en-GB">
                <a:solidFill>
                  <a:schemeClr val="dk1"/>
                </a:solidFill>
              </a:rPr>
              <a:t>lists the ACL for a file</a:t>
            </a:r>
            <a:endParaRPr>
              <a:solidFill>
                <a:schemeClr val="dk1"/>
              </a:solidFill>
            </a:endParaRPr>
          </a:p>
          <a:p>
            <a:pPr marL="457200" lvl="0" indent="-317500" algn="l" rtl="0">
              <a:spcBef>
                <a:spcPts val="0"/>
              </a:spcBef>
              <a:spcAft>
                <a:spcPts val="0"/>
              </a:spcAft>
              <a:buSzPts val="1400"/>
              <a:buChar char="■"/>
            </a:pPr>
            <a:r>
              <a:rPr lang="en-GB" b="1">
                <a:solidFill>
                  <a:srgbClr val="660000"/>
                </a:solidFill>
                <a:latin typeface="Consolas"/>
                <a:ea typeface="Consolas"/>
                <a:cs typeface="Consolas"/>
                <a:sym typeface="Consolas"/>
              </a:rPr>
              <a:t>setfacl </a:t>
            </a:r>
            <a:r>
              <a:rPr lang="en-GB"/>
              <a:t>command assigns ACLs to a file/directory</a:t>
            </a:r>
            <a:endParaRPr/>
          </a:p>
          <a:p>
            <a:pPr marL="457200" marR="0" lvl="0" indent="-317500" algn="l" rtl="0">
              <a:lnSpc>
                <a:spcPct val="115000"/>
              </a:lnSpc>
              <a:spcBef>
                <a:spcPts val="0"/>
              </a:spcBef>
              <a:spcAft>
                <a:spcPts val="0"/>
              </a:spcAft>
              <a:buSzPts val="1400"/>
              <a:buChar char="■"/>
            </a:pPr>
            <a:r>
              <a:rPr lang="en-GB"/>
              <a:t>any number of users and groups can be associated with a file</a:t>
            </a:r>
            <a:endParaRPr/>
          </a:p>
          <a:p>
            <a:pPr marL="914400" lvl="1" indent="-317500" algn="l" rtl="0">
              <a:spcBef>
                <a:spcPts val="0"/>
              </a:spcBef>
              <a:spcAft>
                <a:spcPts val="0"/>
              </a:spcAft>
              <a:buSzPts val="1400"/>
              <a:buChar char="□"/>
            </a:pPr>
            <a:r>
              <a:rPr lang="en-GB"/>
              <a:t>read, write, execute bits</a:t>
            </a:r>
            <a:endParaRPr/>
          </a:p>
          <a:p>
            <a:pPr marL="914400" lvl="1" indent="-317500" algn="l" rtl="0">
              <a:spcBef>
                <a:spcPts val="0"/>
              </a:spcBef>
              <a:spcAft>
                <a:spcPts val="0"/>
              </a:spcAft>
              <a:buSzPts val="1400"/>
              <a:buChar char="□"/>
            </a:pPr>
            <a:r>
              <a:rPr lang="en-GB"/>
              <a:t>a file does not need to have an ACL</a:t>
            </a:r>
            <a:endParaRPr/>
          </a:p>
          <a:p>
            <a:pPr marL="0" lvl="0" indent="0" algn="l" rtl="0">
              <a:spcBef>
                <a:spcPts val="0"/>
              </a:spcBef>
              <a:spcAft>
                <a:spcPts val="0"/>
              </a:spcAft>
              <a:buNone/>
            </a:pPr>
            <a:endParaRPr/>
          </a:p>
        </p:txBody>
      </p:sp>
      <p:sp>
        <p:nvSpPr>
          <p:cNvPr id="612" name="Google Shape;612;p67"/>
          <p:cNvSpPr txBox="1"/>
          <p:nvPr/>
        </p:nvSpPr>
        <p:spPr>
          <a:xfrm>
            <a:off x="214750" y="2715500"/>
            <a:ext cx="3810000" cy="24279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 ls -l proxy.py</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-rw-rw-r-- 1 pfederl pfederl proxy.py</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 getfacl proxy.py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 file: proxy.py</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 owner: pfederl</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 group: pfederl</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user::rw-</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group::rw-</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other::r--</a:t>
            </a:r>
            <a:endParaRPr>
              <a:latin typeface="Consolas"/>
              <a:ea typeface="Consolas"/>
              <a:cs typeface="Consolas"/>
              <a:sym typeface="Consolas"/>
            </a:endParaRPr>
          </a:p>
        </p:txBody>
      </p:sp>
      <p:sp>
        <p:nvSpPr>
          <p:cNvPr id="613" name="Google Shape;613;p67"/>
          <p:cNvSpPr txBox="1"/>
          <p:nvPr/>
        </p:nvSpPr>
        <p:spPr>
          <a:xfrm>
            <a:off x="4509650" y="2057400"/>
            <a:ext cx="4073100" cy="30858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a:t>
            </a:r>
            <a:r>
              <a:rPr lang="en-GB" b="1">
                <a:solidFill>
                  <a:schemeClr val="dk1"/>
                </a:solidFill>
                <a:latin typeface="Consolas"/>
                <a:ea typeface="Consolas"/>
                <a:cs typeface="Consolas"/>
                <a:sym typeface="Consolas"/>
              </a:rPr>
              <a:t>setfacl -m u:bob:rw proxy.py</a:t>
            </a:r>
            <a:r>
              <a:rPr lang="en-GB">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getfacl proxy.py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file: proxy.py</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owner: pfederl</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group: pfederl</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user::rw-</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b="1">
                <a:solidFill>
                  <a:schemeClr val="dk1"/>
                </a:solidFill>
                <a:latin typeface="Consolas"/>
                <a:ea typeface="Consolas"/>
                <a:cs typeface="Consolas"/>
                <a:sym typeface="Consolas"/>
              </a:rPr>
              <a:t>user:bob:rw</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group::rw-</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i="1">
                <a:solidFill>
                  <a:schemeClr val="dk1"/>
                </a:solidFill>
                <a:latin typeface="Consolas"/>
                <a:ea typeface="Consolas"/>
                <a:cs typeface="Consolas"/>
                <a:sym typeface="Consolas"/>
              </a:rPr>
              <a:t>mask::rwx</a:t>
            </a:r>
            <a:endParaRPr i="1">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other::r--</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GB">
                <a:solidFill>
                  <a:schemeClr val="dk1"/>
                </a:solidFill>
                <a:latin typeface="Consolas"/>
                <a:ea typeface="Consolas"/>
                <a:cs typeface="Consolas"/>
                <a:sym typeface="Consolas"/>
              </a:rPr>
              <a:t>$ ls -l proxy.py</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-rw-rw-r--</a:t>
            </a:r>
            <a:r>
              <a:rPr lang="en-GB" b="1">
                <a:solidFill>
                  <a:schemeClr val="dk1"/>
                </a:solidFill>
                <a:latin typeface="Consolas"/>
                <a:ea typeface="Consolas"/>
                <a:cs typeface="Consolas"/>
                <a:sym typeface="Consolas"/>
              </a:rPr>
              <a:t>+</a:t>
            </a:r>
            <a:r>
              <a:rPr lang="en-GB">
                <a:solidFill>
                  <a:schemeClr val="dk1"/>
                </a:solidFill>
                <a:latin typeface="Consolas"/>
                <a:ea typeface="Consolas"/>
                <a:cs typeface="Consolas"/>
                <a:sym typeface="Consolas"/>
              </a:rPr>
              <a:t> 1 pfederl pfederl proxy.py</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8"/>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Default ACLs</a:t>
            </a:r>
            <a:endParaRPr/>
          </a:p>
        </p:txBody>
      </p:sp>
      <p:sp>
        <p:nvSpPr>
          <p:cNvPr id="619" name="Google Shape;619;p68"/>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a directory can have an additional set of ACLs, called default ACLs</a:t>
            </a:r>
            <a:endParaRPr/>
          </a:p>
          <a:p>
            <a:pPr marL="457200" lvl="0" indent="-317500" algn="l" rtl="0">
              <a:spcBef>
                <a:spcPts val="0"/>
              </a:spcBef>
              <a:spcAft>
                <a:spcPts val="0"/>
              </a:spcAft>
              <a:buSzPts val="1400"/>
              <a:buChar char="■"/>
            </a:pPr>
            <a:r>
              <a:rPr lang="en-GB"/>
              <a:t>default ACLs will be inherited by files &amp; directories created inside directory</a:t>
            </a:r>
            <a:endParaRPr/>
          </a:p>
          <a:p>
            <a:pPr marL="914400" lvl="1" indent="-317500" algn="l" rtl="0">
              <a:spcBef>
                <a:spcPts val="0"/>
              </a:spcBef>
              <a:spcAft>
                <a:spcPts val="0"/>
              </a:spcAft>
              <a:buSzPts val="1400"/>
              <a:buChar char="□"/>
            </a:pPr>
            <a:r>
              <a:rPr lang="en-GB"/>
              <a:t>subdirectories inherit the parent directory's default ACLs as both their default and their regular ACLs</a:t>
            </a:r>
            <a:endParaRPr/>
          </a:p>
          <a:p>
            <a:pPr marL="914400" lvl="1" indent="-317500" algn="l" rtl="0">
              <a:spcBef>
                <a:spcPts val="0"/>
              </a:spcBef>
              <a:spcAft>
                <a:spcPts val="0"/>
              </a:spcAft>
              <a:buSzPts val="1400"/>
              <a:buChar char="□"/>
            </a:pPr>
            <a:r>
              <a:rPr lang="en-GB"/>
              <a:t>files inherit the parent directory's default ACLs only as their regular ACLs, since files have no default ACLs</a:t>
            </a:r>
            <a:endParaRPr/>
          </a:p>
          <a:p>
            <a:pPr marL="457200" lvl="0" indent="-317500" algn="l" rtl="0">
              <a:spcBef>
                <a:spcPts val="0"/>
              </a:spcBef>
              <a:spcAft>
                <a:spcPts val="0"/>
              </a:spcAft>
              <a:buSzPts val="1400"/>
              <a:buChar char="■"/>
            </a:pPr>
            <a:r>
              <a:rPr lang="en-GB"/>
              <a:t>the inherited permissions for the user, group, and other classes are logically ANDed with the traditional Unix permissions specified to the file creation procedure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9"/>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NTFS</a:t>
            </a:r>
            <a:endParaRPr/>
          </a:p>
        </p:txBody>
      </p:sp>
      <p:sp>
        <p:nvSpPr>
          <p:cNvPr id="625" name="Google Shape;625;p69"/>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lnSpc>
                <a:spcPct val="150000"/>
              </a:lnSpc>
              <a:spcBef>
                <a:spcPts val="0"/>
              </a:spcBef>
              <a:spcAft>
                <a:spcPts val="0"/>
              </a:spcAft>
              <a:buSzPts val="1400"/>
              <a:buChar char="■"/>
            </a:pPr>
            <a:r>
              <a:rPr lang="en-GB"/>
              <a:t>each file/directory has</a:t>
            </a:r>
            <a:endParaRPr/>
          </a:p>
          <a:p>
            <a:pPr marL="914400" lvl="1" indent="-317500" algn="l" rtl="0">
              <a:lnSpc>
                <a:spcPct val="150000"/>
              </a:lnSpc>
              <a:spcBef>
                <a:spcPts val="0"/>
              </a:spcBef>
              <a:spcAft>
                <a:spcPts val="0"/>
              </a:spcAft>
              <a:buSzPts val="1400"/>
              <a:buChar char="□"/>
            </a:pPr>
            <a:r>
              <a:rPr lang="en-GB"/>
              <a:t>an owner</a:t>
            </a:r>
            <a:endParaRPr/>
          </a:p>
          <a:p>
            <a:pPr marL="914400" lvl="1" indent="-317500" algn="l" rtl="0">
              <a:lnSpc>
                <a:spcPct val="150000"/>
              </a:lnSpc>
              <a:spcBef>
                <a:spcPts val="0"/>
              </a:spcBef>
              <a:spcAft>
                <a:spcPts val="0"/>
              </a:spcAft>
              <a:buSzPts val="1400"/>
              <a:buChar char="□"/>
            </a:pPr>
            <a:r>
              <a:rPr lang="en-GB"/>
              <a:t>zero or more ACEs (access control entries)</a:t>
            </a:r>
            <a:endParaRPr/>
          </a:p>
          <a:p>
            <a:pPr marL="457200" lvl="0" indent="-317500" algn="l" rtl="0">
              <a:lnSpc>
                <a:spcPct val="150000"/>
              </a:lnSpc>
              <a:spcBef>
                <a:spcPts val="0"/>
              </a:spcBef>
              <a:spcAft>
                <a:spcPts val="0"/>
              </a:spcAft>
              <a:buSzPts val="1400"/>
              <a:buChar char="■"/>
            </a:pPr>
            <a:r>
              <a:rPr lang="en-GB"/>
              <a:t>ACE format: </a:t>
            </a:r>
            <a:r>
              <a:rPr lang="en-GB" b="1">
                <a:latin typeface="Consolas"/>
                <a:ea typeface="Consolas"/>
                <a:cs typeface="Consolas"/>
                <a:sym typeface="Consolas"/>
              </a:rPr>
              <a:t>&lt;principal&gt; &lt;operation&gt; (allow|deny)</a:t>
            </a:r>
            <a:endParaRPr b="1">
              <a:latin typeface="Consolas"/>
              <a:ea typeface="Consolas"/>
              <a:cs typeface="Consolas"/>
              <a:sym typeface="Consolas"/>
            </a:endParaRPr>
          </a:p>
          <a:p>
            <a:pPr marL="914400" lvl="1" indent="-317500" algn="l" rtl="0">
              <a:lnSpc>
                <a:spcPct val="150000"/>
              </a:lnSpc>
              <a:spcBef>
                <a:spcPts val="0"/>
              </a:spcBef>
              <a:spcAft>
                <a:spcPts val="0"/>
              </a:spcAft>
              <a:buSzPts val="1400"/>
              <a:buChar char="□"/>
            </a:pPr>
            <a:r>
              <a:rPr lang="en-GB"/>
              <a:t>principal = user or group</a:t>
            </a:r>
            <a:endParaRPr/>
          </a:p>
          <a:p>
            <a:pPr marL="914400" lvl="1" indent="-317500" algn="l" rtl="0">
              <a:lnSpc>
                <a:spcPct val="150000"/>
              </a:lnSpc>
              <a:spcBef>
                <a:spcPts val="0"/>
              </a:spcBef>
              <a:spcAft>
                <a:spcPts val="0"/>
              </a:spcAft>
              <a:buSzPts val="1400"/>
              <a:buChar char="□"/>
            </a:pPr>
            <a:r>
              <a:rPr lang="en-GB"/>
              <a:t>operation = read, write, execute, full control, list, modify</a:t>
            </a:r>
            <a:endParaRPr/>
          </a:p>
          <a:p>
            <a:pPr marL="457200" lvl="0" indent="-317500" algn="l" rtl="0">
              <a:lnSpc>
                <a:spcPct val="150000"/>
              </a:lnSpc>
              <a:spcBef>
                <a:spcPts val="0"/>
              </a:spcBef>
              <a:spcAft>
                <a:spcPts val="0"/>
              </a:spcAft>
              <a:buSzPts val="1400"/>
              <a:buChar char="■"/>
            </a:pPr>
            <a:r>
              <a:rPr lang="en-GB"/>
              <a:t>ACEs support inheritance</a:t>
            </a:r>
            <a:endParaRPr/>
          </a:p>
          <a:p>
            <a:pPr marL="914400" lvl="1" indent="-317500" algn="l" rtl="0">
              <a:lnSpc>
                <a:spcPct val="150000"/>
              </a:lnSpc>
              <a:spcBef>
                <a:spcPts val="0"/>
              </a:spcBef>
              <a:spcAft>
                <a:spcPts val="0"/>
              </a:spcAft>
              <a:buSzPts val="1400"/>
              <a:buChar char="□"/>
            </a:pPr>
            <a:r>
              <a:rPr lang="en-GB"/>
              <a:t>directory's ACEs can propagate to children</a:t>
            </a:r>
            <a:endParaRPr/>
          </a:p>
          <a:p>
            <a:pPr marL="457200" lvl="0" indent="-317500" algn="l" rtl="0">
              <a:lnSpc>
                <a:spcPct val="150000"/>
              </a:lnSpc>
              <a:spcBef>
                <a:spcPts val="0"/>
              </a:spcBef>
              <a:spcAft>
                <a:spcPts val="0"/>
              </a:spcAft>
              <a:buSzPts val="1400"/>
              <a:buChar char="■"/>
            </a:pPr>
            <a:r>
              <a:rPr lang="en-GB"/>
              <a:t>similar to UNIX with ACLs, but</a:t>
            </a:r>
            <a:endParaRPr/>
          </a:p>
          <a:p>
            <a:pPr marL="914400" lvl="1" indent="-317500" algn="l" rtl="0">
              <a:lnSpc>
                <a:spcPct val="150000"/>
              </a:lnSpc>
              <a:spcBef>
                <a:spcPts val="0"/>
              </a:spcBef>
              <a:spcAft>
                <a:spcPts val="0"/>
              </a:spcAft>
              <a:buSzPts val="1400"/>
              <a:buChar char="□"/>
            </a:pPr>
            <a:r>
              <a:rPr lang="en-GB"/>
              <a:t>NTFS also supports 'deny' ACE entries, UNIX has only 'allow' ACL entries</a:t>
            </a:r>
            <a:endParaRPr/>
          </a:p>
          <a:p>
            <a:pPr marL="914400" lvl="1" indent="-317500" algn="l" rtl="0">
              <a:lnSpc>
                <a:spcPct val="150000"/>
              </a:lnSpc>
              <a:spcBef>
                <a:spcPts val="0"/>
              </a:spcBef>
              <a:spcAft>
                <a:spcPts val="0"/>
              </a:spcAft>
              <a:buSzPts val="1400"/>
              <a:buChar char="□"/>
            </a:pPr>
            <a:r>
              <a:rPr lang="en-GB"/>
              <a:t>NTFS file permission algorithm only checks the file's ACEs, UNIX checks entire path</a:t>
            </a:r>
            <a:endParaRPr/>
          </a:p>
          <a:p>
            <a:pPr marL="914400" lvl="1" indent="-317500" algn="l" rtl="0">
              <a:lnSpc>
                <a:spcPct val="150000"/>
              </a:lnSpc>
              <a:spcBef>
                <a:spcPts val="0"/>
              </a:spcBef>
              <a:spcAft>
                <a:spcPts val="0"/>
              </a:spcAft>
              <a:buSzPts val="1400"/>
              <a:buChar char="□"/>
            </a:pPr>
            <a:r>
              <a:rPr lang="en-GB"/>
              <a:t>NTFS is more expressive, but also more complicated</a:t>
            </a:r>
            <a:endParaRPr/>
          </a:p>
          <a:p>
            <a:pPr marL="1371600" lvl="2" indent="-317500" algn="l" rtl="0">
              <a:lnSpc>
                <a:spcPct val="150000"/>
              </a:lnSpc>
              <a:spcBef>
                <a:spcPts val="0"/>
              </a:spcBef>
              <a:spcAft>
                <a:spcPts val="0"/>
              </a:spcAft>
              <a:buSzPts val="1400"/>
              <a:buChar char="￮"/>
            </a:pPr>
            <a:r>
              <a:rPr lang="en-GB"/>
              <a:t>Prof: can Bob access this file in my directory?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attributes</a:t>
            </a:r>
            <a:endParaRPr/>
          </a:p>
        </p:txBody>
      </p:sp>
      <p:sp>
        <p:nvSpPr>
          <p:cNvPr id="70" name="Google Shape;70;p16"/>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a:t>files have contents but also attributes</a:t>
            </a:r>
            <a:endParaRPr/>
          </a:p>
          <a:p>
            <a:pPr marL="457200" lvl="0" indent="-317500" algn="l" rtl="0">
              <a:spcBef>
                <a:spcPts val="0"/>
              </a:spcBef>
              <a:spcAft>
                <a:spcPts val="0"/>
              </a:spcAft>
              <a:buSzPts val="1400"/>
              <a:buChar char="■"/>
            </a:pPr>
            <a:r>
              <a:rPr lang="en-GB">
                <a:solidFill>
                  <a:srgbClr val="993300"/>
                </a:solidFill>
              </a:rPr>
              <a:t>file attributes</a:t>
            </a:r>
            <a:r>
              <a:rPr lang="en-GB"/>
              <a:t> vary from one OS to another but typically consist of these:</a:t>
            </a:r>
            <a:endParaRPr/>
          </a:p>
          <a:p>
            <a:pPr marL="914400" lvl="1" indent="-317500" algn="l" rtl="0">
              <a:spcBef>
                <a:spcPts val="0"/>
              </a:spcBef>
              <a:spcAft>
                <a:spcPts val="0"/>
              </a:spcAft>
              <a:buSzPts val="1400"/>
              <a:buChar char="□"/>
            </a:pPr>
            <a:r>
              <a:rPr lang="en-GB"/>
              <a:t>filename: the symbolic file name is the only information kept in human readable form</a:t>
            </a:r>
            <a:endParaRPr/>
          </a:p>
          <a:p>
            <a:pPr marL="914400" lvl="1" indent="-317500" algn="l" rtl="0">
              <a:spcBef>
                <a:spcPts val="0"/>
              </a:spcBef>
              <a:spcAft>
                <a:spcPts val="0"/>
              </a:spcAft>
              <a:buSzPts val="1400"/>
              <a:buChar char="□"/>
            </a:pPr>
            <a:r>
              <a:rPr lang="en-GB"/>
              <a:t>identifier: unique tag that identifies the file within the FS</a:t>
            </a:r>
            <a:endParaRPr/>
          </a:p>
          <a:p>
            <a:pPr marL="914400" lvl="1" indent="-317500" algn="l" rtl="0">
              <a:spcBef>
                <a:spcPts val="0"/>
              </a:spcBef>
              <a:spcAft>
                <a:spcPts val="0"/>
              </a:spcAft>
              <a:buSzPts val="1400"/>
              <a:buChar char="□"/>
            </a:pPr>
            <a:r>
              <a:rPr lang="en-GB"/>
              <a:t>special type: needed for systems that support different file types (eg. block device)</a:t>
            </a:r>
            <a:endParaRPr/>
          </a:p>
          <a:p>
            <a:pPr marL="914400" lvl="1" indent="-317500" algn="l" rtl="0">
              <a:spcBef>
                <a:spcPts val="0"/>
              </a:spcBef>
              <a:spcAft>
                <a:spcPts val="0"/>
              </a:spcAft>
              <a:buSzPts val="1400"/>
              <a:buChar char="□"/>
            </a:pPr>
            <a:r>
              <a:rPr lang="en-GB"/>
              <a:t>location: a pointer to the location of the file contents on the device</a:t>
            </a:r>
            <a:endParaRPr/>
          </a:p>
          <a:p>
            <a:pPr marL="914400" lvl="1" indent="-317500" algn="l" rtl="0">
              <a:spcBef>
                <a:spcPts val="0"/>
              </a:spcBef>
              <a:spcAft>
                <a:spcPts val="0"/>
              </a:spcAft>
              <a:buSzPts val="1400"/>
              <a:buChar char="□"/>
            </a:pPr>
            <a:r>
              <a:rPr lang="en-GB"/>
              <a:t>size: size of the file</a:t>
            </a:r>
            <a:endParaRPr/>
          </a:p>
          <a:p>
            <a:pPr marL="914400" lvl="1" indent="-317500" algn="l" rtl="0">
              <a:spcBef>
                <a:spcPts val="0"/>
              </a:spcBef>
              <a:spcAft>
                <a:spcPts val="0"/>
              </a:spcAft>
              <a:buSzPts val="1400"/>
              <a:buChar char="□"/>
            </a:pPr>
            <a:r>
              <a:rPr lang="en-GB">
                <a:solidFill>
                  <a:schemeClr val="dk1"/>
                </a:solidFill>
              </a:rPr>
              <a:t>time/date: time of creation/last modification/last access, used for usage monitoring</a:t>
            </a:r>
            <a:endParaRPr>
              <a:solidFill>
                <a:schemeClr val="dk1"/>
              </a:solidFill>
            </a:endParaRPr>
          </a:p>
          <a:p>
            <a:pPr marL="914400" lvl="1" indent="-317500" algn="l" rtl="0">
              <a:spcBef>
                <a:spcPts val="0"/>
              </a:spcBef>
              <a:spcAft>
                <a:spcPts val="0"/>
              </a:spcAft>
              <a:buSzPts val="1400"/>
              <a:buChar char="□"/>
            </a:pPr>
            <a:r>
              <a:rPr lang="en-GB"/>
              <a:t>user ID, group ID: identifies owner(s) of the file</a:t>
            </a:r>
            <a:endParaRPr/>
          </a:p>
          <a:p>
            <a:pPr marL="914400" lvl="1" indent="-317500" algn="l" rtl="0">
              <a:spcBef>
                <a:spcPts val="0"/>
              </a:spcBef>
              <a:spcAft>
                <a:spcPts val="0"/>
              </a:spcAft>
              <a:buSzPts val="1400"/>
              <a:buChar char="□"/>
            </a:pPr>
            <a:r>
              <a:rPr lang="en-GB">
                <a:solidFill>
                  <a:schemeClr val="dk1"/>
                </a:solidFill>
              </a:rPr>
              <a:t>protection information: access control information (eg. read/write/execute)</a:t>
            </a:r>
            <a:endParaRPr/>
          </a:p>
          <a:p>
            <a:pPr marL="457200" lvl="0" indent="-317500" algn="l" rtl="0">
              <a:spcBef>
                <a:spcPts val="0"/>
              </a:spcBef>
              <a:spcAft>
                <a:spcPts val="0"/>
              </a:spcAft>
              <a:buSzPts val="1400"/>
              <a:buChar char="■"/>
            </a:pPr>
            <a:r>
              <a:rPr lang="en-GB"/>
              <a:t>many variations, including extended file attributes ― such as file checksum</a:t>
            </a:r>
            <a:endParaRPr/>
          </a:p>
          <a:p>
            <a:pPr marL="457200" lvl="0" indent="-317500" algn="l" rtl="0">
              <a:spcBef>
                <a:spcPts val="0"/>
              </a:spcBef>
              <a:spcAft>
                <a:spcPts val="0"/>
              </a:spcAft>
              <a:buSzPts val="1400"/>
              <a:buChar char="■"/>
            </a:pPr>
            <a:r>
              <a:rPr lang="en-GB"/>
              <a:t>this information is usually kept separate from file contents, for example in the directory structure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0"/>
          <p:cNvSpPr txBox="1">
            <a:spLocks noGrp="1"/>
          </p:cNvSpPr>
          <p:nvPr>
            <p:ph type="title"/>
          </p:nvPr>
        </p:nvSpPr>
        <p:spPr>
          <a:xfrm>
            <a:off x="190800" y="107700"/>
            <a:ext cx="8515200" cy="572700"/>
          </a:xfrm>
          <a:prstGeom prst="rect">
            <a:avLst/>
          </a:prstGeom>
          <a:noFill/>
          <a:ln>
            <a:noFill/>
          </a:ln>
        </p:spPr>
        <p:txBody>
          <a:bodyPr spcFirstLastPara="1" wrap="square" lIns="32750" tIns="32750" rIns="32750" bIns="32750" anchor="ctr" anchorCtr="0">
            <a:noAutofit/>
          </a:bodyPr>
          <a:lstStyle/>
          <a:p>
            <a:pPr marL="0" lvl="0" indent="0" algn="l" rtl="0">
              <a:spcBef>
                <a:spcPts val="0"/>
              </a:spcBef>
              <a:spcAft>
                <a:spcPts val="0"/>
              </a:spcAft>
              <a:buClr>
                <a:srgbClr val="000000"/>
              </a:buClr>
              <a:buFont typeface="Jacques Francois Shadow"/>
              <a:buNone/>
            </a:pPr>
            <a:r>
              <a:rPr lang="en-GB"/>
              <a:t>Summary</a:t>
            </a:r>
            <a:endParaRPr/>
          </a:p>
        </p:txBody>
      </p:sp>
      <p:sp>
        <p:nvSpPr>
          <p:cNvPr id="631" name="Google Shape;631;p70"/>
          <p:cNvSpPr txBox="1">
            <a:spLocks noGrp="1"/>
          </p:cNvSpPr>
          <p:nvPr>
            <p:ph type="body" idx="1"/>
          </p:nvPr>
        </p:nvSpPr>
        <p:spPr>
          <a:xfrm>
            <a:off x="190800" y="720925"/>
            <a:ext cx="8515200" cy="4382100"/>
          </a:xfrm>
          <a:prstGeom prst="rect">
            <a:avLst/>
          </a:prstGeom>
          <a:noFill/>
          <a:ln>
            <a:noFill/>
          </a:ln>
        </p:spPr>
        <p:txBody>
          <a:bodyPr spcFirstLastPara="1" wrap="square" lIns="32750" tIns="32750" rIns="32750" bIns="32750" anchor="ctr" anchorCtr="0">
            <a:noAutofit/>
          </a:bodyPr>
          <a:lstStyle/>
          <a:p>
            <a:pPr marL="457200" lvl="0" indent="-317500" algn="l" rtl="0">
              <a:spcBef>
                <a:spcPts val="0"/>
              </a:spcBef>
              <a:spcAft>
                <a:spcPts val="0"/>
              </a:spcAft>
              <a:buSzPts val="1400"/>
              <a:buChar char="■"/>
            </a:pPr>
            <a:r>
              <a:rPr lang="en-GB">
                <a:solidFill>
                  <a:schemeClr val="dk1"/>
                </a:solidFill>
              </a:rPr>
              <a:t>using filesystems</a:t>
            </a:r>
            <a:endParaRPr>
              <a:solidFill>
                <a:schemeClr val="dk1"/>
              </a:solidFill>
            </a:endParaRPr>
          </a:p>
          <a:p>
            <a:pPr marL="914400" lvl="1" indent="-317500" algn="l" rtl="0">
              <a:spcBef>
                <a:spcPts val="0"/>
              </a:spcBef>
              <a:spcAft>
                <a:spcPts val="0"/>
              </a:spcAft>
              <a:buSzPts val="1400"/>
              <a:buChar char="□"/>
            </a:pPr>
            <a:r>
              <a:rPr lang="en-GB">
                <a:solidFill>
                  <a:schemeClr val="dk1"/>
                </a:solidFill>
              </a:rPr>
              <a:t>file structure, types, file access, attributes, operations</a:t>
            </a:r>
            <a:endParaRPr>
              <a:solidFill>
                <a:schemeClr val="dk1"/>
              </a:solidFill>
            </a:endParaRPr>
          </a:p>
          <a:p>
            <a:pPr marL="914400" lvl="1" indent="-317500" algn="l" rtl="0">
              <a:spcBef>
                <a:spcPts val="0"/>
              </a:spcBef>
              <a:spcAft>
                <a:spcPts val="0"/>
              </a:spcAft>
              <a:buSzPts val="1400"/>
              <a:buChar char="□"/>
            </a:pPr>
            <a:r>
              <a:rPr lang="en-GB">
                <a:solidFill>
                  <a:schemeClr val="dk1"/>
                </a:solidFill>
              </a:rPr>
              <a:t>mount points, path names</a:t>
            </a:r>
            <a:endParaRPr>
              <a:solidFill>
                <a:schemeClr val="dk1"/>
              </a:solidFill>
            </a:endParaRPr>
          </a:p>
          <a:p>
            <a:pPr marL="457200" lvl="0" indent="-317500" algn="l" rtl="0">
              <a:spcBef>
                <a:spcPts val="0"/>
              </a:spcBef>
              <a:spcAft>
                <a:spcPts val="0"/>
              </a:spcAft>
              <a:buSzPts val="1400"/>
              <a:buChar char="■"/>
            </a:pPr>
            <a:r>
              <a:rPr lang="en-GB">
                <a:solidFill>
                  <a:schemeClr val="dk1"/>
                </a:solidFill>
              </a:rPr>
              <a:t>implementation of filesystems</a:t>
            </a:r>
            <a:endParaRPr>
              <a:solidFill>
                <a:schemeClr val="dk1"/>
              </a:solidFill>
            </a:endParaRPr>
          </a:p>
          <a:p>
            <a:pPr marL="914400" lvl="1" indent="-317500" algn="l" rtl="0">
              <a:spcBef>
                <a:spcPts val="0"/>
              </a:spcBef>
              <a:spcAft>
                <a:spcPts val="0"/>
              </a:spcAft>
              <a:buSzPts val="1400"/>
              <a:buChar char="□"/>
            </a:pPr>
            <a:r>
              <a:rPr lang="en-GB">
                <a:solidFill>
                  <a:schemeClr val="dk1"/>
                </a:solidFill>
              </a:rPr>
              <a:t>vfs</a:t>
            </a:r>
            <a:endParaRPr>
              <a:solidFill>
                <a:schemeClr val="dk1"/>
              </a:solidFill>
            </a:endParaRPr>
          </a:p>
          <a:p>
            <a:pPr marL="914400" lvl="1" indent="-317500" algn="l" rtl="0">
              <a:spcBef>
                <a:spcPts val="0"/>
              </a:spcBef>
              <a:spcAft>
                <a:spcPts val="0"/>
              </a:spcAft>
              <a:buSzPts val="1400"/>
              <a:buChar char="□"/>
            </a:pPr>
            <a:r>
              <a:rPr lang="en-GB">
                <a:solidFill>
                  <a:schemeClr val="dk1"/>
                </a:solidFill>
              </a:rPr>
              <a:t>file block allocation, FAT, inodes, links</a:t>
            </a:r>
            <a:endParaRPr>
              <a:solidFill>
                <a:schemeClr val="dk1"/>
              </a:solidFill>
            </a:endParaRPr>
          </a:p>
          <a:p>
            <a:pPr marL="914400" lvl="1" indent="-317500" algn="l" rtl="0">
              <a:spcBef>
                <a:spcPts val="0"/>
              </a:spcBef>
              <a:spcAft>
                <a:spcPts val="0"/>
              </a:spcAft>
              <a:buSzPts val="1400"/>
              <a:buChar char="□"/>
            </a:pPr>
            <a:r>
              <a:rPr lang="en-GB">
                <a:solidFill>
                  <a:schemeClr val="dk1"/>
                </a:solidFill>
              </a:rPr>
              <a:t>free space management*</a:t>
            </a:r>
            <a:endParaRPr>
              <a:solidFill>
                <a:schemeClr val="dk1"/>
              </a:solidFill>
            </a:endParaRPr>
          </a:p>
          <a:p>
            <a:pPr marL="457200" lvl="0" indent="-317500" algn="l" rtl="0">
              <a:spcBef>
                <a:spcPts val="0"/>
              </a:spcBef>
              <a:spcAft>
                <a:spcPts val="0"/>
              </a:spcAft>
              <a:buSzPts val="1400"/>
              <a:buChar char="■"/>
            </a:pPr>
            <a:r>
              <a:rPr lang="en-GB">
                <a:solidFill>
                  <a:schemeClr val="dk1"/>
                </a:solidFill>
              </a:rPr>
              <a:t>UNIX permissions*</a:t>
            </a:r>
            <a:endParaRPr>
              <a:solidFill>
                <a:schemeClr val="dk1"/>
              </a:solidFill>
            </a:endParaRPr>
          </a:p>
          <a:p>
            <a:pPr marL="0" lvl="0" indent="457200" algn="l" rtl="0">
              <a:spcBef>
                <a:spcPts val="0"/>
              </a:spcBef>
              <a:spcAft>
                <a:spcPts val="0"/>
              </a:spcAft>
              <a:buNone/>
            </a:pPr>
            <a:r>
              <a:rPr lang="en-GB" i="1">
                <a:solidFill>
                  <a:schemeClr val="dk1"/>
                </a:solidFill>
              </a:rPr>
              <a:t>* if time permits</a:t>
            </a:r>
            <a:endParaRPr i="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rgbClr val="232323"/>
              </a:buClr>
              <a:buFont typeface="Helvetica Neue"/>
              <a:buNone/>
            </a:pPr>
            <a:r>
              <a:rPr lang="en-GB"/>
              <a:t>Reference:  4.1 - 4.3.3 (Modern Operating Systems)</a:t>
            </a:r>
            <a:br>
              <a:rPr lang="en-GB"/>
            </a:br>
            <a:r>
              <a:rPr lang="en-GB"/>
              <a:t>                   10.1 - 10.3 , 11.1 - 11.8 (Operating System Concepts)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1"/>
          <p:cNvSpPr txBox="1">
            <a:spLocks noGrp="1"/>
          </p:cNvSpPr>
          <p:nvPr>
            <p:ph type="title"/>
          </p:nvPr>
        </p:nvSpPr>
        <p:spPr>
          <a:xfrm>
            <a:off x="190800" y="107700"/>
            <a:ext cx="8515200" cy="572700"/>
          </a:xfrm>
          <a:prstGeom prst="rect">
            <a:avLst/>
          </a:prstGeom>
          <a:noFill/>
          <a:ln>
            <a:noFill/>
          </a:ln>
        </p:spPr>
        <p:txBody>
          <a:bodyPr spcFirstLastPara="1" wrap="square" lIns="32750" tIns="32750" rIns="32750" bIns="32750" anchor="ctr" anchorCtr="0">
            <a:noAutofit/>
          </a:bodyPr>
          <a:lstStyle/>
          <a:p>
            <a:pPr marL="0" lvl="0" indent="0" algn="l" rtl="0">
              <a:spcBef>
                <a:spcPts val="0"/>
              </a:spcBef>
              <a:spcAft>
                <a:spcPts val="0"/>
              </a:spcAft>
              <a:buClr>
                <a:srgbClr val="000000"/>
              </a:buClr>
              <a:buFont typeface="Jacques Francois Shadow"/>
              <a:buNone/>
            </a:pPr>
            <a:r>
              <a:rPr lang="en-GB"/>
              <a:t>Review</a:t>
            </a:r>
            <a:endParaRPr/>
          </a:p>
        </p:txBody>
      </p:sp>
      <p:sp>
        <p:nvSpPr>
          <p:cNvPr id="637" name="Google Shape;637;p71"/>
          <p:cNvSpPr txBox="1">
            <a:spLocks noGrp="1"/>
          </p:cNvSpPr>
          <p:nvPr>
            <p:ph type="body" idx="1"/>
          </p:nvPr>
        </p:nvSpPr>
        <p:spPr>
          <a:xfrm>
            <a:off x="190800" y="720925"/>
            <a:ext cx="8515200" cy="4382100"/>
          </a:xfrm>
          <a:prstGeom prst="rect">
            <a:avLst/>
          </a:prstGeom>
          <a:noFill/>
          <a:ln>
            <a:noFill/>
          </a:ln>
        </p:spPr>
        <p:txBody>
          <a:bodyPr spcFirstLastPara="1" wrap="square" lIns="32750" tIns="32750" rIns="32750" bIns="32750" anchor="ctr" anchorCtr="0">
            <a:noAutofit/>
          </a:bodyPr>
          <a:lstStyle/>
          <a:p>
            <a:pPr marL="457200" marR="0" lvl="0" indent="-317500" algn="l" rtl="0">
              <a:lnSpc>
                <a:spcPct val="150000"/>
              </a:lnSpc>
              <a:spcBef>
                <a:spcPts val="0"/>
              </a:spcBef>
              <a:spcAft>
                <a:spcPts val="0"/>
              </a:spcAft>
              <a:buSzPts val="1400"/>
              <a:buChar char="■"/>
            </a:pPr>
            <a:r>
              <a:rPr lang="en-GB"/>
              <a:t>Which file block allocation scheme suffers from external fragmentation?</a:t>
            </a:r>
            <a:endParaRPr/>
          </a:p>
          <a:p>
            <a:pPr marL="914400" marR="0" lvl="1" indent="-317500" algn="l" rtl="0">
              <a:lnSpc>
                <a:spcPct val="150000"/>
              </a:lnSpc>
              <a:spcBef>
                <a:spcPts val="0"/>
              </a:spcBef>
              <a:spcAft>
                <a:spcPts val="0"/>
              </a:spcAft>
              <a:buSzPts val="1400"/>
              <a:buChar char="□"/>
            </a:pPr>
            <a:r>
              <a:rPr lang="en-GB"/>
              <a:t>Contiguous or Linked</a:t>
            </a:r>
            <a:endParaRPr/>
          </a:p>
          <a:p>
            <a:pPr marL="457200" marR="0" lvl="0" indent="-317500" algn="l" rtl="0">
              <a:lnSpc>
                <a:spcPct val="150000"/>
              </a:lnSpc>
              <a:spcBef>
                <a:spcPts val="0"/>
              </a:spcBef>
              <a:spcAft>
                <a:spcPts val="0"/>
              </a:spcAft>
              <a:buSzPts val="1400"/>
              <a:buChar char="■"/>
            </a:pPr>
            <a:r>
              <a:rPr lang="en-GB"/>
              <a:t>Describe the main difference between FAT and inode.</a:t>
            </a:r>
            <a:endParaRPr/>
          </a:p>
          <a:p>
            <a:pPr marL="457200" marR="0" lvl="0" indent="-317500" algn="l" rtl="0">
              <a:lnSpc>
                <a:spcPct val="150000"/>
              </a:lnSpc>
              <a:spcBef>
                <a:spcPts val="0"/>
              </a:spcBef>
              <a:spcAft>
                <a:spcPts val="0"/>
              </a:spcAft>
              <a:buSzPts val="1400"/>
              <a:buChar char="■"/>
            </a:pPr>
            <a:r>
              <a:rPr lang="en-GB"/>
              <a:t>After deleting a file, all hard links to the file will report an error when accessed.</a:t>
            </a:r>
            <a:endParaRPr/>
          </a:p>
          <a:p>
            <a:pPr marL="0" marR="0" lvl="0" indent="457200" algn="l" rtl="0">
              <a:lnSpc>
                <a:spcPct val="150000"/>
              </a:lnSpc>
              <a:spcBef>
                <a:spcPts val="0"/>
              </a:spcBef>
              <a:spcAft>
                <a:spcPts val="0"/>
              </a:spcAft>
              <a:buNone/>
            </a:pPr>
            <a:r>
              <a:rPr lang="en-GB"/>
              <a:t>True or False</a:t>
            </a:r>
            <a:endParaRPr/>
          </a:p>
          <a:p>
            <a:pPr marL="457200" lvl="0" indent="-317500" algn="l" rtl="0">
              <a:spcBef>
                <a:spcPts val="0"/>
              </a:spcBef>
              <a:spcAft>
                <a:spcPts val="0"/>
              </a:spcAft>
              <a:buSzPts val="1400"/>
              <a:buChar char="■"/>
            </a:pPr>
            <a:r>
              <a:rPr lang="en-GB"/>
              <a:t>After deleting a file, all soft links to the file will report an error when accessed.</a:t>
            </a:r>
            <a:endParaRPr/>
          </a:p>
          <a:p>
            <a:pPr marL="0" lvl="0" indent="457200" algn="l" rtl="0">
              <a:spcBef>
                <a:spcPts val="0"/>
              </a:spcBef>
              <a:spcAft>
                <a:spcPts val="0"/>
              </a:spcAft>
              <a:buNone/>
            </a:pPr>
            <a:r>
              <a:rPr lang="en-GB">
                <a:solidFill>
                  <a:schemeClr val="dk1"/>
                </a:solidFill>
              </a:rPr>
              <a:t>True or False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2"/>
          <p:cNvSpPr txBox="1">
            <a:spLocks noGrp="1"/>
          </p:cNvSpPr>
          <p:nvPr>
            <p:ph type="title"/>
          </p:nvPr>
        </p:nvSpPr>
        <p:spPr>
          <a:xfrm>
            <a:off x="311700" y="2150850"/>
            <a:ext cx="832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naming</a:t>
            </a:r>
            <a:endParaRPr/>
          </a:p>
        </p:txBody>
      </p:sp>
      <p:sp>
        <p:nvSpPr>
          <p:cNvPr id="76" name="Google Shape;76;p17"/>
          <p:cNvSpPr txBox="1">
            <a:spLocks noGrp="1"/>
          </p:cNvSpPr>
          <p:nvPr>
            <p:ph type="body" idx="1"/>
          </p:nvPr>
        </p:nvSpPr>
        <p:spPr>
          <a:xfrm>
            <a:off x="190800" y="720925"/>
            <a:ext cx="8515200" cy="4382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GB" dirty="0"/>
              <a:t>names are given to files at creation time, but usually can be changed later as well</a:t>
            </a:r>
            <a:endParaRPr dirty="0"/>
          </a:p>
          <a:p>
            <a:pPr marL="457200" lvl="0" indent="-317500" algn="l" rtl="0">
              <a:spcBef>
                <a:spcPts val="0"/>
              </a:spcBef>
              <a:spcAft>
                <a:spcPts val="0"/>
              </a:spcAft>
              <a:buSzPts val="1400"/>
              <a:buChar char="■"/>
            </a:pPr>
            <a:r>
              <a:rPr lang="en-GB" dirty="0"/>
              <a:t>different file-naming rules on different systems, </a:t>
            </a:r>
            <a:r>
              <a:rPr lang="en-GB" dirty="0" err="1"/>
              <a:t>eg.</a:t>
            </a:r>
            <a:r>
              <a:rPr lang="en-GB" dirty="0"/>
              <a:t>:</a:t>
            </a:r>
            <a:endParaRPr dirty="0"/>
          </a:p>
          <a:p>
            <a:pPr marL="914400" lvl="1" indent="-317500" algn="l" rtl="0">
              <a:spcBef>
                <a:spcPts val="0"/>
              </a:spcBef>
              <a:spcAft>
                <a:spcPts val="0"/>
              </a:spcAft>
              <a:buSzPts val="1400"/>
              <a:buChar char="□"/>
            </a:pPr>
            <a:r>
              <a:rPr lang="en-GB" dirty="0"/>
              <a:t>maximum filename length</a:t>
            </a:r>
            <a:endParaRPr dirty="0"/>
          </a:p>
          <a:p>
            <a:pPr marL="914400" lvl="1" indent="-317500" algn="l" rtl="0">
              <a:spcBef>
                <a:spcPts val="0"/>
              </a:spcBef>
              <a:spcAft>
                <a:spcPts val="0"/>
              </a:spcAft>
              <a:buSzPts val="1400"/>
              <a:buChar char="□"/>
            </a:pPr>
            <a:r>
              <a:rPr lang="en-GB" dirty="0"/>
              <a:t>allowed/restricted characters</a:t>
            </a:r>
          </a:p>
          <a:p>
            <a:pPr lvl="2">
              <a:buChar char="□"/>
            </a:pPr>
            <a:r>
              <a:rPr lang="en-GB" dirty="0">
                <a:solidFill>
                  <a:srgbClr val="FF0000"/>
                </a:solidFill>
              </a:rPr>
              <a:t>Cannot use “/” in UNIX</a:t>
            </a:r>
            <a:endParaRPr dirty="0">
              <a:solidFill>
                <a:srgbClr val="FF0000"/>
              </a:solidFill>
            </a:endParaRPr>
          </a:p>
          <a:p>
            <a:pPr marL="914400" lvl="1" indent="-317500" algn="l" rtl="0">
              <a:spcBef>
                <a:spcPts val="0"/>
              </a:spcBef>
              <a:spcAft>
                <a:spcPts val="0"/>
              </a:spcAft>
              <a:buSzPts val="1400"/>
              <a:buChar char="□"/>
            </a:pPr>
            <a:r>
              <a:rPr lang="en-GB" dirty="0"/>
              <a:t>capitalization</a:t>
            </a:r>
            <a:endParaRPr dirty="0"/>
          </a:p>
          <a:p>
            <a:pPr marL="914400" lvl="1" indent="-317500" algn="l" rtl="0">
              <a:spcBef>
                <a:spcPts val="0"/>
              </a:spcBef>
              <a:spcAft>
                <a:spcPts val="0"/>
              </a:spcAft>
              <a:buSzPts val="1400"/>
              <a:buChar char="□"/>
            </a:pPr>
            <a:r>
              <a:rPr lang="en-GB" dirty="0"/>
              <a:t>filename extensions, enforced vs conventions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Special file types</a:t>
            </a:r>
            <a:endParaRPr/>
          </a:p>
        </p:txBody>
      </p:sp>
      <p:sp>
        <p:nvSpPr>
          <p:cNvPr id="82" name="Google Shape;82;p18"/>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most systems have </a:t>
            </a:r>
            <a:r>
              <a:rPr lang="en-GB" b="1" dirty="0">
                <a:solidFill>
                  <a:srgbClr val="993300"/>
                </a:solidFill>
              </a:rPr>
              <a:t>special file types</a:t>
            </a:r>
            <a:r>
              <a:rPr lang="en-GB" dirty="0"/>
              <a:t> </a:t>
            </a:r>
            <a:r>
              <a:rPr lang="en-GB" dirty="0" err="1"/>
              <a:t>eg.</a:t>
            </a:r>
            <a:r>
              <a:rPr lang="en-GB" dirty="0"/>
              <a:t>:</a:t>
            </a:r>
          </a:p>
          <a:p>
            <a:pPr lvl="1">
              <a:buChar char="■"/>
            </a:pPr>
            <a:r>
              <a:rPr lang="en-GB" dirty="0">
                <a:solidFill>
                  <a:srgbClr val="FF0000"/>
                </a:solidFill>
              </a:rPr>
              <a:t>Special files have that weird letter in from of </a:t>
            </a:r>
            <a:r>
              <a:rPr lang="en-GB">
                <a:solidFill>
                  <a:srgbClr val="FF0000"/>
                </a:solidFill>
              </a:rPr>
              <a:t>the permissions </a:t>
            </a:r>
            <a:endParaRPr lang="en-CA">
              <a:solidFill>
                <a:srgbClr val="FF0000"/>
              </a:solidFill>
            </a:endParaRPr>
          </a:p>
          <a:p>
            <a:pPr marL="914400" lvl="1" indent="-317500" algn="l" rtl="0">
              <a:spcBef>
                <a:spcPts val="0"/>
              </a:spcBef>
              <a:spcAft>
                <a:spcPts val="0"/>
              </a:spcAft>
              <a:buSzPts val="1400"/>
              <a:buChar char="□"/>
            </a:pPr>
            <a:r>
              <a:rPr lang="en-GB" dirty="0">
                <a:solidFill>
                  <a:srgbClr val="993300"/>
                </a:solidFill>
              </a:rPr>
              <a:t>regular files</a:t>
            </a:r>
            <a:r>
              <a:rPr lang="en-GB" dirty="0"/>
              <a:t>: both text or binary</a:t>
            </a:r>
            <a:endParaRPr dirty="0"/>
          </a:p>
          <a:p>
            <a:pPr marL="914400" lvl="1" indent="-317500" algn="l" rtl="0">
              <a:spcBef>
                <a:spcPts val="0"/>
              </a:spcBef>
              <a:spcAft>
                <a:spcPts val="0"/>
              </a:spcAft>
              <a:buSzPts val="1400"/>
              <a:buChar char="□"/>
            </a:pPr>
            <a:r>
              <a:rPr lang="en-GB" dirty="0">
                <a:solidFill>
                  <a:srgbClr val="993300"/>
                </a:solidFill>
              </a:rPr>
              <a:t>directories</a:t>
            </a:r>
            <a:r>
              <a:rPr lang="en-GB" dirty="0"/>
              <a:t>: special files for maintaining FS structure</a:t>
            </a:r>
            <a:endParaRPr dirty="0"/>
          </a:p>
          <a:p>
            <a:pPr marL="914400" lvl="1" indent="-317500" algn="l" rtl="0">
              <a:spcBef>
                <a:spcPts val="0"/>
              </a:spcBef>
              <a:spcAft>
                <a:spcPts val="0"/>
              </a:spcAft>
              <a:buSzPts val="1400"/>
              <a:buChar char="□"/>
            </a:pPr>
            <a:r>
              <a:rPr lang="en-GB" dirty="0">
                <a:solidFill>
                  <a:srgbClr val="993300"/>
                </a:solidFill>
              </a:rPr>
              <a:t>character special files</a:t>
            </a:r>
            <a:r>
              <a:rPr lang="en-GB" dirty="0"/>
              <a:t>: for I/O on character devices, </a:t>
            </a:r>
            <a:r>
              <a:rPr lang="en-GB" dirty="0" err="1"/>
              <a:t>eg.</a:t>
            </a:r>
            <a:r>
              <a:rPr lang="en-GB" dirty="0"/>
              <a:t> </a:t>
            </a:r>
            <a:r>
              <a:rPr lang="en-GB" dirty="0">
                <a:latin typeface="Consolas"/>
                <a:ea typeface="Consolas"/>
                <a:cs typeface="Consolas"/>
                <a:sym typeface="Consolas"/>
              </a:rPr>
              <a:t>/dev/random</a:t>
            </a:r>
            <a:endParaRPr dirty="0">
              <a:latin typeface="Consolas"/>
              <a:ea typeface="Consolas"/>
              <a:cs typeface="Consolas"/>
              <a:sym typeface="Consolas"/>
            </a:endParaRPr>
          </a:p>
          <a:p>
            <a:pPr marL="914400" lvl="1" indent="-317500" algn="l" rtl="0">
              <a:spcBef>
                <a:spcPts val="0"/>
              </a:spcBef>
              <a:spcAft>
                <a:spcPts val="0"/>
              </a:spcAft>
              <a:buSzPts val="1400"/>
              <a:buChar char="□"/>
            </a:pPr>
            <a:r>
              <a:rPr lang="en-GB" dirty="0">
                <a:solidFill>
                  <a:srgbClr val="993300"/>
                </a:solidFill>
              </a:rPr>
              <a:t>block special files</a:t>
            </a:r>
            <a:r>
              <a:rPr lang="en-GB" dirty="0"/>
              <a:t>: for I/O on block devices, </a:t>
            </a:r>
            <a:r>
              <a:rPr lang="en-GB" dirty="0" err="1"/>
              <a:t>eg.</a:t>
            </a:r>
            <a:r>
              <a:rPr lang="en-GB" dirty="0"/>
              <a:t> </a:t>
            </a:r>
            <a:r>
              <a:rPr lang="en-GB" dirty="0">
                <a:latin typeface="Consolas"/>
                <a:ea typeface="Consolas"/>
                <a:cs typeface="Consolas"/>
                <a:sym typeface="Consolas"/>
              </a:rPr>
              <a:t>/dev/sdb0</a:t>
            </a:r>
            <a:endParaRPr dirty="0">
              <a:latin typeface="Consolas"/>
              <a:ea typeface="Consolas"/>
              <a:cs typeface="Consolas"/>
              <a:sym typeface="Consolas"/>
            </a:endParaRPr>
          </a:p>
          <a:p>
            <a:pPr marL="914400" lvl="1" indent="-317500" algn="l" rtl="0">
              <a:spcBef>
                <a:spcPts val="0"/>
              </a:spcBef>
              <a:spcAft>
                <a:spcPts val="0"/>
              </a:spcAft>
              <a:buSzPts val="1400"/>
              <a:buChar char="□"/>
            </a:pPr>
            <a:r>
              <a:rPr lang="en-GB" dirty="0">
                <a:solidFill>
                  <a:srgbClr val="993300"/>
                </a:solidFill>
              </a:rPr>
              <a:t>links</a:t>
            </a:r>
            <a:r>
              <a:rPr lang="en-GB" dirty="0"/>
              <a:t>: "pointers" to other files</a:t>
            </a:r>
            <a:endParaRPr dirty="0"/>
          </a:p>
          <a:p>
            <a:pPr marL="914400" lvl="1" indent="-317500" algn="l" rtl="0">
              <a:spcBef>
                <a:spcPts val="0"/>
              </a:spcBef>
              <a:spcAft>
                <a:spcPts val="0"/>
              </a:spcAft>
              <a:buSzPts val="1400"/>
              <a:buChar char="□"/>
            </a:pPr>
            <a:r>
              <a:rPr lang="en-GB" dirty="0"/>
              <a:t>sockets, pipes, ...</a:t>
            </a:r>
            <a:endParaRPr dirty="0"/>
          </a:p>
        </p:txBody>
      </p:sp>
      <p:sp>
        <p:nvSpPr>
          <p:cNvPr id="83" name="Google Shape;83;p18"/>
          <p:cNvSpPr/>
          <p:nvPr/>
        </p:nvSpPr>
        <p:spPr>
          <a:xfrm>
            <a:off x="865925" y="3191525"/>
            <a:ext cx="7646400" cy="1807800"/>
          </a:xfrm>
          <a:prstGeom prst="roundRect">
            <a:avLst>
              <a:gd name="adj" fmla="val 4465"/>
            </a:avLst>
          </a:prstGeom>
          <a:solidFill>
            <a:srgbClr val="474747"/>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ls -l /dev</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crw-rw-rw- 1 root root      1,   8 Apr 17  2017 random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brw-rw---- 1 root disk      8,   0 Apr 17  2017 sda</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brw-rw---- 1 root disk      8,   1 Apr 17  2017 sda1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lrwxrwxrwx 1 root root          15 Apr 17  2017 stderr -&gt; /proc/self/fd/2</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drwxr-xr-x 2 root root          60 Apr 17  2017 raw</a:t>
            </a:r>
            <a:endParaRPr>
              <a:solidFill>
                <a:srgbClr val="FFFFFF"/>
              </a:solidFill>
              <a:latin typeface="Consolas"/>
              <a:ea typeface="Consolas"/>
              <a:cs typeface="Consolas"/>
              <a:sym typeface="Consolas"/>
            </a:endParaRPr>
          </a:p>
        </p:txBody>
      </p:sp>
      <p:sp>
        <p:nvSpPr>
          <p:cNvPr id="84" name="Google Shape;84;p18"/>
          <p:cNvSpPr/>
          <p:nvPr/>
        </p:nvSpPr>
        <p:spPr>
          <a:xfrm>
            <a:off x="980925" y="4763475"/>
            <a:ext cx="261900" cy="309000"/>
          </a:xfrm>
          <a:prstGeom prst="up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1022925" y="3717150"/>
            <a:ext cx="219900" cy="1046400"/>
          </a:xfrm>
          <a:prstGeom prst="ellipse">
            <a:avLst/>
          </a:prstGeom>
          <a:noFill/>
          <a:ln w="9525" cap="flat"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90800" y="107700"/>
            <a:ext cx="85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format (file type)</a:t>
            </a:r>
            <a:endParaRPr/>
          </a:p>
        </p:txBody>
      </p:sp>
      <p:sp>
        <p:nvSpPr>
          <p:cNvPr id="91" name="Google Shape;91;p19"/>
          <p:cNvSpPr txBox="1">
            <a:spLocks noGrp="1"/>
          </p:cNvSpPr>
          <p:nvPr>
            <p:ph type="body" idx="1"/>
          </p:nvPr>
        </p:nvSpPr>
        <p:spPr>
          <a:xfrm>
            <a:off x="190800" y="720925"/>
            <a:ext cx="8515200" cy="438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regular files can have custom types as well (aka. </a:t>
            </a:r>
            <a:r>
              <a:rPr lang="en-GB">
                <a:solidFill>
                  <a:srgbClr val="993300"/>
                </a:solidFill>
              </a:rPr>
              <a:t>file format </a:t>
            </a:r>
            <a:r>
              <a:rPr lang="en-GB"/>
              <a:t>or </a:t>
            </a:r>
            <a:r>
              <a:rPr lang="en-GB">
                <a:solidFill>
                  <a:srgbClr val="993300"/>
                </a:solidFill>
              </a:rPr>
              <a:t>file type</a:t>
            </a:r>
            <a:r>
              <a:rPr lang="en-GB"/>
              <a:t>)</a:t>
            </a:r>
            <a:endParaRPr/>
          </a:p>
          <a:p>
            <a:pPr marL="914400" lvl="1" indent="-317500" algn="l" rtl="0">
              <a:spcBef>
                <a:spcPts val="0"/>
              </a:spcBef>
              <a:spcAft>
                <a:spcPts val="0"/>
              </a:spcAft>
              <a:buSzPts val="1400"/>
              <a:buChar char="□"/>
            </a:pPr>
            <a:r>
              <a:rPr lang="en-GB"/>
              <a:t>determined by file creator</a:t>
            </a:r>
            <a:endParaRPr>
              <a:solidFill>
                <a:srgbClr val="3366FF"/>
              </a:solidFill>
            </a:endParaRPr>
          </a:p>
          <a:p>
            <a:pPr marL="914400" lvl="1" indent="-317500" algn="l" rtl="0">
              <a:spcBef>
                <a:spcPts val="0"/>
              </a:spcBef>
              <a:spcAft>
                <a:spcPts val="0"/>
              </a:spcAft>
              <a:buSzPts val="1400"/>
              <a:buChar char="□"/>
            </a:pPr>
            <a:r>
              <a:rPr lang="en-GB"/>
              <a:t>if OS recognizes the file format, it can operate on the file in reasonable ways</a:t>
            </a:r>
            <a:br>
              <a:rPr lang="en-GB"/>
            </a:br>
            <a:r>
              <a:rPr lang="en-GB"/>
              <a:t>eg. automatically using an appropriate program to open a file</a:t>
            </a:r>
            <a:endParaRPr/>
          </a:p>
          <a:p>
            <a:pPr marL="457200" marR="0" lvl="0" indent="-317500" algn="l" rtl="0">
              <a:lnSpc>
                <a:spcPct val="150000"/>
              </a:lnSpc>
              <a:spcBef>
                <a:spcPts val="0"/>
              </a:spcBef>
              <a:spcAft>
                <a:spcPts val="0"/>
              </a:spcAft>
              <a:buSzPts val="1400"/>
              <a:buChar char="■"/>
            </a:pPr>
            <a:r>
              <a:rPr lang="en-GB"/>
              <a:t>Windows uses file extension to determine file format, eg. ".jpg", ".xls"</a:t>
            </a:r>
            <a:endParaRPr/>
          </a:p>
          <a:p>
            <a:pPr marL="457200" lvl="0" indent="-317500" algn="l" rtl="0">
              <a:spcBef>
                <a:spcPts val="0"/>
              </a:spcBef>
              <a:spcAft>
                <a:spcPts val="0"/>
              </a:spcAft>
              <a:buSzPts val="1400"/>
              <a:buChar char="■"/>
            </a:pPr>
            <a:r>
              <a:rPr lang="en-GB"/>
              <a:t>UNIX uses </a:t>
            </a:r>
            <a:r>
              <a:rPr lang="en-GB" i="1">
                <a:solidFill>
                  <a:srgbClr val="993300"/>
                </a:solidFill>
              </a:rPr>
              <a:t>magic number</a:t>
            </a:r>
            <a:r>
              <a:rPr lang="en-GB"/>
              <a:t> technique to determine file format, extension is only a convention</a:t>
            </a:r>
            <a:endParaRPr/>
          </a:p>
          <a:p>
            <a:pPr marL="914400" lvl="1" indent="-317500" algn="l" rtl="0">
              <a:spcBef>
                <a:spcPts val="0"/>
              </a:spcBef>
              <a:spcAft>
                <a:spcPts val="0"/>
              </a:spcAft>
              <a:buSzPts val="1400"/>
              <a:buChar char="□"/>
            </a:pPr>
            <a:r>
              <a:rPr lang="en-GB"/>
              <a:t>format inferred by inspecting the contents of the file, often first few bytes</a:t>
            </a:r>
            <a:endParaRPr/>
          </a:p>
          <a:p>
            <a:pPr marL="914400" lvl="1" indent="-317500" algn="l" rtl="0">
              <a:spcBef>
                <a:spcPts val="0"/>
              </a:spcBef>
              <a:spcAft>
                <a:spcPts val="0"/>
              </a:spcAft>
              <a:buSzPts val="1400"/>
              <a:buChar char="□"/>
            </a:pPr>
            <a:r>
              <a:rPr lang="en-GB"/>
              <a:t>eg. </a:t>
            </a:r>
            <a:r>
              <a:rPr lang="en-GB">
                <a:highlight>
                  <a:srgbClr val="D9EAD3"/>
                </a:highlight>
                <a:latin typeface="Consolas"/>
                <a:ea typeface="Consolas"/>
                <a:cs typeface="Consolas"/>
                <a:sym typeface="Consolas"/>
              </a:rPr>
              <a:t>#!/bin/bash</a:t>
            </a:r>
            <a:r>
              <a:rPr lang="en-GB"/>
              <a:t> as the first line → file contains a bash script, </a:t>
            </a:r>
            <a:r>
              <a:rPr lang="en-GB">
                <a:highlight>
                  <a:srgbClr val="D9EAD3"/>
                </a:highlight>
              </a:rPr>
              <a:t>%PDF</a:t>
            </a:r>
            <a:r>
              <a:rPr lang="en-GB"/>
              <a:t> → pdf file, ...</a:t>
            </a:r>
            <a:endParaRPr>
              <a:latin typeface="Consolas"/>
              <a:ea typeface="Consolas"/>
              <a:cs typeface="Consolas"/>
              <a:sym typeface="Consolas"/>
            </a:endParaRPr>
          </a:p>
        </p:txBody>
      </p:sp>
      <p:sp>
        <p:nvSpPr>
          <p:cNvPr id="92" name="Google Shape;92;p19"/>
          <p:cNvSpPr/>
          <p:nvPr/>
        </p:nvSpPr>
        <p:spPr>
          <a:xfrm>
            <a:off x="851400" y="3456325"/>
            <a:ext cx="4195200" cy="1646700"/>
          </a:xfrm>
          <a:prstGeom prst="roundRect">
            <a:avLst>
              <a:gd name="adj" fmla="val 4465"/>
            </a:avLst>
          </a:prstGeom>
          <a:solidFill>
            <a:srgbClr val="474747"/>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file file.c file /dev/hda .</a:t>
            </a:r>
            <a:br>
              <a:rPr lang="en-GB">
                <a:solidFill>
                  <a:srgbClr val="FFFFFF"/>
                </a:solidFill>
                <a:latin typeface="Consolas"/>
                <a:ea typeface="Consolas"/>
                <a:cs typeface="Consolas"/>
                <a:sym typeface="Consolas"/>
              </a:rPr>
            </a:br>
            <a:r>
              <a:rPr lang="en-GB">
                <a:solidFill>
                  <a:srgbClr val="FFFFFF"/>
                </a:solidFill>
                <a:latin typeface="Consolas"/>
                <a:ea typeface="Consolas"/>
                <a:cs typeface="Consolas"/>
                <a:sym typeface="Consolas"/>
              </a:rPr>
              <a:t> file.c:   C program text</a:t>
            </a:r>
            <a:br>
              <a:rPr lang="en-GB">
                <a:solidFill>
                  <a:srgbClr val="FFFFFF"/>
                </a:solidFill>
                <a:latin typeface="Consolas"/>
                <a:ea typeface="Consolas"/>
                <a:cs typeface="Consolas"/>
                <a:sym typeface="Consolas"/>
              </a:rPr>
            </a:br>
            <a:r>
              <a:rPr lang="en-GB">
                <a:solidFill>
                  <a:srgbClr val="FFFFFF"/>
                </a:solidFill>
                <a:latin typeface="Consolas"/>
                <a:ea typeface="Consolas"/>
                <a:cs typeface="Consolas"/>
                <a:sym typeface="Consolas"/>
              </a:rPr>
              <a:t> file:     ELF 32-bit LSB executable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/dev/hda: block special (3/0) </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        directory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man file</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man magic</a:t>
            </a:r>
            <a:endParaRPr>
              <a:solidFill>
                <a:srgbClr val="FFFF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4790</Words>
  <Application>Microsoft Office PowerPoint</Application>
  <PresentationFormat>On-screen Show (16:9)</PresentationFormat>
  <Paragraphs>778</Paragraphs>
  <Slides>62</Slides>
  <Notes>62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Consolas</vt:lpstr>
      <vt:lpstr>Arial</vt:lpstr>
      <vt:lpstr>Trebuchet MS</vt:lpstr>
      <vt:lpstr>Roboto Mono</vt:lpstr>
      <vt:lpstr>Helvetica Neue</vt:lpstr>
      <vt:lpstr>Jacques Francois Shadow</vt:lpstr>
      <vt:lpstr>Oswald</vt:lpstr>
      <vt:lpstr>Simple Light</vt:lpstr>
      <vt:lpstr>  CPSC 457 Filesystems       Contains slides from Mea Wang, Andrew Tanenbaum and Herbert Bos, Silberschatz, Galvin and Gagne </vt:lpstr>
      <vt:lpstr>Overview</vt:lpstr>
      <vt:lpstr>Long term storage</vt:lpstr>
      <vt:lpstr>Disks without filesystems</vt:lpstr>
      <vt:lpstr>Files</vt:lpstr>
      <vt:lpstr>File attributes</vt:lpstr>
      <vt:lpstr>File naming</vt:lpstr>
      <vt:lpstr>Special file types</vt:lpstr>
      <vt:lpstr>File format (file type)</vt:lpstr>
      <vt:lpstr>Example file formats</vt:lpstr>
      <vt:lpstr>File operations</vt:lpstr>
      <vt:lpstr>Open files</vt:lpstr>
      <vt:lpstr>More on in-memory structures</vt:lpstr>
      <vt:lpstr>Sequential and random file access</vt:lpstr>
      <vt:lpstr>Directories</vt:lpstr>
      <vt:lpstr>Directory</vt:lpstr>
      <vt:lpstr>Pathnames in a UNIX directory tree</vt:lpstr>
      <vt:lpstr>Pathnames in a UNIX directory tree</vt:lpstr>
      <vt:lpstr>Directory operations in UNIX</vt:lpstr>
      <vt:lpstr>Disk partitions</vt:lpstr>
      <vt:lpstr>Typical filesystem layout</vt:lpstr>
      <vt:lpstr>Partitions and mounting</vt:lpstr>
      <vt:lpstr>Filesystem blocks</vt:lpstr>
      <vt:lpstr>Virtual File Systems</vt:lpstr>
      <vt:lpstr>Virtual File Systems</vt:lpstr>
      <vt:lpstr>Virtual File System Implementation</vt:lpstr>
      <vt:lpstr>Directory implementation</vt:lpstr>
      <vt:lpstr>File allocation methods</vt:lpstr>
      <vt:lpstr>Contiguous allocation</vt:lpstr>
      <vt:lpstr>Contiguous allocation</vt:lpstr>
      <vt:lpstr>Linked allocation</vt:lpstr>
      <vt:lpstr>Linked allocation example</vt:lpstr>
      <vt:lpstr>File Allocation Table (FAT)</vt:lpstr>
      <vt:lpstr>File Allocation Table (FAT)</vt:lpstr>
      <vt:lpstr>Indexed Allocation (inodes)</vt:lpstr>
      <vt:lpstr>Example of Indexed Allocation</vt:lpstr>
      <vt:lpstr>inodes in Linux (ext2)</vt:lpstr>
      <vt:lpstr>inodes</vt:lpstr>
      <vt:lpstr>Hard link vs soft link</vt:lpstr>
      <vt:lpstr>Hard link vs soft link</vt:lpstr>
      <vt:lpstr>Performance</vt:lpstr>
      <vt:lpstr>Free space management - bitmaps</vt:lpstr>
      <vt:lpstr>Free space management - linked list</vt:lpstr>
      <vt:lpstr>Free space management - linked list</vt:lpstr>
      <vt:lpstr>File locking</vt:lpstr>
      <vt:lpstr>File System Mounting</vt:lpstr>
      <vt:lpstr>Unix File System &amp; Permissions</vt:lpstr>
      <vt:lpstr>Unix File System</vt:lpstr>
      <vt:lpstr>Examples - permissions for files</vt:lpstr>
      <vt:lpstr>Examples - permissions for directories</vt:lpstr>
      <vt:lpstr>Linux File System</vt:lpstr>
      <vt:lpstr>Linux File System</vt:lpstr>
      <vt:lpstr>Root ( superuser, UID = 0 )</vt:lpstr>
      <vt:lpstr>Changing permissions</vt:lpstr>
      <vt:lpstr>Changing Permissions Examples</vt:lpstr>
      <vt:lpstr>Limitations of Unix/Linux Permissions</vt:lpstr>
      <vt:lpstr>Linux Access Control Lists ( ACLs )</vt:lpstr>
      <vt:lpstr>Default ACLs</vt:lpstr>
      <vt:lpstr>NTFS</vt:lpstr>
      <vt:lpstr>Summary</vt:lpstr>
      <vt:lpstr>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CPSC 457 Filesystems       Contains slides from Mea Wang, Andrew Tanenbaum and Herbert Bos, Silberschatz, Galvin and Gagne </dc:title>
  <cp:lastModifiedBy>Steven Canon-Almagro</cp:lastModifiedBy>
  <cp:revision>2</cp:revision>
  <dcterms:modified xsi:type="dcterms:W3CDTF">2019-04-02T16:31:19Z</dcterms:modified>
</cp:coreProperties>
</file>