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Helvetica Neue" panose="020B0604020202020204" charset="0"/>
      <p:regular r:id="rId51"/>
      <p:bold r:id="rId52"/>
      <p:italic r:id="rId53"/>
      <p:boldItalic r:id="rId54"/>
    </p:embeddedFont>
    <p:embeddedFont>
      <p:font typeface="Oswald" panose="020B0604020202020204" charset="0"/>
      <p:regular r:id="rId55"/>
      <p:bold r:id="rId56"/>
    </p:embeddedFont>
    <p:embeddedFont>
      <p:font typeface="Trebuchet MS" panose="020B060302020202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5" autoAdjust="0"/>
  </p:normalViewPr>
  <p:slideViewPr>
    <p:cSldViewPr snapToGrid="0">
      <p:cViewPr>
        <p:scale>
          <a:sx n="98" d="100"/>
          <a:sy n="98" d="100"/>
        </p:scale>
        <p:origin x="58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55a8288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55a8288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ddbedfa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ddbedfa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dbedfa6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ddbedfa6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ddbedfa6_1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1ddbedfa6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dbedfa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1ddbedf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ddbedfa6_1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1ddbedfa6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ddbedfa6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ddbedfa6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ddbedf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ddbedf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dbedfa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ddbedfa6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dbedfa6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ddbedfa6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dbedfa6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ddbedfa6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1ddbedfa6_1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g31ddbedfa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dbedfa6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ddbedfa6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dbedfa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ddbedfa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dbedfa6_1_1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1ddbedfa6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ddbedfa6_1_1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1ddbedfa6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ddbedfa6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31ddbedfa6_1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dbedfa6_1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1ddbedfa6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ddbedfa6_1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31ddbedfa6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ddbedfa6_1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g31ddbedfa6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ddbedfa6_1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1ddbedfa6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ddbedfa6_1_1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1ddbedfa6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1ddbedfa6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1ddbedfa6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ddbedfa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31ddbedfa6_1_1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ddbedfa6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31ddbedfa6_1_1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ddbedfa6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31ddbedfa6_1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ddbedfa6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ddbedfa6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Remembers the memory content then compares it to value 1 then is makes it val2 returns old value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This instruction is very heavy because its updated across all cores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because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ddbedfa6_1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ddbedfa6_1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Type function returns the actual variable the bool function returns if it worked or not </a:t>
            </a: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ddbedfa6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ddbedfa6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ddbedfa6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ddbedfa6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Option 1	If you put nothing in the loop (option 1) the bus and CPU are going to be very busy because you are performing atomic operations over and over again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Option 2 	is better because you give other threads a chance to </a:t>
            </a:r>
            <a:r>
              <a:rPr lang="en-CA" dirty="0" err="1"/>
              <a:t>to</a:t>
            </a:r>
            <a:r>
              <a:rPr lang="en-CA" dirty="0"/>
              <a:t> run but don’t save in CPU power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Option 3 	CPU doesn’t have to go all the way to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Option 4	</a:t>
            </a:r>
            <a:r>
              <a:rPr lang="en-CA" dirty="0" err="1"/>
              <a:t>mm_pause</a:t>
            </a:r>
            <a:r>
              <a:rPr lang="en-CA" dirty="0"/>
              <a:t>(); pauses the </a:t>
            </a:r>
            <a:r>
              <a:rPr lang="en-CA" dirty="0" err="1"/>
              <a:t>cpu</a:t>
            </a:r>
            <a:r>
              <a:rPr lang="en-CA" dirty="0"/>
              <a:t> for a fraction of a second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ddbedfa6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ddbedfa6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Test-and-set is like compare-and-swap but less powerful. Pretty much a Boolean compare-and-swap</a:t>
            </a: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ddbedfa6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ddbedfa6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Lock is a global variable and key is a local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Since there is no scheduler it is totally possible for a thread to never get into the critical section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^starvation 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ddbedfa6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ddbedfa6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ddbedfa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ddbedfa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ddbedfa6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ddbedfa6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ddbedfa6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ddbedfa6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You avoid system calls and context switches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only viable if the wait times are short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would not do so good if the wait times are too long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	only useful with a system with more than 1 core 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ddbedfa6_1_2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31ddbedfa6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ddbedfa6_1_2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highlight>
                  <a:srgbClr val="FFFF00"/>
                </a:highlight>
              </a:rPr>
              <a:t>c) Strict alternation moves one thread to another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highlight>
                  <a:srgbClr val="FFFF00"/>
                </a:highlight>
              </a:rPr>
              <a:t>	so if one thread is slower in its critical section it wont stop the other thread to get back into its </a:t>
            </a:r>
            <a:r>
              <a:rPr lang="en-CA">
                <a:highlight>
                  <a:srgbClr val="FFFF00"/>
                </a:highlight>
              </a:rPr>
              <a:t>critical section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346" name="Google Shape;346;g31ddbedfa6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ddbedfa6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ddbedfa6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dbedfa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dbedfa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ddbedfa6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ddbedfa6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ddbedfa6_1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1ddbedfa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dbedfa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ddbedfa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ddbedfa6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ddbedfa6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337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"/>
              <a:buNone/>
              <a:defRPr sz="5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337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■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□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Trebuchet MS"/>
              <a:buChar char="￮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■"/>
              <a:defRPr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64600" y="567025"/>
            <a:ext cx="8641500" cy="5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_1">
  <p:cSld name="CAPTION_ONL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TITLE_AND_BOD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7175" y="25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0175" y="1017725"/>
            <a:ext cx="85746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  <a:defRPr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  <a:defRPr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■"/>
              <a:defRPr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00650" y="0"/>
            <a:ext cx="35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 rot="5400000">
            <a:off x="8181600" y="619050"/>
            <a:ext cx="1593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9DAF8"/>
                </a:solidFill>
              </a:rPr>
              <a:t>CPSC 457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00649" y="4749850"/>
            <a:ext cx="35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FFFFFF"/>
                </a:solidFill>
              </a:rPr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inloc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teapress.com/wp/semaphore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311700" y="186225"/>
            <a:ext cx="8337000" cy="4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CPSC 457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More synchronization mechanisms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74747"/>
                </a:solidFill>
              </a:rPr>
              <a:t>Contains slides from Mea Wang, Andrew Tanenbaum and Herbert Bos</a:t>
            </a:r>
            <a:endParaRPr sz="1000">
              <a:solidFill>
                <a:srgbClr val="47474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 in x86 -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https://en.wikipedia.org/wiki/Spinlock</a:t>
            </a:r>
            <a:r>
              <a:rPr lang="en-GB"/>
              <a:t> 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locked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                      ; The lock variable. 1 = locked, 0 = unlocked.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dd      0				 ; initialized to 'unlocked'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spin_lock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				 ; procedure to lock the mutex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mov     eax, 1          ; set the EAX register to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xchg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eax, [locked]   ;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atomically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swap EAX with the lock variable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                  ; eax = old locked, new locked =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test    eax, eax        ; test whether old locked ==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jnz     spin_lock       ; keep spinning until old locked ==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ret                     ; the lock was acquired, we are done (locked = 1!!!)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spin_unlock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                 ; procedure to unlock the mutex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mov     eax, 0          ; set EAX register to 0.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xchg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eax, [locked]   ; atomically set locked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ret                     ; lock has been released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Spinlocks in pthreads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#include &lt;pthread.h&gt;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pthread_spin_init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(pthread_spinlock_t * lock, int pshared);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pthread_spin_destroy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(pthread_spinlock_t *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pthread_spin_lock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(pthread_spinlock_t *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pthread_spin_trylock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(pthread_spinlock_t *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 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pthread_spin_unlock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(pthread_spinlock_t *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lock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Notice the similarity to mutex APIs - making it trivial to switch between mutexes and spinlocks.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More synchronization mechanisms 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event flags</a:t>
            </a:r>
            <a:r>
              <a:rPr lang="en-GB" b="1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memory word with N bits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different events may be associated with different bits in a flag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operations: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set flag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clear flag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wait for 1 flag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wait for any flag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wait for all flags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More synchronization mechanisms 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41100"/>
              </a:buClr>
              <a:buSzPts val="1400"/>
              <a:buChar char="■"/>
            </a:pPr>
            <a:r>
              <a:rPr lang="en-GB" b="1">
                <a:solidFill>
                  <a:srgbClr val="941100"/>
                </a:solidFill>
              </a:rPr>
              <a:t>message passing</a:t>
            </a:r>
            <a:endParaRPr b="1">
              <a:solidFill>
                <a:srgbClr val="9411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processes send each other</a:t>
            </a:r>
            <a:r>
              <a:rPr lang="en-GB" b="1">
                <a:solidFill>
                  <a:schemeClr val="dk1"/>
                </a:solidFill>
              </a:rPr>
              <a:t> messages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messages can contain arbitrary data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delivered messages can be queued up in</a:t>
            </a:r>
            <a:r>
              <a:rPr lang="en-GB" b="1">
                <a:solidFill>
                  <a:schemeClr val="dk1"/>
                </a:solidFill>
              </a:rPr>
              <a:t> mailboxes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processes can check contents of mailboxes, take messages out, or wait for messages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common implementation is MPI (message passing interface)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￮"/>
            </a:pPr>
            <a:r>
              <a:rPr lang="en-GB">
                <a:solidFill>
                  <a:schemeClr val="dk1"/>
                </a:solidFill>
              </a:rPr>
              <a:t>very popular in HPC (high-performance-computing)</a:t>
            </a:r>
            <a:endParaRPr>
              <a:solidFill>
                <a:schemeClr val="dk1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￮"/>
            </a:pPr>
            <a:r>
              <a:rPr lang="en-GB">
                <a:solidFill>
                  <a:schemeClr val="dk1"/>
                </a:solidFill>
              </a:rPr>
              <a:t>many good tutorials available (google "MPI tutorial")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Priority inversion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marR="0" lvl="0" indent="-3175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i="0" u="none" strike="noStrike" cap="none">
                <a:solidFill>
                  <a:srgbClr val="232323"/>
                </a:solidFill>
              </a:rPr>
              <a:t>Scenario:  Assume we have three processes, L, M, and H, whose priorities follow the</a:t>
            </a:r>
            <a:br>
              <a:rPr lang="en-GB">
                <a:solidFill>
                  <a:srgbClr val="232323"/>
                </a:solidFill>
              </a:rPr>
            </a:br>
            <a:r>
              <a:rPr lang="en-GB" i="0" u="none" strike="noStrike" cap="none">
                <a:solidFill>
                  <a:srgbClr val="232323"/>
                </a:solidFill>
              </a:rPr>
              <a:t>order L &lt; M &lt; H.  Assume that process H requires resource R, which is currently being accessed by process L.  While H is waiting for L to finish using resource R, M becomes runnable, thereby preempting process L.  Now, H has to wait for both M and L to finish.  Effectively, H has the lowest priority in this execution.</a:t>
            </a:r>
            <a:endParaRPr>
              <a:solidFill>
                <a:srgbClr val="232323"/>
              </a:solidFill>
            </a:endParaRPr>
          </a:p>
          <a:p>
            <a:pPr marL="457200" marR="0" lvl="0" indent="-3175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 i="0" u="none" strike="noStrike" cap="none">
                <a:solidFill>
                  <a:srgbClr val="232323"/>
                </a:solidFill>
              </a:rPr>
              <a:t>This problem is known as </a:t>
            </a:r>
            <a:r>
              <a:rPr lang="en-GB" i="0" u="none" strike="noStrike" cap="none">
                <a:solidFill>
                  <a:srgbClr val="0042AA"/>
                </a:solidFill>
              </a:rPr>
              <a:t>priority inversion</a:t>
            </a:r>
            <a:r>
              <a:rPr lang="en-GB" i="0" u="none" strike="noStrike" cap="none">
                <a:solidFill>
                  <a:srgbClr val="232323"/>
                </a:solidFill>
              </a:rPr>
              <a:t>.</a:t>
            </a:r>
            <a:endParaRPr b="1">
              <a:solidFill>
                <a:srgbClr val="232323"/>
              </a:solidFill>
            </a:endParaRPr>
          </a:p>
          <a:p>
            <a:pPr marL="457200" marR="0" lvl="0" indent="-3175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232323"/>
                </a:solidFill>
              </a:rPr>
              <a:t>Possible solution</a:t>
            </a:r>
            <a:r>
              <a:rPr lang="en-GB" i="0" u="none" strike="noStrike" cap="none">
                <a:solidFill>
                  <a:srgbClr val="232323"/>
                </a:solidFill>
              </a:rPr>
              <a:t>:  </a:t>
            </a:r>
            <a:r>
              <a:rPr lang="en-GB">
                <a:solidFill>
                  <a:srgbClr val="0042AA"/>
                </a:solidFill>
              </a:rPr>
              <a:t>p</a:t>
            </a:r>
            <a:r>
              <a:rPr lang="en-GB" i="0" u="none" strike="noStrike" cap="none">
                <a:solidFill>
                  <a:srgbClr val="0042AA"/>
                </a:solidFill>
              </a:rPr>
              <a:t>riority-inheritance</a:t>
            </a:r>
            <a:endParaRPr/>
          </a:p>
          <a:p>
            <a:pPr marL="914400" marR="0" lvl="1" indent="-3175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i="0" u="none" strike="noStrike" cap="none">
                <a:solidFill>
                  <a:srgbClr val="232323"/>
                </a:solidFill>
              </a:rPr>
              <a:t>As soon as H requests resource R, the process P holding resource R automatically inherits the priority </a:t>
            </a:r>
            <a:r>
              <a:rPr lang="en-GB">
                <a:solidFill>
                  <a:srgbClr val="232323"/>
                </a:solidFill>
              </a:rPr>
              <a:t>of</a:t>
            </a:r>
            <a:r>
              <a:rPr lang="en-GB" i="0" u="none" strike="noStrike" cap="none">
                <a:solidFill>
                  <a:srgbClr val="232323"/>
                </a:solidFill>
              </a:rPr>
              <a:t> H if the P has lower priority. Once P releases the resource, its original priority is restored.</a:t>
            </a:r>
            <a:endParaRPr/>
          </a:p>
          <a:p>
            <a:pPr marL="914400" marR="0" lvl="1" indent="-3175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400"/>
              <a:buChar char="□"/>
            </a:pPr>
            <a:r>
              <a:rPr lang="en-GB" i="0" u="none" strike="noStrike" cap="none">
                <a:solidFill>
                  <a:srgbClr val="232323"/>
                </a:solidFill>
              </a:rPr>
              <a:t>As a result, we would have the following execution order in the above scenario:  L, H, M.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 with separate programs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 - naive print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if a program needs to print something, the program 'submits' the print job by writing a PDF files to the directory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/printJobs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print server monitors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/printJobs</a:t>
            </a:r>
            <a:r>
              <a:rPr lang="en-GB"/>
              <a:t> for jobs to print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eg. by scanning the directory for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*.pdf</a:t>
            </a:r>
            <a:r>
              <a:rPr lang="en-GB"/>
              <a:t> every N seconds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the server finds a PDF file, it prints it and removes the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it does not find any PDF files, it sleeps for N seconds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you spot a problem with this?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 with separate programs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 - naive print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if a program needs to print something, the program 'submits' the print job by writing a PDF files to the directory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/printJobs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print server monitors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/printJobs</a:t>
            </a:r>
            <a:r>
              <a:rPr lang="en-GB"/>
              <a:t> for jobs to print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eg. by scanning the directory for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*.pdf</a:t>
            </a:r>
            <a:r>
              <a:rPr lang="en-GB"/>
              <a:t> every N seconds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when the server finds a PDF file, it prints it and removes the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it does not find any PDF files, it sleeps for n seconds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you spot a problem with this?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print server might print an incomplete PDF file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How do we fix this?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we must prevent incomplete PDF files appearing in the directory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we need to make sure that when the PDF file appears in the directory, it is complete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 with separate programs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you design a solution?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what assumptions can we make?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some filesystems support file/directory locking mechanisms,</a:t>
            </a:r>
            <a:br>
              <a:rPr lang="en-GB"/>
            </a:br>
            <a:r>
              <a:rPr lang="en-GB"/>
              <a:t>but not all, so we should not rely on those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however, nearly all filesystems support at least 2 atomic operations: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file creation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file rename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 with separate programs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solution - we modify the programs that print, while print server needs no modification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a program needs to print:</a:t>
            </a:r>
            <a:endParaRPr/>
          </a:p>
          <a:p>
            <a:pPr marL="9144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it </a:t>
            </a:r>
            <a:r>
              <a:rPr lang="en-GB">
                <a:solidFill>
                  <a:srgbClr val="CC0000"/>
                </a:solidFill>
              </a:rPr>
              <a:t>creates </a:t>
            </a:r>
            <a:r>
              <a:rPr lang="en-GB"/>
              <a:t>a temporary file in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/printJobs</a:t>
            </a:r>
            <a:r>
              <a:rPr lang="en-GB"/>
              <a:t> directory, with a random filename, eg.</a:t>
            </a:r>
            <a:br>
              <a:rPr lang="en-GB"/>
            </a:b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job-xxxxxx.tmp</a:t>
            </a:r>
            <a:r>
              <a:rPr lang="en-GB"/>
              <a:t>, where '</a:t>
            </a:r>
            <a:r>
              <a:rPr lang="en-GB" b="1"/>
              <a:t>xxxxxx</a:t>
            </a:r>
            <a:r>
              <a:rPr lang="en-GB"/>
              <a:t>' is a unique number</a:t>
            </a:r>
            <a:endParaRPr/>
          </a:p>
          <a:p>
            <a:pPr marL="9144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it writes the output to this temporary file</a:t>
            </a:r>
            <a:endParaRPr/>
          </a:p>
          <a:p>
            <a:pPr marL="9144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when done, it </a:t>
            </a:r>
            <a:r>
              <a:rPr lang="en-GB">
                <a:solidFill>
                  <a:srgbClr val="CC0000"/>
                </a:solidFill>
              </a:rPr>
              <a:t>renames </a:t>
            </a:r>
            <a:r>
              <a:rPr lang="en-GB" b="1">
                <a:solidFill>
                  <a:schemeClr val="dk1"/>
                </a:solidFill>
              </a:rPr>
              <a:t>job-xxxxxx.tmp</a:t>
            </a:r>
            <a:r>
              <a:rPr lang="en-GB">
                <a:solidFill>
                  <a:schemeClr val="dk1"/>
                </a:solidFill>
              </a:rPr>
              <a:t> to </a:t>
            </a:r>
            <a:r>
              <a:rPr lang="en-GB" b="1">
                <a:solidFill>
                  <a:schemeClr val="dk1"/>
                </a:solidFill>
              </a:rPr>
              <a:t>job-yyyyyy.pdf</a:t>
            </a:r>
            <a:br>
              <a:rPr lang="en-GB" b="1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where '</a:t>
            </a:r>
            <a:r>
              <a:rPr lang="en-GB" b="1">
                <a:solidFill>
                  <a:schemeClr val="dk1"/>
                </a:solidFill>
              </a:rPr>
              <a:t>yyyyyy</a:t>
            </a:r>
            <a:r>
              <a:rPr lang="en-GB">
                <a:solidFill>
                  <a:schemeClr val="dk1"/>
                </a:solidFill>
              </a:rPr>
              <a:t>' is a another unique number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creating random file without a race condition: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□"/>
            </a:pPr>
            <a:r>
              <a:rPr lang="en-GB"/>
              <a:t>there is a UNIX utility function </a:t>
            </a:r>
            <a:r>
              <a:rPr lang="en-GB">
                <a:latin typeface="Courier"/>
                <a:ea typeface="Courier"/>
                <a:cs typeface="Courier"/>
                <a:sym typeface="Courier"/>
              </a:rPr>
              <a:t>mkstemp()</a:t>
            </a:r>
            <a:r>
              <a:rPr lang="en-GB"/>
              <a:t>, although you could make your own easily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renaming to a random filename ― no utility, need to make our own, eg.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loop: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generate random string yyyyyy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call 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rename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 job-xxxxxx.tmp, job-yyyyyy.pdf) // 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atomic system call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if successful, break out of loop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6258275" y="1820325"/>
            <a:ext cx="2412900" cy="1383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creating </a:t>
            </a:r>
            <a:r>
              <a:rPr lang="en-GB"/>
              <a:t>a file with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open(pathname,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     O_CREAT|O_EXCL,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"/>
                <a:ea typeface="Courier"/>
                <a:cs typeface="Courier"/>
                <a:sym typeface="Courier"/>
              </a:rPr>
              <a:t>     0644)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is atomic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Readers/writers problem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scenario: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single resource is shared among several threads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some threads only read the resource, others only write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 resource supports </a:t>
            </a:r>
            <a:r>
              <a:rPr lang="en-GB" b="1"/>
              <a:t>multiple concurrent readers</a:t>
            </a:r>
            <a:r>
              <a:rPr lang="en-GB"/>
              <a:t>, but only a </a:t>
            </a:r>
            <a:r>
              <a:rPr lang="en-GB" b="1"/>
              <a:t>single writer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also called </a:t>
            </a:r>
            <a:r>
              <a:rPr lang="en-GB" b="1">
                <a:solidFill>
                  <a:schemeClr val="dk1"/>
                </a:solidFill>
              </a:rPr>
              <a:t>shared-exclusive lock</a:t>
            </a:r>
            <a:r>
              <a:rPr lang="en-GB">
                <a:solidFill>
                  <a:schemeClr val="dk1"/>
                </a:solidFill>
              </a:rPr>
              <a:t>, or </a:t>
            </a:r>
            <a:r>
              <a:rPr lang="en-GB" b="1">
                <a:solidFill>
                  <a:schemeClr val="dk1"/>
                </a:solidFill>
              </a:rPr>
              <a:t>reader-writer lock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we use semaphores to implement this efficiently?</a:t>
            </a:r>
            <a:endParaRPr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note ― </a:t>
            </a:r>
            <a:r>
              <a:rPr lang="en-GB">
                <a:solidFill>
                  <a:schemeClr val="dk1"/>
                </a:solidFill>
              </a:rPr>
              <a:t>pthreads has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pthread_rwlock_*()</a:t>
            </a:r>
            <a:r>
              <a:rPr lang="en-GB">
                <a:solidFill>
                  <a:schemeClr val="dk1"/>
                </a:solidFill>
              </a:rPr>
              <a:t> functions for just this purpose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we can design our own solution using three variables: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readCount</a:t>
            </a:r>
            <a:r>
              <a:rPr lang="en-GB"/>
              <a:t> 		– contains number of readers reading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semaphore cs 		</a:t>
            </a:r>
            <a:r>
              <a:rPr lang="en-GB"/>
              <a:t>– used as a mutex to control access to critical sections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semaphore w_only 	</a:t>
            </a:r>
            <a:r>
              <a:rPr lang="en-GB"/>
              <a:t>– used as flag representing whether write is available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monitors, spinlocks, event flags, mailboxes/messages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mechanisms/algorithms for achieving race-free solutions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disabling interrupts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lock variables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strict alternation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Peterson’s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synchronization hardware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Readers/writers problem with semaphores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readcount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sem_t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sem_t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w_only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writer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wait(w_only); // lock out readers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do_writing();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signal(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w_only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allow readers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2"/>
          </p:nvPr>
        </p:nvSpPr>
        <p:spPr>
          <a:xfrm>
            <a:off x="4258250" y="743375"/>
            <a:ext cx="44478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reader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wait(cs); // enter critical 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readCount ++; // add reader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if (readCount ==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wait(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w_only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wait for writers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signal(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exit critical 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do_reading();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wait(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enter critical 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readCount --; // remove reader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if (readCount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signal(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w_only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let writers 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signal(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cs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); // exit critical 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Note:	first reader locks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w_only</a:t>
            </a:r>
            <a:r>
              <a:rPr lang="en-GB"/>
              <a:t>,</a:t>
            </a:r>
            <a:br>
              <a:rPr lang="en-GB"/>
            </a:br>
            <a:r>
              <a:rPr lang="en-GB"/>
              <a:t>        	last reader releases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w_only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1" name="Google Shape;161;p29"/>
          <p:cNvCxnSpPr/>
          <p:nvPr/>
        </p:nvCxnSpPr>
        <p:spPr>
          <a:xfrm>
            <a:off x="4056950" y="818450"/>
            <a:ext cx="21300" cy="41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1017950" y="743375"/>
            <a:ext cx="3999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struct sem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pthread_mutex_t mutex;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int count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pthread_cond_t cond;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Semaphore implemented with mutexes and cond. vars.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2"/>
          </p:nvPr>
        </p:nvSpPr>
        <p:spPr>
          <a:xfrm>
            <a:off x="5017850" y="743375"/>
            <a:ext cx="3081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down(sem * s)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lock(s-&gt;mutex);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while(s-&gt;count == 0)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wait(s-&gt;mutex,s-&gt;cond);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s-&gt;count --;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unlock(s-&gt;mutex);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up(sem * s)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lock(s-&gt;mutex);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s-&gt;count ++;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signal(s-&gt;cond);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unlock(s-&gt;mutex);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Requirements for good race-free solution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190800" y="713850"/>
            <a:ext cx="51327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/>
              <a:t>Recall:</a:t>
            </a:r>
            <a:endParaRPr b="1"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b="1"/>
              <a:t>Mutual exclusion</a:t>
            </a:r>
            <a:r>
              <a:rPr lang="en-GB"/>
              <a:t>: No two processes/threads may be simultaneously inside their critical sections (CS).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b="1"/>
              <a:t>Progress</a:t>
            </a:r>
            <a:r>
              <a:rPr lang="en-GB"/>
              <a:t>:  No process/threads running outside its CS may block other processes/threads.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b="1"/>
              <a:t>Bounded waiting</a:t>
            </a:r>
            <a:r>
              <a:rPr lang="en-GB"/>
              <a:t>:  No process/thread should have to wait forever to enter its CS.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GB" b="1"/>
              <a:t>Speed</a:t>
            </a:r>
            <a:r>
              <a:rPr lang="en-GB"/>
              <a:t>: No assumptions may be made about the speed or the number of CPUs.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1"/>
          <p:cNvSpPr/>
          <p:nvPr/>
        </p:nvSpPr>
        <p:spPr>
          <a:xfrm>
            <a:off x="5837925" y="15796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Helvetica Neue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General structure of a process</a:t>
            </a:r>
            <a:endParaRPr/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endParaRPr b="0" i="0" u="none" strike="noStrike" cap="none" baseline="-25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 (1)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b="1" i="0" u="none" strike="noStrike" cap="non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entry section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 i="0" u="none" strike="noStrike" cap="none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exit section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non-critical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Achieving mutual exclusion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blocking techniques: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mutex, semaphore, monitor, condition variables   </a:t>
            </a:r>
            <a:r>
              <a:rPr lang="en-GB" sz="2400" b="1">
                <a:solidFill>
                  <a:srgbClr val="E69138"/>
                </a:solidFill>
              </a:rPr>
              <a:t>✔</a:t>
            </a:r>
            <a:r>
              <a:rPr lang="en-GB" sz="2400">
                <a:solidFill>
                  <a:srgbClr val="E69138"/>
                </a:solidFill>
              </a:rPr>
              <a:t> </a:t>
            </a:r>
            <a:endParaRPr sz="2400">
              <a:solidFill>
                <a:srgbClr val="E6913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non-blocking techniques: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disabling interrupts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lock variables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strict alternation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Peterson’s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synchronization hardware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-GB"/>
              <a:t>spinlocks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Disabling interrupts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51465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idea: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process disables all interrupts just before entering its CS and re-enable them just before leaving the CS.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Once a process has disabled interrupts, it can examine and update the shared memory without interventions from other processes.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Problems: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What if a process never re-enables the interrupts?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 a multi-CPU systems, disabling interrupts affects only one CPU.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Sometimes used inside kernels, but even that is becoming problematic.</a:t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5721225" y="13952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disable interrupts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enable interrupts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non-critical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section </a:t>
            </a:r>
            <a:endParaRPr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Lock variables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5891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single, shared (lock) variable, initialized to 0.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lock == 0 : no process is in 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lock == 1 : a process is in CS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can only enter its CS if lock == 0.  Otherwise, it must wait.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Any problems?</a:t>
            </a:r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5721225" y="13952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(lock ==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lock = 1;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Lock variables</a:t>
            </a: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5891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 single, shared (lock) variable, initialized to 0.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lock == 0 : no process is in CS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lock == 1 : a process is in CS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 process can only enter its CS if lock == 0.  Otherwise, it must wait.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Problem: no mutual exclusion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1st thread gets past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GB"/>
              <a:t>...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context switch to 2nd thread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2nd thread enters 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context switch to 1st thread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1st thread enters 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both threads are in their CS</a:t>
            </a:r>
            <a:endParaRPr/>
          </a:p>
        </p:txBody>
      </p:sp>
      <p:sp>
        <p:nvSpPr>
          <p:cNvPr id="202" name="Google Shape;202;p35"/>
          <p:cNvSpPr/>
          <p:nvPr/>
        </p:nvSpPr>
        <p:spPr>
          <a:xfrm>
            <a:off x="5721225" y="13952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(lock ==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lock = 1;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Lock variables</a:t>
            </a: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5891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single, shared (lock) variable, initialized to 0.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 0 - no process is in 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 1 - a process is in CS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process can only enter its CS if lock is 0.  Otherwise, it must wait.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Problem: no mutual exclusion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/>
              <a:t>Solution</a:t>
            </a:r>
            <a:r>
              <a:rPr lang="en-GB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make entering CS atomic operation</a:t>
            </a:r>
            <a:br>
              <a:rPr lang="en-GB"/>
            </a:br>
            <a:r>
              <a:rPr lang="en-GB"/>
              <a:t>eg. using compare-and-swap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or ...</a:t>
            </a:r>
            <a:endParaRPr/>
          </a:p>
        </p:txBody>
      </p:sp>
      <p:sp>
        <p:nvSpPr>
          <p:cNvPr id="209" name="Google Shape;209;p36"/>
          <p:cNvSpPr/>
          <p:nvPr/>
        </p:nvSpPr>
        <p:spPr>
          <a:xfrm>
            <a:off x="5721225" y="1395225"/>
            <a:ext cx="2679000" cy="2591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(lock ==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lock = 1;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Strict alternation</a:t>
            </a:r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8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two processes alternate entering their critical sections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global variable: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turn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1"/>
          </p:nvPr>
        </p:nvSpPr>
        <p:spPr>
          <a:xfrm>
            <a:off x="190800" y="4173675"/>
            <a:ext cx="8515200" cy="8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mutual exclusion is OK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other problems?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745025" y="1826900"/>
            <a:ext cx="2679000" cy="2066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Thread 1: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(turn != 0)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turn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3759000" y="1826900"/>
            <a:ext cx="2679000" cy="2066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Thread 2: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(turn !=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turn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/>
        </p:nvSpPr>
        <p:spPr>
          <a:xfrm>
            <a:off x="745025" y="1826900"/>
            <a:ext cx="2679000" cy="2066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Thread 1: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(turn != 0)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turn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3759000" y="1826900"/>
            <a:ext cx="2679000" cy="20661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Thread 2: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 (turn != 1)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turn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Strict alternation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8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two processes alternate entering their critical sections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global variable: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turn =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190800" y="4034350"/>
            <a:ext cx="8515200" cy="9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highlight>
                  <a:srgbClr val="F4CCCC"/>
                </a:highlight>
              </a:rPr>
              <a:t>problem 1</a:t>
            </a:r>
            <a:r>
              <a:rPr lang="en-GB"/>
              <a:t>: busy waiting (is it always a problem?)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  <a:highlight>
                  <a:srgbClr val="EA9999"/>
                </a:highlight>
              </a:rPr>
              <a:t>problem 2</a:t>
            </a:r>
            <a:r>
              <a:rPr lang="en-GB">
                <a:solidFill>
                  <a:schemeClr val="dk1"/>
                </a:solidFill>
              </a:rPr>
              <a:t>: only works for 2 processes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highlight>
                  <a:srgbClr val="E06666"/>
                </a:highlight>
              </a:rPr>
              <a:t>problem 3</a:t>
            </a:r>
            <a:r>
              <a:rPr lang="en-GB"/>
              <a:t>: no progress - faster process is blocked by slower process not in its CS</a:t>
            </a:r>
            <a:endParaRPr/>
          </a:p>
        </p:txBody>
      </p:sp>
      <p:cxnSp>
        <p:nvCxnSpPr>
          <p:cNvPr id="228" name="Google Shape;228;p38"/>
          <p:cNvCxnSpPr/>
          <p:nvPr/>
        </p:nvCxnSpPr>
        <p:spPr>
          <a:xfrm rot="10800000" flipH="1">
            <a:off x="6192800" y="2747150"/>
            <a:ext cx="831900" cy="7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29" name="Google Shape;229;p38"/>
          <p:cNvSpPr txBox="1"/>
          <p:nvPr/>
        </p:nvSpPr>
        <p:spPr>
          <a:xfrm>
            <a:off x="7095425" y="2558750"/>
            <a:ext cx="12873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Monitors</a:t>
            </a: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monitor is a higher-level construct compared to mutexes and semaphores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monitor is a </a:t>
            </a:r>
            <a:r>
              <a:rPr lang="en-GB" b="1">
                <a:solidFill>
                  <a:srgbClr val="990000"/>
                </a:solidFill>
              </a:rPr>
              <a:t>programming language construct</a:t>
            </a:r>
            <a:r>
              <a:rPr lang="en-GB"/>
              <a:t> that controls access to shared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synchronization code automatically added by a compiler, then enforced at runtime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implemented in Concurrent Pascal, C#, D, Modula-3, Java, Ruby, Python, ...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can be somewhat emulated in C++ (classes)</a:t>
            </a:r>
            <a:br>
              <a:rPr lang="en-GB"/>
            </a:br>
            <a:r>
              <a:rPr lang="en-GB"/>
              <a:t>and even to some extent in C (struct + functions or function pointers)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Peterson's algorithm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464350" y="2378225"/>
            <a:ext cx="3854700" cy="2571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Process 0: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flag[0]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turn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while (flag[1] &amp;&amp; turn == 1)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critical_section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flag[0]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non-critical-section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39"/>
          <p:cNvSpPr/>
          <p:nvPr/>
        </p:nvSpPr>
        <p:spPr>
          <a:xfrm>
            <a:off x="4521229" y="2378225"/>
            <a:ext cx="3778800" cy="2571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Process 1: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flag[1]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turn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while (flag[0] &amp;&amp; turn == 0)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critical_section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flag[1]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non-critical-section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190800" y="830750"/>
            <a:ext cx="83661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software solution for 2 processes (can be extended to N processes)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assumes atomicity, visibility &amp; ordering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may fail on some CPUs with out-of-order execution, or memory reordering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shared integer variable </a:t>
            </a:r>
            <a:r>
              <a:rPr lang="en-GB" b="1">
                <a:solidFill>
                  <a:srgbClr val="B6492C"/>
                </a:solidFill>
                <a:latin typeface="Consolas"/>
                <a:ea typeface="Consolas"/>
                <a:cs typeface="Consolas"/>
                <a:sym typeface="Consolas"/>
              </a:rPr>
              <a:t>turn </a:t>
            </a:r>
            <a:r>
              <a:rPr lang="en-GB"/>
              <a:t>- indicating whose turn it is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shared array </a:t>
            </a:r>
            <a:r>
              <a:rPr lang="en-GB" b="1">
                <a:solidFill>
                  <a:srgbClr val="B6492C"/>
                </a:solidFill>
                <a:latin typeface="Consolas"/>
                <a:ea typeface="Consolas"/>
                <a:cs typeface="Consolas"/>
                <a:sym typeface="Consolas"/>
              </a:rPr>
              <a:t>flag[2]</a:t>
            </a:r>
            <a:r>
              <a:rPr lang="en-GB"/>
              <a:t> - indicating who is interested in entering CS, initialized to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/>
          <p:nvPr/>
        </p:nvSpPr>
        <p:spPr>
          <a:xfrm>
            <a:off x="464350" y="2378225"/>
            <a:ext cx="3854700" cy="2571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Process 0: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flag[0]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turn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while (flag[1] &amp;&amp; turn == 1)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critical_section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flag[0]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non-critical-section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40"/>
          <p:cNvSpPr/>
          <p:nvPr/>
        </p:nvSpPr>
        <p:spPr>
          <a:xfrm>
            <a:off x="4521229" y="2378225"/>
            <a:ext cx="3778800" cy="2571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Process 1: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flag[1]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turn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while (flag[0] &amp;&amp; turn == 0)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critical_section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flag[1] =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;</a:t>
            </a:r>
            <a:endParaRPr i="0" u="none" strike="noStrike" cap="none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non-critical-section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564B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Peterson's algorithm</a:t>
            </a:r>
            <a:endParaRPr/>
          </a:p>
        </p:txBody>
      </p:sp>
      <p:sp>
        <p:nvSpPr>
          <p:cNvPr id="245" name="Google Shape;245;p40"/>
          <p:cNvSpPr/>
          <p:nvPr/>
        </p:nvSpPr>
        <p:spPr>
          <a:xfrm>
            <a:off x="3373346" y="2601600"/>
            <a:ext cx="2087700" cy="572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mutual exclusion</a:t>
            </a:r>
            <a:endParaRPr>
              <a:solidFill>
                <a:srgbClr val="B6492C"/>
              </a:solidFill>
            </a:endParaRPr>
          </a:p>
        </p:txBody>
      </p:sp>
      <p:sp>
        <p:nvSpPr>
          <p:cNvPr id="246" name="Google Shape;246;p40"/>
          <p:cNvSpPr/>
          <p:nvPr/>
        </p:nvSpPr>
        <p:spPr>
          <a:xfrm>
            <a:off x="3373346" y="3370800"/>
            <a:ext cx="2087700" cy="572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progress</a:t>
            </a:r>
            <a:endParaRPr>
              <a:solidFill>
                <a:srgbClr val="B6492C"/>
              </a:solidFill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3373346" y="4140000"/>
            <a:ext cx="2087700" cy="572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bounded waiting</a:t>
            </a:r>
            <a:endParaRPr>
              <a:solidFill>
                <a:srgbClr val="B6492C"/>
              </a:solidFill>
            </a:endParaRPr>
          </a:p>
        </p:txBody>
      </p:sp>
      <p:pic>
        <p:nvPicPr>
          <p:cNvPr id="248" name="Google Shape;248;p40" descr="File:Orange check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087" y="2714913"/>
            <a:ext cx="293837" cy="29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0" descr="File:Orange check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087" y="3510225"/>
            <a:ext cx="293837" cy="293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0" descr="File:Orange check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087" y="4279425"/>
            <a:ext cx="293837" cy="29383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190800" y="830750"/>
            <a:ext cx="8366100" cy="13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software solution for 2 processes (can be extended to N processes)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assumes atomicity, visibility &amp; ordering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eg. may fail on some CPUs with out-of-order execution, or memory reordering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shared integer variable </a:t>
            </a:r>
            <a:r>
              <a:rPr lang="en-GB" b="1">
                <a:solidFill>
                  <a:srgbClr val="B6492C"/>
                </a:solidFill>
                <a:latin typeface="Consolas"/>
                <a:ea typeface="Consolas"/>
                <a:cs typeface="Consolas"/>
                <a:sym typeface="Consolas"/>
              </a:rPr>
              <a:t>turn </a:t>
            </a:r>
            <a:r>
              <a:rPr lang="en-GB"/>
              <a:t>- indicating whose turn it is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shared array </a:t>
            </a:r>
            <a:r>
              <a:rPr lang="en-GB" b="1">
                <a:solidFill>
                  <a:srgbClr val="B6492C"/>
                </a:solidFill>
                <a:latin typeface="Consolas"/>
                <a:ea typeface="Consolas"/>
                <a:cs typeface="Consolas"/>
                <a:sym typeface="Consolas"/>
              </a:rPr>
              <a:t>flag[2]</a:t>
            </a:r>
            <a:r>
              <a:rPr lang="en-GB"/>
              <a:t> - indicating who is interested in entering CS, initialized to </a:t>
            </a: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Synchronization hardware</a:t>
            </a:r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race conditions are prevented by ensuring that critical sections are protected by locks: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process must acquire a lock before entering a 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process releases the lock when it exits the CS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many modern computer systems provide special hardware instructions</a:t>
            </a:r>
            <a:br>
              <a:rPr lang="en-GB"/>
            </a:br>
            <a:r>
              <a:rPr lang="en-GB"/>
              <a:t>that implement useful atomic operations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these can be used to create atomic locking and unlocking mechanisms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examples: compare-and-swap, test-and-set, swap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Compare-and-swap (CAS)</a:t>
            </a:r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atomic operation used for synchronization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supported by most CPUs today, eg. CMPXCHG on Intel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general algorithm: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compare contents of memory to val1</a:t>
            </a:r>
            <a:endParaRPr>
              <a:solidFill>
                <a:srgbClr val="99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if they are the same, change the memory to val2</a:t>
            </a:r>
            <a:endParaRPr>
              <a:solidFill>
                <a:srgbClr val="99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return the old contents of memory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pseudo-code: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int cas(int * mem, int val1, int val2)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i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int old = * mem;</a:t>
            </a:r>
            <a:endParaRPr i="1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i="1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if (old == val1) * mem = val2;</a:t>
            </a:r>
            <a:endParaRPr i="1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  return old;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/>
          </a:p>
        </p:txBody>
      </p:sp>
      <p:sp>
        <p:nvSpPr>
          <p:cNvPr id="264" name="Google Shape;264;p42"/>
          <p:cNvSpPr/>
          <p:nvPr/>
        </p:nvSpPr>
        <p:spPr>
          <a:xfrm>
            <a:off x="5305050" y="1942275"/>
            <a:ext cx="226200" cy="516900"/>
          </a:xfrm>
          <a:prstGeom prst="rightBrace">
            <a:avLst>
              <a:gd name="adj1" fmla="val 51426"/>
              <a:gd name="adj2" fmla="val 51257"/>
            </a:avLst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5647500" y="2071425"/>
            <a:ext cx="9177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must be atomic !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5337600" y="2739275"/>
            <a:ext cx="3296100" cy="22047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int p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while( cas(&amp;p,0,1) == 1){}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 //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3943400" y="3961118"/>
            <a:ext cx="143700" cy="431700"/>
          </a:xfrm>
          <a:prstGeom prst="rightBrace">
            <a:avLst>
              <a:gd name="adj1" fmla="val 51426"/>
              <a:gd name="adj2" fmla="val 52727"/>
            </a:avLst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2"/>
          <p:cNvSpPr txBox="1"/>
          <p:nvPr/>
        </p:nvSpPr>
        <p:spPr>
          <a:xfrm>
            <a:off x="4169600" y="4038901"/>
            <a:ext cx="917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must be atomic !</a:t>
            </a:r>
            <a:endParaRPr>
              <a:solidFill>
                <a:srgbClr val="B6492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Compare-and-swap in GCC 4.4+</a:t>
            </a:r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gcc provides a number of atomic operations, including CAS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type __sync_val_compare_and_swap (type *ptr, type oldval, type newval)</a:t>
            </a:r>
            <a:endParaRPr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atomic compare and swap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if the current value of *ptr is oldval, then write newval into *ptr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returns the original value of *ptr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bool __sync_bool_compare_and_swap (type *ptr, type oldval, type newval)</a:t>
            </a:r>
            <a:endParaRPr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□"/>
            </a:pPr>
            <a:r>
              <a:rPr lang="en-GB">
                <a:solidFill>
                  <a:schemeClr val="dk1"/>
                </a:solidFill>
              </a:rPr>
              <a:t>same as above, but return true if newval was written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type - can be any 8, 16, 32 and 64 bit integers or pointers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 using compare-and-swap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spin_lock(volatile int *p)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while(!__sync_bool_compare_and_swap(p, 0, 1)) { /* ??? */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spin_unlock(volatile int *p)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*p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 using compare-and-swap</a:t>
            </a:r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spin_lock(volatile int *p)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while(!__sync_bool_compare_and_swap(p, 0, 1))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;            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option 1 - CPU/bus very busy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sched_yield();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option 2 - reschedule thread, </a:t>
            </a:r>
            <a:r>
              <a:rPr lang="en-GB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lot of CPU overhead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while(*p) {;}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option 3 - lot of CPU overhead, less bus overhead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while(*p) _mm_pause();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option 4 - less bus overhead with multiple CPUs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           mm_pause is an intrinsic, delaying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           execution of the next instruction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lang="en-GB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           by a small amount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spin_unlock(volatile int *p)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*p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Test-and-set</a:t>
            </a:r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specialized version of compare-and-swap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old hardware had test-and-set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newer hardware uses more generalized compare-and-swap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general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remember contents of memory</a:t>
            </a:r>
            <a:endParaRPr>
              <a:solidFill>
                <a:srgbClr val="99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set memory to true</a:t>
            </a:r>
            <a:endParaRPr>
              <a:solidFill>
                <a:srgbClr val="99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return the old contents of memory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pseudo-code: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tas(int* mem)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int old = *mem;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* mem = TRUE;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return old;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3" name="Google Shape;293;p46"/>
          <p:cNvSpPr/>
          <p:nvPr/>
        </p:nvSpPr>
        <p:spPr>
          <a:xfrm>
            <a:off x="3876550" y="2119550"/>
            <a:ext cx="226200" cy="516900"/>
          </a:xfrm>
          <a:prstGeom prst="rightBrace">
            <a:avLst>
              <a:gd name="adj1" fmla="val 51426"/>
              <a:gd name="adj2" fmla="val 51257"/>
            </a:avLst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4219000" y="2248700"/>
            <a:ext cx="9177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atomic !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295" name="Google Shape;295;p46"/>
          <p:cNvSpPr/>
          <p:nvPr/>
        </p:nvSpPr>
        <p:spPr>
          <a:xfrm>
            <a:off x="4615175" y="2739275"/>
            <a:ext cx="4018500" cy="22047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int p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while( tas(&amp;p) ) {}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 = 0;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6"/>
          <p:cNvSpPr/>
          <p:nvPr/>
        </p:nvSpPr>
        <p:spPr>
          <a:xfrm>
            <a:off x="2917500" y="4073600"/>
            <a:ext cx="143700" cy="431700"/>
          </a:xfrm>
          <a:prstGeom prst="rightBrace">
            <a:avLst>
              <a:gd name="adj1" fmla="val 51426"/>
              <a:gd name="adj2" fmla="val 5272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6"/>
          <p:cNvSpPr txBox="1"/>
          <p:nvPr/>
        </p:nvSpPr>
        <p:spPr>
          <a:xfrm>
            <a:off x="3143700" y="4203075"/>
            <a:ext cx="9177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atomic !</a:t>
            </a:r>
            <a:endParaRPr>
              <a:solidFill>
                <a:srgbClr val="B6492C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</a:t>
            </a:r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atomic operation that can be used for synchronization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general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>
                <a:solidFill>
                  <a:srgbClr val="990000"/>
                </a:solidFill>
              </a:rPr>
              <a:t>atomically swap contents of two memory locations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pseudo-code: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void swap(int* a, int* b)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int tmp = * a;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* a = * b;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  * b = tmp;</a:t>
            </a:r>
            <a:endParaRPr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4" name="Google Shape;304;p47"/>
          <p:cNvSpPr/>
          <p:nvPr/>
        </p:nvSpPr>
        <p:spPr>
          <a:xfrm>
            <a:off x="4615175" y="2480250"/>
            <a:ext cx="4018500" cy="24636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int lock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while(1)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solidFill>
                  <a:srgbClr val="941100"/>
                </a:solidFill>
                <a:latin typeface="Consolas"/>
                <a:ea typeface="Consolas"/>
                <a:cs typeface="Consolas"/>
                <a:sym typeface="Consolas"/>
              </a:rPr>
              <a:t>   int key = TRUE;</a:t>
            </a:r>
            <a:endParaRPr b="1">
              <a:solidFill>
                <a:srgbClr val="9411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while( key == TRUE ) { 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  swap( &amp;lock, &amp;key);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i="0" u="none" strike="noStrike" cap="none">
                <a:latin typeface="Consolas"/>
                <a:ea typeface="Consolas"/>
                <a:cs typeface="Consolas"/>
                <a:sym typeface="Consolas"/>
              </a:rPr>
              <a:t>   critical section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b="1" i="0" u="none" strike="noStrike" cap="none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lock = FALSE;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non-critical section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Font typeface="Courier New"/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47"/>
          <p:cNvSpPr/>
          <p:nvPr/>
        </p:nvSpPr>
        <p:spPr>
          <a:xfrm>
            <a:off x="2731425" y="2833475"/>
            <a:ext cx="145200" cy="604500"/>
          </a:xfrm>
          <a:prstGeom prst="rightBrace">
            <a:avLst>
              <a:gd name="adj1" fmla="val 51426"/>
              <a:gd name="adj2" fmla="val 5272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7"/>
          <p:cNvSpPr txBox="1"/>
          <p:nvPr/>
        </p:nvSpPr>
        <p:spPr>
          <a:xfrm>
            <a:off x="2952425" y="2954665"/>
            <a:ext cx="9285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6492C"/>
                </a:solidFill>
              </a:rPr>
              <a:t>atomic !</a:t>
            </a:r>
            <a:endParaRPr>
              <a:solidFill>
                <a:srgbClr val="B6492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Bounded waiting with synchronization hardware</a:t>
            </a:r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1328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when used correctly, the atomic operations, such as compare-and-swap, test-and-set, swap can be used to achieve mutual exclusion, progress and speed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but they are too low level to achieve bounded waiting, especially for more than 2 processes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bounded waiting can be 'added', eg. via two shared variables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	// a CS 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lock;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// which processes want to enter CS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waiting[n];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4706200" y="720925"/>
            <a:ext cx="3960900" cy="43278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id; // process's ID, starting at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while 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waiting[id]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 (waiting[id]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&amp;&amp; testAndSet(&amp;lock)) {;}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waiting[id] =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/* critical section */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j = (id + 1) % 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 ((j != id) &amp;&amp; !waiting[j])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j = (j + 1) % n;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if (j == id)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lock = false;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waiting[j] =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/* remainder section */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monitor is a </a:t>
            </a:r>
            <a:r>
              <a:rPr lang="en-GB" b="1">
                <a:solidFill>
                  <a:srgbClr val="990000"/>
                </a:solidFill>
              </a:rPr>
              <a:t>module </a:t>
            </a:r>
            <a:r>
              <a:rPr lang="en-GB"/>
              <a:t>that encapsulates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shared data structures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and methods that operate on these shared data structures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synchronization is done between concurrent method invocations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data in monitors can only be accessed via the published methods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properly implemented monitor is virtually impossible to use in a wrong way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way to look at a monitor: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 thread-safe class/object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automatic mutual exclusion on every method (via built-in mutex)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can include condition variables for signalling conditions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/>
        </p:nvSpPr>
        <p:spPr>
          <a:xfrm>
            <a:off x="4262400" y="700950"/>
            <a:ext cx="3960900" cy="43278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id; // process's ID, starting at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while (1)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waiting[id] =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 (waiting[id]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   &amp;&amp; testAndSet(&amp;lock)) {;}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waiting[id] =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/* critical section */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j = (id + 1) % 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while ((j != id) &amp;&amp; !waiting[j])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j = (j + 1) % n;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if (j == id)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lock = false;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    waiting[j] =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    /* remainder section */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49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Bounded waiting with synchronization hardware</a:t>
            </a:r>
            <a:endParaRPr/>
          </a:p>
        </p:txBody>
      </p:sp>
      <p:sp>
        <p:nvSpPr>
          <p:cNvPr id="320" name="Google Shape;320;p49"/>
          <p:cNvSpPr/>
          <p:nvPr/>
        </p:nvSpPr>
        <p:spPr>
          <a:xfrm>
            <a:off x="434950" y="1131954"/>
            <a:ext cx="2778600" cy="39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indicate interest to enter CS</a:t>
            </a:r>
            <a:endParaRPr/>
          </a:p>
        </p:txBody>
      </p:sp>
      <p:sp>
        <p:nvSpPr>
          <p:cNvPr id="321" name="Google Shape;321;p49"/>
          <p:cNvSpPr/>
          <p:nvPr/>
        </p:nvSpPr>
        <p:spPr>
          <a:xfrm>
            <a:off x="434950" y="1649979"/>
            <a:ext cx="2778600" cy="53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CS is locked, we wait until someone else gives us a turn</a:t>
            </a:r>
            <a:endParaRPr/>
          </a:p>
        </p:txBody>
      </p:sp>
      <p:sp>
        <p:nvSpPr>
          <p:cNvPr id="322" name="Google Shape;322;p49"/>
          <p:cNvSpPr/>
          <p:nvPr/>
        </p:nvSpPr>
        <p:spPr>
          <a:xfrm>
            <a:off x="434950" y="2308104"/>
            <a:ext cx="2778600" cy="323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clear indicator</a:t>
            </a:r>
            <a:endParaRPr/>
          </a:p>
        </p:txBody>
      </p:sp>
      <p:sp>
        <p:nvSpPr>
          <p:cNvPr id="323" name="Google Shape;323;p49"/>
          <p:cNvSpPr/>
          <p:nvPr/>
        </p:nvSpPr>
        <p:spPr>
          <a:xfrm>
            <a:off x="434950" y="2849704"/>
            <a:ext cx="2778600" cy="53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next process trying to enter CS</a:t>
            </a:r>
            <a:endParaRPr/>
          </a:p>
        </p:txBody>
      </p:sp>
      <p:sp>
        <p:nvSpPr>
          <p:cNvPr id="324" name="Google Shape;324;p49"/>
          <p:cNvSpPr/>
          <p:nvPr/>
        </p:nvSpPr>
        <p:spPr>
          <a:xfrm>
            <a:off x="434950" y="3601904"/>
            <a:ext cx="2778600" cy="53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nobody else waiting, release lock</a:t>
            </a:r>
            <a:endParaRPr/>
          </a:p>
        </p:txBody>
      </p:sp>
      <p:sp>
        <p:nvSpPr>
          <p:cNvPr id="325" name="Google Shape;325;p49"/>
          <p:cNvSpPr/>
          <p:nvPr/>
        </p:nvSpPr>
        <p:spPr>
          <a:xfrm>
            <a:off x="434950" y="4277904"/>
            <a:ext cx="2778600" cy="733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we found someone else waiting, let them enter CS, but without releasing lock</a:t>
            </a:r>
            <a:endParaRPr/>
          </a:p>
        </p:txBody>
      </p:sp>
      <p:cxnSp>
        <p:nvCxnSpPr>
          <p:cNvPr id="326" name="Google Shape;326;p49"/>
          <p:cNvCxnSpPr>
            <a:stCxn id="320" idx="3"/>
          </p:cNvCxnSpPr>
          <p:nvPr/>
        </p:nvCxnSpPr>
        <p:spPr>
          <a:xfrm>
            <a:off x="3213550" y="1328754"/>
            <a:ext cx="1412700" cy="2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49"/>
          <p:cNvCxnSpPr>
            <a:stCxn id="321" idx="3"/>
          </p:cNvCxnSpPr>
          <p:nvPr/>
        </p:nvCxnSpPr>
        <p:spPr>
          <a:xfrm rot="10800000" flipH="1">
            <a:off x="3213550" y="1766829"/>
            <a:ext cx="1400400" cy="1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49"/>
          <p:cNvCxnSpPr>
            <a:stCxn id="322" idx="3"/>
          </p:cNvCxnSpPr>
          <p:nvPr/>
        </p:nvCxnSpPr>
        <p:spPr>
          <a:xfrm rot="10800000" flipH="1">
            <a:off x="3213550" y="2183754"/>
            <a:ext cx="144420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49"/>
          <p:cNvCxnSpPr>
            <a:stCxn id="323" idx="3"/>
          </p:cNvCxnSpPr>
          <p:nvPr/>
        </p:nvCxnSpPr>
        <p:spPr>
          <a:xfrm>
            <a:off x="3213550" y="3116554"/>
            <a:ext cx="1483500" cy="1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49"/>
          <p:cNvCxnSpPr>
            <a:stCxn id="324" idx="3"/>
          </p:cNvCxnSpPr>
          <p:nvPr/>
        </p:nvCxnSpPr>
        <p:spPr>
          <a:xfrm rot="10800000" flipH="1">
            <a:off x="3213550" y="3831854"/>
            <a:ext cx="1663800" cy="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49"/>
          <p:cNvCxnSpPr>
            <a:stCxn id="325" idx="3"/>
          </p:cNvCxnSpPr>
          <p:nvPr/>
        </p:nvCxnSpPr>
        <p:spPr>
          <a:xfrm rot="10800000" flipH="1">
            <a:off x="3213550" y="4258104"/>
            <a:ext cx="1797300" cy="38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Synchronization hardware</a:t>
            </a:r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can be used to implement mutual exclusion, progress, speed and even bounded waiting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drawbacks: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busy-waiting (spinlocks)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extra coding (eg. to add bounded waiting)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advantage: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avoids system calls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can be more efficient if expected wait time is short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only makes sense on multi-CPU/core systems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monitors, spinlocks, event flags, mailboxes/messages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lock-free solutions: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/>
              <a:t>disabling</a:t>
            </a:r>
            <a:r>
              <a:rPr lang="en-GB">
                <a:solidFill>
                  <a:schemeClr val="dk1"/>
                </a:solidFill>
              </a:rPr>
              <a:t> interrupts, lock variables, strict alternation, Peterson’s algorithm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□"/>
            </a:pPr>
            <a:r>
              <a:rPr lang="en-GB">
                <a:solidFill>
                  <a:schemeClr val="dk1"/>
                </a:solidFill>
              </a:rPr>
              <a:t>synchronization hardware: compare-and-swap, test-and-set, swap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free book !!!</a:t>
            </a:r>
            <a:br>
              <a:rPr lang="en-GB"/>
            </a:br>
            <a:r>
              <a:rPr lang="en-GB">
                <a:solidFill>
                  <a:schemeClr val="dk1"/>
                </a:solidFill>
              </a:rPr>
              <a:t>The Little Book of Semaphores -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http://greenteapress.com/wp/semaphores/</a:t>
            </a:r>
            <a:r>
              <a:rPr lang="en-GB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Helvetica Neue"/>
              <a:buNone/>
            </a:pPr>
            <a:r>
              <a:rPr lang="en-GB"/>
              <a:t>Reference:	2.3 (Modern Operating Systems)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Font typeface="Helvetica Neue"/>
              <a:buNone/>
            </a:pPr>
            <a:r>
              <a:rPr lang="en-GB"/>
              <a:t>5.5, 5.8, 6.5 (Operating System Concepts)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Review</a:t>
            </a:r>
            <a:endParaRPr/>
          </a:p>
        </p:txBody>
      </p:sp>
      <p:sp>
        <p:nvSpPr>
          <p:cNvPr id="349" name="Google Shape;349;p52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Which one of the following achieves mutual exclusion but violates the “progress” requirement?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Disabling Interrupts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Lock Variables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Strict Alternation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-GB"/>
              <a:t>Peterson’s Solution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32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355" name="Google Shape;355;p53"/>
          <p:cNvSpPr txBox="1">
            <a:spLocks noGrp="1"/>
          </p:cNvSpPr>
          <p:nvPr>
            <p:ph type="sldNum" idx="12"/>
          </p:nvPr>
        </p:nvSpPr>
        <p:spPr>
          <a:xfrm>
            <a:off x="8939759" y="52365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430700" y="2326200"/>
            <a:ext cx="4275300" cy="27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←"/>
            </a:pPr>
            <a:r>
              <a:rPr lang="en-GB"/>
              <a:t>calling </a:t>
            </a: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incr()</a:t>
            </a:r>
            <a:r>
              <a:rPr lang="en-GB"/>
              <a:t> or </a:t>
            </a: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decr()</a:t>
            </a:r>
            <a:r>
              <a:rPr lang="en-GB"/>
              <a:t> from multiple threads would allow one thread in, the rest would block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←"/>
            </a:pPr>
            <a:r>
              <a:rPr lang="en-GB"/>
              <a:t>think of all bodies of all methods as being critical sections, protected by one mutex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←"/>
            </a:pPr>
            <a:r>
              <a:rPr lang="en-GB"/>
              <a:t>in C++ you can emulate this by making a private mutex, and locking it at the beginning of every method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42753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implement automatic mutual exclusion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only one thread can execute any monitor method at any time (per instance)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all other threads would block if they tried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monitors have their own queues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Example: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107500" y="2545800"/>
            <a:ext cx="2323200" cy="2337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Monitor counter {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int c = 0;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void incr() {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c = c + 1;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void decr() {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 c = c - 1;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Monitors with condition variables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monitors can have their own condition variables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CVs declared as part of the module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only accessible from within the module (private)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similar to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pthread_cond_t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345125" y="1883750"/>
            <a:ext cx="2733600" cy="2637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Monitor counter {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condition c1, c2;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proc() {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   c1.wait();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   c2.signal();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0042A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42AA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rgbClr val="0042A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Jacques Francois Shadow"/>
              <a:buNone/>
            </a:pPr>
            <a:r>
              <a:rPr lang="en-GB"/>
              <a:t>Monitors vs. semaphores and mutexes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once a monitor is correctly programmed, access to the protected resource</a:t>
            </a:r>
            <a:br>
              <a:rPr lang="en-GB"/>
            </a:br>
            <a:r>
              <a:rPr lang="en-GB"/>
              <a:t>is correct for accessing from all threads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with semaphores or mutexes, resource access is correct only if all </a:t>
            </a:r>
            <a:br>
              <a:rPr lang="en-GB"/>
            </a:br>
            <a:r>
              <a:rPr lang="en-GB"/>
              <a:t>threads that access the resource are programmed correctly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programming with monitors → you test/debug the monitor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programming with mutexes/semaphores → you test/debug all code using them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90800" y="720925"/>
            <a:ext cx="8515200" cy="4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another synchronization mechanism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lightweight alternative to mutex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implemented using busy waiting loops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usually implemented in assembly, using </a:t>
            </a:r>
            <a:r>
              <a:rPr lang="en-GB" b="1">
                <a:solidFill>
                  <a:srgbClr val="941100"/>
                </a:solidFill>
              </a:rPr>
              <a:t>atomic operations</a:t>
            </a:r>
            <a:endParaRPr b="1">
              <a:solidFill>
                <a:srgbClr val="9411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very efficient if you know the wait time will be very short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because no re-scheduling required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-GB"/>
              <a:t>only make sense on multi-core/CPU systems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often used inside kernels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511475" y="3071575"/>
            <a:ext cx="2998200" cy="1799100"/>
          </a:xfrm>
          <a:prstGeom prst="rect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atomic operation</a:t>
            </a: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 an operation that appears to execute instantaneously w.r.t. to the rest of the system, i.e. it cannot be </a:t>
            </a:r>
            <a:r>
              <a:rPr lang="en-GB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interrupted</a:t>
            </a:r>
            <a:r>
              <a:rPr lang="en-GB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by anything else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90800" y="107700"/>
            <a:ext cx="85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Spinlocks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03550" y="743375"/>
            <a:ext cx="39999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used the same way as mutexes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Mutex: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4103450" y="743375"/>
            <a:ext cx="4602600" cy="4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/>
              <a:t>Spinlock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96625" y="1897975"/>
            <a:ext cx="4023000" cy="1897800"/>
          </a:xfrm>
          <a:prstGeom prst="roundRect">
            <a:avLst>
              <a:gd name="adj" fmla="val 74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mutex m;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mutex_lock( &amp; m);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/* critical section */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mutex_unlock( &amp; m);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4514266" y="1897975"/>
            <a:ext cx="4023000" cy="1897800"/>
          </a:xfrm>
          <a:prstGeom prst="roundRect">
            <a:avLst>
              <a:gd name="adj" fmla="val 638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spinlock s;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spin_lock( &amp; s);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/* (very short) critical section */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spin_unlock( &amp; s);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3822</Words>
  <Application>Microsoft Office PowerPoint</Application>
  <PresentationFormat>On-screen Show (16:9)</PresentationFormat>
  <Paragraphs>654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Consolas</vt:lpstr>
      <vt:lpstr>Jacques Francois Shadow</vt:lpstr>
      <vt:lpstr>Helvetica Neue</vt:lpstr>
      <vt:lpstr>Oswald</vt:lpstr>
      <vt:lpstr>Trebuchet MS</vt:lpstr>
      <vt:lpstr>Courier</vt:lpstr>
      <vt:lpstr>Courier New</vt:lpstr>
      <vt:lpstr>Simple Light</vt:lpstr>
      <vt:lpstr>  CPSC 457 More synchronization mechanisms       Contains slides from Mea Wang, Andrew Tanenbaum and Herbert Bos </vt:lpstr>
      <vt:lpstr>Outline</vt:lpstr>
      <vt:lpstr>Monitors</vt:lpstr>
      <vt:lpstr>Monitors</vt:lpstr>
      <vt:lpstr>Monitors</vt:lpstr>
      <vt:lpstr>Monitors with condition variables</vt:lpstr>
      <vt:lpstr>Monitors vs. semaphores and mutexes</vt:lpstr>
      <vt:lpstr>Spinlocks</vt:lpstr>
      <vt:lpstr>Spinlocks</vt:lpstr>
      <vt:lpstr>Spinlock in x86 - https://en.wikipedia.org/wiki/Spinlock </vt:lpstr>
      <vt:lpstr>Spinlocks in pthreads</vt:lpstr>
      <vt:lpstr>More synchronization mechanisms </vt:lpstr>
      <vt:lpstr>More synchronization mechanisms </vt:lpstr>
      <vt:lpstr>Priority inversion</vt:lpstr>
      <vt:lpstr>Race conditions with separate programs</vt:lpstr>
      <vt:lpstr>Race conditions with separate programs</vt:lpstr>
      <vt:lpstr>Race conditions with separate programs</vt:lpstr>
      <vt:lpstr>Race conditions with separate programs</vt:lpstr>
      <vt:lpstr>Readers/writers problem</vt:lpstr>
      <vt:lpstr>Readers/writers problem with semaphores</vt:lpstr>
      <vt:lpstr>Semaphore implemented with mutexes and cond. vars.</vt:lpstr>
      <vt:lpstr>Requirements for good race-free solution</vt:lpstr>
      <vt:lpstr>Achieving mutual exclusion</vt:lpstr>
      <vt:lpstr>Disabling interrupts</vt:lpstr>
      <vt:lpstr>Lock variables</vt:lpstr>
      <vt:lpstr>Lock variables</vt:lpstr>
      <vt:lpstr>Lock variables</vt:lpstr>
      <vt:lpstr>Strict alternation</vt:lpstr>
      <vt:lpstr>Strict alternation</vt:lpstr>
      <vt:lpstr>Peterson's algorithm</vt:lpstr>
      <vt:lpstr>Peterson's algorithm</vt:lpstr>
      <vt:lpstr>Synchronization hardware</vt:lpstr>
      <vt:lpstr>Compare-and-swap (CAS)</vt:lpstr>
      <vt:lpstr>Compare-and-swap in GCC 4.4+</vt:lpstr>
      <vt:lpstr>Spinlock using compare-and-swap</vt:lpstr>
      <vt:lpstr>Spinlock using compare-and-swap</vt:lpstr>
      <vt:lpstr>Test-and-set</vt:lpstr>
      <vt:lpstr>Swap</vt:lpstr>
      <vt:lpstr>Bounded waiting with synchronization hardware</vt:lpstr>
      <vt:lpstr>Bounded waiting with synchronization hardware</vt:lpstr>
      <vt:lpstr>Synchronization hardware</vt:lpstr>
      <vt:lpstr>Summary</vt:lpstr>
      <vt:lpstr>Review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CPSC 457 More synchronization mechanisms       Contains slides from Mea Wang, Andrew Tanenbaum and Herbert Bos </dc:title>
  <cp:lastModifiedBy>Steven Canon-Almagro</cp:lastModifiedBy>
  <cp:revision>3</cp:revision>
  <dcterms:modified xsi:type="dcterms:W3CDTF">2019-03-05T16:59:52Z</dcterms:modified>
</cp:coreProperties>
</file>