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1B189BA8-646D-493C-A065-EAA2E74DF2A5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://fmv.jku.at/biere/talks/Biere-SATSMTAR18-talk.pdf" TargetMode="External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://fmv.jku.at/biere/talks/Biere-SATSMTAR18-talk.pdf" TargetMode="External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712440" y="195012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Using SAT Solvers for</a:t>
            </a:r>
            <a:br/>
            <a:r>
              <a:rPr b="0" lang="en-US" sz="4400" spc="-1" strike="noStrike">
                <a:latin typeface="Arial"/>
              </a:rPr>
              <a:t>Bounded Model Checking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3706200"/>
            <a:ext cx="9071640" cy="591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Daniel Scanteianu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182880" y="180360"/>
            <a:ext cx="1097280" cy="914400"/>
          </a:xfrm>
          <a:prstGeom prst="ellipse">
            <a:avLst/>
          </a:prstGeom>
          <a:solidFill>
            <a:srgbClr val="77bc6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" name="CustomShape 4"/>
          <p:cNvSpPr/>
          <p:nvPr/>
        </p:nvSpPr>
        <p:spPr>
          <a:xfrm>
            <a:off x="1828800" y="271800"/>
            <a:ext cx="1097280" cy="9144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" name="CustomShape 5"/>
          <p:cNvSpPr/>
          <p:nvPr/>
        </p:nvSpPr>
        <p:spPr>
          <a:xfrm>
            <a:off x="182880" y="2009160"/>
            <a:ext cx="1097280" cy="9144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" name="CustomShape 6"/>
          <p:cNvSpPr/>
          <p:nvPr/>
        </p:nvSpPr>
        <p:spPr>
          <a:xfrm>
            <a:off x="3474720" y="271800"/>
            <a:ext cx="1097280" cy="914400"/>
          </a:xfrm>
          <a:prstGeom prst="ellipse">
            <a:avLst/>
          </a:prstGeom>
          <a:solidFill>
            <a:srgbClr val="ff6d6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" name="Line 7"/>
          <p:cNvSpPr/>
          <p:nvPr/>
        </p:nvSpPr>
        <p:spPr>
          <a:xfrm>
            <a:off x="1280160" y="729000"/>
            <a:ext cx="548640" cy="0"/>
          </a:xfrm>
          <a:prstGeom prst="line">
            <a:avLst/>
          </a:prstGeom>
          <a:ln>
            <a:solidFill>
              <a:srgbClr val="bf819e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Line 8"/>
          <p:cNvSpPr/>
          <p:nvPr/>
        </p:nvSpPr>
        <p:spPr>
          <a:xfrm>
            <a:off x="2926080" y="729000"/>
            <a:ext cx="548640" cy="0"/>
          </a:xfrm>
          <a:prstGeom prst="line">
            <a:avLst/>
          </a:prstGeom>
          <a:ln>
            <a:solidFill>
              <a:srgbClr val="bf819e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Line 9"/>
          <p:cNvSpPr/>
          <p:nvPr/>
        </p:nvSpPr>
        <p:spPr>
          <a:xfrm>
            <a:off x="731520" y="1094760"/>
            <a:ext cx="0" cy="914400"/>
          </a:xfrm>
          <a:prstGeom prst="line">
            <a:avLst/>
          </a:prstGeom>
          <a:ln>
            <a:solidFill>
              <a:srgbClr val="bf819e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Line 10"/>
          <p:cNvSpPr/>
          <p:nvPr/>
        </p:nvSpPr>
        <p:spPr>
          <a:xfrm flipH="1">
            <a:off x="1280160" y="1186200"/>
            <a:ext cx="1097280" cy="1280160"/>
          </a:xfrm>
          <a:prstGeom prst="line">
            <a:avLst/>
          </a:prstGeom>
          <a:ln>
            <a:solidFill>
              <a:srgbClr val="bf819e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51" name="Line 11"/>
          <p:cNvCxnSpPr>
            <a:stCxn id="44" idx="1"/>
            <a:endCxn id="44" idx="7"/>
          </p:cNvCxnSpPr>
          <p:nvPr/>
        </p:nvCxnSpPr>
        <p:spPr>
          <a:xfrm>
            <a:off x="1989360" y="405720"/>
            <a:ext cx="776520" cy="360"/>
          </a:xfrm>
          <a:prstGeom prst="bentConnector3">
            <a:avLst/>
          </a:prstGeom>
          <a:ln>
            <a:solidFill>
              <a:srgbClr val="bf819e"/>
            </a:solidFill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4937760" y="1005840"/>
            <a:ext cx="4754880" cy="4297680"/>
          </a:xfrm>
          <a:prstGeom prst="rect">
            <a:avLst/>
          </a:prstGeom>
          <a:solidFill>
            <a:srgbClr val="fff5c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2"/>
          <p:cNvSpPr/>
          <p:nvPr/>
        </p:nvSpPr>
        <p:spPr>
          <a:xfrm>
            <a:off x="182880" y="1005840"/>
            <a:ext cx="4754880" cy="4297680"/>
          </a:xfrm>
          <a:prstGeom prst="rect">
            <a:avLst/>
          </a:prstGeom>
          <a:solidFill>
            <a:srgbClr val="ffd7d7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TextShape 3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Bipartite DAG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274320" y="1920240"/>
            <a:ext cx="1097280" cy="914400"/>
          </a:xfrm>
          <a:prstGeom prst="ellipse">
            <a:avLst/>
          </a:prstGeom>
          <a:solidFill>
            <a:srgbClr val="77bc6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a0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6" name="CustomShape 5"/>
          <p:cNvSpPr/>
          <p:nvPr/>
        </p:nvSpPr>
        <p:spPr>
          <a:xfrm>
            <a:off x="1920240" y="2011680"/>
            <a:ext cx="1097280" cy="9144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b0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CustomShape 6"/>
          <p:cNvSpPr/>
          <p:nvPr/>
        </p:nvSpPr>
        <p:spPr>
          <a:xfrm>
            <a:off x="274320" y="3749040"/>
            <a:ext cx="1097280" cy="9144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c0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8" name="CustomShape 7"/>
          <p:cNvSpPr/>
          <p:nvPr/>
        </p:nvSpPr>
        <p:spPr>
          <a:xfrm>
            <a:off x="3566160" y="2011680"/>
            <a:ext cx="1097280" cy="914400"/>
          </a:xfrm>
          <a:prstGeom prst="ellipse">
            <a:avLst/>
          </a:prstGeom>
          <a:solidFill>
            <a:srgbClr val="ff6d6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d0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9" name="CustomShape 8"/>
          <p:cNvSpPr/>
          <p:nvPr/>
        </p:nvSpPr>
        <p:spPr>
          <a:xfrm>
            <a:off x="5120640" y="2011680"/>
            <a:ext cx="1097280" cy="9144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a1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0" name="CustomShape 9"/>
          <p:cNvSpPr/>
          <p:nvPr/>
        </p:nvSpPr>
        <p:spPr>
          <a:xfrm>
            <a:off x="6766560" y="2103120"/>
            <a:ext cx="1097280" cy="9144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b1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CustomShape 10"/>
          <p:cNvSpPr/>
          <p:nvPr/>
        </p:nvSpPr>
        <p:spPr>
          <a:xfrm>
            <a:off x="5120640" y="3840480"/>
            <a:ext cx="1097280" cy="9144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c1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CustomShape 11"/>
          <p:cNvSpPr/>
          <p:nvPr/>
        </p:nvSpPr>
        <p:spPr>
          <a:xfrm>
            <a:off x="8412480" y="2103120"/>
            <a:ext cx="1097280" cy="914400"/>
          </a:xfrm>
          <a:prstGeom prst="ellipse">
            <a:avLst/>
          </a:prstGeom>
          <a:solidFill>
            <a:srgbClr val="ff6d6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d1</a:t>
            </a:r>
            <a:endParaRPr b="0" lang="en-US" sz="1800" spc="-1" strike="noStrike">
              <a:latin typeface="Arial"/>
            </a:endParaRPr>
          </a:p>
        </p:txBody>
      </p:sp>
      <p:cxnSp>
        <p:nvCxnSpPr>
          <p:cNvPr id="143" name="Line 12"/>
          <p:cNvCxnSpPr>
            <a:stCxn id="135" idx="0"/>
            <a:endCxn id="140" idx="0"/>
          </p:cNvCxnSpPr>
          <p:nvPr/>
        </p:nvCxnSpPr>
        <p:spPr>
          <a:xfrm>
            <a:off x="822960" y="1920240"/>
            <a:ext cx="6492600" cy="18324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44" name="Line 13"/>
          <p:cNvCxnSpPr>
            <a:endCxn id="141" idx="2"/>
          </p:cNvCxnSpPr>
          <p:nvPr/>
        </p:nvCxnSpPr>
        <p:spPr>
          <a:xfrm>
            <a:off x="822960" y="2834640"/>
            <a:ext cx="4298040" cy="146340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45" name="Line 14"/>
          <p:cNvCxnSpPr>
            <a:stCxn id="136" idx="4"/>
            <a:endCxn id="141" idx="0"/>
          </p:cNvCxnSpPr>
          <p:nvPr/>
        </p:nvCxnSpPr>
        <p:spPr>
          <a:xfrm>
            <a:off x="2468880" y="2926080"/>
            <a:ext cx="3200760" cy="91476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46" name="Line 15"/>
          <p:cNvCxnSpPr>
            <a:stCxn id="136" idx="0"/>
            <a:endCxn id="140" idx="1"/>
          </p:cNvCxnSpPr>
          <p:nvPr/>
        </p:nvCxnSpPr>
        <p:spPr>
          <a:xfrm>
            <a:off x="2468880" y="2011680"/>
            <a:ext cx="4458600" cy="22572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47" name="Line 16"/>
          <p:cNvCxnSpPr>
            <a:stCxn id="136" idx="4"/>
            <a:endCxn id="142" idx="4"/>
          </p:cNvCxnSpPr>
          <p:nvPr/>
        </p:nvCxnSpPr>
        <p:spPr>
          <a:xfrm>
            <a:off x="2468880" y="2926080"/>
            <a:ext cx="6492600" cy="9180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Unrolling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Given N nodes, and S steps, we will have N nodes in each step.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Generate new node number n’=n * s where n is the old node number and s is the step we’re on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If we can detect that we’re dealing with a partitioned (and I think also non-partitioned) DAG, we can skip this step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Reachability to Sat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Unrolling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Removes cycles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latin typeface="Arial"/>
              </a:rPr>
              <a:t>Prolog reachability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800" spc="-1" strike="noStrike">
                <a:latin typeface="Arial"/>
              </a:rPr>
              <a:t>reach(X,Y) :- edge(X,Y).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800" spc="-1" strike="noStrike">
                <a:latin typeface="Arial"/>
              </a:rPr>
              <a:t>reach(X,Y) :- edge(X,Z), reach(Z,Y).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  <a:hlinkClick r:id="rId1"/>
              </a:rPr>
              <a:t>http://fmv.jku.at/biere/talks/Biere-SATSMTAR18-talk.pdf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General Idea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 node is reachable if it is in the initial state.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 node is reachable if there is an edge between itself and a node in the initial state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 node is reachable if there is a node between itself and a node that is reachable from the initial state.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Converting to SAT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Want variable assignment to be an encoding of the path from the initial state to the end state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If there is no possible path to the bad state we would like the SAT solver to say that the reachability is unsatisfiable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Bijection between nodes/variables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Desired Output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2651760" y="2011680"/>
            <a:ext cx="1097280" cy="914400"/>
          </a:xfrm>
          <a:prstGeom prst="ellipse">
            <a:avLst/>
          </a:prstGeom>
          <a:solidFill>
            <a:srgbClr val="77bc6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4480560" y="2103120"/>
            <a:ext cx="1097280" cy="9144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CustomShape 4"/>
          <p:cNvSpPr/>
          <p:nvPr/>
        </p:nvSpPr>
        <p:spPr>
          <a:xfrm>
            <a:off x="2651760" y="3840480"/>
            <a:ext cx="1097280" cy="9144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CustomShape 5"/>
          <p:cNvSpPr/>
          <p:nvPr/>
        </p:nvSpPr>
        <p:spPr>
          <a:xfrm>
            <a:off x="6400800" y="2103120"/>
            <a:ext cx="1097280" cy="914400"/>
          </a:xfrm>
          <a:prstGeom prst="ellipse">
            <a:avLst/>
          </a:prstGeom>
          <a:solidFill>
            <a:srgbClr val="ff6d6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Line 6"/>
          <p:cNvSpPr/>
          <p:nvPr/>
        </p:nvSpPr>
        <p:spPr>
          <a:xfrm>
            <a:off x="3749040" y="2560320"/>
            <a:ext cx="73152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Line 7"/>
          <p:cNvSpPr/>
          <p:nvPr/>
        </p:nvSpPr>
        <p:spPr>
          <a:xfrm>
            <a:off x="5577840" y="2560320"/>
            <a:ext cx="82296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Line 8"/>
          <p:cNvSpPr/>
          <p:nvPr/>
        </p:nvSpPr>
        <p:spPr>
          <a:xfrm>
            <a:off x="3200400" y="2926080"/>
            <a:ext cx="0" cy="914400"/>
          </a:xfrm>
          <a:prstGeom prst="line">
            <a:avLst/>
          </a:prstGeom>
          <a:ln>
            <a:solidFill>
              <a:srgbClr val="e0c2cd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Line 9"/>
          <p:cNvSpPr/>
          <p:nvPr/>
        </p:nvSpPr>
        <p:spPr>
          <a:xfrm flipH="1">
            <a:off x="3749040" y="3017520"/>
            <a:ext cx="1280160" cy="1280160"/>
          </a:xfrm>
          <a:prstGeom prst="line">
            <a:avLst/>
          </a:prstGeom>
          <a:ln>
            <a:solidFill>
              <a:srgbClr val="e0c2cd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165" name="Line 10"/>
          <p:cNvCxnSpPr>
            <a:stCxn id="158" idx="1"/>
            <a:endCxn id="158" idx="7"/>
          </p:cNvCxnSpPr>
          <p:nvPr/>
        </p:nvCxnSpPr>
        <p:spPr>
          <a:xfrm>
            <a:off x="4641120" y="2237040"/>
            <a:ext cx="776520" cy="360"/>
          </a:xfrm>
          <a:prstGeom prst="bentConnector3">
            <a:avLst/>
          </a:prstGeom>
          <a:ln>
            <a:solidFill>
              <a:srgbClr val="e0c2cd"/>
            </a:solidFill>
            <a:tailEnd len="med" type="triangle" w="med"/>
          </a:ln>
        </p:spPr>
      </p:cxnSp>
      <p:sp>
        <p:nvSpPr>
          <p:cNvPr id="166" name="TextShape 11"/>
          <p:cNvSpPr txBox="1"/>
          <p:nvPr/>
        </p:nvSpPr>
        <p:spPr>
          <a:xfrm>
            <a:off x="3108960" y="4937760"/>
            <a:ext cx="64008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Desired output: [A,B,D] or [A_0, B_1, D_2]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Desired Output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2651760" y="2011680"/>
            <a:ext cx="1097280" cy="9144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4480560" y="2103120"/>
            <a:ext cx="1097280" cy="9144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0" name="CustomShape 4"/>
          <p:cNvSpPr/>
          <p:nvPr/>
        </p:nvSpPr>
        <p:spPr>
          <a:xfrm>
            <a:off x="2651760" y="3840480"/>
            <a:ext cx="1097280" cy="914400"/>
          </a:xfrm>
          <a:prstGeom prst="ellipse">
            <a:avLst/>
          </a:prstGeom>
          <a:solidFill>
            <a:srgbClr val="afd09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1" name="CustomShape 5"/>
          <p:cNvSpPr/>
          <p:nvPr/>
        </p:nvSpPr>
        <p:spPr>
          <a:xfrm>
            <a:off x="6400800" y="2103120"/>
            <a:ext cx="1097280" cy="914400"/>
          </a:xfrm>
          <a:prstGeom prst="ellipse">
            <a:avLst/>
          </a:prstGeom>
          <a:solidFill>
            <a:srgbClr val="ff6d6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Line 6"/>
          <p:cNvSpPr/>
          <p:nvPr/>
        </p:nvSpPr>
        <p:spPr>
          <a:xfrm>
            <a:off x="3749040" y="2560320"/>
            <a:ext cx="731520" cy="0"/>
          </a:xfrm>
          <a:prstGeom prst="line">
            <a:avLst/>
          </a:prstGeom>
          <a:ln>
            <a:solidFill>
              <a:srgbClr val="f7d1d5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Line 7"/>
          <p:cNvSpPr/>
          <p:nvPr/>
        </p:nvSpPr>
        <p:spPr>
          <a:xfrm>
            <a:off x="5577840" y="2560320"/>
            <a:ext cx="822960" cy="0"/>
          </a:xfrm>
          <a:prstGeom prst="line">
            <a:avLst/>
          </a:prstGeom>
          <a:ln>
            <a:solidFill>
              <a:srgbClr val="ffd7d7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Line 8"/>
          <p:cNvSpPr/>
          <p:nvPr/>
        </p:nvSpPr>
        <p:spPr>
          <a:xfrm>
            <a:off x="3200400" y="2926080"/>
            <a:ext cx="0" cy="914400"/>
          </a:xfrm>
          <a:prstGeom prst="line">
            <a:avLst/>
          </a:prstGeom>
          <a:ln>
            <a:solidFill>
              <a:srgbClr val="e0c2cd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Line 9"/>
          <p:cNvSpPr/>
          <p:nvPr/>
        </p:nvSpPr>
        <p:spPr>
          <a:xfrm flipH="1">
            <a:off x="3749040" y="3017520"/>
            <a:ext cx="1280160" cy="1280160"/>
          </a:xfrm>
          <a:prstGeom prst="line">
            <a:avLst/>
          </a:prstGeom>
          <a:ln>
            <a:solidFill>
              <a:srgbClr val="e0c2cd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176" name="Line 10"/>
          <p:cNvCxnSpPr>
            <a:stCxn id="169" idx="1"/>
            <a:endCxn id="169" idx="7"/>
          </p:cNvCxnSpPr>
          <p:nvPr/>
        </p:nvCxnSpPr>
        <p:spPr>
          <a:xfrm>
            <a:off x="4641120" y="2237040"/>
            <a:ext cx="776520" cy="360"/>
          </a:xfrm>
          <a:prstGeom prst="bentConnector3">
            <a:avLst/>
          </a:prstGeom>
          <a:ln>
            <a:solidFill>
              <a:srgbClr val="e0c2cd"/>
            </a:solidFill>
            <a:tailEnd len="med" type="triangle" w="med"/>
          </a:ln>
        </p:spPr>
      </p:cxnSp>
      <p:sp>
        <p:nvSpPr>
          <p:cNvPr id="177" name="TextShape 11"/>
          <p:cNvSpPr txBox="1"/>
          <p:nvPr/>
        </p:nvSpPr>
        <p:spPr>
          <a:xfrm>
            <a:off x="4023360" y="4975560"/>
            <a:ext cx="292608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Desired output: UNSAT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Encoding Reachability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438120" y="146304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7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 node is reachable if any of its parents are reachable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C if a or b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Need DAG to avoid circular</a:t>
            </a:r>
            <a:br/>
            <a:r>
              <a:rPr b="0" lang="en-US" sz="2800" spc="-1" strike="noStrike">
                <a:latin typeface="Arial"/>
              </a:rPr>
              <a:t>dependencies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Need CNF for sat solver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False start: need to find a/b’s ancestors, and make one big clause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6583680" y="3017520"/>
            <a:ext cx="1097280" cy="9144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1" name="CustomShape 4"/>
          <p:cNvSpPr/>
          <p:nvPr/>
        </p:nvSpPr>
        <p:spPr>
          <a:xfrm>
            <a:off x="6583680" y="1920240"/>
            <a:ext cx="1097280" cy="9144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CustomShape 5"/>
          <p:cNvSpPr/>
          <p:nvPr/>
        </p:nvSpPr>
        <p:spPr>
          <a:xfrm>
            <a:off x="8503920" y="2286000"/>
            <a:ext cx="1097280" cy="9144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3" name="Line 6"/>
          <p:cNvSpPr/>
          <p:nvPr/>
        </p:nvSpPr>
        <p:spPr>
          <a:xfrm>
            <a:off x="7680960" y="2377440"/>
            <a:ext cx="822960" cy="3657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Line 7"/>
          <p:cNvSpPr/>
          <p:nvPr/>
        </p:nvSpPr>
        <p:spPr>
          <a:xfrm flipV="1">
            <a:off x="7680960" y="2743200"/>
            <a:ext cx="914400" cy="7315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Encoding Reachability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43812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9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Breakthrough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A -&gt;B == A + -B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I TA’d the logic class for 3 sem.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A node is unreachable or </a:t>
            </a:r>
            <a:br/>
            <a:r>
              <a:rPr b="0" lang="en-US" sz="2800" spc="-1" strike="noStrike">
                <a:latin typeface="Arial"/>
              </a:rPr>
              <a:t>at least one of its parents is </a:t>
            </a:r>
            <a:br/>
            <a:r>
              <a:rPr b="0" lang="en-US" sz="2800" spc="-1" strike="noStrike">
                <a:latin typeface="Arial"/>
              </a:rPr>
              <a:t>reachable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-C + A + B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6583680" y="3017520"/>
            <a:ext cx="1097280" cy="9144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8" name="CustomShape 4"/>
          <p:cNvSpPr/>
          <p:nvPr/>
        </p:nvSpPr>
        <p:spPr>
          <a:xfrm>
            <a:off x="6583680" y="1920240"/>
            <a:ext cx="1097280" cy="9144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9" name="CustomShape 5"/>
          <p:cNvSpPr/>
          <p:nvPr/>
        </p:nvSpPr>
        <p:spPr>
          <a:xfrm>
            <a:off x="8503920" y="2286000"/>
            <a:ext cx="1097280" cy="9144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0" name="Line 6"/>
          <p:cNvSpPr/>
          <p:nvPr/>
        </p:nvSpPr>
        <p:spPr>
          <a:xfrm>
            <a:off x="7680960" y="2377440"/>
            <a:ext cx="822960" cy="3657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Line 7"/>
          <p:cNvSpPr/>
          <p:nvPr/>
        </p:nvSpPr>
        <p:spPr>
          <a:xfrm flipV="1">
            <a:off x="7680960" y="2743200"/>
            <a:ext cx="914400" cy="7315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Encoding Reachability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3812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5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Need to keep track of where nodes are reachable from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Keep an adjacency list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One clause per node per step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(~c1+a0+b0)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If the node has no possible parents, </a:t>
            </a:r>
            <a:br/>
            <a:r>
              <a:rPr b="0" lang="en-US" sz="2800" spc="-1" strike="noStrike">
                <a:latin typeface="Arial"/>
              </a:rPr>
              <a:t>that node is unreachable, </a:t>
            </a:r>
            <a:br/>
            <a:r>
              <a:rPr b="0" lang="en-US" sz="2800" spc="-1" strike="noStrike">
                <a:latin typeface="Arial"/>
              </a:rPr>
              <a:t>so clause is just (~a0)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And all these clauses, along with boundary and property clauses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6583680" y="3017520"/>
            <a:ext cx="1097280" cy="9144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CustomShape 4"/>
          <p:cNvSpPr/>
          <p:nvPr/>
        </p:nvSpPr>
        <p:spPr>
          <a:xfrm>
            <a:off x="6583680" y="1920240"/>
            <a:ext cx="1097280" cy="9144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6" name="CustomShape 5"/>
          <p:cNvSpPr/>
          <p:nvPr/>
        </p:nvSpPr>
        <p:spPr>
          <a:xfrm>
            <a:off x="8503920" y="2286000"/>
            <a:ext cx="1097280" cy="9144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7" name="Line 6"/>
          <p:cNvSpPr/>
          <p:nvPr/>
        </p:nvSpPr>
        <p:spPr>
          <a:xfrm>
            <a:off x="7680960" y="2377440"/>
            <a:ext cx="822960" cy="3657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Line 7"/>
          <p:cNvSpPr/>
          <p:nvPr/>
        </p:nvSpPr>
        <p:spPr>
          <a:xfrm flipV="1">
            <a:off x="7680960" y="2743200"/>
            <a:ext cx="914400" cy="7315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Using SAT Solver for BMC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Safety Property: Bad state is unreachable in N steps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Liveness Property: A state (or set of states) is always reached in n steps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Encoding graph boundaries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0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All nodes not in the initial state are not reachable in step 0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All Nodes without in edges are not reachable.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621000" y="9144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Encoding the Property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2" name="TextShape 2"/>
          <p:cNvSpPr txBox="1"/>
          <p:nvPr/>
        </p:nvSpPr>
        <p:spPr>
          <a:xfrm>
            <a:off x="274320" y="843120"/>
            <a:ext cx="1280160" cy="290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br/>
            <a:r>
              <a:rPr b="0" lang="en-US" sz="1800" spc="-1" strike="noStrike">
                <a:latin typeface="Arial"/>
              </a:rPr>
              <a:t>Edges</a:t>
            </a:r>
            <a:br/>
            <a:r>
              <a:rPr b="0" lang="en-US" sz="1800" spc="-1" strike="noStrike">
                <a:latin typeface="Arial"/>
              </a:rPr>
              <a:t>(0, 2)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(2, 3)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(2, 4)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(2, 5)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(4, 5)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(3, 4)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(3, 5)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(5, 1)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3" name="TextShape 3"/>
          <p:cNvSpPr txBox="1"/>
          <p:nvPr/>
        </p:nvSpPr>
        <p:spPr>
          <a:xfrm>
            <a:off x="274320" y="4297680"/>
            <a:ext cx="311292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“</a:t>
            </a:r>
            <a:r>
              <a:rPr b="0" lang="en-US" sz="1800" spc="-1" strike="noStrike">
                <a:latin typeface="Arial"/>
              </a:rPr>
              <a:t>Reverse” edge list</a:t>
            </a:r>
            <a:br/>
            <a:r>
              <a:rPr b="0" lang="en-US" sz="1800" spc="-1" strike="noStrike">
                <a:latin typeface="Arial"/>
              </a:rPr>
              <a:t>[[], [5], [0], [2], [2, 3], [2, 4, 3]]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4" name="TextShape 4"/>
          <p:cNvSpPr txBox="1"/>
          <p:nvPr/>
        </p:nvSpPr>
        <p:spPr>
          <a:xfrm>
            <a:off x="3796920" y="822960"/>
            <a:ext cx="2969640" cy="520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Unrolled Graph</a:t>
            </a:r>
            <a:br/>
            <a:r>
              <a:rPr b="0" lang="en-US" sz="1800" spc="-1" strike="noStrike">
                <a:latin typeface="Arial"/>
              </a:rPr>
              <a:t>(NOT me OR one of my parents)</a:t>
            </a:r>
            <a:br/>
            <a:r>
              <a:rPr b="0" lang="en-US" sz="1400" spc="-1" strike="noStrike">
                <a:latin typeface="Arial"/>
              </a:rPr>
              <a:t>[-6]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[-7, 5]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[-8, 0]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[-9, 2]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[-10, 2, 3]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[-11, 2, 4, 3]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[-12]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[-13, 11]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[-14, 6]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[-15, 8]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[-16, 8, 9]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[-17, 8, 10, 9]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[-18]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[-19, 17]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[-20, 12]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[-21, 14]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[-22, 14, 15]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[-23, 14, 16, 15]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5" name="TextShape 5"/>
          <p:cNvSpPr txBox="1"/>
          <p:nvPr/>
        </p:nvSpPr>
        <p:spPr>
          <a:xfrm>
            <a:off x="7132320" y="1371600"/>
            <a:ext cx="2377440" cy="290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Unreachable Step 0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[-1]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[-2]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[-3]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[-4]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[-5]</a:t>
            </a:r>
            <a:br/>
            <a:r>
              <a:rPr b="0" lang="en-US" sz="1800" spc="-1" strike="noStrike">
                <a:latin typeface="Arial"/>
              </a:rPr>
              <a:t>Bad State Reachable Step 1-3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[7, 13, 19]</a:t>
            </a:r>
            <a:br/>
            <a:r>
              <a:rPr b="0" lang="en-US" sz="1800" spc="-1" strike="noStrike">
                <a:latin typeface="Arial"/>
              </a:rPr>
              <a:t>Initial State 0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[0]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Line 6"/>
          <p:cNvSpPr/>
          <p:nvPr/>
        </p:nvSpPr>
        <p:spPr>
          <a:xfrm>
            <a:off x="640080" y="3474720"/>
            <a:ext cx="0" cy="7315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Line 7"/>
          <p:cNvSpPr/>
          <p:nvPr/>
        </p:nvSpPr>
        <p:spPr>
          <a:xfrm>
            <a:off x="2377440" y="4480560"/>
            <a:ext cx="118872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8"/>
          <p:cNvSpPr/>
          <p:nvPr/>
        </p:nvSpPr>
        <p:spPr>
          <a:xfrm>
            <a:off x="5120640" y="2468880"/>
            <a:ext cx="2011680" cy="548640"/>
          </a:xfrm>
          <a:custGeom>
            <a:avLst/>
            <a:gdLst/>
            <a:ahLst/>
            <a:rect l="0" t="0" r="r" b="b"/>
            <a:pathLst>
              <a:path w="5590" h="1525">
                <a:moveTo>
                  <a:pt x="0" y="381"/>
                </a:moveTo>
                <a:lnTo>
                  <a:pt x="4191" y="381"/>
                </a:lnTo>
                <a:lnTo>
                  <a:pt x="4191" y="0"/>
                </a:lnTo>
                <a:lnTo>
                  <a:pt x="5589" y="762"/>
                </a:lnTo>
                <a:lnTo>
                  <a:pt x="4191" y="1524"/>
                </a:lnTo>
                <a:lnTo>
                  <a:pt x="4191" y="1143"/>
                </a:lnTo>
                <a:lnTo>
                  <a:pt x="0" y="1143"/>
                </a:lnTo>
                <a:lnTo>
                  <a:pt x="0" y="381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Model to Check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Understanding the Answer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0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3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UNSAT means you can’t reach node 1 from node 0 in the number steps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Ignore FALSE variables in the solution  (means that the path didn’t visit the given node)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Variable encodes node number + step number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Sort variables to get sequential path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[0, 8, 17, 19]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Variable mod number of variables is the varnum in init (rolled) graph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[0, 2, 5, 1]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To get a different path add a clause with one of the “time encoded” variables negated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This means “at step x, don’t accept y”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Problem Visualization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5" name="CustomShape 2"/>
          <p:cNvSpPr/>
          <p:nvPr/>
        </p:nvSpPr>
        <p:spPr>
          <a:xfrm>
            <a:off x="2651760" y="2011680"/>
            <a:ext cx="1097280" cy="914400"/>
          </a:xfrm>
          <a:prstGeom prst="ellipse">
            <a:avLst/>
          </a:prstGeom>
          <a:solidFill>
            <a:srgbClr val="77bc6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CustomShape 3"/>
          <p:cNvSpPr/>
          <p:nvPr/>
        </p:nvSpPr>
        <p:spPr>
          <a:xfrm>
            <a:off x="4480560" y="2103120"/>
            <a:ext cx="1097280" cy="9144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" name="CustomShape 4"/>
          <p:cNvSpPr/>
          <p:nvPr/>
        </p:nvSpPr>
        <p:spPr>
          <a:xfrm>
            <a:off x="2651760" y="3840480"/>
            <a:ext cx="1097280" cy="9144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" name="CustomShape 5"/>
          <p:cNvSpPr/>
          <p:nvPr/>
        </p:nvSpPr>
        <p:spPr>
          <a:xfrm>
            <a:off x="6400800" y="2103120"/>
            <a:ext cx="1097280" cy="914400"/>
          </a:xfrm>
          <a:prstGeom prst="ellipse">
            <a:avLst/>
          </a:prstGeom>
          <a:solidFill>
            <a:srgbClr val="ff6d6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" name="Line 6"/>
          <p:cNvSpPr/>
          <p:nvPr/>
        </p:nvSpPr>
        <p:spPr>
          <a:xfrm>
            <a:off x="3749040" y="2560320"/>
            <a:ext cx="73152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Line 7"/>
          <p:cNvSpPr/>
          <p:nvPr/>
        </p:nvSpPr>
        <p:spPr>
          <a:xfrm>
            <a:off x="5577840" y="2560320"/>
            <a:ext cx="82296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Line 8"/>
          <p:cNvSpPr/>
          <p:nvPr/>
        </p:nvSpPr>
        <p:spPr>
          <a:xfrm>
            <a:off x="3200400" y="2926080"/>
            <a:ext cx="0" cy="9144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Line 9"/>
          <p:cNvSpPr/>
          <p:nvPr/>
        </p:nvSpPr>
        <p:spPr>
          <a:xfrm flipH="1">
            <a:off x="3749040" y="3017520"/>
            <a:ext cx="1280160" cy="12801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63" name="Line 10"/>
          <p:cNvCxnSpPr>
            <a:stCxn id="56" idx="1"/>
            <a:endCxn id="56" idx="7"/>
          </p:cNvCxnSpPr>
          <p:nvPr/>
        </p:nvCxnSpPr>
        <p:spPr>
          <a:xfrm>
            <a:off x="4641120" y="2237040"/>
            <a:ext cx="776520" cy="36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64" name="TextShape 11"/>
          <p:cNvSpPr txBox="1"/>
          <p:nvPr/>
        </p:nvSpPr>
        <p:spPr>
          <a:xfrm>
            <a:off x="5486400" y="3383280"/>
            <a:ext cx="27432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Is D reachable from A within N steps?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Shape 12"/>
          <p:cNvSpPr txBox="1"/>
          <p:nvPr/>
        </p:nvSpPr>
        <p:spPr>
          <a:xfrm>
            <a:off x="5486400" y="4335480"/>
            <a:ext cx="27432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Must every path starting at a pass through b within the first N steps?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Reachability to Sat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7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Unrolling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Removes cycles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Prolog reachability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reach(X,Y) :- edge(X,Y).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reach(X,Y) :- edge(X,Z), reach(Z,Y).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  <a:hlinkClick r:id="rId1"/>
              </a:rPr>
              <a:t>http://fmv.jku.at/biere/talks/Biere-SATSMTAR18-talk.pdf</a:t>
            </a:r>
            <a:r>
              <a:rPr b="0" lang="en-US" sz="2800" spc="-1" strike="noStrike">
                <a:latin typeface="Arial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Reachability to Sat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9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latin typeface="Arial"/>
              </a:rPr>
              <a:t>Unrolling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800" spc="-1" strike="noStrike">
                <a:latin typeface="Arial"/>
              </a:rPr>
              <a:t>Removes cycles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Prolog reachability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reach(X,Y) :- edge(X,Y).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reach(X,Y) :- edge(X,Z), reach(Z,Y).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http://fmv.jku.at/biere/talks/Biere-SATSMTAR18-talk.pdf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Unrolling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1" name="CustomShape 2"/>
          <p:cNvSpPr/>
          <p:nvPr/>
        </p:nvSpPr>
        <p:spPr>
          <a:xfrm>
            <a:off x="274320" y="1920240"/>
            <a:ext cx="1097280" cy="914400"/>
          </a:xfrm>
          <a:prstGeom prst="ellipse">
            <a:avLst/>
          </a:prstGeom>
          <a:solidFill>
            <a:srgbClr val="77bc6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2" name="CustomShape 3"/>
          <p:cNvSpPr/>
          <p:nvPr/>
        </p:nvSpPr>
        <p:spPr>
          <a:xfrm>
            <a:off x="1920240" y="2011680"/>
            <a:ext cx="1097280" cy="9144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3" name="CustomShape 4"/>
          <p:cNvSpPr/>
          <p:nvPr/>
        </p:nvSpPr>
        <p:spPr>
          <a:xfrm>
            <a:off x="274320" y="3749040"/>
            <a:ext cx="1097280" cy="9144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4" name="CustomShape 5"/>
          <p:cNvSpPr/>
          <p:nvPr/>
        </p:nvSpPr>
        <p:spPr>
          <a:xfrm>
            <a:off x="3566160" y="2011680"/>
            <a:ext cx="1097280" cy="914400"/>
          </a:xfrm>
          <a:prstGeom prst="ellipse">
            <a:avLst/>
          </a:prstGeom>
          <a:solidFill>
            <a:srgbClr val="ff6d6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5" name="Line 6"/>
          <p:cNvSpPr/>
          <p:nvPr/>
        </p:nvSpPr>
        <p:spPr>
          <a:xfrm>
            <a:off x="1371600" y="2468880"/>
            <a:ext cx="548640" cy="0"/>
          </a:xfrm>
          <a:prstGeom prst="line">
            <a:avLst/>
          </a:prstGeom>
          <a:ln>
            <a:solidFill>
              <a:srgbClr val="bf819e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Line 7"/>
          <p:cNvSpPr/>
          <p:nvPr/>
        </p:nvSpPr>
        <p:spPr>
          <a:xfrm>
            <a:off x="3017520" y="2468880"/>
            <a:ext cx="548640" cy="0"/>
          </a:xfrm>
          <a:prstGeom prst="line">
            <a:avLst/>
          </a:prstGeom>
          <a:ln>
            <a:solidFill>
              <a:srgbClr val="bf819e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Line 8"/>
          <p:cNvSpPr/>
          <p:nvPr/>
        </p:nvSpPr>
        <p:spPr>
          <a:xfrm>
            <a:off x="822960" y="2834640"/>
            <a:ext cx="0" cy="914400"/>
          </a:xfrm>
          <a:prstGeom prst="line">
            <a:avLst/>
          </a:prstGeom>
          <a:ln>
            <a:solidFill>
              <a:srgbClr val="bf819e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Line 9"/>
          <p:cNvSpPr/>
          <p:nvPr/>
        </p:nvSpPr>
        <p:spPr>
          <a:xfrm flipH="1">
            <a:off x="1371600" y="2926080"/>
            <a:ext cx="1097280" cy="1280160"/>
          </a:xfrm>
          <a:prstGeom prst="line">
            <a:avLst/>
          </a:prstGeom>
          <a:ln>
            <a:solidFill>
              <a:srgbClr val="bf819e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79" name="Line 10"/>
          <p:cNvCxnSpPr>
            <a:stCxn id="72" idx="1"/>
            <a:endCxn id="72" idx="7"/>
          </p:cNvCxnSpPr>
          <p:nvPr/>
        </p:nvCxnSpPr>
        <p:spPr>
          <a:xfrm>
            <a:off x="2080800" y="2145600"/>
            <a:ext cx="776520" cy="360"/>
          </a:xfrm>
          <a:prstGeom prst="bentConnector3">
            <a:avLst/>
          </a:prstGeom>
          <a:ln>
            <a:solidFill>
              <a:srgbClr val="bf819e"/>
            </a:solidFill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Unrolling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274320" y="1920240"/>
            <a:ext cx="1097280" cy="914400"/>
          </a:xfrm>
          <a:prstGeom prst="ellipse">
            <a:avLst/>
          </a:prstGeom>
          <a:solidFill>
            <a:srgbClr val="77bc6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1920240" y="2011680"/>
            <a:ext cx="1097280" cy="9144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CustomShape 4"/>
          <p:cNvSpPr/>
          <p:nvPr/>
        </p:nvSpPr>
        <p:spPr>
          <a:xfrm>
            <a:off x="274320" y="3749040"/>
            <a:ext cx="1097280" cy="9144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CustomShape 5"/>
          <p:cNvSpPr/>
          <p:nvPr/>
        </p:nvSpPr>
        <p:spPr>
          <a:xfrm>
            <a:off x="3566160" y="2011680"/>
            <a:ext cx="1097280" cy="914400"/>
          </a:xfrm>
          <a:prstGeom prst="ellipse">
            <a:avLst/>
          </a:prstGeom>
          <a:solidFill>
            <a:srgbClr val="ff6d6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5" name="Line 6"/>
          <p:cNvSpPr/>
          <p:nvPr/>
        </p:nvSpPr>
        <p:spPr>
          <a:xfrm>
            <a:off x="1371600" y="2468880"/>
            <a:ext cx="548640" cy="0"/>
          </a:xfrm>
          <a:prstGeom prst="line">
            <a:avLst/>
          </a:prstGeom>
          <a:ln>
            <a:solidFill>
              <a:srgbClr val="bf819e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Line 7"/>
          <p:cNvSpPr/>
          <p:nvPr/>
        </p:nvSpPr>
        <p:spPr>
          <a:xfrm>
            <a:off x="3017520" y="2468880"/>
            <a:ext cx="548640" cy="0"/>
          </a:xfrm>
          <a:prstGeom prst="line">
            <a:avLst/>
          </a:prstGeom>
          <a:ln>
            <a:solidFill>
              <a:srgbClr val="bf819e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Line 8"/>
          <p:cNvSpPr/>
          <p:nvPr/>
        </p:nvSpPr>
        <p:spPr>
          <a:xfrm>
            <a:off x="822960" y="2834640"/>
            <a:ext cx="0" cy="914400"/>
          </a:xfrm>
          <a:prstGeom prst="line">
            <a:avLst/>
          </a:prstGeom>
          <a:ln>
            <a:solidFill>
              <a:srgbClr val="bf819e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Line 9"/>
          <p:cNvSpPr/>
          <p:nvPr/>
        </p:nvSpPr>
        <p:spPr>
          <a:xfrm flipH="1">
            <a:off x="1371600" y="2926080"/>
            <a:ext cx="1097280" cy="1280160"/>
          </a:xfrm>
          <a:prstGeom prst="line">
            <a:avLst/>
          </a:prstGeom>
          <a:ln>
            <a:solidFill>
              <a:srgbClr val="bf819e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89" name="Line 10"/>
          <p:cNvCxnSpPr>
            <a:stCxn id="82" idx="1"/>
            <a:endCxn id="82" idx="7"/>
          </p:cNvCxnSpPr>
          <p:nvPr/>
        </p:nvCxnSpPr>
        <p:spPr>
          <a:xfrm>
            <a:off x="2080800" y="2145600"/>
            <a:ext cx="776520" cy="360"/>
          </a:xfrm>
          <a:prstGeom prst="bentConnector3">
            <a:avLst/>
          </a:prstGeom>
          <a:ln>
            <a:solidFill>
              <a:srgbClr val="bf819e"/>
            </a:solidFill>
            <a:tailEnd len="med" type="triangle" w="med"/>
          </a:ln>
        </p:spPr>
      </p:cxnSp>
      <p:sp>
        <p:nvSpPr>
          <p:cNvPr id="90" name="CustomShape 11"/>
          <p:cNvSpPr/>
          <p:nvPr/>
        </p:nvSpPr>
        <p:spPr>
          <a:xfrm>
            <a:off x="5303520" y="2011680"/>
            <a:ext cx="1097280" cy="914400"/>
          </a:xfrm>
          <a:prstGeom prst="ellipse">
            <a:avLst/>
          </a:prstGeom>
          <a:solidFill>
            <a:srgbClr val="77bc6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" name="CustomShape 12"/>
          <p:cNvSpPr/>
          <p:nvPr/>
        </p:nvSpPr>
        <p:spPr>
          <a:xfrm>
            <a:off x="6949440" y="2103120"/>
            <a:ext cx="1097280" cy="9144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2" name="CustomShape 13"/>
          <p:cNvSpPr/>
          <p:nvPr/>
        </p:nvSpPr>
        <p:spPr>
          <a:xfrm>
            <a:off x="5303520" y="3840480"/>
            <a:ext cx="1097280" cy="9144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CustomShape 14"/>
          <p:cNvSpPr/>
          <p:nvPr/>
        </p:nvSpPr>
        <p:spPr>
          <a:xfrm>
            <a:off x="8595360" y="2103120"/>
            <a:ext cx="1097280" cy="914400"/>
          </a:xfrm>
          <a:prstGeom prst="ellipse">
            <a:avLst/>
          </a:prstGeom>
          <a:solidFill>
            <a:srgbClr val="ff6d6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4" name="Line 15"/>
          <p:cNvSpPr/>
          <p:nvPr/>
        </p:nvSpPr>
        <p:spPr>
          <a:xfrm>
            <a:off x="6400800" y="2560320"/>
            <a:ext cx="548640" cy="0"/>
          </a:xfrm>
          <a:prstGeom prst="line">
            <a:avLst/>
          </a:prstGeom>
          <a:ln>
            <a:solidFill>
              <a:srgbClr val="bf819e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Line 16"/>
          <p:cNvSpPr/>
          <p:nvPr/>
        </p:nvSpPr>
        <p:spPr>
          <a:xfrm>
            <a:off x="8046720" y="2560320"/>
            <a:ext cx="548640" cy="0"/>
          </a:xfrm>
          <a:prstGeom prst="line">
            <a:avLst/>
          </a:prstGeom>
          <a:ln>
            <a:solidFill>
              <a:srgbClr val="bf819e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Line 17"/>
          <p:cNvSpPr/>
          <p:nvPr/>
        </p:nvSpPr>
        <p:spPr>
          <a:xfrm>
            <a:off x="5852160" y="2926080"/>
            <a:ext cx="0" cy="914400"/>
          </a:xfrm>
          <a:prstGeom prst="line">
            <a:avLst/>
          </a:prstGeom>
          <a:ln>
            <a:solidFill>
              <a:srgbClr val="bf819e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Line 18"/>
          <p:cNvSpPr/>
          <p:nvPr/>
        </p:nvSpPr>
        <p:spPr>
          <a:xfrm flipH="1">
            <a:off x="6400800" y="3017520"/>
            <a:ext cx="1097280" cy="1280160"/>
          </a:xfrm>
          <a:prstGeom prst="line">
            <a:avLst/>
          </a:prstGeom>
          <a:ln>
            <a:solidFill>
              <a:srgbClr val="bf819e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98" name="Line 19"/>
          <p:cNvCxnSpPr>
            <a:stCxn id="91" idx="1"/>
            <a:endCxn id="91" idx="7"/>
          </p:cNvCxnSpPr>
          <p:nvPr/>
        </p:nvCxnSpPr>
        <p:spPr>
          <a:xfrm>
            <a:off x="7110000" y="2237040"/>
            <a:ext cx="776520" cy="360"/>
          </a:xfrm>
          <a:prstGeom prst="bentConnector3">
            <a:avLst/>
          </a:prstGeom>
          <a:ln>
            <a:solidFill>
              <a:srgbClr val="bf819e"/>
            </a:solidFill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Unrolling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274320" y="1920240"/>
            <a:ext cx="1097280" cy="914400"/>
          </a:xfrm>
          <a:prstGeom prst="ellipse">
            <a:avLst/>
          </a:prstGeom>
          <a:solidFill>
            <a:srgbClr val="77bc6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1920240" y="2011680"/>
            <a:ext cx="1097280" cy="9144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274320" y="3749040"/>
            <a:ext cx="1097280" cy="9144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3" name="CustomShape 5"/>
          <p:cNvSpPr/>
          <p:nvPr/>
        </p:nvSpPr>
        <p:spPr>
          <a:xfrm>
            <a:off x="3566160" y="2011680"/>
            <a:ext cx="1097280" cy="914400"/>
          </a:xfrm>
          <a:prstGeom prst="ellipse">
            <a:avLst/>
          </a:prstGeom>
          <a:solidFill>
            <a:srgbClr val="ff6d6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4" name="Line 6"/>
          <p:cNvSpPr/>
          <p:nvPr/>
        </p:nvSpPr>
        <p:spPr>
          <a:xfrm>
            <a:off x="1371600" y="2468880"/>
            <a:ext cx="548640" cy="0"/>
          </a:xfrm>
          <a:prstGeom prst="line">
            <a:avLst/>
          </a:prstGeom>
          <a:ln>
            <a:solidFill>
              <a:srgbClr val="bf819e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Line 7"/>
          <p:cNvSpPr/>
          <p:nvPr/>
        </p:nvSpPr>
        <p:spPr>
          <a:xfrm>
            <a:off x="3017520" y="2468880"/>
            <a:ext cx="548640" cy="0"/>
          </a:xfrm>
          <a:prstGeom prst="line">
            <a:avLst/>
          </a:prstGeom>
          <a:ln>
            <a:solidFill>
              <a:srgbClr val="bf819e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Line 8"/>
          <p:cNvSpPr/>
          <p:nvPr/>
        </p:nvSpPr>
        <p:spPr>
          <a:xfrm>
            <a:off x="822960" y="2834640"/>
            <a:ext cx="0" cy="914400"/>
          </a:xfrm>
          <a:prstGeom prst="line">
            <a:avLst/>
          </a:prstGeom>
          <a:ln>
            <a:solidFill>
              <a:srgbClr val="bf819e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Line 9"/>
          <p:cNvSpPr/>
          <p:nvPr/>
        </p:nvSpPr>
        <p:spPr>
          <a:xfrm flipH="1">
            <a:off x="1371600" y="2926080"/>
            <a:ext cx="1097280" cy="1280160"/>
          </a:xfrm>
          <a:prstGeom prst="line">
            <a:avLst/>
          </a:prstGeom>
          <a:ln>
            <a:solidFill>
              <a:srgbClr val="bf819e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108" name="Line 10"/>
          <p:cNvCxnSpPr>
            <a:stCxn id="101" idx="1"/>
            <a:endCxn id="101" idx="7"/>
          </p:cNvCxnSpPr>
          <p:nvPr/>
        </p:nvCxnSpPr>
        <p:spPr>
          <a:xfrm>
            <a:off x="2080800" y="2145600"/>
            <a:ext cx="776520" cy="360"/>
          </a:xfrm>
          <a:prstGeom prst="bentConnector3">
            <a:avLst/>
          </a:prstGeom>
          <a:ln>
            <a:solidFill>
              <a:srgbClr val="bf819e"/>
            </a:solidFill>
            <a:tailEnd len="med" type="triangle" w="med"/>
          </a:ln>
        </p:spPr>
      </p:cxnSp>
      <p:sp>
        <p:nvSpPr>
          <p:cNvPr id="109" name="CustomShape 11"/>
          <p:cNvSpPr/>
          <p:nvPr/>
        </p:nvSpPr>
        <p:spPr>
          <a:xfrm>
            <a:off x="5120640" y="2011680"/>
            <a:ext cx="1097280" cy="9144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CustomShape 12"/>
          <p:cNvSpPr/>
          <p:nvPr/>
        </p:nvSpPr>
        <p:spPr>
          <a:xfrm>
            <a:off x="6766560" y="2103120"/>
            <a:ext cx="1097280" cy="9144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CustomShape 13"/>
          <p:cNvSpPr/>
          <p:nvPr/>
        </p:nvSpPr>
        <p:spPr>
          <a:xfrm>
            <a:off x="5120640" y="3840480"/>
            <a:ext cx="1097280" cy="9144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2" name="CustomShape 14"/>
          <p:cNvSpPr/>
          <p:nvPr/>
        </p:nvSpPr>
        <p:spPr>
          <a:xfrm>
            <a:off x="8412480" y="2103120"/>
            <a:ext cx="1097280" cy="914400"/>
          </a:xfrm>
          <a:prstGeom prst="ellipse">
            <a:avLst/>
          </a:prstGeom>
          <a:solidFill>
            <a:srgbClr val="ff6d6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d</a:t>
            </a:r>
            <a:endParaRPr b="0" lang="en-US" sz="1800" spc="-1" strike="noStrike">
              <a:latin typeface="Arial"/>
            </a:endParaRPr>
          </a:p>
        </p:txBody>
      </p:sp>
      <p:cxnSp>
        <p:nvCxnSpPr>
          <p:cNvPr id="113" name="Line 15"/>
          <p:cNvCxnSpPr>
            <a:stCxn id="100" idx="0"/>
            <a:endCxn id="110" idx="0"/>
          </p:cNvCxnSpPr>
          <p:nvPr/>
        </p:nvCxnSpPr>
        <p:spPr>
          <a:xfrm>
            <a:off x="822960" y="1920240"/>
            <a:ext cx="6492600" cy="18324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14" name="Line 16"/>
          <p:cNvCxnSpPr>
            <a:stCxn id="106" idx="1"/>
            <a:endCxn id="111" idx="2"/>
          </p:cNvCxnSpPr>
          <p:nvPr/>
        </p:nvCxnSpPr>
        <p:spPr>
          <a:xfrm>
            <a:off x="822960" y="2834640"/>
            <a:ext cx="4298040" cy="146340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15" name="Line 17"/>
          <p:cNvCxnSpPr>
            <a:stCxn id="101" idx="4"/>
            <a:endCxn id="111" idx="0"/>
          </p:cNvCxnSpPr>
          <p:nvPr/>
        </p:nvCxnSpPr>
        <p:spPr>
          <a:xfrm>
            <a:off x="2468880" y="2926080"/>
            <a:ext cx="3200760" cy="91476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16" name="Line 18"/>
          <p:cNvCxnSpPr>
            <a:stCxn id="101" idx="0"/>
            <a:endCxn id="110" idx="1"/>
          </p:cNvCxnSpPr>
          <p:nvPr/>
        </p:nvCxnSpPr>
        <p:spPr>
          <a:xfrm>
            <a:off x="2468880" y="2011680"/>
            <a:ext cx="4458600" cy="22572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17" name="Line 19"/>
          <p:cNvCxnSpPr>
            <a:stCxn id="101" idx="4"/>
            <a:endCxn id="112" idx="4"/>
          </p:cNvCxnSpPr>
          <p:nvPr/>
        </p:nvCxnSpPr>
        <p:spPr>
          <a:xfrm>
            <a:off x="2468880" y="2926080"/>
            <a:ext cx="6492600" cy="9180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Unrolling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274320" y="1920240"/>
            <a:ext cx="1097280" cy="914400"/>
          </a:xfrm>
          <a:prstGeom prst="ellipse">
            <a:avLst/>
          </a:prstGeom>
          <a:solidFill>
            <a:srgbClr val="77bc6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a0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1920240" y="2011680"/>
            <a:ext cx="1097280" cy="9144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b0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1" name="CustomShape 4"/>
          <p:cNvSpPr/>
          <p:nvPr/>
        </p:nvSpPr>
        <p:spPr>
          <a:xfrm>
            <a:off x="274320" y="3749040"/>
            <a:ext cx="1097280" cy="9144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c0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2" name="CustomShape 5"/>
          <p:cNvSpPr/>
          <p:nvPr/>
        </p:nvSpPr>
        <p:spPr>
          <a:xfrm>
            <a:off x="3566160" y="2011680"/>
            <a:ext cx="1097280" cy="914400"/>
          </a:xfrm>
          <a:prstGeom prst="ellipse">
            <a:avLst/>
          </a:prstGeom>
          <a:solidFill>
            <a:srgbClr val="ff6d6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d0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3" name="CustomShape 6"/>
          <p:cNvSpPr/>
          <p:nvPr/>
        </p:nvSpPr>
        <p:spPr>
          <a:xfrm>
            <a:off x="5120640" y="2011680"/>
            <a:ext cx="1097280" cy="9144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a1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4" name="CustomShape 7"/>
          <p:cNvSpPr/>
          <p:nvPr/>
        </p:nvSpPr>
        <p:spPr>
          <a:xfrm>
            <a:off x="6766560" y="2103120"/>
            <a:ext cx="1097280" cy="9144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b1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5" name="CustomShape 8"/>
          <p:cNvSpPr/>
          <p:nvPr/>
        </p:nvSpPr>
        <p:spPr>
          <a:xfrm>
            <a:off x="5120640" y="3840480"/>
            <a:ext cx="1097280" cy="9144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c1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6" name="CustomShape 9"/>
          <p:cNvSpPr/>
          <p:nvPr/>
        </p:nvSpPr>
        <p:spPr>
          <a:xfrm>
            <a:off x="8412480" y="2103120"/>
            <a:ext cx="1097280" cy="914400"/>
          </a:xfrm>
          <a:prstGeom prst="ellipse">
            <a:avLst/>
          </a:prstGeom>
          <a:solidFill>
            <a:srgbClr val="ff6d6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d1</a:t>
            </a:r>
            <a:endParaRPr b="0" lang="en-US" sz="1800" spc="-1" strike="noStrike">
              <a:latin typeface="Arial"/>
            </a:endParaRPr>
          </a:p>
        </p:txBody>
      </p:sp>
      <p:cxnSp>
        <p:nvCxnSpPr>
          <p:cNvPr id="127" name="Line 10"/>
          <p:cNvCxnSpPr>
            <a:stCxn id="119" idx="0"/>
            <a:endCxn id="124" idx="0"/>
          </p:cNvCxnSpPr>
          <p:nvPr/>
        </p:nvCxnSpPr>
        <p:spPr>
          <a:xfrm>
            <a:off x="822960" y="1920240"/>
            <a:ext cx="6492600" cy="18324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28" name="Line 11"/>
          <p:cNvCxnSpPr>
            <a:endCxn id="125" idx="2"/>
          </p:cNvCxnSpPr>
          <p:nvPr/>
        </p:nvCxnSpPr>
        <p:spPr>
          <a:xfrm>
            <a:off x="822960" y="2834640"/>
            <a:ext cx="4298040" cy="146340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29" name="Line 12"/>
          <p:cNvCxnSpPr>
            <a:stCxn id="120" idx="4"/>
            <a:endCxn id="125" idx="0"/>
          </p:cNvCxnSpPr>
          <p:nvPr/>
        </p:nvCxnSpPr>
        <p:spPr>
          <a:xfrm>
            <a:off x="2468880" y="2926080"/>
            <a:ext cx="3200760" cy="91476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30" name="Line 13"/>
          <p:cNvCxnSpPr>
            <a:stCxn id="120" idx="0"/>
            <a:endCxn id="124" idx="1"/>
          </p:cNvCxnSpPr>
          <p:nvPr/>
        </p:nvCxnSpPr>
        <p:spPr>
          <a:xfrm>
            <a:off x="2468880" y="2011680"/>
            <a:ext cx="4458600" cy="22572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31" name="Line 14"/>
          <p:cNvCxnSpPr>
            <a:stCxn id="120" idx="4"/>
            <a:endCxn id="126" idx="4"/>
          </p:cNvCxnSpPr>
          <p:nvPr/>
        </p:nvCxnSpPr>
        <p:spPr>
          <a:xfrm>
            <a:off x="2468880" y="2926080"/>
            <a:ext cx="6492600" cy="9180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Application>LibreOffice/6.1.3.2$Windows_X86_64 LibreOffice_project/86daf60bf00efa86ad547e59e09d6bb77c699acb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2019-12-12T09:40:25Z</dcterms:created>
  <dc:creator/>
  <dc:description/>
  <dc:language>en-US</dc:language>
  <cp:lastModifiedBy/>
  <dcterms:modified xsi:type="dcterms:W3CDTF">2019-12-12T21:48:45Z</dcterms:modified>
  <cp:revision>7</cp:revision>
  <dc:subject/>
  <dc:title/>
</cp:coreProperties>
</file>