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fmv.jku.at/biere/talks/Biere-SATSMTAR18-talk.pdf" TargetMode="External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github.com/Scanteianu/FormalVerificationProject/tree/master/py" TargetMode="External"/><Relationship Id="rId2" Type="http://schemas.openxmlformats.org/officeDocument/2006/relationships/hyperlink" Target="http://www.cs.cmu.edu/~emc/papers/Books%20and%20Edited%20Volumes/Bounded%20Model%20Checking.pdf" TargetMode="External"/><Relationship Id="rId3" Type="http://schemas.openxmlformats.org/officeDocument/2006/relationships/hyperlink" Target="http://www.cs.mun.ca/~kol/courses/2742-f09/studysheet-t1.pdf" TargetMode="External"/><Relationship Id="rId4" Type="http://schemas.openxmlformats.org/officeDocument/2006/relationships/hyperlink" Target="http://web.csulb.edu/~tebert/teaching/lectures/528/sat/sat.pdf" TargetMode="External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fmv.jku.at/biere/talks/Biere-SATSMTAR18-talk.pdf" TargetMode="External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712440" y="1950120"/>
            <a:ext cx="9070920" cy="12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Using SAT Solvers for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Bounded Model Checking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04000" y="3706200"/>
            <a:ext cx="9070920" cy="59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Daniel Scanteianu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182880" y="180360"/>
            <a:ext cx="1096560" cy="913680"/>
          </a:xfrm>
          <a:prstGeom prst="ellipse">
            <a:avLst/>
          </a:prstGeom>
          <a:solidFill>
            <a:srgbClr val="77bc6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1828800" y="271800"/>
            <a:ext cx="1096560" cy="913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182880" y="2009160"/>
            <a:ext cx="1096560" cy="913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3474720" y="271800"/>
            <a:ext cx="1096560" cy="913680"/>
          </a:xfrm>
          <a:prstGeom prst="ellipse">
            <a:avLst/>
          </a:prstGeom>
          <a:solidFill>
            <a:srgbClr val="ff6d6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Line 7"/>
          <p:cNvSpPr/>
          <p:nvPr/>
        </p:nvSpPr>
        <p:spPr>
          <a:xfrm>
            <a:off x="1280160" y="729000"/>
            <a:ext cx="548640" cy="36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Line 8"/>
          <p:cNvSpPr/>
          <p:nvPr/>
        </p:nvSpPr>
        <p:spPr>
          <a:xfrm>
            <a:off x="2926080" y="729000"/>
            <a:ext cx="548640" cy="36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9"/>
          <p:cNvSpPr/>
          <p:nvPr/>
        </p:nvSpPr>
        <p:spPr>
          <a:xfrm>
            <a:off x="731520" y="1094760"/>
            <a:ext cx="360" cy="91440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Line 10"/>
          <p:cNvSpPr/>
          <p:nvPr/>
        </p:nvSpPr>
        <p:spPr>
          <a:xfrm flipH="1">
            <a:off x="1280160" y="1186200"/>
            <a:ext cx="1097280" cy="128016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1"/>
          <p:cNvSpPr/>
          <p:nvPr/>
        </p:nvSpPr>
        <p:spPr>
          <a:xfrm>
            <a:off x="1989360" y="405720"/>
            <a:ext cx="77580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937760" y="1005840"/>
            <a:ext cx="4754160" cy="4296960"/>
          </a:xfrm>
          <a:prstGeom prst="rect">
            <a:avLst/>
          </a:prstGeom>
          <a:solidFill>
            <a:srgbClr val="fff5c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182880" y="1005840"/>
            <a:ext cx="4754160" cy="4296960"/>
          </a:xfrm>
          <a:prstGeom prst="rect">
            <a:avLst/>
          </a:prstGeom>
          <a:solidFill>
            <a:srgbClr val="ffd7d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Bipartite DAG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274320" y="1920240"/>
            <a:ext cx="1096560" cy="913680"/>
          </a:xfrm>
          <a:prstGeom prst="ellipse">
            <a:avLst/>
          </a:prstGeom>
          <a:solidFill>
            <a:srgbClr val="77bc6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1920240" y="2011680"/>
            <a:ext cx="1096560" cy="913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274320" y="3749040"/>
            <a:ext cx="1096560" cy="913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7"/>
          <p:cNvSpPr/>
          <p:nvPr/>
        </p:nvSpPr>
        <p:spPr>
          <a:xfrm>
            <a:off x="3566160" y="2011680"/>
            <a:ext cx="1096560" cy="913680"/>
          </a:xfrm>
          <a:prstGeom prst="ellipse">
            <a:avLst/>
          </a:prstGeom>
          <a:solidFill>
            <a:srgbClr val="ff6d6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8"/>
          <p:cNvSpPr/>
          <p:nvPr/>
        </p:nvSpPr>
        <p:spPr>
          <a:xfrm>
            <a:off x="5120640" y="2011680"/>
            <a:ext cx="1096560" cy="913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9"/>
          <p:cNvSpPr/>
          <p:nvPr/>
        </p:nvSpPr>
        <p:spPr>
          <a:xfrm>
            <a:off x="6766560" y="2103120"/>
            <a:ext cx="1096560" cy="913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10"/>
          <p:cNvSpPr/>
          <p:nvPr/>
        </p:nvSpPr>
        <p:spPr>
          <a:xfrm>
            <a:off x="5120640" y="3840480"/>
            <a:ext cx="1096560" cy="913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11"/>
          <p:cNvSpPr/>
          <p:nvPr/>
        </p:nvSpPr>
        <p:spPr>
          <a:xfrm>
            <a:off x="8412480" y="2103120"/>
            <a:ext cx="1096560" cy="913680"/>
          </a:xfrm>
          <a:prstGeom prst="ellipse">
            <a:avLst/>
          </a:prstGeom>
          <a:solidFill>
            <a:srgbClr val="ff6d6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12"/>
          <p:cNvSpPr/>
          <p:nvPr/>
        </p:nvSpPr>
        <p:spPr>
          <a:xfrm>
            <a:off x="822960" y="1920240"/>
            <a:ext cx="6491880" cy="1825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3"/>
          <p:cNvSpPr/>
          <p:nvPr/>
        </p:nvSpPr>
        <p:spPr>
          <a:xfrm>
            <a:off x="822960" y="2834640"/>
            <a:ext cx="4297320" cy="14626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4"/>
          <p:cNvSpPr/>
          <p:nvPr/>
        </p:nvSpPr>
        <p:spPr>
          <a:xfrm>
            <a:off x="2468880" y="2926080"/>
            <a:ext cx="3200040" cy="9140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5"/>
          <p:cNvSpPr/>
          <p:nvPr/>
        </p:nvSpPr>
        <p:spPr>
          <a:xfrm>
            <a:off x="2468880" y="2011680"/>
            <a:ext cx="4457880" cy="2250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6"/>
          <p:cNvSpPr/>
          <p:nvPr/>
        </p:nvSpPr>
        <p:spPr>
          <a:xfrm>
            <a:off x="2468880" y="2926080"/>
            <a:ext cx="6491880" cy="910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Unrolling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Given N nodes, and S steps, we will have N nodes in each step.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Generate new node number n’=n * s where n is the old node number and s is the step we’re on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If we can detect that we’re dealing with a DAG, we can skip this step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Reachability to Sat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Unrolling</a:t>
            </a:r>
            <a:endParaRPr b="0" lang="en-US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Removes cycles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Prolog reachability</a:t>
            </a:r>
            <a:endParaRPr b="0" lang="en-US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reach(X,Y) :- edge(X,Y).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reach(X,Y) :- edge(X,Z), reach(Z,Y).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http://fmv.jku.at/biere/talks/Biere-SATSMTAR18-talk.pdf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General Idea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 node is reachable if it is in the initial state.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 node is reachable if there is an edge between itself and a node in the initial state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 node is reachable if there is a node between itself and a node that is reachable from the initial state.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Converting to SAT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Want variable assignment to be an encoding of the path from the initial state to the end state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If there is no possible path to the bad state we would like the SAT solver to say that the reachability is unsatisfiable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Bijection between nodes/variables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Desired Output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2651760" y="2011680"/>
            <a:ext cx="1096560" cy="913680"/>
          </a:xfrm>
          <a:prstGeom prst="ellipse">
            <a:avLst/>
          </a:prstGeom>
          <a:solidFill>
            <a:srgbClr val="77bc6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4480560" y="2103120"/>
            <a:ext cx="1096560" cy="913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2651760" y="3840480"/>
            <a:ext cx="1096560" cy="913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6400800" y="2103120"/>
            <a:ext cx="1096560" cy="913680"/>
          </a:xfrm>
          <a:prstGeom prst="ellipse">
            <a:avLst/>
          </a:prstGeom>
          <a:solidFill>
            <a:srgbClr val="ff6d6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Line 6"/>
          <p:cNvSpPr/>
          <p:nvPr/>
        </p:nvSpPr>
        <p:spPr>
          <a:xfrm>
            <a:off x="3749040" y="2560320"/>
            <a:ext cx="73152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Line 7"/>
          <p:cNvSpPr/>
          <p:nvPr/>
        </p:nvSpPr>
        <p:spPr>
          <a:xfrm>
            <a:off x="5577840" y="2560320"/>
            <a:ext cx="8229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Line 8"/>
          <p:cNvSpPr/>
          <p:nvPr/>
        </p:nvSpPr>
        <p:spPr>
          <a:xfrm>
            <a:off x="3200400" y="2926080"/>
            <a:ext cx="360" cy="914400"/>
          </a:xfrm>
          <a:prstGeom prst="line">
            <a:avLst/>
          </a:prstGeom>
          <a:ln>
            <a:solidFill>
              <a:srgbClr val="e0c2cd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Line 9"/>
          <p:cNvSpPr/>
          <p:nvPr/>
        </p:nvSpPr>
        <p:spPr>
          <a:xfrm flipH="1">
            <a:off x="3749040" y="3017520"/>
            <a:ext cx="1280160" cy="1280160"/>
          </a:xfrm>
          <a:prstGeom prst="line">
            <a:avLst/>
          </a:prstGeom>
          <a:ln>
            <a:solidFill>
              <a:srgbClr val="e0c2cd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0"/>
          <p:cNvSpPr/>
          <p:nvPr/>
        </p:nvSpPr>
        <p:spPr>
          <a:xfrm>
            <a:off x="4641120" y="2237040"/>
            <a:ext cx="77580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e0c2cd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1"/>
          <p:cNvSpPr/>
          <p:nvPr/>
        </p:nvSpPr>
        <p:spPr>
          <a:xfrm>
            <a:off x="3108960" y="4937760"/>
            <a:ext cx="64000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Desired output: [A,B,D] or [A_0, B_1, D_2]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Desired Output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2651760" y="2011680"/>
            <a:ext cx="1096560" cy="913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4480560" y="2103120"/>
            <a:ext cx="1096560" cy="913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2651760" y="3840480"/>
            <a:ext cx="1096560" cy="913680"/>
          </a:xfrm>
          <a:prstGeom prst="ellipse">
            <a:avLst/>
          </a:prstGeom>
          <a:solidFill>
            <a:srgbClr val="afd09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6400800" y="2103120"/>
            <a:ext cx="1096560" cy="913680"/>
          </a:xfrm>
          <a:prstGeom prst="ellipse">
            <a:avLst/>
          </a:prstGeom>
          <a:solidFill>
            <a:srgbClr val="ff6d6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Line 6"/>
          <p:cNvSpPr/>
          <p:nvPr/>
        </p:nvSpPr>
        <p:spPr>
          <a:xfrm>
            <a:off x="3749040" y="2560320"/>
            <a:ext cx="731520" cy="360"/>
          </a:xfrm>
          <a:prstGeom prst="line">
            <a:avLst/>
          </a:prstGeom>
          <a:ln>
            <a:solidFill>
              <a:srgbClr val="f7d1d5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Line 7"/>
          <p:cNvSpPr/>
          <p:nvPr/>
        </p:nvSpPr>
        <p:spPr>
          <a:xfrm>
            <a:off x="5577840" y="2560320"/>
            <a:ext cx="822960" cy="360"/>
          </a:xfrm>
          <a:prstGeom prst="line">
            <a:avLst/>
          </a:prstGeom>
          <a:ln>
            <a:solidFill>
              <a:srgbClr val="ffd7d7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Line 8"/>
          <p:cNvSpPr/>
          <p:nvPr/>
        </p:nvSpPr>
        <p:spPr>
          <a:xfrm>
            <a:off x="3200400" y="2926080"/>
            <a:ext cx="360" cy="914400"/>
          </a:xfrm>
          <a:prstGeom prst="line">
            <a:avLst/>
          </a:prstGeom>
          <a:ln>
            <a:solidFill>
              <a:srgbClr val="e0c2cd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Line 9"/>
          <p:cNvSpPr/>
          <p:nvPr/>
        </p:nvSpPr>
        <p:spPr>
          <a:xfrm flipH="1">
            <a:off x="3749040" y="3017520"/>
            <a:ext cx="1280160" cy="1280160"/>
          </a:xfrm>
          <a:prstGeom prst="line">
            <a:avLst/>
          </a:prstGeom>
          <a:ln>
            <a:solidFill>
              <a:srgbClr val="e0c2cd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0"/>
          <p:cNvSpPr/>
          <p:nvPr/>
        </p:nvSpPr>
        <p:spPr>
          <a:xfrm>
            <a:off x="4641120" y="2237040"/>
            <a:ext cx="77580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e0c2cd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1"/>
          <p:cNvSpPr/>
          <p:nvPr/>
        </p:nvSpPr>
        <p:spPr>
          <a:xfrm>
            <a:off x="4023360" y="4975560"/>
            <a:ext cx="292536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Desired output: UNSAT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Encoding Reachability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38120" y="146304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 node is reachable if any of its parents are reachable</a:t>
            </a:r>
            <a:endParaRPr b="0" lang="en-US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 if a or b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Need DAG to avoid circular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dependencies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Need CNF for sat solver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False start: need to find a/b’s ancestors, and make one big clause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6583680" y="3017520"/>
            <a:ext cx="1096560" cy="913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6583680" y="1920240"/>
            <a:ext cx="1096560" cy="913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5"/>
          <p:cNvSpPr/>
          <p:nvPr/>
        </p:nvSpPr>
        <p:spPr>
          <a:xfrm>
            <a:off x="8503920" y="2286000"/>
            <a:ext cx="1096560" cy="913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Line 6"/>
          <p:cNvSpPr/>
          <p:nvPr/>
        </p:nvSpPr>
        <p:spPr>
          <a:xfrm>
            <a:off x="7680960" y="2377440"/>
            <a:ext cx="82296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Line 7"/>
          <p:cNvSpPr/>
          <p:nvPr/>
        </p:nvSpPr>
        <p:spPr>
          <a:xfrm flipV="1">
            <a:off x="7680960" y="2743200"/>
            <a:ext cx="91440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Encoding Reachability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43812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Breakthrough</a:t>
            </a:r>
            <a:endParaRPr b="0" lang="en-US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 -&gt;B == A + -B</a:t>
            </a:r>
            <a:endParaRPr b="0" lang="en-US" sz="28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 TA’d the logic class for 3 sem.</a:t>
            </a:r>
            <a:endParaRPr b="0" lang="en-US" sz="24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Somehow it took me a while to realize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that I could use this trick for this project</a:t>
            </a:r>
            <a:endParaRPr b="0" lang="en-US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 node is unreachable or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at least one of its parents is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reachable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-C + A + B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6583680" y="3017520"/>
            <a:ext cx="1096560" cy="913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6583680" y="1920240"/>
            <a:ext cx="1096560" cy="913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CustomShape 5"/>
          <p:cNvSpPr/>
          <p:nvPr/>
        </p:nvSpPr>
        <p:spPr>
          <a:xfrm>
            <a:off x="8503920" y="2286000"/>
            <a:ext cx="1096560" cy="913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Line 6"/>
          <p:cNvSpPr/>
          <p:nvPr/>
        </p:nvSpPr>
        <p:spPr>
          <a:xfrm>
            <a:off x="7680960" y="2377440"/>
            <a:ext cx="82296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7"/>
          <p:cNvSpPr/>
          <p:nvPr/>
        </p:nvSpPr>
        <p:spPr>
          <a:xfrm flipV="1">
            <a:off x="7680960" y="2743200"/>
            <a:ext cx="91440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Encoding Reachability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43812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Need to keep track of where nodes are reachable from</a:t>
            </a:r>
            <a:endParaRPr b="0" lang="en-US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Keep an adjacency list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One clause per node per step</a:t>
            </a:r>
            <a:endParaRPr b="0" lang="en-US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(~c1+a0+b0)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If the node has no possible parents,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that node is unreachable,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so clause is just (~a0)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And all these clauses, along with boundary and property clauses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6583680" y="3017520"/>
            <a:ext cx="1096560" cy="913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6583680" y="1920240"/>
            <a:ext cx="1096560" cy="913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8503920" y="2286000"/>
            <a:ext cx="1096560" cy="913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Line 6"/>
          <p:cNvSpPr/>
          <p:nvPr/>
        </p:nvSpPr>
        <p:spPr>
          <a:xfrm>
            <a:off x="7680960" y="2377440"/>
            <a:ext cx="82296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Line 7"/>
          <p:cNvSpPr/>
          <p:nvPr/>
        </p:nvSpPr>
        <p:spPr>
          <a:xfrm flipV="1">
            <a:off x="7680960" y="2743200"/>
            <a:ext cx="91440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Using SAT Solver for BMC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Safety Property: Bad state is unreachable in N steps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Liveness Property: A state (or set of states) is always reached in n steps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Encoding graph boundaries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All nodes not in the initial state are not reachable in step 0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All Nodes without in edges are not reachable.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621000" y="9144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Encoding the Property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274320" y="843120"/>
            <a:ext cx="1279440" cy="29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Edges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(0, 2)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(2, 3)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(2, 4)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(2, 5)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(4, 5)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(3, 4)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(3, 5)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(5, 1)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274320" y="4297680"/>
            <a:ext cx="311220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Reverse” edge list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[[], [5], [0], [2], [2, 3], [2, 4, 3]]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3796920" y="822960"/>
            <a:ext cx="2968920" cy="52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Unrolled Graph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(NOT me OR one of my parents)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[-6]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[-7, 5]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[-8, 0]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[-9, 2]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[-10, 2, 3]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[-11, 2, 4, 3]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[-12]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[-13, 11]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[-14, 6]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[-15, 8]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[-16, 8, 9]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[-17, 8, 10, 9]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[-18]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[-19, 17]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[-20, 12]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[-21, 14]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[-22, 14, 15]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[-23, 14, 16, 15]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7132320" y="1371600"/>
            <a:ext cx="2376720" cy="29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Unreachable Step 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[-1]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[-2]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[-3]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[-4]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[-5]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Bad State Reachable Step 1-3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[7, 13, 19]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Initial State 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Line 6"/>
          <p:cNvSpPr/>
          <p:nvPr/>
        </p:nvSpPr>
        <p:spPr>
          <a:xfrm>
            <a:off x="640080" y="3474720"/>
            <a:ext cx="36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7"/>
          <p:cNvSpPr/>
          <p:nvPr/>
        </p:nvSpPr>
        <p:spPr>
          <a:xfrm>
            <a:off x="2377440" y="4480560"/>
            <a:ext cx="118872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8"/>
          <p:cNvSpPr/>
          <p:nvPr/>
        </p:nvSpPr>
        <p:spPr>
          <a:xfrm>
            <a:off x="5120640" y="2468880"/>
            <a:ext cx="2010960" cy="547920"/>
          </a:xfrm>
          <a:custGeom>
            <a:avLst/>
            <a:gdLst/>
            <a:ahLst/>
            <a:rect l="l" t="t" r="r" b="b"/>
            <a:pathLst>
              <a:path w="5590" h="1525">
                <a:moveTo>
                  <a:pt x="0" y="381"/>
                </a:moveTo>
                <a:lnTo>
                  <a:pt x="4191" y="381"/>
                </a:lnTo>
                <a:lnTo>
                  <a:pt x="4191" y="0"/>
                </a:lnTo>
                <a:lnTo>
                  <a:pt x="5589" y="762"/>
                </a:lnTo>
                <a:lnTo>
                  <a:pt x="4191" y="1524"/>
                </a:lnTo>
                <a:lnTo>
                  <a:pt x="4191" y="1143"/>
                </a:lnTo>
                <a:lnTo>
                  <a:pt x="0" y="1143"/>
                </a:lnTo>
                <a:lnTo>
                  <a:pt x="0" y="38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Model to Check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Understanding the Answer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4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UNSAT means you can’t reach node 1 from node 0 in the number steps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Ignore FALSE variables in the solution  (means that the path didn’t visit the given node)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Variable encodes node number + step number</a:t>
            </a:r>
            <a:endParaRPr b="0" lang="en-US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Sort variables to get sequential path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[0, 8, 17, 19]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Variable mod number of variables is the varnum in init (rolled) graph</a:t>
            </a:r>
            <a:endParaRPr b="0" lang="en-US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[0, 2, 5, 1]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To get a different path add a clause with one of the “time encoded” variables negated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This means “at step x, don’t accept y”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Final Ideas on Conversion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Going through an intermediate representation (like Prolog) is useful</a:t>
            </a:r>
            <a:endParaRPr b="0" lang="en-US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SAT Encoded Recursion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Graph encoding is  fairly mechanical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No super fancy data structures or algorithms required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SAT handles state space explosion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Liveness – verify that it’s impossible to do i iterations and not hit the desired node in each one </a:t>
            </a:r>
            <a:endParaRPr b="0" lang="en-US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Ie: &lt;unrolled&gt;&amp;&amp;&lt;init&gt;&amp;&amp;(~1)&amp;&amp;(~(n+1))&amp;&amp;..(~(i*n+1))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My Sat Solvers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2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First SAT solver based on BDDs</a:t>
            </a:r>
            <a:endParaRPr b="0" lang="en-US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Build one BDD for each clause, do an AND of resulting BDDs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Second one was simple DPLL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Also used Minisat (which you can install with apt-get, so it’s standard)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For small usecase, BDDs took 37 ms, DPLL &lt;1 ms. 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For 100 node input graph unrolled 100 steps (1000 clauses), BDD had Java out of memory, DPLL took about .5 seconds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My Sat Solvers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0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One usecase where BDD took 1.4s 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My DPLL didn’t terminate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Minisat did it in under 1 second (so my DPLL algorithm is both suboptimal and incomplete)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SAT is still NP complete, so there is always some usecase which will stump a solver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Like compression – there is no perfect compression algorithm (and no algorithm that will make any instance of SAT terminate in polynomial time ...yet)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Rely on patterns found in most SAT expressions – software, written by humans, has patterns, and these can be exploited by the solver. 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References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https://github.com/Scanteianu/FormalVerificationProject/tree/master/py</a:t>
            </a:r>
            <a:r>
              <a:rPr b="0" lang="en-US" sz="4800" spc="-1" strike="noStrike">
                <a:solidFill>
                  <a:srgbClr val="0000ff"/>
                </a:solidFill>
                <a:latin typeface="Arial"/>
                <a:ea typeface="DejaVu Sans"/>
              </a:rPr>
              <a:t> - My code</a:t>
            </a:r>
            <a:endParaRPr b="0" lang="en-US" sz="4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Refs: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OG unrolling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  <a:hlinkClick r:id="rId2"/>
              </a:rPr>
              <a:t>http://www.cs.cmu.edu/~emc/papers/Books%20and%20Edited%20Volumes/Bounded%20Model%20Checking.pdf</a:t>
            </a: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without unrolling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https://s3.amazonaws.com/academia.edu.documents/39846809/SAT-Based_Model_Checking_without_Unrolli20151109-1286-o6dd8v.pdf?response-content-disposition=inline%3B%20filename%3DSAT-Based_Model_Checking_without_Unrolli.pdf&amp;X-Amz-Algorithm=AWS4-HMAC-SHA256&amp;X-Amz-Credential=AKIAIWOWYYGZ2Y53UL3A%2F20191211%2Fus-east-1%2Fs3%2Faws4_request&amp;X-Amz-Date=20191211T140012Z&amp;X-Amz-Expires=3600&amp;X-Amz-SignedHeaders=host&amp;X-Amz-Signature=b5ebd65b64e7b4f2ae2b163da8dfc200daee1caffbf39d0506857d2160da7cda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transition relation simplification: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https://www.cs.york.ac.uk/rts/docs/SIGDA-Compendium-1994-2004/papers/2004/iccad04/pdffiles/01c_2.pdf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prolog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http://fmv.jku.at/biere/talks/Biere-SATSMTAR18-talk.pdf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sat and smt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https://www.cs.rochester.edu/u/kautz/papers/ijcai07-numeric-rev.pdf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circuitsat sat floyd warshall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https://www.csie.ntu.edu.tw/~lyuu/complexity/2008a/20080327.pdf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reminder for if equivalence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http://www.cs.mun.ca/~kol/courses/2742-f09/studysheet-t1.pdf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2-sat: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http://web.csulb.edu/~tebert/teaching/lectures/528/sat/sat.pdf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how to turn biconditional into cnf? 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https://www.cs.jhu.edu/~jason/tutorials/convert-to-CNF.html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Problem Visualization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651760" y="2011680"/>
            <a:ext cx="1096560" cy="913680"/>
          </a:xfrm>
          <a:prstGeom prst="ellipse">
            <a:avLst/>
          </a:prstGeom>
          <a:solidFill>
            <a:srgbClr val="77bc6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4480560" y="2103120"/>
            <a:ext cx="1096560" cy="913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2651760" y="3840480"/>
            <a:ext cx="1096560" cy="913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CustomShape 5"/>
          <p:cNvSpPr/>
          <p:nvPr/>
        </p:nvSpPr>
        <p:spPr>
          <a:xfrm>
            <a:off x="6400800" y="2103120"/>
            <a:ext cx="1096560" cy="913680"/>
          </a:xfrm>
          <a:prstGeom prst="ellipse">
            <a:avLst/>
          </a:prstGeom>
          <a:solidFill>
            <a:srgbClr val="ff6d6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Line 6"/>
          <p:cNvSpPr/>
          <p:nvPr/>
        </p:nvSpPr>
        <p:spPr>
          <a:xfrm>
            <a:off x="3749040" y="2560320"/>
            <a:ext cx="73152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Line 7"/>
          <p:cNvSpPr/>
          <p:nvPr/>
        </p:nvSpPr>
        <p:spPr>
          <a:xfrm>
            <a:off x="5577840" y="2560320"/>
            <a:ext cx="8229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Line 8"/>
          <p:cNvSpPr/>
          <p:nvPr/>
        </p:nvSpPr>
        <p:spPr>
          <a:xfrm>
            <a:off x="3200400" y="2926080"/>
            <a:ext cx="360" cy="914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Line 9"/>
          <p:cNvSpPr/>
          <p:nvPr/>
        </p:nvSpPr>
        <p:spPr>
          <a:xfrm flipH="1">
            <a:off x="3749040" y="3017520"/>
            <a:ext cx="1280160" cy="12801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10"/>
          <p:cNvSpPr/>
          <p:nvPr/>
        </p:nvSpPr>
        <p:spPr>
          <a:xfrm>
            <a:off x="4641120" y="2237040"/>
            <a:ext cx="77580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11"/>
          <p:cNvSpPr/>
          <p:nvPr/>
        </p:nvSpPr>
        <p:spPr>
          <a:xfrm>
            <a:off x="5486400" y="3383280"/>
            <a:ext cx="27424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 D reachable from A within N steps?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CustomShape 12"/>
          <p:cNvSpPr/>
          <p:nvPr/>
        </p:nvSpPr>
        <p:spPr>
          <a:xfrm>
            <a:off x="5486400" y="4335480"/>
            <a:ext cx="27424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Must every path starting at a pass through b within the first N steps?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Reachability to Sat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4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Unrolling</a:t>
            </a:r>
            <a:endParaRPr b="0" lang="en-US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Removes cycles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Prolog reachability</a:t>
            </a:r>
            <a:endParaRPr b="0" lang="en-US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reach(X,Y) :- edge(X,Y).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reach(X,Y) :- edge(X,Z), reach(Z,Y).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http://fmv.jku.at/biere/talks/Biere-SATSMTAR18-talk.pdf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Reachability to Sat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4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Unrolling</a:t>
            </a:r>
            <a:endParaRPr b="0" lang="en-US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Removes cycles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Prolog reachability</a:t>
            </a:r>
            <a:endParaRPr b="0" lang="en-US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reach(X,Y) :- edge(X,Y).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reach(X,Y) :- edge(X,Z), reach(Z,Y).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http://fmv.jku.at/biere/talks/Biere-SATSMTAR18-talk.pdf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Unrolling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274320" y="1920240"/>
            <a:ext cx="1096560" cy="913680"/>
          </a:xfrm>
          <a:prstGeom prst="ellipse">
            <a:avLst/>
          </a:prstGeom>
          <a:solidFill>
            <a:srgbClr val="77bc6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1920240" y="2011680"/>
            <a:ext cx="1096560" cy="913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CustomShape 4"/>
          <p:cNvSpPr/>
          <p:nvPr/>
        </p:nvSpPr>
        <p:spPr>
          <a:xfrm>
            <a:off x="274320" y="3749040"/>
            <a:ext cx="1096560" cy="913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CustomShape 5"/>
          <p:cNvSpPr/>
          <p:nvPr/>
        </p:nvSpPr>
        <p:spPr>
          <a:xfrm>
            <a:off x="3566160" y="2011680"/>
            <a:ext cx="1096560" cy="913680"/>
          </a:xfrm>
          <a:prstGeom prst="ellipse">
            <a:avLst/>
          </a:prstGeom>
          <a:solidFill>
            <a:srgbClr val="ff6d6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" name="Line 6"/>
          <p:cNvSpPr/>
          <p:nvPr/>
        </p:nvSpPr>
        <p:spPr>
          <a:xfrm>
            <a:off x="1371600" y="2468880"/>
            <a:ext cx="548640" cy="36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Line 7"/>
          <p:cNvSpPr/>
          <p:nvPr/>
        </p:nvSpPr>
        <p:spPr>
          <a:xfrm>
            <a:off x="3017520" y="2468880"/>
            <a:ext cx="548640" cy="36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Line 8"/>
          <p:cNvSpPr/>
          <p:nvPr/>
        </p:nvSpPr>
        <p:spPr>
          <a:xfrm>
            <a:off x="822960" y="2834640"/>
            <a:ext cx="360" cy="91440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Line 9"/>
          <p:cNvSpPr/>
          <p:nvPr/>
        </p:nvSpPr>
        <p:spPr>
          <a:xfrm flipH="1">
            <a:off x="1371600" y="2926080"/>
            <a:ext cx="1097280" cy="128016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0"/>
          <p:cNvSpPr/>
          <p:nvPr/>
        </p:nvSpPr>
        <p:spPr>
          <a:xfrm>
            <a:off x="2080800" y="2145600"/>
            <a:ext cx="77580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Unrolling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74320" y="1920240"/>
            <a:ext cx="1096560" cy="913680"/>
          </a:xfrm>
          <a:prstGeom prst="ellipse">
            <a:avLst/>
          </a:prstGeom>
          <a:solidFill>
            <a:srgbClr val="77bc6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1920240" y="2011680"/>
            <a:ext cx="1096560" cy="913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274320" y="3749040"/>
            <a:ext cx="1096560" cy="913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CustomShape 5"/>
          <p:cNvSpPr/>
          <p:nvPr/>
        </p:nvSpPr>
        <p:spPr>
          <a:xfrm>
            <a:off x="3566160" y="2011680"/>
            <a:ext cx="1096560" cy="913680"/>
          </a:xfrm>
          <a:prstGeom prst="ellipse">
            <a:avLst/>
          </a:prstGeom>
          <a:solidFill>
            <a:srgbClr val="ff6d6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Line 6"/>
          <p:cNvSpPr/>
          <p:nvPr/>
        </p:nvSpPr>
        <p:spPr>
          <a:xfrm>
            <a:off x="1371600" y="2468880"/>
            <a:ext cx="548640" cy="36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7"/>
          <p:cNvSpPr/>
          <p:nvPr/>
        </p:nvSpPr>
        <p:spPr>
          <a:xfrm>
            <a:off x="3017520" y="2468880"/>
            <a:ext cx="548640" cy="36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Line 8"/>
          <p:cNvSpPr/>
          <p:nvPr/>
        </p:nvSpPr>
        <p:spPr>
          <a:xfrm>
            <a:off x="822960" y="2834640"/>
            <a:ext cx="360" cy="91440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Line 9"/>
          <p:cNvSpPr/>
          <p:nvPr/>
        </p:nvSpPr>
        <p:spPr>
          <a:xfrm flipH="1">
            <a:off x="1371600" y="2926080"/>
            <a:ext cx="1097280" cy="128016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10"/>
          <p:cNvSpPr/>
          <p:nvPr/>
        </p:nvSpPr>
        <p:spPr>
          <a:xfrm>
            <a:off x="2080800" y="2145600"/>
            <a:ext cx="77580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11"/>
          <p:cNvSpPr/>
          <p:nvPr/>
        </p:nvSpPr>
        <p:spPr>
          <a:xfrm>
            <a:off x="5303520" y="2011680"/>
            <a:ext cx="1096560" cy="913680"/>
          </a:xfrm>
          <a:prstGeom prst="ellipse">
            <a:avLst/>
          </a:prstGeom>
          <a:solidFill>
            <a:srgbClr val="77bc6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CustomShape 12"/>
          <p:cNvSpPr/>
          <p:nvPr/>
        </p:nvSpPr>
        <p:spPr>
          <a:xfrm>
            <a:off x="6949440" y="2103120"/>
            <a:ext cx="1096560" cy="913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13"/>
          <p:cNvSpPr/>
          <p:nvPr/>
        </p:nvSpPr>
        <p:spPr>
          <a:xfrm>
            <a:off x="5303520" y="3840480"/>
            <a:ext cx="1096560" cy="913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14"/>
          <p:cNvSpPr/>
          <p:nvPr/>
        </p:nvSpPr>
        <p:spPr>
          <a:xfrm>
            <a:off x="8595360" y="2103120"/>
            <a:ext cx="1096560" cy="913680"/>
          </a:xfrm>
          <a:prstGeom prst="ellipse">
            <a:avLst/>
          </a:prstGeom>
          <a:solidFill>
            <a:srgbClr val="ff6d6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Line 15"/>
          <p:cNvSpPr/>
          <p:nvPr/>
        </p:nvSpPr>
        <p:spPr>
          <a:xfrm>
            <a:off x="6400800" y="2560320"/>
            <a:ext cx="548640" cy="36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Line 16"/>
          <p:cNvSpPr/>
          <p:nvPr/>
        </p:nvSpPr>
        <p:spPr>
          <a:xfrm>
            <a:off x="8046720" y="2560320"/>
            <a:ext cx="548640" cy="36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17"/>
          <p:cNvSpPr/>
          <p:nvPr/>
        </p:nvSpPr>
        <p:spPr>
          <a:xfrm>
            <a:off x="5852160" y="2926080"/>
            <a:ext cx="360" cy="91440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18"/>
          <p:cNvSpPr/>
          <p:nvPr/>
        </p:nvSpPr>
        <p:spPr>
          <a:xfrm flipH="1">
            <a:off x="6400800" y="3017520"/>
            <a:ext cx="1097280" cy="128016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9"/>
          <p:cNvSpPr/>
          <p:nvPr/>
        </p:nvSpPr>
        <p:spPr>
          <a:xfrm>
            <a:off x="7110000" y="2237040"/>
            <a:ext cx="77580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Unrolling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274320" y="1920240"/>
            <a:ext cx="1096560" cy="913680"/>
          </a:xfrm>
          <a:prstGeom prst="ellipse">
            <a:avLst/>
          </a:prstGeom>
          <a:solidFill>
            <a:srgbClr val="77bc6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1920240" y="2011680"/>
            <a:ext cx="1096560" cy="913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274320" y="3749040"/>
            <a:ext cx="1096560" cy="913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3566160" y="2011680"/>
            <a:ext cx="1096560" cy="913680"/>
          </a:xfrm>
          <a:prstGeom prst="ellipse">
            <a:avLst/>
          </a:prstGeom>
          <a:solidFill>
            <a:srgbClr val="ff6d6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Line 6"/>
          <p:cNvSpPr/>
          <p:nvPr/>
        </p:nvSpPr>
        <p:spPr>
          <a:xfrm>
            <a:off x="1371600" y="2468880"/>
            <a:ext cx="548640" cy="36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7"/>
          <p:cNvSpPr/>
          <p:nvPr/>
        </p:nvSpPr>
        <p:spPr>
          <a:xfrm>
            <a:off x="3017520" y="2468880"/>
            <a:ext cx="548640" cy="36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8"/>
          <p:cNvSpPr/>
          <p:nvPr/>
        </p:nvSpPr>
        <p:spPr>
          <a:xfrm>
            <a:off x="822960" y="2834640"/>
            <a:ext cx="360" cy="91440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9"/>
          <p:cNvSpPr/>
          <p:nvPr/>
        </p:nvSpPr>
        <p:spPr>
          <a:xfrm flipH="1">
            <a:off x="1371600" y="2926080"/>
            <a:ext cx="1097280" cy="128016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0"/>
          <p:cNvSpPr/>
          <p:nvPr/>
        </p:nvSpPr>
        <p:spPr>
          <a:xfrm>
            <a:off x="2080800" y="2145600"/>
            <a:ext cx="77580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1"/>
          <p:cNvSpPr/>
          <p:nvPr/>
        </p:nvSpPr>
        <p:spPr>
          <a:xfrm>
            <a:off x="5120640" y="2011680"/>
            <a:ext cx="1096560" cy="913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12"/>
          <p:cNvSpPr/>
          <p:nvPr/>
        </p:nvSpPr>
        <p:spPr>
          <a:xfrm>
            <a:off x="6766560" y="2103120"/>
            <a:ext cx="1096560" cy="913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CustomShape 13"/>
          <p:cNvSpPr/>
          <p:nvPr/>
        </p:nvSpPr>
        <p:spPr>
          <a:xfrm>
            <a:off x="5120640" y="3840480"/>
            <a:ext cx="1096560" cy="913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14"/>
          <p:cNvSpPr/>
          <p:nvPr/>
        </p:nvSpPr>
        <p:spPr>
          <a:xfrm>
            <a:off x="8412480" y="2103120"/>
            <a:ext cx="1096560" cy="913680"/>
          </a:xfrm>
          <a:prstGeom prst="ellipse">
            <a:avLst/>
          </a:prstGeom>
          <a:solidFill>
            <a:srgbClr val="ff6d6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CustomShape 15"/>
          <p:cNvSpPr/>
          <p:nvPr/>
        </p:nvSpPr>
        <p:spPr>
          <a:xfrm>
            <a:off x="822960" y="1920240"/>
            <a:ext cx="6491880" cy="1825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6"/>
          <p:cNvSpPr/>
          <p:nvPr/>
        </p:nvSpPr>
        <p:spPr>
          <a:xfrm>
            <a:off x="822960" y="2834640"/>
            <a:ext cx="4297320" cy="14626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7"/>
          <p:cNvSpPr/>
          <p:nvPr/>
        </p:nvSpPr>
        <p:spPr>
          <a:xfrm>
            <a:off x="2468880" y="2926080"/>
            <a:ext cx="3200040" cy="9140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8"/>
          <p:cNvSpPr/>
          <p:nvPr/>
        </p:nvSpPr>
        <p:spPr>
          <a:xfrm>
            <a:off x="2468880" y="2011680"/>
            <a:ext cx="4457880" cy="2250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9"/>
          <p:cNvSpPr/>
          <p:nvPr/>
        </p:nvSpPr>
        <p:spPr>
          <a:xfrm>
            <a:off x="2468880" y="2926080"/>
            <a:ext cx="6491880" cy="910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Unrolling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274320" y="1920240"/>
            <a:ext cx="1096560" cy="913680"/>
          </a:xfrm>
          <a:prstGeom prst="ellipse">
            <a:avLst/>
          </a:prstGeom>
          <a:solidFill>
            <a:srgbClr val="77bc6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1920240" y="2011680"/>
            <a:ext cx="1096560" cy="913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274320" y="3749040"/>
            <a:ext cx="1096560" cy="913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3566160" y="2011680"/>
            <a:ext cx="1096560" cy="913680"/>
          </a:xfrm>
          <a:prstGeom prst="ellipse">
            <a:avLst/>
          </a:prstGeom>
          <a:solidFill>
            <a:srgbClr val="ff6d6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6"/>
          <p:cNvSpPr/>
          <p:nvPr/>
        </p:nvSpPr>
        <p:spPr>
          <a:xfrm>
            <a:off x="5120640" y="2011680"/>
            <a:ext cx="1096560" cy="913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7"/>
          <p:cNvSpPr/>
          <p:nvPr/>
        </p:nvSpPr>
        <p:spPr>
          <a:xfrm>
            <a:off x="6766560" y="2103120"/>
            <a:ext cx="1096560" cy="913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5120640" y="3840480"/>
            <a:ext cx="1096560" cy="913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>
            <a:off x="8412480" y="2103120"/>
            <a:ext cx="1096560" cy="913680"/>
          </a:xfrm>
          <a:prstGeom prst="ellipse">
            <a:avLst/>
          </a:prstGeom>
          <a:solidFill>
            <a:srgbClr val="ff6d6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822960" y="1920240"/>
            <a:ext cx="6491880" cy="1825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1"/>
          <p:cNvSpPr/>
          <p:nvPr/>
        </p:nvSpPr>
        <p:spPr>
          <a:xfrm>
            <a:off x="822960" y="2834640"/>
            <a:ext cx="4297320" cy="14626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2"/>
          <p:cNvSpPr/>
          <p:nvPr/>
        </p:nvSpPr>
        <p:spPr>
          <a:xfrm>
            <a:off x="2468880" y="2926080"/>
            <a:ext cx="3200040" cy="9140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3"/>
          <p:cNvSpPr/>
          <p:nvPr/>
        </p:nvSpPr>
        <p:spPr>
          <a:xfrm>
            <a:off x="2468880" y="2011680"/>
            <a:ext cx="4457880" cy="2250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4"/>
          <p:cNvSpPr/>
          <p:nvPr/>
        </p:nvSpPr>
        <p:spPr>
          <a:xfrm>
            <a:off x="2468880" y="2926080"/>
            <a:ext cx="6491880" cy="910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Application>LibreOffice/6.1.3.2$Windows_X86_64 LibreOffice_project/86daf60bf00efa86ad547e59e09d6bb77c699acb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2019-12-12T09:40:25Z</dcterms:created>
  <dc:creator/>
  <dc:description/>
  <dc:language>en-US</dc:language>
  <cp:lastModifiedBy/>
  <dcterms:modified xsi:type="dcterms:W3CDTF">2019-12-17T04:11:32Z</dcterms:modified>
  <cp:revision>19</cp:revision>
  <dc:subject/>
  <dc:title/>
</cp:coreProperties>
</file>