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65" r:id="rId3"/>
    <p:sldId id="266" r:id="rId4"/>
    <p:sldId id="267" r:id="rId5"/>
    <p:sldId id="273" r:id="rId6"/>
    <p:sldId id="256" r:id="rId7"/>
    <p:sldId id="270" r:id="rId8"/>
    <p:sldId id="269" r:id="rId9"/>
    <p:sldId id="257" r:id="rId10"/>
    <p:sldId id="258" r:id="rId11"/>
    <p:sldId id="278" r:id="rId12"/>
    <p:sldId id="259" r:id="rId13"/>
    <p:sldId id="271" r:id="rId14"/>
    <p:sldId id="274" r:id="rId15"/>
    <p:sldId id="280" r:id="rId16"/>
    <p:sldId id="275" r:id="rId17"/>
    <p:sldId id="276" r:id="rId18"/>
    <p:sldId id="279" r:id="rId19"/>
    <p:sldId id="262" r:id="rId20"/>
    <p:sldId id="277" r:id="rId21"/>
    <p:sldId id="260" r:id="rId22"/>
    <p:sldId id="26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0" d="100"/>
          <a:sy n="130" d="100"/>
        </p:scale>
        <p:origin x="-4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6/29/15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44434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6/29/15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225065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6/29/15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418004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6/29/15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2754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6B258B-56D6-9F4B-8030-AEA09AD708E7}" type="datetimeFigureOut">
              <a:rPr lang="en-US" smtClean="0"/>
              <a:t>6/29/15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347721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6B258B-56D6-9F4B-8030-AEA09AD708E7}" type="datetimeFigureOut">
              <a:rPr lang="en-US" smtClean="0"/>
              <a:t>6/29/15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33269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6B258B-56D6-9F4B-8030-AEA09AD708E7}" type="datetimeFigureOut">
              <a:rPr lang="en-US" smtClean="0"/>
              <a:t>6/29/15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56173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6B258B-56D6-9F4B-8030-AEA09AD708E7}" type="datetimeFigureOut">
              <a:rPr lang="en-US" smtClean="0"/>
              <a:t>6/29/15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342725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B258B-56D6-9F4B-8030-AEA09AD708E7}" type="datetimeFigureOut">
              <a:rPr lang="en-US" smtClean="0"/>
              <a:t>6/29/15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9179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t>6/29/15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9976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t>6/29/15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3426388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B258B-56D6-9F4B-8030-AEA09AD708E7}" type="datetimeFigureOut">
              <a:rPr lang="en-US" smtClean="0"/>
              <a:t>6/29/15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6E7F8-8F53-4D47-99DB-03F948D1FD85}" type="slidenum">
              <a:rPr lang="en-US" smtClean="0"/>
              <a:t>‹#›</a:t>
            </a:fld>
            <a:endParaRPr lang="en-US"/>
          </a:p>
        </p:txBody>
      </p:sp>
    </p:spTree>
    <p:extLst>
      <p:ext uri="{BB962C8B-B14F-4D97-AF65-F5344CB8AC3E}">
        <p14:creationId xmlns:p14="http://schemas.microsoft.com/office/powerpoint/2010/main" val="33096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normAutofit fontScale="90000"/>
          </a:bodyPr>
          <a:lstStyle/>
          <a:p>
            <a:r>
              <a:rPr lang="en-US" sz="5300" b="1" dirty="0" err="1" smtClean="0"/>
              <a:t>MarFS</a:t>
            </a:r>
            <a:r>
              <a:rPr lang="en-US" dirty="0" smtClean="0"/>
              <a:t/>
            </a:r>
            <a:br>
              <a:rPr lang="en-US" dirty="0" smtClean="0"/>
            </a:br>
            <a:r>
              <a:rPr lang="en-US" dirty="0" smtClean="0"/>
              <a:t>A Near-POSIX File System using </a:t>
            </a:r>
            <a:br>
              <a:rPr lang="en-US" dirty="0" smtClean="0"/>
            </a:br>
            <a:r>
              <a:rPr lang="en-US" dirty="0" smtClean="0"/>
              <a:t>Scale Out Commercial/Cloud for Data</a:t>
            </a:r>
            <a:br>
              <a:rPr lang="en-US" dirty="0" smtClean="0"/>
            </a:br>
            <a:r>
              <a:rPr lang="en-US" dirty="0" smtClean="0"/>
              <a:t>and Many POSIX File Systems </a:t>
            </a:r>
            <a:br>
              <a:rPr lang="en-US" dirty="0" smtClean="0"/>
            </a:br>
            <a:r>
              <a:rPr lang="en-US" dirty="0" smtClean="0"/>
              <a:t>for Metadata</a:t>
            </a:r>
            <a:endParaRPr lang="en-US" dirty="0"/>
          </a:p>
        </p:txBody>
      </p:sp>
      <p:sp>
        <p:nvSpPr>
          <p:cNvPr id="3" name="Subtitle 2"/>
          <p:cNvSpPr>
            <a:spLocks noGrp="1"/>
          </p:cNvSpPr>
          <p:nvPr>
            <p:ph type="subTitle" idx="1"/>
          </p:nvPr>
        </p:nvSpPr>
        <p:spPr>
          <a:xfrm>
            <a:off x="1371600" y="5156200"/>
            <a:ext cx="6400800" cy="482600"/>
          </a:xfrm>
        </p:spPr>
        <p:txBody>
          <a:bodyPr>
            <a:normAutofit fontScale="92500" lnSpcReduction="20000"/>
          </a:bodyPr>
          <a:lstStyle/>
          <a:p>
            <a:r>
              <a:rPr lang="en-US" dirty="0" smtClean="0"/>
              <a:t>03/2015</a:t>
            </a:r>
            <a:endParaRPr lang="en-US" dirty="0"/>
          </a:p>
        </p:txBody>
      </p:sp>
    </p:spTree>
    <p:extLst>
      <p:ext uri="{BB962C8B-B14F-4D97-AF65-F5344CB8AC3E}">
        <p14:creationId xmlns:p14="http://schemas.microsoft.com/office/powerpoint/2010/main" val="3647797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 y="4763"/>
            <a:ext cx="9302750" cy="550862"/>
          </a:xfrm>
        </p:spPr>
        <p:txBody>
          <a:bodyPr>
            <a:normAutofit fontScale="90000"/>
          </a:bodyPr>
          <a:lstStyle/>
          <a:p>
            <a:r>
              <a:rPr lang="en-US" dirty="0" smtClean="0"/>
              <a:t>Packed File </a:t>
            </a:r>
            <a:r>
              <a:rPr lang="en-US" sz="3100" dirty="0" smtClean="0"/>
              <a:t>(same as previous but packed object)</a:t>
            </a:r>
            <a:endParaRPr lang="en-US" sz="3100" dirty="0"/>
          </a:p>
        </p:txBody>
      </p:sp>
      <p:cxnSp>
        <p:nvCxnSpPr>
          <p:cNvPr id="4" name="Straight Connector 3"/>
          <p:cNvCxnSpPr/>
          <p:nvPr/>
        </p:nvCxnSpPr>
        <p:spPr>
          <a:xfrm>
            <a:off x="3952875" y="1829870"/>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9375" y="1936750"/>
            <a:ext cx="1905000" cy="1200329"/>
          </a:xfrm>
          <a:prstGeom prst="rect">
            <a:avLst/>
          </a:prstGeom>
          <a:noFill/>
          <a:ln>
            <a:solidFill>
              <a:schemeClr val="tx1"/>
            </a:solidFill>
          </a:ln>
        </p:spPr>
        <p:txBody>
          <a:bodyPr wrap="square" rtlCol="0">
            <a:spAutoFit/>
          </a:bodyPr>
          <a:lstStyle/>
          <a:p>
            <a:r>
              <a:rPr lang="en-US" dirty="0" smtClean="0"/>
              <a:t>Obj001</a:t>
            </a:r>
          </a:p>
          <a:p>
            <a:endParaRPr lang="en-US" dirty="0"/>
          </a:p>
          <a:p>
            <a:endParaRPr lang="en-US" dirty="0" smtClean="0"/>
          </a:p>
          <a:p>
            <a:endParaRPr lang="en-US" dirty="0" smtClean="0"/>
          </a:p>
        </p:txBody>
      </p:sp>
      <p:sp>
        <p:nvSpPr>
          <p:cNvPr id="7" name="TextBox 6"/>
          <p:cNvSpPr txBox="1"/>
          <p:nvPr/>
        </p:nvSpPr>
        <p:spPr>
          <a:xfrm>
            <a:off x="339725" y="1226919"/>
            <a:ext cx="1492250" cy="369332"/>
          </a:xfrm>
          <a:prstGeom prst="rect">
            <a:avLst/>
          </a:prstGeom>
          <a:noFill/>
        </p:spPr>
        <p:txBody>
          <a:bodyPr wrap="square" rtlCol="0">
            <a:spAutoFit/>
          </a:bodyPr>
          <a:lstStyle/>
          <a:p>
            <a:pPr algn="ctr"/>
            <a:r>
              <a:rPr lang="en-US" dirty="0" err="1" smtClean="0"/>
              <a:t>Obj</a:t>
            </a:r>
            <a:r>
              <a:rPr lang="en-US" dirty="0" smtClean="0"/>
              <a:t> repo 1</a:t>
            </a:r>
            <a:endParaRPr lang="en-US" dirty="0"/>
          </a:p>
        </p:txBody>
      </p:sp>
      <p:sp>
        <p:nvSpPr>
          <p:cNvPr id="12" name="TextBox 11"/>
          <p:cNvSpPr txBox="1"/>
          <p:nvPr/>
        </p:nvSpPr>
        <p:spPr>
          <a:xfrm>
            <a:off x="2825750" y="1524038"/>
            <a:ext cx="2857500" cy="369332"/>
          </a:xfrm>
          <a:prstGeom prst="rect">
            <a:avLst/>
          </a:prstGeom>
          <a:noFill/>
        </p:spPr>
        <p:txBody>
          <a:bodyPr wrap="square" rtlCol="0">
            <a:spAutoFit/>
          </a:bodyPr>
          <a:lstStyle/>
          <a:p>
            <a:r>
              <a:rPr lang="en-US" dirty="0" smtClean="0"/>
              <a:t>/GPFS-MarFS-md1</a:t>
            </a:r>
            <a:endParaRPr lang="en-US" dirty="0"/>
          </a:p>
        </p:txBody>
      </p:sp>
      <p:cxnSp>
        <p:nvCxnSpPr>
          <p:cNvPr id="16" name="Straight Connector 15"/>
          <p:cNvCxnSpPr/>
          <p:nvPr/>
        </p:nvCxnSpPr>
        <p:spPr>
          <a:xfrm flipH="1">
            <a:off x="3190875" y="2312432"/>
            <a:ext cx="508002" cy="20748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357562" y="1943100"/>
            <a:ext cx="1190625" cy="369332"/>
          </a:xfrm>
          <a:prstGeom prst="rect">
            <a:avLst/>
          </a:prstGeom>
          <a:noFill/>
        </p:spPr>
        <p:txBody>
          <a:bodyPr wrap="square" rtlCol="0">
            <a:spAutoFit/>
          </a:bodyPr>
          <a:lstStyle/>
          <a:p>
            <a:pPr algn="ctr"/>
            <a:r>
              <a:rPr lang="en-US" dirty="0" smtClean="0"/>
              <a:t>Dir1.1</a:t>
            </a:r>
            <a:endParaRPr lang="en-US" dirty="0"/>
          </a:p>
        </p:txBody>
      </p:sp>
      <p:sp>
        <p:nvSpPr>
          <p:cNvPr id="24" name="TextBox 23"/>
          <p:cNvSpPr txBox="1"/>
          <p:nvPr/>
        </p:nvSpPr>
        <p:spPr>
          <a:xfrm>
            <a:off x="98425" y="4839917"/>
            <a:ext cx="8959850" cy="1200329"/>
          </a:xfrm>
          <a:prstGeom prst="rect">
            <a:avLst/>
          </a:prstGeom>
          <a:noFill/>
        </p:spPr>
        <p:txBody>
          <a:bodyPr wrap="square" rtlCol="0">
            <a:spAutoFit/>
          </a:bodyPr>
          <a:lstStyle/>
          <a:p>
            <a:r>
              <a:rPr lang="en-US" dirty="0" smtClean="0"/>
              <a:t>When files are overwritten (they have to be completely over written, no update in place, enforced by </a:t>
            </a:r>
            <a:r>
              <a:rPr lang="en-US" dirty="0" err="1" smtClean="0"/>
              <a:t>pftool</a:t>
            </a:r>
            <a:r>
              <a:rPr lang="en-US" dirty="0" smtClean="0"/>
              <a:t> and fuse), </a:t>
            </a:r>
            <a:r>
              <a:rPr lang="en-US" dirty="0" err="1" smtClean="0"/>
              <a:t>trunc’d</a:t>
            </a:r>
            <a:r>
              <a:rPr lang="en-US" dirty="0" smtClean="0"/>
              <a:t>/</a:t>
            </a:r>
            <a:r>
              <a:rPr lang="en-US" dirty="0" err="1" smtClean="0"/>
              <a:t>unlink’d</a:t>
            </a:r>
            <a:r>
              <a:rPr lang="en-US" dirty="0" smtClean="0"/>
              <a:t> files are moved to trash and clean up can repack and get space back in batch, not done interactively.  Packed objects can get trash in then as well.  </a:t>
            </a:r>
            <a:endParaRPr lang="en-US" sz="1600" dirty="0"/>
          </a:p>
        </p:txBody>
      </p:sp>
      <p:sp>
        <p:nvSpPr>
          <p:cNvPr id="29" name="TextBox 28"/>
          <p:cNvSpPr txBox="1"/>
          <p:nvPr/>
        </p:nvSpPr>
        <p:spPr>
          <a:xfrm>
            <a:off x="2778125" y="2419309"/>
            <a:ext cx="3111500" cy="2339102"/>
          </a:xfrm>
          <a:prstGeom prst="rect">
            <a:avLst/>
          </a:prstGeom>
          <a:noFill/>
        </p:spPr>
        <p:txBody>
          <a:bodyPr wrap="square" rtlCol="0">
            <a:spAutoFit/>
          </a:bodyPr>
          <a:lstStyle/>
          <a:p>
            <a:r>
              <a:rPr lang="en-US" dirty="0" smtClean="0"/>
              <a:t>PackedFile-1</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a:t>
            </a:r>
          </a:p>
          <a:p>
            <a:r>
              <a:rPr lang="en-US" sz="1600" dirty="0" smtClean="0"/>
              <a:t>Additional meta:</a:t>
            </a:r>
          </a:p>
          <a:p>
            <a:r>
              <a:rPr lang="en-US" sz="1600" dirty="0" err="1" smtClean="0"/>
              <a:t>Xattr_objid</a:t>
            </a:r>
            <a:r>
              <a:rPr lang="en-US" sz="1600" dirty="0"/>
              <a:t> </a:t>
            </a:r>
            <a:r>
              <a:rPr lang="en-US" sz="1600" dirty="0" smtClean="0"/>
              <a:t>repo=1</a:t>
            </a:r>
          </a:p>
          <a:p>
            <a:r>
              <a:rPr lang="en-US" sz="1600" dirty="0" smtClean="0"/>
              <a:t>id=Obj001</a:t>
            </a:r>
          </a:p>
          <a:p>
            <a:r>
              <a:rPr lang="en-US" sz="1600" dirty="0" err="1" smtClean="0"/>
              <a:t>objoffs</a:t>
            </a:r>
            <a:r>
              <a:rPr lang="en-US" sz="1600" dirty="0" smtClean="0"/>
              <a:t>=0</a:t>
            </a:r>
          </a:p>
          <a:p>
            <a:r>
              <a:rPr lang="en-US" sz="1600" dirty="0" err="1" smtClean="0"/>
              <a:t>chunksize</a:t>
            </a:r>
            <a:r>
              <a:rPr lang="en-US" sz="1600" dirty="0" smtClean="0"/>
              <a:t>=256M</a:t>
            </a:r>
            <a:endParaRPr lang="en-US" sz="1600" dirty="0"/>
          </a:p>
        </p:txBody>
      </p:sp>
      <p:sp>
        <p:nvSpPr>
          <p:cNvPr id="33" name="TextBox 32"/>
          <p:cNvSpPr txBox="1"/>
          <p:nvPr/>
        </p:nvSpPr>
        <p:spPr>
          <a:xfrm>
            <a:off x="98425" y="3466673"/>
            <a:ext cx="2139950" cy="646331"/>
          </a:xfrm>
          <a:prstGeom prst="rect">
            <a:avLst/>
          </a:prstGeom>
          <a:noFill/>
          <a:ln>
            <a:solidFill>
              <a:schemeClr val="tx1"/>
            </a:solidFill>
          </a:ln>
        </p:spPr>
        <p:txBody>
          <a:bodyPr wrap="square" rtlCol="0">
            <a:spAutoFit/>
          </a:bodyPr>
          <a:lstStyle/>
          <a:p>
            <a:r>
              <a:rPr lang="en-US" dirty="0" err="1" smtClean="0"/>
              <a:t>Obj</a:t>
            </a:r>
            <a:r>
              <a:rPr lang="en-US" dirty="0" smtClean="0"/>
              <a:t> repo1 access methods info</a:t>
            </a:r>
          </a:p>
        </p:txBody>
      </p:sp>
      <p:sp>
        <p:nvSpPr>
          <p:cNvPr id="34" name="TextBox 33"/>
          <p:cNvSpPr txBox="1"/>
          <p:nvPr/>
        </p:nvSpPr>
        <p:spPr>
          <a:xfrm>
            <a:off x="244475" y="3097341"/>
            <a:ext cx="1492250" cy="369332"/>
          </a:xfrm>
          <a:prstGeom prst="rect">
            <a:avLst/>
          </a:prstGeom>
          <a:noFill/>
        </p:spPr>
        <p:txBody>
          <a:bodyPr wrap="square" rtlCol="0">
            <a:spAutoFit/>
          </a:bodyPr>
          <a:lstStyle/>
          <a:p>
            <a:pPr algn="ctr"/>
            <a:r>
              <a:rPr lang="en-US" dirty="0" smtClean="0"/>
              <a:t>Config file/</a:t>
            </a:r>
            <a:r>
              <a:rPr lang="en-US" dirty="0" err="1" smtClean="0"/>
              <a:t>db</a:t>
            </a:r>
            <a:endParaRPr lang="en-US" dirty="0"/>
          </a:p>
        </p:txBody>
      </p:sp>
      <p:sp>
        <p:nvSpPr>
          <p:cNvPr id="46" name="TextBox 45"/>
          <p:cNvSpPr txBox="1"/>
          <p:nvPr/>
        </p:nvSpPr>
        <p:spPr>
          <a:xfrm>
            <a:off x="2543174" y="1985146"/>
            <a:ext cx="936625" cy="369332"/>
          </a:xfrm>
          <a:prstGeom prst="rect">
            <a:avLst/>
          </a:prstGeom>
          <a:noFill/>
        </p:spPr>
        <p:txBody>
          <a:bodyPr wrap="square" rtlCol="0">
            <a:spAutoFit/>
          </a:bodyPr>
          <a:lstStyle/>
          <a:p>
            <a:r>
              <a:rPr lang="en-US" dirty="0" err="1" smtClean="0"/>
              <a:t>trashdir</a:t>
            </a:r>
            <a:endParaRPr lang="en-US" dirty="0"/>
          </a:p>
        </p:txBody>
      </p:sp>
      <p:cxnSp>
        <p:nvCxnSpPr>
          <p:cNvPr id="47" name="Straight Connector 46"/>
          <p:cNvCxnSpPr>
            <a:endCxn id="46" idx="3"/>
          </p:cNvCxnSpPr>
          <p:nvPr/>
        </p:nvCxnSpPr>
        <p:spPr>
          <a:xfrm flipH="1" flipV="1">
            <a:off x="3479799" y="2169812"/>
            <a:ext cx="219079" cy="50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91012" y="2065852"/>
            <a:ext cx="458788"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683124" y="1800480"/>
            <a:ext cx="1524001" cy="369332"/>
          </a:xfrm>
          <a:prstGeom prst="rect">
            <a:avLst/>
          </a:prstGeom>
          <a:noFill/>
        </p:spPr>
        <p:txBody>
          <a:bodyPr wrap="square" rtlCol="0">
            <a:spAutoFit/>
          </a:bodyPr>
          <a:lstStyle/>
          <a:p>
            <a:r>
              <a:rPr lang="en-US" dirty="0" smtClean="0"/>
              <a:t>Lazy Tree Info</a:t>
            </a:r>
            <a:endParaRPr lang="en-US" dirty="0"/>
          </a:p>
        </p:txBody>
      </p:sp>
      <p:sp>
        <p:nvSpPr>
          <p:cNvPr id="56" name="Rectangle 55"/>
          <p:cNvSpPr/>
          <p:nvPr/>
        </p:nvSpPr>
        <p:spPr>
          <a:xfrm>
            <a:off x="31750" y="1068169"/>
            <a:ext cx="2206625" cy="20291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9524" y="450334"/>
            <a:ext cx="2212976" cy="646331"/>
          </a:xfrm>
          <a:prstGeom prst="rect">
            <a:avLst/>
          </a:prstGeom>
          <a:noFill/>
        </p:spPr>
        <p:txBody>
          <a:bodyPr wrap="square" rtlCol="0">
            <a:spAutoFit/>
          </a:bodyPr>
          <a:lstStyle/>
          <a:p>
            <a:pPr algn="ctr"/>
            <a:r>
              <a:rPr lang="en-US" dirty="0" smtClean="0"/>
              <a:t>S3/CDMI, erasure etc.</a:t>
            </a:r>
            <a:endParaRPr lang="en-US" dirty="0"/>
          </a:p>
        </p:txBody>
      </p:sp>
      <p:sp>
        <p:nvSpPr>
          <p:cNvPr id="58" name="Rectangle 57"/>
          <p:cNvSpPr/>
          <p:nvPr/>
        </p:nvSpPr>
        <p:spPr>
          <a:xfrm>
            <a:off x="2543174" y="977938"/>
            <a:ext cx="6580187" cy="379726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290885" y="608902"/>
            <a:ext cx="4738689" cy="369332"/>
          </a:xfrm>
          <a:prstGeom prst="rect">
            <a:avLst/>
          </a:prstGeom>
          <a:noFill/>
        </p:spPr>
        <p:txBody>
          <a:bodyPr wrap="square" rtlCol="0">
            <a:spAutoFit/>
          </a:bodyPr>
          <a:lstStyle/>
          <a:p>
            <a:pPr algn="ctr"/>
            <a:r>
              <a:rPr lang="en-US" dirty="0" smtClean="0"/>
              <a:t>GPFS </a:t>
            </a:r>
            <a:r>
              <a:rPr lang="en-US" dirty="0" err="1" smtClean="0"/>
              <a:t>MarFS</a:t>
            </a:r>
            <a:r>
              <a:rPr lang="en-US" dirty="0" smtClean="0"/>
              <a:t> Metadata File System(s).</a:t>
            </a:r>
            <a:endParaRPr lang="en-US" dirty="0"/>
          </a:p>
        </p:txBody>
      </p:sp>
      <p:cxnSp>
        <p:nvCxnSpPr>
          <p:cNvPr id="35" name="Straight Connector 34"/>
          <p:cNvCxnSpPr/>
          <p:nvPr/>
        </p:nvCxnSpPr>
        <p:spPr>
          <a:xfrm>
            <a:off x="4291012" y="2169812"/>
            <a:ext cx="2598738" cy="249497"/>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930900" y="2381209"/>
            <a:ext cx="3111500" cy="2339102"/>
          </a:xfrm>
          <a:prstGeom prst="rect">
            <a:avLst/>
          </a:prstGeom>
          <a:noFill/>
        </p:spPr>
        <p:txBody>
          <a:bodyPr wrap="square" rtlCol="0">
            <a:spAutoFit/>
          </a:bodyPr>
          <a:lstStyle/>
          <a:p>
            <a:r>
              <a:rPr lang="en-US" dirty="0" smtClean="0"/>
              <a:t>PackedFile-2</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a:t>
            </a:r>
          </a:p>
          <a:p>
            <a:r>
              <a:rPr lang="en-US" sz="1600" dirty="0" smtClean="0"/>
              <a:t>Additional meta:</a:t>
            </a:r>
          </a:p>
          <a:p>
            <a:r>
              <a:rPr lang="en-US" sz="1600" dirty="0" err="1" smtClean="0"/>
              <a:t>Xattr_id</a:t>
            </a:r>
            <a:r>
              <a:rPr lang="en-US" sz="1600" dirty="0" smtClean="0"/>
              <a:t> </a:t>
            </a:r>
            <a:r>
              <a:rPr lang="en-US" sz="1600" dirty="0" err="1" smtClean="0"/>
              <a:t>jrepo</a:t>
            </a:r>
            <a:r>
              <a:rPr lang="en-US" sz="1600" dirty="0" smtClean="0"/>
              <a:t>=1</a:t>
            </a:r>
          </a:p>
          <a:p>
            <a:r>
              <a:rPr lang="en-US" sz="1600" dirty="0"/>
              <a:t>i</a:t>
            </a:r>
            <a:r>
              <a:rPr lang="en-US" sz="1600" dirty="0" smtClean="0"/>
              <a:t>d=Obj001</a:t>
            </a:r>
          </a:p>
          <a:p>
            <a:r>
              <a:rPr lang="en-US" sz="1600" dirty="0" err="1" smtClean="0">
                <a:solidFill>
                  <a:srgbClr val="FF0000"/>
                </a:solidFill>
              </a:rPr>
              <a:t>objoffs</a:t>
            </a:r>
            <a:r>
              <a:rPr lang="en-US" sz="1600" dirty="0" smtClean="0">
                <a:solidFill>
                  <a:srgbClr val="FF0000"/>
                </a:solidFill>
              </a:rPr>
              <a:t>=</a:t>
            </a:r>
            <a:r>
              <a:rPr lang="en-US" sz="1600" b="1" dirty="0" smtClean="0">
                <a:solidFill>
                  <a:srgbClr val="FF0000"/>
                </a:solidFill>
              </a:rPr>
              <a:t>756,472 bytes</a:t>
            </a:r>
          </a:p>
          <a:p>
            <a:r>
              <a:rPr lang="en-US" sz="1600" dirty="0" err="1"/>
              <a:t>c</a:t>
            </a:r>
            <a:r>
              <a:rPr lang="en-US" sz="1600" dirty="0" err="1" smtClean="0"/>
              <a:t>hunksize</a:t>
            </a:r>
            <a:r>
              <a:rPr lang="en-US" sz="1600" dirty="0" smtClean="0"/>
              <a:t>=256M</a:t>
            </a:r>
            <a:endParaRPr lang="en-US" sz="1600" dirty="0"/>
          </a:p>
        </p:txBody>
      </p:sp>
      <p:sp>
        <p:nvSpPr>
          <p:cNvPr id="23" name="TextBox 22"/>
          <p:cNvSpPr txBox="1"/>
          <p:nvPr/>
        </p:nvSpPr>
        <p:spPr>
          <a:xfrm>
            <a:off x="4699001" y="984584"/>
            <a:ext cx="4095750" cy="369332"/>
          </a:xfrm>
          <a:prstGeom prst="rect">
            <a:avLst/>
          </a:prstGeom>
          <a:noFill/>
        </p:spPr>
        <p:txBody>
          <a:bodyPr wrap="square" rtlCol="0">
            <a:spAutoFit/>
          </a:bodyPr>
          <a:lstStyle/>
          <a:p>
            <a:r>
              <a:rPr lang="en-US" dirty="0" smtClean="0"/>
              <a:t>/</a:t>
            </a:r>
            <a:r>
              <a:rPr lang="en-US" dirty="0" err="1" smtClean="0"/>
              <a:t>MarFS</a:t>
            </a:r>
            <a:r>
              <a:rPr lang="en-US" dirty="0" smtClean="0"/>
              <a:t>    </a:t>
            </a:r>
            <a:r>
              <a:rPr lang="en-US" sz="1600" dirty="0" smtClean="0"/>
              <a:t>top level namespace aggregation</a:t>
            </a:r>
            <a:endParaRPr lang="en-US" sz="1600" dirty="0"/>
          </a:p>
        </p:txBody>
      </p:sp>
      <p:cxnSp>
        <p:nvCxnSpPr>
          <p:cNvPr id="6" name="Straight Connector 5"/>
          <p:cNvCxnSpPr/>
          <p:nvPr/>
        </p:nvCxnSpPr>
        <p:spPr>
          <a:xfrm flipH="1">
            <a:off x="3835400" y="1353916"/>
            <a:ext cx="1143000" cy="242335"/>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98425" y="2285144"/>
            <a:ext cx="711200" cy="369332"/>
          </a:xfrm>
          <a:prstGeom prst="rect">
            <a:avLst/>
          </a:prstGeom>
          <a:noFill/>
          <a:ln>
            <a:solidFill>
              <a:schemeClr val="tx1"/>
            </a:solidFill>
          </a:ln>
        </p:spPr>
        <p:txBody>
          <a:bodyPr wrap="square" rtlCol="0">
            <a:spAutoFit/>
          </a:bodyPr>
          <a:lstStyle/>
          <a:p>
            <a:r>
              <a:rPr lang="en-US" dirty="0" smtClean="0"/>
              <a:t>Pfile1</a:t>
            </a:r>
            <a:endParaRPr lang="en-US" dirty="0"/>
          </a:p>
        </p:txBody>
      </p:sp>
      <p:sp>
        <p:nvSpPr>
          <p:cNvPr id="27" name="TextBox 26"/>
          <p:cNvSpPr txBox="1"/>
          <p:nvPr/>
        </p:nvSpPr>
        <p:spPr>
          <a:xfrm>
            <a:off x="79375" y="2660785"/>
            <a:ext cx="711200" cy="369332"/>
          </a:xfrm>
          <a:prstGeom prst="rect">
            <a:avLst/>
          </a:prstGeom>
          <a:noFill/>
          <a:ln>
            <a:solidFill>
              <a:schemeClr val="tx1"/>
            </a:solidFill>
          </a:ln>
        </p:spPr>
        <p:txBody>
          <a:bodyPr wrap="square" rtlCol="0">
            <a:spAutoFit/>
          </a:bodyPr>
          <a:lstStyle/>
          <a:p>
            <a:r>
              <a:rPr lang="en-US" dirty="0" smtClean="0"/>
              <a:t>Pfile2</a:t>
            </a:r>
            <a:endParaRPr lang="en-US" dirty="0"/>
          </a:p>
        </p:txBody>
      </p:sp>
      <p:cxnSp>
        <p:nvCxnSpPr>
          <p:cNvPr id="10" name="Straight Arrow Connector 9"/>
          <p:cNvCxnSpPr/>
          <p:nvPr/>
        </p:nvCxnSpPr>
        <p:spPr>
          <a:xfrm flipH="1" flipV="1">
            <a:off x="901700" y="2654476"/>
            <a:ext cx="5029200" cy="16635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3275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MarFS</a:t>
            </a:r>
            <a:r>
              <a:rPr lang="en-US" dirty="0" smtClean="0"/>
              <a:t> Requirements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Linux </a:t>
            </a:r>
            <a:r>
              <a:rPr lang="en-US" dirty="0"/>
              <a:t>system(s) with C/C++ and FUSE support</a:t>
            </a:r>
          </a:p>
          <a:p>
            <a:pPr lvl="0"/>
            <a:r>
              <a:rPr lang="en-US" dirty="0"/>
              <a:t>MPI for parallel communication in </a:t>
            </a:r>
            <a:r>
              <a:rPr lang="en-US" dirty="0" err="1" smtClean="0"/>
              <a:t>Pftool</a:t>
            </a:r>
            <a:r>
              <a:rPr lang="en-US" dirty="0" smtClean="0"/>
              <a:t> </a:t>
            </a:r>
            <a:r>
              <a:rPr lang="en-US" dirty="0"/>
              <a:t>(a parallel data transfer tool, see https://</a:t>
            </a:r>
            <a:r>
              <a:rPr lang="en-US" dirty="0" err="1"/>
              <a:t>github.com</a:t>
            </a:r>
            <a:r>
              <a:rPr lang="en-US" dirty="0"/>
              <a:t>/</a:t>
            </a:r>
            <a:r>
              <a:rPr lang="en-US" dirty="0" err="1"/>
              <a:t>pftool</a:t>
            </a:r>
            <a:r>
              <a:rPr lang="en-US" dirty="0"/>
              <a:t>/</a:t>
            </a:r>
            <a:r>
              <a:rPr lang="en-US" dirty="0" err="1"/>
              <a:t>pftool</a:t>
            </a:r>
            <a:r>
              <a:rPr lang="en-US" dirty="0"/>
              <a:t>). Thus, most any MPI library with a C interface can be used.</a:t>
            </a:r>
          </a:p>
          <a:p>
            <a:pPr lvl="1"/>
            <a:r>
              <a:rPr lang="en-US" dirty="0"/>
              <a:t>Communications with the MPI library can utilize many communications methods like TCP/IP, </a:t>
            </a:r>
            <a:r>
              <a:rPr lang="en-US" dirty="0" err="1"/>
              <a:t>Infiniband</a:t>
            </a:r>
            <a:r>
              <a:rPr lang="en-US" dirty="0"/>
              <a:t> OFED, etc.</a:t>
            </a:r>
          </a:p>
          <a:p>
            <a:pPr lvl="0"/>
            <a:r>
              <a:rPr lang="en-US" dirty="0"/>
              <a:t>If you plan to use </a:t>
            </a:r>
            <a:r>
              <a:rPr lang="en-US" dirty="0" err="1"/>
              <a:t>MarFS</a:t>
            </a:r>
            <a:r>
              <a:rPr lang="en-US" dirty="0"/>
              <a:t> only to combine multiple POSIX file systems into one mount point, any set of POSIX file systems can be used. </a:t>
            </a:r>
          </a:p>
          <a:p>
            <a:pPr lvl="0"/>
            <a:r>
              <a:rPr lang="en-US" dirty="0"/>
              <a:t>If you plan on using multi-node parallelism for the FUSE daemon, </a:t>
            </a:r>
            <a:r>
              <a:rPr lang="en-US" dirty="0" err="1"/>
              <a:t>pftool</a:t>
            </a:r>
            <a:r>
              <a:rPr lang="en-US" dirty="0"/>
              <a:t>, or the batch utility programs (</a:t>
            </a:r>
            <a:r>
              <a:rPr lang="en-US" dirty="0" err="1"/>
              <a:t>MarFS</a:t>
            </a:r>
            <a:r>
              <a:rPr lang="en-US" dirty="0"/>
              <a:t> software), all file systems, including </a:t>
            </a:r>
            <a:r>
              <a:rPr lang="en-US" dirty="0" err="1"/>
              <a:t>MarFS</a:t>
            </a:r>
            <a:r>
              <a:rPr lang="en-US" dirty="0"/>
              <a:t> file systems, must be globally mounted on all nodes running </a:t>
            </a:r>
            <a:r>
              <a:rPr lang="en-US" dirty="0" err="1"/>
              <a:t>MarFS</a:t>
            </a:r>
            <a:r>
              <a:rPr lang="en-US" dirty="0"/>
              <a:t> software. This includes NFS and other global file systems.</a:t>
            </a:r>
          </a:p>
          <a:p>
            <a:pPr lvl="0"/>
            <a:r>
              <a:rPr lang="en-US" dirty="0"/>
              <a:t>If you plan to store data on an object store, that object store needs to be accessible by all nodes running </a:t>
            </a:r>
            <a:r>
              <a:rPr lang="en-US" dirty="0" err="1"/>
              <a:t>MarFS</a:t>
            </a:r>
            <a:r>
              <a:rPr lang="en-US" dirty="0"/>
              <a:t> software. The </a:t>
            </a:r>
            <a:r>
              <a:rPr lang="en-US" dirty="0" err="1"/>
              <a:t>MarFS</a:t>
            </a:r>
            <a:r>
              <a:rPr lang="en-US" dirty="0"/>
              <a:t> metadata component must be capable of POSIX extended attributes (</a:t>
            </a:r>
            <a:r>
              <a:rPr lang="en-US" dirty="0" err="1"/>
              <a:t>xattr</a:t>
            </a:r>
            <a:r>
              <a:rPr lang="en-US" dirty="0"/>
              <a:t>) and must support sparse files (files that have a non-zero size but that occupy no space).</a:t>
            </a:r>
          </a:p>
          <a:p>
            <a:endParaRPr lang="en-US" dirty="0"/>
          </a:p>
        </p:txBody>
      </p:sp>
    </p:spTree>
    <p:extLst>
      <p:ext uri="{BB962C8B-B14F-4D97-AF65-F5344CB8AC3E}">
        <p14:creationId xmlns:p14="http://schemas.microsoft.com/office/powerpoint/2010/main" val="367110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4487"/>
          </a:xfrm>
        </p:spPr>
        <p:txBody>
          <a:bodyPr>
            <a:normAutofit fontScale="90000"/>
          </a:bodyPr>
          <a:lstStyle/>
          <a:p>
            <a:r>
              <a:rPr lang="en-US" dirty="0" smtClean="0"/>
              <a:t>Configuration</a:t>
            </a:r>
            <a:endParaRPr lang="en-US" dirty="0"/>
          </a:p>
        </p:txBody>
      </p:sp>
      <p:sp>
        <p:nvSpPr>
          <p:cNvPr id="3" name="Content Placeholder 2"/>
          <p:cNvSpPr>
            <a:spLocks noGrp="1"/>
          </p:cNvSpPr>
          <p:nvPr>
            <p:ph idx="1"/>
          </p:nvPr>
        </p:nvSpPr>
        <p:spPr>
          <a:xfrm>
            <a:off x="457200" y="936624"/>
            <a:ext cx="8229600" cy="6010275"/>
          </a:xfrm>
        </p:spPr>
        <p:txBody>
          <a:bodyPr>
            <a:normAutofit lnSpcReduction="10000"/>
          </a:bodyPr>
          <a:lstStyle/>
          <a:p>
            <a:r>
              <a:rPr lang="en-US" dirty="0"/>
              <a:t>Top level </a:t>
            </a:r>
            <a:r>
              <a:rPr lang="en-US" dirty="0" err="1"/>
              <a:t>MarFS</a:t>
            </a:r>
            <a:r>
              <a:rPr lang="en-US" dirty="0"/>
              <a:t> </a:t>
            </a:r>
            <a:r>
              <a:rPr lang="en-US" dirty="0" err="1" smtClean="0"/>
              <a:t>mountpoint</a:t>
            </a:r>
            <a:endParaRPr lang="en-US" dirty="0" smtClean="0"/>
          </a:p>
          <a:p>
            <a:r>
              <a:rPr lang="en-US" dirty="0" smtClean="0"/>
              <a:t>Stanza for every name space/metadata file system you want to bring into  </a:t>
            </a:r>
            <a:r>
              <a:rPr lang="en-US" dirty="0" err="1" smtClean="0"/>
              <a:t>MarFS</a:t>
            </a:r>
            <a:endParaRPr lang="en-US" dirty="0" smtClean="0"/>
          </a:p>
          <a:p>
            <a:pPr lvl="1"/>
            <a:r>
              <a:rPr lang="en-US" dirty="0" smtClean="0"/>
              <a:t>Describes how metadata is to be handled in this part of the </a:t>
            </a:r>
            <a:r>
              <a:rPr lang="en-US" dirty="0" err="1" smtClean="0"/>
              <a:t>MarFS</a:t>
            </a:r>
            <a:r>
              <a:rPr lang="en-US" dirty="0" smtClean="0"/>
              <a:t> system</a:t>
            </a:r>
          </a:p>
          <a:p>
            <a:pPr lvl="1"/>
            <a:r>
              <a:rPr lang="en-US" dirty="0" smtClean="0"/>
              <a:t>Describes where data is to be put for files of various sizes/shapes (into which data repo)</a:t>
            </a:r>
          </a:p>
          <a:p>
            <a:r>
              <a:rPr lang="en-US" dirty="0" smtClean="0"/>
              <a:t>Stanza for every Repo - object system/area of object system, or other access method for data</a:t>
            </a:r>
          </a:p>
          <a:p>
            <a:pPr lvl="1"/>
            <a:r>
              <a:rPr lang="en-US" dirty="0" smtClean="0"/>
              <a:t>Describes how data is to be stored into this data repo, </a:t>
            </a:r>
            <a:r>
              <a:rPr lang="en-US" dirty="0" err="1" smtClean="0"/>
              <a:t>chunksizes</a:t>
            </a:r>
            <a:r>
              <a:rPr lang="en-US" dirty="0" smtClean="0"/>
              <a:t>/methods/etc.</a:t>
            </a:r>
          </a:p>
        </p:txBody>
      </p:sp>
    </p:spTree>
    <p:extLst>
      <p:ext uri="{BB962C8B-B14F-4D97-AF65-F5344CB8AC3E}">
        <p14:creationId xmlns:p14="http://schemas.microsoft.com/office/powerpoint/2010/main" val="681542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6562"/>
          </a:xfrm>
        </p:spPr>
        <p:txBody>
          <a:bodyPr>
            <a:normAutofit fontScale="90000"/>
          </a:bodyPr>
          <a:lstStyle/>
          <a:p>
            <a:r>
              <a:rPr lang="en-US" dirty="0" smtClean="0"/>
              <a:t>Recoverability</a:t>
            </a:r>
            <a:endParaRPr lang="en-US" dirty="0"/>
          </a:p>
        </p:txBody>
      </p:sp>
      <p:sp>
        <p:nvSpPr>
          <p:cNvPr id="3" name="Content Placeholder 2"/>
          <p:cNvSpPr>
            <a:spLocks noGrp="1"/>
          </p:cNvSpPr>
          <p:nvPr>
            <p:ph idx="1"/>
          </p:nvPr>
        </p:nvSpPr>
        <p:spPr>
          <a:xfrm>
            <a:off x="457200" y="876300"/>
            <a:ext cx="8229600" cy="5740400"/>
          </a:xfrm>
        </p:spPr>
        <p:txBody>
          <a:bodyPr>
            <a:normAutofit fontScale="77500" lnSpcReduction="20000"/>
          </a:bodyPr>
          <a:lstStyle/>
          <a:p>
            <a:r>
              <a:rPr lang="en-US" dirty="0" smtClean="0"/>
              <a:t>Backup of the metadata file system(s) backs up the metadata for </a:t>
            </a:r>
            <a:r>
              <a:rPr lang="en-US" dirty="0" err="1" smtClean="0"/>
              <a:t>MarFS</a:t>
            </a:r>
            <a:endParaRPr lang="en-US" dirty="0"/>
          </a:p>
          <a:p>
            <a:pPr lvl="1"/>
            <a:r>
              <a:rPr lang="en-US" dirty="0" smtClean="0"/>
              <a:t>If you have no multi object files, then there is no data in any of the metadata file system files</a:t>
            </a:r>
          </a:p>
          <a:p>
            <a:pPr lvl="1"/>
            <a:r>
              <a:rPr lang="en-US" dirty="0" smtClean="0"/>
              <a:t>The intent is to keep the metadata file systems relatively small so backup is easy (its just metadata (except for multi-object files and then its just a small amount of data in the metadata file system)</a:t>
            </a:r>
          </a:p>
          <a:p>
            <a:r>
              <a:rPr lang="en-US" dirty="0" smtClean="0"/>
              <a:t>Build in recoverability, objects are encoded with all we know about the file that is represented in that object at create time, to assist with recoverability.  (caution, it is create time file info in the objects, metadata updates could have changed things about that file-including its name)</a:t>
            </a:r>
          </a:p>
          <a:p>
            <a:r>
              <a:rPr lang="en-US" dirty="0" smtClean="0"/>
              <a:t>Backup of object metadata</a:t>
            </a:r>
          </a:p>
          <a:p>
            <a:pPr lvl="1"/>
            <a:r>
              <a:rPr lang="en-US" dirty="0" smtClean="0"/>
              <a:t>Object name has some recovery info in it, so just listing the object buckets would be useful in a disaster</a:t>
            </a:r>
          </a:p>
          <a:p>
            <a:pPr lvl="1"/>
            <a:r>
              <a:rPr lang="en-US" dirty="0" smtClean="0"/>
              <a:t>Backup of where objects are may be difficult but potentially useful</a:t>
            </a:r>
            <a:endParaRPr lang="en-US" dirty="0"/>
          </a:p>
        </p:txBody>
      </p:sp>
    </p:spTree>
    <p:extLst>
      <p:ext uri="{BB962C8B-B14F-4D97-AF65-F5344CB8AC3E}">
        <p14:creationId xmlns:p14="http://schemas.microsoft.com/office/powerpoint/2010/main" val="848222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Scaling</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MarFS</a:t>
            </a:r>
            <a:r>
              <a:rPr lang="en-US" dirty="0" smtClean="0"/>
              <a:t> can be configured to use one or many back end object systems for data storage, so data scaling is as scalable as N scalable object systems</a:t>
            </a:r>
          </a:p>
          <a:p>
            <a:r>
              <a:rPr lang="en-US" dirty="0" err="1" smtClean="0"/>
              <a:t>Pftool</a:t>
            </a:r>
            <a:r>
              <a:rPr lang="en-US" dirty="0" smtClean="0"/>
              <a:t> the batch copy/</a:t>
            </a:r>
            <a:r>
              <a:rPr lang="en-US" dirty="0" err="1" smtClean="0"/>
              <a:t>rsync</a:t>
            </a:r>
            <a:r>
              <a:rPr lang="en-US" dirty="0" smtClean="0"/>
              <a:t>/compare tool can walk the tree in parallel and write as many streams of objects as you have mover nodes/processes at your </a:t>
            </a:r>
            <a:r>
              <a:rPr lang="en-US" dirty="0" err="1" smtClean="0"/>
              <a:t>displosal</a:t>
            </a:r>
            <a:r>
              <a:rPr lang="en-US" dirty="0" smtClean="0"/>
              <a:t> up to the limit of MPI  (tens of thousands)</a:t>
            </a:r>
          </a:p>
          <a:p>
            <a:r>
              <a:rPr lang="en-US" dirty="0" err="1" smtClean="0"/>
              <a:t>MarFS</a:t>
            </a:r>
            <a:r>
              <a:rPr lang="en-US" dirty="0" smtClean="0"/>
              <a:t> can be configured to optimize the size of objects in the object system to help utilize the one or multiple object systems efficiently</a:t>
            </a:r>
          </a:p>
          <a:p>
            <a:r>
              <a:rPr lang="en-US" dirty="0" err="1" smtClean="0"/>
              <a:t>MarFS</a:t>
            </a:r>
            <a:r>
              <a:rPr lang="en-US" dirty="0" smtClean="0"/>
              <a:t> can be configured to pack small files into large objects to assist with scaling and efficiency</a:t>
            </a:r>
            <a:endParaRPr lang="en-US" dirty="0"/>
          </a:p>
        </p:txBody>
      </p:sp>
    </p:spTree>
    <p:extLst>
      <p:ext uri="{BB962C8B-B14F-4D97-AF65-F5344CB8AC3E}">
        <p14:creationId xmlns:p14="http://schemas.microsoft.com/office/powerpoint/2010/main" val="252395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8"/>
            <a:ext cx="8229600" cy="563562"/>
          </a:xfrm>
        </p:spPr>
        <p:txBody>
          <a:bodyPr>
            <a:normAutofit fontScale="90000"/>
          </a:bodyPr>
          <a:lstStyle/>
          <a:p>
            <a:r>
              <a:rPr lang="en-US" dirty="0" err="1" smtClean="0"/>
              <a:t>Pftool</a:t>
            </a:r>
            <a:endParaRPr lang="en-US" dirty="0"/>
          </a:p>
        </p:txBody>
      </p:sp>
      <p:sp>
        <p:nvSpPr>
          <p:cNvPr id="3" name="Content Placeholder 2"/>
          <p:cNvSpPr>
            <a:spLocks noGrp="1"/>
          </p:cNvSpPr>
          <p:nvPr>
            <p:ph idx="1"/>
          </p:nvPr>
        </p:nvSpPr>
        <p:spPr>
          <a:xfrm>
            <a:off x="190500" y="596901"/>
            <a:ext cx="8788400" cy="3898900"/>
          </a:xfrm>
        </p:spPr>
        <p:txBody>
          <a:bodyPr>
            <a:normAutofit/>
          </a:bodyPr>
          <a:lstStyle/>
          <a:p>
            <a:r>
              <a:rPr lang="en-US" dirty="0" smtClean="0"/>
              <a:t>A highly parallel copy/</a:t>
            </a:r>
            <a:r>
              <a:rPr lang="en-US" dirty="0" err="1" smtClean="0"/>
              <a:t>rsync</a:t>
            </a:r>
            <a:r>
              <a:rPr lang="en-US" dirty="0" smtClean="0"/>
              <a:t>/compare/list tool</a:t>
            </a:r>
          </a:p>
          <a:p>
            <a:r>
              <a:rPr lang="en-US" dirty="0" smtClean="0"/>
              <a:t>Walks tree in parallel, copy/</a:t>
            </a:r>
            <a:r>
              <a:rPr lang="en-US" dirty="0" err="1" smtClean="0"/>
              <a:t>rsync</a:t>
            </a:r>
            <a:r>
              <a:rPr lang="en-US" dirty="0" smtClean="0"/>
              <a:t>/compare in parallel. </a:t>
            </a:r>
          </a:p>
          <a:p>
            <a:pPr lvl="2"/>
            <a:r>
              <a:rPr lang="en-US" dirty="0" smtClean="0"/>
              <a:t>Parallel </a:t>
            </a:r>
            <a:r>
              <a:rPr lang="en-US" dirty="0" err="1" smtClean="0"/>
              <a:t>Readdir’s</a:t>
            </a:r>
            <a:r>
              <a:rPr lang="en-US" dirty="0" smtClean="0"/>
              <a:t>,   stat’s, and  copy/</a:t>
            </a:r>
            <a:r>
              <a:rPr lang="en-US" dirty="0" err="1" smtClean="0"/>
              <a:t>rsinc</a:t>
            </a:r>
            <a:r>
              <a:rPr lang="en-US" dirty="0" smtClean="0"/>
              <a:t>/compare</a:t>
            </a:r>
          </a:p>
          <a:p>
            <a:pPr lvl="1"/>
            <a:r>
              <a:rPr lang="en-US" dirty="0" smtClean="0"/>
              <a:t>Dynamic load balancing</a:t>
            </a:r>
          </a:p>
          <a:p>
            <a:pPr lvl="1"/>
            <a:r>
              <a:rPr lang="en-US" dirty="0" smtClean="0"/>
              <a:t>Repackaging: breaks up big files, coalesces small files</a:t>
            </a:r>
          </a:p>
          <a:p>
            <a:pPr lvl="1"/>
            <a:r>
              <a:rPr lang="en-US" dirty="0" smtClean="0"/>
              <a:t>To/From NFS/POSIX/parallel FS/</a:t>
            </a:r>
            <a:r>
              <a:rPr lang="en-US" dirty="0" err="1" smtClean="0"/>
              <a:t>MarFS</a:t>
            </a:r>
            <a:endParaRPr lang="en-US" dirty="0" smtClean="0"/>
          </a:p>
        </p:txBody>
      </p:sp>
      <p:sp>
        <p:nvSpPr>
          <p:cNvPr id="4" name="TextBox 3"/>
          <p:cNvSpPr txBox="1"/>
          <p:nvPr/>
        </p:nvSpPr>
        <p:spPr>
          <a:xfrm>
            <a:off x="190500" y="4985266"/>
            <a:ext cx="1231900" cy="923330"/>
          </a:xfrm>
          <a:prstGeom prst="rect">
            <a:avLst/>
          </a:prstGeom>
          <a:noFill/>
          <a:ln>
            <a:solidFill>
              <a:schemeClr val="tx1"/>
            </a:solidFill>
          </a:ln>
        </p:spPr>
        <p:txBody>
          <a:bodyPr wrap="square" rtlCol="0">
            <a:spAutoFit/>
          </a:bodyPr>
          <a:lstStyle/>
          <a:p>
            <a:pPr algn="ctr"/>
            <a:r>
              <a:rPr lang="en-US" dirty="0" smtClean="0"/>
              <a:t>Load </a:t>
            </a:r>
            <a:r>
              <a:rPr lang="en-US" dirty="0"/>
              <a:t>B</a:t>
            </a:r>
            <a:r>
              <a:rPr lang="en-US" dirty="0" smtClean="0"/>
              <a:t>alancer </a:t>
            </a:r>
            <a:r>
              <a:rPr lang="en-US" dirty="0"/>
              <a:t>S</a:t>
            </a:r>
            <a:r>
              <a:rPr lang="en-US" dirty="0" smtClean="0"/>
              <a:t>cheduler</a:t>
            </a:r>
            <a:endParaRPr lang="en-US" dirty="0"/>
          </a:p>
        </p:txBody>
      </p:sp>
      <p:sp>
        <p:nvSpPr>
          <p:cNvPr id="8" name="TextBox 7"/>
          <p:cNvSpPr txBox="1"/>
          <p:nvPr/>
        </p:nvSpPr>
        <p:spPr>
          <a:xfrm>
            <a:off x="7251700" y="5127367"/>
            <a:ext cx="1689100" cy="369332"/>
          </a:xfrm>
          <a:prstGeom prst="rect">
            <a:avLst/>
          </a:prstGeom>
          <a:noFill/>
          <a:ln>
            <a:solidFill>
              <a:schemeClr val="tx1"/>
            </a:solidFill>
          </a:ln>
        </p:spPr>
        <p:txBody>
          <a:bodyPr wrap="square" rtlCol="0">
            <a:spAutoFit/>
          </a:bodyPr>
          <a:lstStyle/>
          <a:p>
            <a:pPr algn="ctr"/>
            <a:r>
              <a:rPr lang="en-US" dirty="0" smtClean="0"/>
              <a:t>Reporter</a:t>
            </a:r>
            <a:endParaRPr lang="en-US" dirty="0"/>
          </a:p>
        </p:txBody>
      </p:sp>
      <p:sp>
        <p:nvSpPr>
          <p:cNvPr id="9" name="Rectangle 8"/>
          <p:cNvSpPr/>
          <p:nvPr/>
        </p:nvSpPr>
        <p:spPr>
          <a:xfrm>
            <a:off x="4140200" y="4488934"/>
            <a:ext cx="1663700" cy="36933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051300" y="4575433"/>
            <a:ext cx="1689100" cy="369332"/>
          </a:xfrm>
          <a:prstGeom prst="rect">
            <a:avLst/>
          </a:prstGeom>
          <a:noFill/>
          <a:ln>
            <a:solidFill>
              <a:schemeClr val="tx1"/>
            </a:solidFill>
          </a:ln>
        </p:spPr>
        <p:txBody>
          <a:bodyPr wrap="square" rtlCol="0">
            <a:spAutoFit/>
          </a:bodyPr>
          <a:lstStyle/>
          <a:p>
            <a:pPr algn="ctr"/>
            <a:r>
              <a:rPr lang="en-US" dirty="0" smtClean="0"/>
              <a:t>Stat</a:t>
            </a:r>
            <a:endParaRPr lang="en-US" dirty="0"/>
          </a:p>
        </p:txBody>
      </p:sp>
      <p:sp>
        <p:nvSpPr>
          <p:cNvPr id="5" name="TextBox 4"/>
          <p:cNvSpPr txBox="1"/>
          <p:nvPr/>
        </p:nvSpPr>
        <p:spPr>
          <a:xfrm>
            <a:off x="3987800" y="4673600"/>
            <a:ext cx="1689100" cy="369332"/>
          </a:xfrm>
          <a:prstGeom prst="rect">
            <a:avLst/>
          </a:prstGeom>
          <a:solidFill>
            <a:schemeClr val="bg1"/>
          </a:solidFill>
          <a:ln>
            <a:solidFill>
              <a:schemeClr val="tx1"/>
            </a:solidFill>
          </a:ln>
        </p:spPr>
        <p:txBody>
          <a:bodyPr wrap="square" rtlCol="0">
            <a:spAutoFit/>
          </a:bodyPr>
          <a:lstStyle/>
          <a:p>
            <a:pPr algn="ctr"/>
            <a:r>
              <a:rPr lang="en-US" dirty="0" err="1" smtClean="0"/>
              <a:t>Readdir</a:t>
            </a:r>
            <a:endParaRPr lang="en-US" dirty="0"/>
          </a:p>
        </p:txBody>
      </p:sp>
      <p:sp>
        <p:nvSpPr>
          <p:cNvPr id="11" name="Rectangle 10"/>
          <p:cNvSpPr/>
          <p:nvPr/>
        </p:nvSpPr>
        <p:spPr>
          <a:xfrm>
            <a:off x="4076700" y="5200134"/>
            <a:ext cx="1663700" cy="36933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165600" y="5123934"/>
            <a:ext cx="1663700" cy="36933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987800" y="5273933"/>
            <a:ext cx="1689100" cy="369332"/>
          </a:xfrm>
          <a:prstGeom prst="rect">
            <a:avLst/>
          </a:prstGeom>
          <a:solidFill>
            <a:schemeClr val="bg1"/>
          </a:solidFill>
          <a:ln>
            <a:solidFill>
              <a:schemeClr val="tx1"/>
            </a:solidFill>
          </a:ln>
        </p:spPr>
        <p:txBody>
          <a:bodyPr wrap="square" rtlCol="0">
            <a:spAutoFit/>
          </a:bodyPr>
          <a:lstStyle>
            <a:defPPr>
              <a:defRPr lang="en-US"/>
            </a:defPPr>
            <a:lvl1pPr algn="ctr"/>
          </a:lstStyle>
          <a:p>
            <a:r>
              <a:rPr lang="en-US" dirty="0"/>
              <a:t>Stat</a:t>
            </a:r>
          </a:p>
        </p:txBody>
      </p:sp>
      <p:sp>
        <p:nvSpPr>
          <p:cNvPr id="13" name="Rectangle 12"/>
          <p:cNvSpPr/>
          <p:nvPr/>
        </p:nvSpPr>
        <p:spPr>
          <a:xfrm>
            <a:off x="4076700" y="5949434"/>
            <a:ext cx="1727200" cy="62916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191000" y="6025634"/>
            <a:ext cx="1727200" cy="62916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987800" y="5832396"/>
            <a:ext cx="1689100" cy="646331"/>
          </a:xfrm>
          <a:prstGeom prst="rect">
            <a:avLst/>
          </a:prstGeom>
          <a:solidFill>
            <a:schemeClr val="bg1"/>
          </a:solidFill>
          <a:ln>
            <a:solidFill>
              <a:schemeClr val="tx1"/>
            </a:solidFill>
          </a:ln>
        </p:spPr>
        <p:txBody>
          <a:bodyPr wrap="square" rtlCol="0">
            <a:spAutoFit/>
          </a:bodyPr>
          <a:lstStyle/>
          <a:p>
            <a:pPr algn="ctr"/>
            <a:r>
              <a:rPr lang="en-US" dirty="0" smtClean="0"/>
              <a:t>Copy/</a:t>
            </a:r>
            <a:r>
              <a:rPr lang="en-US" dirty="0" err="1" smtClean="0"/>
              <a:t>Rsync</a:t>
            </a:r>
            <a:r>
              <a:rPr lang="en-US" dirty="0" smtClean="0"/>
              <a:t>/Compare</a:t>
            </a:r>
            <a:endParaRPr lang="en-US" dirty="0"/>
          </a:p>
        </p:txBody>
      </p:sp>
      <p:sp>
        <p:nvSpPr>
          <p:cNvPr id="16" name="TextBox 15"/>
          <p:cNvSpPr txBox="1"/>
          <p:nvPr/>
        </p:nvSpPr>
        <p:spPr>
          <a:xfrm>
            <a:off x="6553200" y="4331831"/>
            <a:ext cx="247650" cy="2246769"/>
          </a:xfrm>
          <a:prstGeom prst="rect">
            <a:avLst/>
          </a:prstGeom>
          <a:solidFill>
            <a:schemeClr val="bg1"/>
          </a:solidFill>
          <a:ln>
            <a:solidFill>
              <a:schemeClr val="tx1"/>
            </a:solidFill>
          </a:ln>
        </p:spPr>
        <p:txBody>
          <a:bodyPr wrap="square" rtlCol="0">
            <a:spAutoFit/>
          </a:bodyPr>
          <a:lstStyle/>
          <a:p>
            <a:pPr algn="ctr"/>
            <a:r>
              <a:rPr lang="en-US" sz="1400" dirty="0" smtClean="0"/>
              <a:t>Done Queue</a:t>
            </a:r>
            <a:endParaRPr lang="en-US" sz="1400" dirty="0"/>
          </a:p>
        </p:txBody>
      </p:sp>
      <p:cxnSp>
        <p:nvCxnSpPr>
          <p:cNvPr id="18" name="Straight Arrow Connector 17"/>
          <p:cNvCxnSpPr>
            <a:endCxn id="8" idx="1"/>
          </p:cNvCxnSpPr>
          <p:nvPr/>
        </p:nvCxnSpPr>
        <p:spPr>
          <a:xfrm flipV="1">
            <a:off x="6800850" y="5312033"/>
            <a:ext cx="450850" cy="12665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4" idx="3"/>
          </p:cNvCxnSpPr>
          <p:nvPr/>
        </p:nvCxnSpPr>
        <p:spPr>
          <a:xfrm flipV="1">
            <a:off x="5918200" y="4331831"/>
            <a:ext cx="635000" cy="20083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2" idx="3"/>
          </p:cNvCxnSpPr>
          <p:nvPr/>
        </p:nvCxnSpPr>
        <p:spPr>
          <a:xfrm flipV="1">
            <a:off x="5829300" y="4419601"/>
            <a:ext cx="723900" cy="8889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5829300" y="4488934"/>
            <a:ext cx="723900"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663700" y="4495801"/>
            <a:ext cx="1689100" cy="369332"/>
          </a:xfrm>
          <a:prstGeom prst="rect">
            <a:avLst/>
          </a:prstGeom>
          <a:solidFill>
            <a:schemeClr val="bg1"/>
          </a:solidFill>
          <a:ln>
            <a:solidFill>
              <a:schemeClr val="tx1"/>
            </a:solidFill>
          </a:ln>
        </p:spPr>
        <p:txBody>
          <a:bodyPr wrap="square" rtlCol="0">
            <a:spAutoFit/>
          </a:bodyPr>
          <a:lstStyle/>
          <a:p>
            <a:pPr algn="ctr"/>
            <a:r>
              <a:rPr lang="en-US" dirty="0" err="1" smtClean="0"/>
              <a:t>Dirs</a:t>
            </a:r>
            <a:r>
              <a:rPr lang="en-US" dirty="0" smtClean="0"/>
              <a:t> Queue</a:t>
            </a:r>
            <a:endParaRPr lang="en-US" dirty="0"/>
          </a:p>
        </p:txBody>
      </p:sp>
      <p:sp>
        <p:nvSpPr>
          <p:cNvPr id="30" name="TextBox 29"/>
          <p:cNvSpPr txBox="1"/>
          <p:nvPr/>
        </p:nvSpPr>
        <p:spPr>
          <a:xfrm>
            <a:off x="1663700" y="5366266"/>
            <a:ext cx="1689100" cy="369332"/>
          </a:xfrm>
          <a:prstGeom prst="rect">
            <a:avLst/>
          </a:prstGeom>
          <a:solidFill>
            <a:schemeClr val="bg1"/>
          </a:solidFill>
          <a:ln>
            <a:solidFill>
              <a:schemeClr val="tx1"/>
            </a:solidFill>
          </a:ln>
        </p:spPr>
        <p:txBody>
          <a:bodyPr wrap="square" rtlCol="0">
            <a:spAutoFit/>
          </a:bodyPr>
          <a:lstStyle/>
          <a:p>
            <a:pPr algn="ctr"/>
            <a:r>
              <a:rPr lang="en-US" dirty="0" smtClean="0"/>
              <a:t>Stat Queue</a:t>
            </a:r>
            <a:endParaRPr lang="en-US" dirty="0"/>
          </a:p>
        </p:txBody>
      </p:sp>
      <p:sp>
        <p:nvSpPr>
          <p:cNvPr id="31" name="TextBox 30"/>
          <p:cNvSpPr txBox="1"/>
          <p:nvPr/>
        </p:nvSpPr>
        <p:spPr>
          <a:xfrm>
            <a:off x="1663700" y="6294061"/>
            <a:ext cx="1689100" cy="369332"/>
          </a:xfrm>
          <a:prstGeom prst="rect">
            <a:avLst/>
          </a:prstGeom>
          <a:solidFill>
            <a:schemeClr val="bg1"/>
          </a:solidFill>
          <a:ln>
            <a:solidFill>
              <a:schemeClr val="tx1"/>
            </a:solidFill>
          </a:ln>
        </p:spPr>
        <p:txBody>
          <a:bodyPr wrap="square" rtlCol="0">
            <a:spAutoFit/>
          </a:bodyPr>
          <a:lstStyle/>
          <a:p>
            <a:pPr algn="ctr"/>
            <a:r>
              <a:rPr lang="en-US" dirty="0" err="1" smtClean="0"/>
              <a:t>Cp</a:t>
            </a:r>
            <a:r>
              <a:rPr lang="en-US" dirty="0" smtClean="0"/>
              <a:t>/R/C Queue</a:t>
            </a:r>
            <a:endParaRPr lang="en-US" dirty="0"/>
          </a:p>
        </p:txBody>
      </p:sp>
      <p:cxnSp>
        <p:nvCxnSpPr>
          <p:cNvPr id="33" name="Straight Arrow Connector 32"/>
          <p:cNvCxnSpPr>
            <a:stCxn id="31" idx="3"/>
          </p:cNvCxnSpPr>
          <p:nvPr/>
        </p:nvCxnSpPr>
        <p:spPr>
          <a:xfrm flipV="1">
            <a:off x="3352800" y="6340217"/>
            <a:ext cx="635000" cy="1385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0" idx="3"/>
            <a:endCxn id="6" idx="1"/>
          </p:cNvCxnSpPr>
          <p:nvPr/>
        </p:nvCxnSpPr>
        <p:spPr>
          <a:xfrm flipV="1">
            <a:off x="3352800" y="5458599"/>
            <a:ext cx="635000" cy="923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9" idx="3"/>
            <a:endCxn id="5" idx="1"/>
          </p:cNvCxnSpPr>
          <p:nvPr/>
        </p:nvCxnSpPr>
        <p:spPr>
          <a:xfrm>
            <a:off x="3352800" y="4680467"/>
            <a:ext cx="635000" cy="1777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1663700" y="4985266"/>
            <a:ext cx="23241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flipV="1">
            <a:off x="1663700" y="4858266"/>
            <a:ext cx="2324100" cy="450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endCxn id="29" idx="1"/>
          </p:cNvCxnSpPr>
          <p:nvPr/>
        </p:nvCxnSpPr>
        <p:spPr>
          <a:xfrm flipV="1">
            <a:off x="1422400" y="4680467"/>
            <a:ext cx="241300" cy="59346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4" idx="3"/>
            <a:endCxn id="30" idx="1"/>
          </p:cNvCxnSpPr>
          <p:nvPr/>
        </p:nvCxnSpPr>
        <p:spPr>
          <a:xfrm>
            <a:off x="1422400" y="5446931"/>
            <a:ext cx="241300" cy="1040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1422400" y="5703332"/>
            <a:ext cx="241300" cy="63688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1663700" y="5569466"/>
            <a:ext cx="2324100" cy="7245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897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938"/>
            <a:ext cx="8229600" cy="487362"/>
          </a:xfrm>
        </p:spPr>
        <p:txBody>
          <a:bodyPr>
            <a:normAutofit fontScale="90000"/>
          </a:bodyPr>
          <a:lstStyle/>
          <a:p>
            <a:r>
              <a:rPr lang="en-US" dirty="0" smtClean="0"/>
              <a:t>Simple Name Space/Metadata Scaling</a:t>
            </a:r>
            <a:endParaRPr lang="en-US" dirty="0"/>
          </a:p>
        </p:txBody>
      </p:sp>
      <p:sp>
        <p:nvSpPr>
          <p:cNvPr id="3" name="Content Placeholder 2"/>
          <p:cNvSpPr>
            <a:spLocks noGrp="1"/>
          </p:cNvSpPr>
          <p:nvPr>
            <p:ph idx="1"/>
          </p:nvPr>
        </p:nvSpPr>
        <p:spPr>
          <a:xfrm>
            <a:off x="457200" y="774700"/>
            <a:ext cx="8229600" cy="4902200"/>
          </a:xfrm>
        </p:spPr>
        <p:txBody>
          <a:bodyPr>
            <a:normAutofit fontScale="85000" lnSpcReduction="10000"/>
          </a:bodyPr>
          <a:lstStyle/>
          <a:p>
            <a:r>
              <a:rPr lang="en-US" dirty="0" err="1" smtClean="0"/>
              <a:t>MarFS</a:t>
            </a:r>
            <a:r>
              <a:rPr lang="en-US" dirty="0" smtClean="0"/>
              <a:t> can be used to aggregate many metadata file systems together to create one massive name space.</a:t>
            </a:r>
          </a:p>
          <a:p>
            <a:r>
              <a:rPr lang="en-US" dirty="0" smtClean="0"/>
              <a:t>This is simply done by adding metadata file systems (name spaces) to </a:t>
            </a:r>
            <a:r>
              <a:rPr lang="en-US" dirty="0" err="1" smtClean="0"/>
              <a:t>MarFS</a:t>
            </a:r>
            <a:r>
              <a:rPr lang="en-US" dirty="0" smtClean="0"/>
              <a:t>, so you can have any number of metadata file systems (name spaces).  </a:t>
            </a:r>
          </a:p>
          <a:p>
            <a:r>
              <a:rPr lang="en-US" dirty="0" smtClean="0"/>
              <a:t>At this level of scaling, there is no scaling within a single directory, that is fine grained scaling (next topic)</a:t>
            </a:r>
          </a:p>
          <a:p>
            <a:r>
              <a:rPr lang="en-US" dirty="0" smtClean="0"/>
              <a:t>The limits is N metadata file systems</a:t>
            </a:r>
          </a:p>
          <a:p>
            <a:r>
              <a:rPr lang="en-US" dirty="0" smtClean="0"/>
              <a:t>In Simple name space scaling, operations in the same name space go against the same metadata file system, however that one metadata file system might be a parallel file system like GPFS</a:t>
            </a:r>
            <a:endParaRPr lang="en-US" dirty="0"/>
          </a:p>
        </p:txBody>
      </p:sp>
      <p:sp>
        <p:nvSpPr>
          <p:cNvPr id="4" name="TextBox 3"/>
          <p:cNvSpPr txBox="1"/>
          <p:nvPr/>
        </p:nvSpPr>
        <p:spPr>
          <a:xfrm>
            <a:off x="1168400" y="5934670"/>
            <a:ext cx="1752600" cy="923330"/>
          </a:xfrm>
          <a:prstGeom prst="rect">
            <a:avLst/>
          </a:prstGeom>
          <a:noFill/>
        </p:spPr>
        <p:txBody>
          <a:bodyPr wrap="square" rtlCol="0">
            <a:spAutoFit/>
          </a:bodyPr>
          <a:lstStyle/>
          <a:p>
            <a:pPr algn="ctr"/>
            <a:r>
              <a:rPr lang="en-US" dirty="0" smtClean="0"/>
              <a:t>Namespace 1</a:t>
            </a:r>
          </a:p>
          <a:p>
            <a:pPr algn="ctr"/>
            <a:r>
              <a:rPr lang="en-US" dirty="0" smtClean="0"/>
              <a:t>GPFS Metadata File System</a:t>
            </a:r>
            <a:endParaRPr lang="en-US" dirty="0"/>
          </a:p>
        </p:txBody>
      </p:sp>
      <p:sp>
        <p:nvSpPr>
          <p:cNvPr id="5" name="TextBox 4"/>
          <p:cNvSpPr txBox="1"/>
          <p:nvPr/>
        </p:nvSpPr>
        <p:spPr>
          <a:xfrm>
            <a:off x="5676900" y="5913040"/>
            <a:ext cx="1752600" cy="923330"/>
          </a:xfrm>
          <a:prstGeom prst="rect">
            <a:avLst/>
          </a:prstGeom>
          <a:noFill/>
        </p:spPr>
        <p:txBody>
          <a:bodyPr wrap="square" rtlCol="0">
            <a:spAutoFit/>
          </a:bodyPr>
          <a:lstStyle/>
          <a:p>
            <a:pPr algn="ctr"/>
            <a:r>
              <a:rPr lang="en-US" dirty="0" smtClean="0"/>
              <a:t>Namespace N</a:t>
            </a:r>
          </a:p>
          <a:p>
            <a:pPr algn="ctr"/>
            <a:r>
              <a:rPr lang="en-US" dirty="0" smtClean="0"/>
              <a:t>GPFS Metadata File System</a:t>
            </a:r>
            <a:endParaRPr lang="en-US" dirty="0"/>
          </a:p>
        </p:txBody>
      </p:sp>
      <p:sp>
        <p:nvSpPr>
          <p:cNvPr id="6" name="TextBox 5"/>
          <p:cNvSpPr txBox="1"/>
          <p:nvPr/>
        </p:nvSpPr>
        <p:spPr>
          <a:xfrm>
            <a:off x="3606800" y="5611504"/>
            <a:ext cx="1358900" cy="646331"/>
          </a:xfrm>
          <a:prstGeom prst="rect">
            <a:avLst/>
          </a:prstGeom>
          <a:noFill/>
        </p:spPr>
        <p:txBody>
          <a:bodyPr wrap="square" rtlCol="0">
            <a:spAutoFit/>
          </a:bodyPr>
          <a:lstStyle/>
          <a:p>
            <a:r>
              <a:rPr lang="en-US" dirty="0" smtClean="0"/>
              <a:t>Top </a:t>
            </a:r>
            <a:r>
              <a:rPr lang="en-US" dirty="0" err="1" smtClean="0"/>
              <a:t>MarFS</a:t>
            </a:r>
            <a:r>
              <a:rPr lang="en-US" dirty="0" smtClean="0"/>
              <a:t> </a:t>
            </a:r>
            <a:r>
              <a:rPr lang="en-US" dirty="0" err="1" smtClean="0"/>
              <a:t>Mountpoint</a:t>
            </a:r>
            <a:endParaRPr lang="en-US" dirty="0"/>
          </a:p>
        </p:txBody>
      </p:sp>
      <p:sp>
        <p:nvSpPr>
          <p:cNvPr id="7" name="Oval 6"/>
          <p:cNvSpPr/>
          <p:nvPr/>
        </p:nvSpPr>
        <p:spPr>
          <a:xfrm>
            <a:off x="3416300" y="6434002"/>
            <a:ext cx="241300" cy="1810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127500" y="6438900"/>
            <a:ext cx="241300" cy="1810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819650" y="6446702"/>
            <a:ext cx="241300" cy="1810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a:off x="2794000" y="5934670"/>
            <a:ext cx="711200" cy="32316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endCxn id="6" idx="3"/>
          </p:cNvCxnSpPr>
          <p:nvPr/>
        </p:nvCxnSpPr>
        <p:spPr>
          <a:xfrm flipH="1" flipV="1">
            <a:off x="4965700" y="5934670"/>
            <a:ext cx="838200" cy="32316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8915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8"/>
            <a:ext cx="8229600" cy="576262"/>
          </a:xfrm>
        </p:spPr>
        <p:txBody>
          <a:bodyPr>
            <a:normAutofit fontScale="90000"/>
          </a:bodyPr>
          <a:lstStyle/>
          <a:p>
            <a:r>
              <a:rPr lang="en-US" dirty="0" smtClean="0"/>
              <a:t>Fine Grained Metadata Scaling </a:t>
            </a:r>
            <a:r>
              <a:rPr lang="en-US" smtClean="0"/>
              <a:t>(future)</a:t>
            </a:r>
            <a:endParaRPr lang="en-US" dirty="0"/>
          </a:p>
        </p:txBody>
      </p:sp>
      <p:sp>
        <p:nvSpPr>
          <p:cNvPr id="3" name="Content Placeholder 2"/>
          <p:cNvSpPr>
            <a:spLocks noGrp="1"/>
          </p:cNvSpPr>
          <p:nvPr>
            <p:ph idx="1"/>
          </p:nvPr>
        </p:nvSpPr>
        <p:spPr>
          <a:xfrm>
            <a:off x="101600" y="736600"/>
            <a:ext cx="2727325" cy="6121400"/>
          </a:xfrm>
        </p:spPr>
        <p:txBody>
          <a:bodyPr>
            <a:normAutofit fontScale="92500" lnSpcReduction="20000"/>
          </a:bodyPr>
          <a:lstStyle/>
          <a:p>
            <a:r>
              <a:rPr lang="en-US" sz="1800" dirty="0" smtClean="0"/>
              <a:t>Namespace Shard Directory </a:t>
            </a:r>
            <a:r>
              <a:rPr lang="en-US" sz="1800" dirty="0" smtClean="0"/>
              <a:t>Structure using Namespace A Directory </a:t>
            </a:r>
            <a:r>
              <a:rPr lang="en-US" sz="1800" dirty="0" err="1" smtClean="0"/>
              <a:t>Inodes</a:t>
            </a:r>
            <a:endParaRPr lang="en-US" sz="1800" dirty="0" smtClean="0"/>
          </a:p>
          <a:p>
            <a:r>
              <a:rPr lang="en-US" sz="1800" dirty="0" smtClean="0"/>
              <a:t>Hash files only (not </a:t>
            </a:r>
            <a:r>
              <a:rPr lang="en-US" sz="1800" dirty="0" err="1" smtClean="0"/>
              <a:t>dirs</a:t>
            </a:r>
            <a:r>
              <a:rPr lang="en-US" sz="1800" dirty="0" smtClean="0"/>
              <a:t>) across </a:t>
            </a:r>
            <a:r>
              <a:rPr lang="en-US" sz="1800" dirty="0" smtClean="0"/>
              <a:t>namespace shards</a:t>
            </a:r>
            <a:endParaRPr lang="en-US" sz="1800" dirty="0" smtClean="0"/>
          </a:p>
          <a:p>
            <a:r>
              <a:rPr lang="en-US" sz="1800" dirty="0" err="1" smtClean="0"/>
              <a:t>Mkdir</a:t>
            </a:r>
            <a:r>
              <a:rPr lang="en-US" sz="1800" dirty="0"/>
              <a:t> </a:t>
            </a:r>
            <a:r>
              <a:rPr lang="en-US" sz="1800" dirty="0" smtClean="0"/>
              <a:t>and MD ops against directories are now threaded (including rename of files much </a:t>
            </a:r>
            <a:r>
              <a:rPr lang="en-US" sz="1800" dirty="0" err="1" smtClean="0"/>
              <a:t>chang</a:t>
            </a:r>
            <a:r>
              <a:rPr lang="en-US" sz="1800" dirty="0" smtClean="0"/>
              <a:t>)</a:t>
            </a:r>
          </a:p>
          <a:p>
            <a:r>
              <a:rPr lang="en-US" sz="1800" dirty="0" smtClean="0"/>
              <a:t>Batch listing/reclaim etc. must be made to be parallel (like map reduce)</a:t>
            </a:r>
          </a:p>
          <a:p>
            <a:r>
              <a:rPr lang="en-US" sz="1800" dirty="0" smtClean="0"/>
              <a:t>Scalable within a single directory to N GPFS file system directories</a:t>
            </a:r>
          </a:p>
          <a:p>
            <a:r>
              <a:rPr lang="en-US" sz="1800" dirty="0" smtClean="0"/>
              <a:t>Rename of directories continue to work</a:t>
            </a:r>
          </a:p>
          <a:p>
            <a:r>
              <a:rPr lang="en-US" sz="1800" dirty="0" smtClean="0"/>
              <a:t>No communications protocols needed, just uses mounts</a:t>
            </a:r>
          </a:p>
          <a:p>
            <a:r>
              <a:rPr lang="en-US" sz="1800" dirty="0" err="1" smtClean="0"/>
              <a:t>Pftool</a:t>
            </a:r>
            <a:r>
              <a:rPr lang="en-US" sz="1800" dirty="0" smtClean="0"/>
              <a:t> can set width of hash up to max</a:t>
            </a:r>
          </a:p>
          <a:p>
            <a:endParaRPr lang="en-US" sz="1800" dirty="0"/>
          </a:p>
        </p:txBody>
      </p:sp>
      <p:sp>
        <p:nvSpPr>
          <p:cNvPr id="4" name="TextBox 3"/>
          <p:cNvSpPr txBox="1"/>
          <p:nvPr/>
        </p:nvSpPr>
        <p:spPr>
          <a:xfrm>
            <a:off x="2627556" y="1660436"/>
            <a:ext cx="3558687" cy="1477328"/>
          </a:xfrm>
          <a:prstGeom prst="rect">
            <a:avLst/>
          </a:prstGeom>
          <a:noFill/>
        </p:spPr>
        <p:txBody>
          <a:bodyPr wrap="square" rtlCol="0">
            <a:spAutoFit/>
          </a:bodyPr>
          <a:lstStyle/>
          <a:p>
            <a:pPr algn="ctr"/>
            <a:r>
              <a:rPr lang="en-US" dirty="0" err="1" smtClean="0"/>
              <a:t>Dir</a:t>
            </a:r>
            <a:r>
              <a:rPr lang="en-US" dirty="0" smtClean="0"/>
              <a:t> with no </a:t>
            </a:r>
            <a:r>
              <a:rPr lang="en-US" dirty="0" err="1" smtClean="0"/>
              <a:t>namespaceshard</a:t>
            </a:r>
            <a:r>
              <a:rPr lang="en-US" dirty="0" err="1" smtClean="0"/>
              <a:t>p</a:t>
            </a:r>
            <a:r>
              <a:rPr lang="en-US" dirty="0" smtClean="0"/>
              <a:t> </a:t>
            </a:r>
            <a:r>
              <a:rPr lang="en-US" dirty="0" err="1" smtClean="0"/>
              <a:t>xattr</a:t>
            </a:r>
            <a:endParaRPr lang="en-US" dirty="0" smtClean="0"/>
          </a:p>
          <a:p>
            <a:pPr algn="ctr"/>
            <a:r>
              <a:rPr lang="en-US" dirty="0" smtClean="0"/>
              <a:t>File1</a:t>
            </a:r>
          </a:p>
          <a:p>
            <a:pPr algn="ctr"/>
            <a:r>
              <a:rPr lang="en-US" dirty="0" smtClean="0"/>
              <a:t>File2</a:t>
            </a:r>
          </a:p>
          <a:p>
            <a:pPr algn="ctr"/>
            <a:r>
              <a:rPr lang="en-US" dirty="0" smtClean="0"/>
              <a:t>Dir1</a:t>
            </a:r>
          </a:p>
          <a:p>
            <a:pPr algn="ctr"/>
            <a:r>
              <a:rPr lang="en-US" dirty="0" smtClean="0"/>
              <a:t>File3</a:t>
            </a:r>
            <a:endParaRPr lang="en-US" dirty="0"/>
          </a:p>
        </p:txBody>
      </p:sp>
      <p:sp>
        <p:nvSpPr>
          <p:cNvPr id="5" name="TextBox 4"/>
          <p:cNvSpPr txBox="1"/>
          <p:nvPr/>
        </p:nvSpPr>
        <p:spPr>
          <a:xfrm>
            <a:off x="5976938" y="1660436"/>
            <a:ext cx="3167062" cy="1477328"/>
          </a:xfrm>
          <a:prstGeom prst="rect">
            <a:avLst/>
          </a:prstGeom>
          <a:noFill/>
        </p:spPr>
        <p:txBody>
          <a:bodyPr wrap="square" rtlCol="0">
            <a:spAutoFit/>
          </a:bodyPr>
          <a:lstStyle/>
          <a:p>
            <a:pPr algn="ctr"/>
            <a:r>
              <a:rPr lang="en-US" dirty="0" err="1" smtClean="0"/>
              <a:t>Dir</a:t>
            </a:r>
            <a:r>
              <a:rPr lang="en-US" dirty="0" smtClean="0"/>
              <a:t> with </a:t>
            </a:r>
            <a:r>
              <a:rPr lang="en-US" dirty="0" err="1" smtClean="0"/>
              <a:t>namespaceshard</a:t>
            </a:r>
            <a:r>
              <a:rPr lang="en-US" dirty="0" err="1" smtClean="0"/>
              <a:t>pnum</a:t>
            </a:r>
            <a:r>
              <a:rPr lang="en-US" dirty="0" smtClean="0"/>
              <a:t> </a:t>
            </a:r>
            <a:endParaRPr lang="en-US" dirty="0" smtClean="0"/>
          </a:p>
          <a:p>
            <a:pPr algn="ctr"/>
            <a:r>
              <a:rPr lang="en-US" dirty="0" err="1" smtClean="0"/>
              <a:t>Xattr</a:t>
            </a:r>
            <a:r>
              <a:rPr lang="en-US" dirty="0" smtClean="0"/>
              <a:t>=4 (4 </a:t>
            </a:r>
            <a:r>
              <a:rPr lang="en-US" dirty="0" smtClean="0"/>
              <a:t>NS-shards)</a:t>
            </a:r>
            <a:endParaRPr lang="en-US" dirty="0" smtClean="0"/>
          </a:p>
          <a:p>
            <a:pPr algn="ctr"/>
            <a:r>
              <a:rPr lang="en-US" dirty="0" err="1" smtClean="0"/>
              <a:t>Inode</a:t>
            </a:r>
            <a:r>
              <a:rPr lang="en-US" dirty="0" smtClean="0"/>
              <a:t>=47</a:t>
            </a:r>
          </a:p>
          <a:p>
            <a:pPr algn="ctr"/>
            <a:r>
              <a:rPr lang="en-US" dirty="0" smtClean="0"/>
              <a:t>Dir1</a:t>
            </a:r>
          </a:p>
          <a:p>
            <a:pPr algn="ctr"/>
            <a:r>
              <a:rPr lang="en-US" dirty="0" smtClean="0"/>
              <a:t>Dir2</a:t>
            </a:r>
            <a:endParaRPr lang="en-US" dirty="0"/>
          </a:p>
        </p:txBody>
      </p:sp>
      <p:sp>
        <p:nvSpPr>
          <p:cNvPr id="6" name="TextBox 5"/>
          <p:cNvSpPr txBox="1"/>
          <p:nvPr/>
        </p:nvSpPr>
        <p:spPr>
          <a:xfrm>
            <a:off x="4025900" y="1032638"/>
            <a:ext cx="4033715" cy="369332"/>
          </a:xfrm>
          <a:prstGeom prst="rect">
            <a:avLst/>
          </a:prstGeom>
          <a:noFill/>
        </p:spPr>
        <p:txBody>
          <a:bodyPr wrap="square" rtlCol="0">
            <a:spAutoFit/>
          </a:bodyPr>
          <a:lstStyle/>
          <a:p>
            <a:r>
              <a:rPr lang="en-US" dirty="0" err="1" smtClean="0"/>
              <a:t>Dir</a:t>
            </a:r>
            <a:r>
              <a:rPr lang="en-US" dirty="0" smtClean="0"/>
              <a:t>  with no </a:t>
            </a:r>
            <a:r>
              <a:rPr lang="en-US" dirty="0" err="1" smtClean="0"/>
              <a:t>namespaceshardpnum</a:t>
            </a:r>
            <a:r>
              <a:rPr lang="en-US" dirty="0" smtClean="0"/>
              <a:t> </a:t>
            </a:r>
            <a:r>
              <a:rPr lang="en-US" dirty="0" err="1" smtClean="0"/>
              <a:t>xattr</a:t>
            </a:r>
            <a:endParaRPr lang="en-US" dirty="0"/>
          </a:p>
        </p:txBody>
      </p:sp>
      <p:cxnSp>
        <p:nvCxnSpPr>
          <p:cNvPr id="10" name="Straight Connector 9"/>
          <p:cNvCxnSpPr/>
          <p:nvPr/>
        </p:nvCxnSpPr>
        <p:spPr>
          <a:xfrm flipH="1">
            <a:off x="5041900" y="1401970"/>
            <a:ext cx="114300" cy="31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flipV="1">
            <a:off x="6654800" y="1401970"/>
            <a:ext cx="88900" cy="31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792415" y="2697370"/>
            <a:ext cx="381000" cy="44846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448050" y="3187868"/>
            <a:ext cx="577850" cy="369332"/>
          </a:xfrm>
          <a:prstGeom prst="rect">
            <a:avLst/>
          </a:prstGeom>
          <a:noFill/>
        </p:spPr>
        <p:txBody>
          <a:bodyPr wrap="square" rtlCol="0">
            <a:spAutoFit/>
          </a:bodyPr>
          <a:lstStyle/>
          <a:p>
            <a:r>
              <a:rPr lang="en-US" dirty="0" smtClean="0"/>
              <a:t>Etc.</a:t>
            </a:r>
            <a:endParaRPr lang="en-US" dirty="0"/>
          </a:p>
        </p:txBody>
      </p:sp>
      <p:sp>
        <p:nvSpPr>
          <p:cNvPr id="21" name="TextBox 20"/>
          <p:cNvSpPr txBox="1"/>
          <p:nvPr/>
        </p:nvSpPr>
        <p:spPr>
          <a:xfrm>
            <a:off x="3813175" y="4251236"/>
            <a:ext cx="1181100" cy="369332"/>
          </a:xfrm>
          <a:prstGeom prst="rect">
            <a:avLst/>
          </a:prstGeom>
          <a:noFill/>
          <a:ln>
            <a:solidFill>
              <a:schemeClr val="tx1"/>
            </a:solidFill>
          </a:ln>
        </p:spPr>
        <p:txBody>
          <a:bodyPr wrap="square" rtlCol="0">
            <a:spAutoFit/>
          </a:bodyPr>
          <a:lstStyle/>
          <a:p>
            <a:pPr algn="ctr"/>
            <a:r>
              <a:rPr lang="en-US" dirty="0" smtClean="0"/>
              <a:t>NS-shard1</a:t>
            </a:r>
            <a:endParaRPr lang="en-US" dirty="0"/>
          </a:p>
        </p:txBody>
      </p:sp>
      <p:sp>
        <p:nvSpPr>
          <p:cNvPr id="22" name="TextBox 21"/>
          <p:cNvSpPr txBox="1"/>
          <p:nvPr/>
        </p:nvSpPr>
        <p:spPr>
          <a:xfrm>
            <a:off x="4267200" y="717012"/>
            <a:ext cx="4089400" cy="369332"/>
          </a:xfrm>
          <a:prstGeom prst="rect">
            <a:avLst/>
          </a:prstGeom>
          <a:noFill/>
        </p:spPr>
        <p:txBody>
          <a:bodyPr wrap="square" rtlCol="0">
            <a:spAutoFit/>
          </a:bodyPr>
          <a:lstStyle/>
          <a:p>
            <a:r>
              <a:rPr lang="en-US" dirty="0" smtClean="0"/>
              <a:t>Namespace A GPFS Metadata File System</a:t>
            </a:r>
            <a:endParaRPr lang="en-US" dirty="0"/>
          </a:p>
        </p:txBody>
      </p:sp>
      <p:cxnSp>
        <p:nvCxnSpPr>
          <p:cNvPr id="23" name="Straight Connector 22"/>
          <p:cNvCxnSpPr/>
          <p:nvPr/>
        </p:nvCxnSpPr>
        <p:spPr>
          <a:xfrm>
            <a:off x="7797800" y="2739408"/>
            <a:ext cx="558800" cy="1307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0" y="3022600"/>
            <a:ext cx="558800" cy="115164"/>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8356600" y="2685534"/>
            <a:ext cx="577850" cy="369332"/>
          </a:xfrm>
          <a:prstGeom prst="rect">
            <a:avLst/>
          </a:prstGeom>
          <a:noFill/>
        </p:spPr>
        <p:txBody>
          <a:bodyPr wrap="square" rtlCol="0">
            <a:spAutoFit/>
          </a:bodyPr>
          <a:lstStyle/>
          <a:p>
            <a:r>
              <a:rPr lang="en-US" dirty="0" smtClean="0"/>
              <a:t>Etc.</a:t>
            </a:r>
            <a:endParaRPr lang="en-US" dirty="0"/>
          </a:p>
        </p:txBody>
      </p:sp>
      <p:sp>
        <p:nvSpPr>
          <p:cNvPr id="30" name="TextBox 29"/>
          <p:cNvSpPr txBox="1"/>
          <p:nvPr/>
        </p:nvSpPr>
        <p:spPr>
          <a:xfrm>
            <a:off x="8382000" y="2952234"/>
            <a:ext cx="577850" cy="369332"/>
          </a:xfrm>
          <a:prstGeom prst="rect">
            <a:avLst/>
          </a:prstGeom>
          <a:noFill/>
        </p:spPr>
        <p:txBody>
          <a:bodyPr wrap="square" rtlCol="0">
            <a:spAutoFit/>
          </a:bodyPr>
          <a:lstStyle/>
          <a:p>
            <a:r>
              <a:rPr lang="en-US" dirty="0" smtClean="0"/>
              <a:t>Etc.</a:t>
            </a:r>
            <a:endParaRPr lang="en-US" dirty="0"/>
          </a:p>
        </p:txBody>
      </p:sp>
      <p:sp>
        <p:nvSpPr>
          <p:cNvPr id="31" name="TextBox 30"/>
          <p:cNvSpPr txBox="1"/>
          <p:nvPr/>
        </p:nvSpPr>
        <p:spPr>
          <a:xfrm>
            <a:off x="3556000" y="3589804"/>
            <a:ext cx="5587999" cy="646331"/>
          </a:xfrm>
          <a:prstGeom prst="rect">
            <a:avLst/>
          </a:prstGeom>
          <a:noFill/>
        </p:spPr>
        <p:txBody>
          <a:bodyPr wrap="square" rtlCol="0">
            <a:spAutoFit/>
          </a:bodyPr>
          <a:lstStyle/>
          <a:p>
            <a:pPr algn="ctr"/>
            <a:r>
              <a:rPr lang="en-US" dirty="0" smtClean="0"/>
              <a:t>GPFS File Systems as </a:t>
            </a:r>
            <a:r>
              <a:rPr lang="en-US" dirty="0" smtClean="0"/>
              <a:t>Namespace Shards to </a:t>
            </a:r>
            <a:r>
              <a:rPr lang="en-US" dirty="0" smtClean="0"/>
              <a:t>Namespace A</a:t>
            </a:r>
          </a:p>
          <a:p>
            <a:pPr algn="ctr"/>
            <a:r>
              <a:rPr lang="en-US" dirty="0" smtClean="0"/>
              <a:t>Files are hashed across directories</a:t>
            </a:r>
            <a:endParaRPr lang="en-US" dirty="0"/>
          </a:p>
        </p:txBody>
      </p:sp>
      <p:sp>
        <p:nvSpPr>
          <p:cNvPr id="32" name="TextBox 31"/>
          <p:cNvSpPr txBox="1"/>
          <p:nvPr/>
        </p:nvSpPr>
        <p:spPr>
          <a:xfrm>
            <a:off x="5146675" y="4251236"/>
            <a:ext cx="1181100" cy="369332"/>
          </a:xfrm>
          <a:prstGeom prst="rect">
            <a:avLst/>
          </a:prstGeom>
          <a:noFill/>
          <a:ln>
            <a:solidFill>
              <a:schemeClr val="tx1"/>
            </a:solidFill>
          </a:ln>
        </p:spPr>
        <p:txBody>
          <a:bodyPr wrap="square" rtlCol="0">
            <a:spAutoFit/>
          </a:bodyPr>
          <a:lstStyle/>
          <a:p>
            <a:pPr algn="ctr"/>
            <a:r>
              <a:rPr lang="en-US" dirty="0" smtClean="0"/>
              <a:t>NS-shard2</a:t>
            </a:r>
            <a:endParaRPr lang="en-US" dirty="0"/>
          </a:p>
        </p:txBody>
      </p:sp>
      <p:sp>
        <p:nvSpPr>
          <p:cNvPr id="33" name="TextBox 32"/>
          <p:cNvSpPr txBox="1"/>
          <p:nvPr/>
        </p:nvSpPr>
        <p:spPr>
          <a:xfrm>
            <a:off x="6480175" y="4236304"/>
            <a:ext cx="1181100" cy="369332"/>
          </a:xfrm>
          <a:prstGeom prst="rect">
            <a:avLst/>
          </a:prstGeom>
          <a:noFill/>
          <a:ln>
            <a:solidFill>
              <a:schemeClr val="tx1"/>
            </a:solidFill>
          </a:ln>
        </p:spPr>
        <p:txBody>
          <a:bodyPr wrap="square" rtlCol="0">
            <a:spAutoFit/>
          </a:bodyPr>
          <a:lstStyle/>
          <a:p>
            <a:pPr algn="ctr"/>
            <a:r>
              <a:rPr lang="en-US" dirty="0" smtClean="0"/>
              <a:t>NS-shard3</a:t>
            </a:r>
            <a:endParaRPr lang="en-US" dirty="0"/>
          </a:p>
        </p:txBody>
      </p:sp>
      <p:sp>
        <p:nvSpPr>
          <p:cNvPr id="34" name="TextBox 33"/>
          <p:cNvSpPr txBox="1"/>
          <p:nvPr/>
        </p:nvSpPr>
        <p:spPr>
          <a:xfrm>
            <a:off x="7813675" y="4236304"/>
            <a:ext cx="1181100" cy="369332"/>
          </a:xfrm>
          <a:prstGeom prst="rect">
            <a:avLst/>
          </a:prstGeom>
          <a:noFill/>
          <a:ln>
            <a:solidFill>
              <a:schemeClr val="tx1"/>
            </a:solidFill>
          </a:ln>
        </p:spPr>
        <p:txBody>
          <a:bodyPr wrap="square" rtlCol="0">
            <a:spAutoFit/>
          </a:bodyPr>
          <a:lstStyle/>
          <a:p>
            <a:pPr algn="ctr"/>
            <a:r>
              <a:rPr lang="en-US" dirty="0" smtClean="0"/>
              <a:t>NS-shard4</a:t>
            </a:r>
            <a:endParaRPr lang="en-US" dirty="0"/>
          </a:p>
        </p:txBody>
      </p:sp>
      <p:sp>
        <p:nvSpPr>
          <p:cNvPr id="35" name="TextBox 34"/>
          <p:cNvSpPr txBox="1"/>
          <p:nvPr/>
        </p:nvSpPr>
        <p:spPr>
          <a:xfrm>
            <a:off x="3921125" y="4708565"/>
            <a:ext cx="1031875" cy="369332"/>
          </a:xfrm>
          <a:prstGeom prst="rect">
            <a:avLst/>
          </a:prstGeom>
          <a:noFill/>
        </p:spPr>
        <p:txBody>
          <a:bodyPr wrap="square" rtlCol="0">
            <a:spAutoFit/>
          </a:bodyPr>
          <a:lstStyle/>
          <a:p>
            <a:pPr algn="ctr"/>
            <a:r>
              <a:rPr lang="en-US" dirty="0" smtClean="0"/>
              <a:t>1 2 3 4</a:t>
            </a:r>
            <a:endParaRPr lang="en-US" dirty="0"/>
          </a:p>
        </p:txBody>
      </p:sp>
      <p:sp>
        <p:nvSpPr>
          <p:cNvPr id="36" name="TextBox 35"/>
          <p:cNvSpPr txBox="1"/>
          <p:nvPr/>
        </p:nvSpPr>
        <p:spPr>
          <a:xfrm>
            <a:off x="4178300" y="5037694"/>
            <a:ext cx="1031875" cy="369332"/>
          </a:xfrm>
          <a:prstGeom prst="rect">
            <a:avLst/>
          </a:prstGeom>
          <a:noFill/>
        </p:spPr>
        <p:txBody>
          <a:bodyPr wrap="square" rtlCol="0">
            <a:spAutoFit/>
          </a:bodyPr>
          <a:lstStyle/>
          <a:p>
            <a:pPr algn="ctr"/>
            <a:r>
              <a:rPr lang="en-US" dirty="0" smtClean="0"/>
              <a:t>2 7 9</a:t>
            </a:r>
            <a:endParaRPr lang="en-US" dirty="0"/>
          </a:p>
        </p:txBody>
      </p:sp>
      <p:sp>
        <p:nvSpPr>
          <p:cNvPr id="37" name="Rectangle 36"/>
          <p:cNvSpPr/>
          <p:nvPr/>
        </p:nvSpPr>
        <p:spPr>
          <a:xfrm>
            <a:off x="4635500" y="4779756"/>
            <a:ext cx="127000" cy="6087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2806700" y="4706333"/>
            <a:ext cx="1549400" cy="1077218"/>
          </a:xfrm>
          <a:prstGeom prst="rect">
            <a:avLst/>
          </a:prstGeom>
          <a:noFill/>
        </p:spPr>
        <p:txBody>
          <a:bodyPr wrap="square" rtlCol="0">
            <a:spAutoFit/>
          </a:bodyPr>
          <a:lstStyle/>
          <a:p>
            <a:r>
              <a:rPr lang="en-US" sz="1600" dirty="0" smtClean="0"/>
              <a:t>Namespace A </a:t>
            </a:r>
            <a:r>
              <a:rPr lang="en-US" sz="1600" dirty="0" err="1" smtClean="0"/>
              <a:t>Inode</a:t>
            </a:r>
            <a:r>
              <a:rPr lang="en-US" sz="1600" dirty="0" smtClean="0"/>
              <a:t> based</a:t>
            </a:r>
          </a:p>
          <a:p>
            <a:r>
              <a:rPr lang="en-US" sz="1600" dirty="0" smtClean="0"/>
              <a:t>Directory Structure</a:t>
            </a:r>
            <a:endParaRPr lang="en-US" sz="1600" dirty="0"/>
          </a:p>
        </p:txBody>
      </p:sp>
      <p:sp>
        <p:nvSpPr>
          <p:cNvPr id="42" name="TextBox 41"/>
          <p:cNvSpPr txBox="1"/>
          <p:nvPr/>
        </p:nvSpPr>
        <p:spPr>
          <a:xfrm>
            <a:off x="2867025" y="5940992"/>
            <a:ext cx="1054100" cy="646331"/>
          </a:xfrm>
          <a:prstGeom prst="rect">
            <a:avLst/>
          </a:prstGeom>
          <a:noFill/>
        </p:spPr>
        <p:txBody>
          <a:bodyPr wrap="square" rtlCol="0">
            <a:spAutoFit/>
          </a:bodyPr>
          <a:lstStyle/>
          <a:p>
            <a:r>
              <a:rPr lang="en-US" dirty="0" err="1" smtClean="0"/>
              <a:t>Inode</a:t>
            </a:r>
            <a:r>
              <a:rPr lang="en-US" dirty="0" smtClean="0"/>
              <a:t> 47 directory</a:t>
            </a:r>
            <a:endParaRPr lang="en-US" dirty="0"/>
          </a:p>
        </p:txBody>
      </p:sp>
      <p:sp>
        <p:nvSpPr>
          <p:cNvPr id="44" name="TextBox 43"/>
          <p:cNvSpPr txBox="1"/>
          <p:nvPr/>
        </p:nvSpPr>
        <p:spPr>
          <a:xfrm>
            <a:off x="4406900" y="5630527"/>
            <a:ext cx="752475" cy="646331"/>
          </a:xfrm>
          <a:prstGeom prst="rect">
            <a:avLst/>
          </a:prstGeom>
          <a:noFill/>
        </p:spPr>
        <p:txBody>
          <a:bodyPr wrap="square" rtlCol="0">
            <a:spAutoFit/>
          </a:bodyPr>
          <a:lstStyle/>
          <a:p>
            <a:r>
              <a:rPr lang="en-US" dirty="0" smtClean="0"/>
              <a:t>File1</a:t>
            </a:r>
          </a:p>
          <a:p>
            <a:r>
              <a:rPr lang="en-US" dirty="0" smtClean="0"/>
              <a:t>File5</a:t>
            </a:r>
            <a:endParaRPr lang="en-US" dirty="0"/>
          </a:p>
        </p:txBody>
      </p:sp>
      <p:cxnSp>
        <p:nvCxnSpPr>
          <p:cNvPr id="45" name="Straight Connector 44"/>
          <p:cNvCxnSpPr>
            <a:stCxn id="36" idx="2"/>
          </p:cNvCxnSpPr>
          <p:nvPr/>
        </p:nvCxnSpPr>
        <p:spPr>
          <a:xfrm>
            <a:off x="4694238" y="5407026"/>
            <a:ext cx="4762" cy="223501"/>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203825" y="4695865"/>
            <a:ext cx="1031875" cy="369332"/>
          </a:xfrm>
          <a:prstGeom prst="rect">
            <a:avLst/>
          </a:prstGeom>
          <a:noFill/>
        </p:spPr>
        <p:txBody>
          <a:bodyPr wrap="square" rtlCol="0">
            <a:spAutoFit/>
          </a:bodyPr>
          <a:lstStyle/>
          <a:p>
            <a:pPr algn="ctr"/>
            <a:r>
              <a:rPr lang="en-US" dirty="0" smtClean="0"/>
              <a:t>1 2 3 4</a:t>
            </a:r>
            <a:endParaRPr lang="en-US" dirty="0"/>
          </a:p>
        </p:txBody>
      </p:sp>
      <p:sp>
        <p:nvSpPr>
          <p:cNvPr id="50" name="TextBox 49"/>
          <p:cNvSpPr txBox="1"/>
          <p:nvPr/>
        </p:nvSpPr>
        <p:spPr>
          <a:xfrm>
            <a:off x="5461000" y="5024994"/>
            <a:ext cx="1031875" cy="369332"/>
          </a:xfrm>
          <a:prstGeom prst="rect">
            <a:avLst/>
          </a:prstGeom>
          <a:noFill/>
        </p:spPr>
        <p:txBody>
          <a:bodyPr wrap="square" rtlCol="0">
            <a:spAutoFit/>
          </a:bodyPr>
          <a:lstStyle/>
          <a:p>
            <a:pPr algn="ctr"/>
            <a:r>
              <a:rPr lang="en-US" dirty="0" smtClean="0"/>
              <a:t>2 7 9</a:t>
            </a:r>
            <a:endParaRPr lang="en-US" dirty="0"/>
          </a:p>
        </p:txBody>
      </p:sp>
      <p:sp>
        <p:nvSpPr>
          <p:cNvPr id="51" name="Rectangle 50"/>
          <p:cNvSpPr/>
          <p:nvPr/>
        </p:nvSpPr>
        <p:spPr>
          <a:xfrm>
            <a:off x="5918200" y="4767056"/>
            <a:ext cx="127000" cy="6087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5689600" y="5617827"/>
            <a:ext cx="752475" cy="646331"/>
          </a:xfrm>
          <a:prstGeom prst="rect">
            <a:avLst/>
          </a:prstGeom>
          <a:noFill/>
        </p:spPr>
        <p:txBody>
          <a:bodyPr wrap="square" rtlCol="0">
            <a:spAutoFit/>
          </a:bodyPr>
          <a:lstStyle/>
          <a:p>
            <a:r>
              <a:rPr lang="en-US" dirty="0" smtClean="0"/>
              <a:t>File2</a:t>
            </a:r>
          </a:p>
          <a:p>
            <a:r>
              <a:rPr lang="en-US" dirty="0" smtClean="0"/>
              <a:t>File6</a:t>
            </a:r>
            <a:endParaRPr lang="en-US" dirty="0"/>
          </a:p>
        </p:txBody>
      </p:sp>
      <p:cxnSp>
        <p:nvCxnSpPr>
          <p:cNvPr id="53" name="Straight Connector 52"/>
          <p:cNvCxnSpPr>
            <a:stCxn id="50" idx="2"/>
          </p:cNvCxnSpPr>
          <p:nvPr/>
        </p:nvCxnSpPr>
        <p:spPr>
          <a:xfrm>
            <a:off x="5976938" y="5394326"/>
            <a:ext cx="4762" cy="223501"/>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6499225" y="4695865"/>
            <a:ext cx="1031875" cy="369332"/>
          </a:xfrm>
          <a:prstGeom prst="rect">
            <a:avLst/>
          </a:prstGeom>
          <a:noFill/>
        </p:spPr>
        <p:txBody>
          <a:bodyPr wrap="square" rtlCol="0">
            <a:spAutoFit/>
          </a:bodyPr>
          <a:lstStyle/>
          <a:p>
            <a:pPr algn="ctr"/>
            <a:r>
              <a:rPr lang="en-US" dirty="0" smtClean="0"/>
              <a:t>1 2 3 4</a:t>
            </a:r>
            <a:endParaRPr lang="en-US" dirty="0"/>
          </a:p>
        </p:txBody>
      </p:sp>
      <p:sp>
        <p:nvSpPr>
          <p:cNvPr id="55" name="TextBox 54"/>
          <p:cNvSpPr txBox="1"/>
          <p:nvPr/>
        </p:nvSpPr>
        <p:spPr>
          <a:xfrm>
            <a:off x="6756400" y="5024994"/>
            <a:ext cx="1031875" cy="369332"/>
          </a:xfrm>
          <a:prstGeom prst="rect">
            <a:avLst/>
          </a:prstGeom>
          <a:noFill/>
        </p:spPr>
        <p:txBody>
          <a:bodyPr wrap="square" rtlCol="0">
            <a:spAutoFit/>
          </a:bodyPr>
          <a:lstStyle/>
          <a:p>
            <a:pPr algn="ctr"/>
            <a:r>
              <a:rPr lang="en-US" dirty="0" smtClean="0"/>
              <a:t>2 7 9</a:t>
            </a:r>
            <a:endParaRPr lang="en-US" dirty="0"/>
          </a:p>
        </p:txBody>
      </p:sp>
      <p:sp>
        <p:nvSpPr>
          <p:cNvPr id="56" name="Rectangle 55"/>
          <p:cNvSpPr/>
          <p:nvPr/>
        </p:nvSpPr>
        <p:spPr>
          <a:xfrm>
            <a:off x="7213600" y="4767056"/>
            <a:ext cx="127000" cy="6087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6985000" y="5617827"/>
            <a:ext cx="752475" cy="646331"/>
          </a:xfrm>
          <a:prstGeom prst="rect">
            <a:avLst/>
          </a:prstGeom>
          <a:noFill/>
        </p:spPr>
        <p:txBody>
          <a:bodyPr wrap="square" rtlCol="0">
            <a:spAutoFit/>
          </a:bodyPr>
          <a:lstStyle/>
          <a:p>
            <a:r>
              <a:rPr lang="en-US" dirty="0" smtClean="0"/>
              <a:t>File3</a:t>
            </a:r>
          </a:p>
          <a:p>
            <a:r>
              <a:rPr lang="en-US" dirty="0" smtClean="0"/>
              <a:t>File7</a:t>
            </a:r>
            <a:endParaRPr lang="en-US" dirty="0"/>
          </a:p>
        </p:txBody>
      </p:sp>
      <p:cxnSp>
        <p:nvCxnSpPr>
          <p:cNvPr id="58" name="Straight Connector 57"/>
          <p:cNvCxnSpPr>
            <a:stCxn id="55" idx="2"/>
          </p:cNvCxnSpPr>
          <p:nvPr/>
        </p:nvCxnSpPr>
        <p:spPr>
          <a:xfrm>
            <a:off x="7272338" y="5394326"/>
            <a:ext cx="4762" cy="223501"/>
          </a:xfrm>
          <a:prstGeom prst="line">
            <a:avLst/>
          </a:prstGeom>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731125" y="4695865"/>
            <a:ext cx="1031875" cy="369332"/>
          </a:xfrm>
          <a:prstGeom prst="rect">
            <a:avLst/>
          </a:prstGeom>
          <a:noFill/>
        </p:spPr>
        <p:txBody>
          <a:bodyPr wrap="square" rtlCol="0">
            <a:spAutoFit/>
          </a:bodyPr>
          <a:lstStyle/>
          <a:p>
            <a:pPr algn="ctr"/>
            <a:r>
              <a:rPr lang="en-US" dirty="0" smtClean="0"/>
              <a:t>1 2 3 4</a:t>
            </a:r>
            <a:endParaRPr lang="en-US" dirty="0"/>
          </a:p>
        </p:txBody>
      </p:sp>
      <p:sp>
        <p:nvSpPr>
          <p:cNvPr id="60" name="TextBox 59"/>
          <p:cNvSpPr txBox="1"/>
          <p:nvPr/>
        </p:nvSpPr>
        <p:spPr>
          <a:xfrm>
            <a:off x="7988300" y="5024994"/>
            <a:ext cx="1031875" cy="369332"/>
          </a:xfrm>
          <a:prstGeom prst="rect">
            <a:avLst/>
          </a:prstGeom>
          <a:noFill/>
        </p:spPr>
        <p:txBody>
          <a:bodyPr wrap="square" rtlCol="0">
            <a:spAutoFit/>
          </a:bodyPr>
          <a:lstStyle/>
          <a:p>
            <a:pPr algn="ctr"/>
            <a:r>
              <a:rPr lang="en-US" dirty="0" smtClean="0"/>
              <a:t>2 7 9</a:t>
            </a:r>
            <a:endParaRPr lang="en-US" dirty="0"/>
          </a:p>
        </p:txBody>
      </p:sp>
      <p:sp>
        <p:nvSpPr>
          <p:cNvPr id="61" name="Rectangle 60"/>
          <p:cNvSpPr/>
          <p:nvPr/>
        </p:nvSpPr>
        <p:spPr>
          <a:xfrm>
            <a:off x="8445500" y="4767056"/>
            <a:ext cx="127000" cy="6087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8216900" y="5617827"/>
            <a:ext cx="752475" cy="369332"/>
          </a:xfrm>
          <a:prstGeom prst="rect">
            <a:avLst/>
          </a:prstGeom>
          <a:noFill/>
        </p:spPr>
        <p:txBody>
          <a:bodyPr wrap="square" rtlCol="0">
            <a:spAutoFit/>
          </a:bodyPr>
          <a:lstStyle/>
          <a:p>
            <a:r>
              <a:rPr lang="en-US" dirty="0" smtClean="0"/>
              <a:t>File4</a:t>
            </a:r>
          </a:p>
        </p:txBody>
      </p:sp>
      <p:cxnSp>
        <p:nvCxnSpPr>
          <p:cNvPr id="63" name="Straight Connector 62"/>
          <p:cNvCxnSpPr>
            <a:stCxn id="60" idx="2"/>
          </p:cNvCxnSpPr>
          <p:nvPr/>
        </p:nvCxnSpPr>
        <p:spPr>
          <a:xfrm>
            <a:off x="8504238" y="5394326"/>
            <a:ext cx="4762" cy="223501"/>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flipV="1">
            <a:off x="3921125" y="5407026"/>
            <a:ext cx="622299" cy="7651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5651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512762"/>
          </a:xfrm>
        </p:spPr>
        <p:txBody>
          <a:bodyPr>
            <a:normAutofit fontScale="90000"/>
          </a:bodyPr>
          <a:lstStyle/>
          <a:p>
            <a:r>
              <a:rPr lang="en-US" dirty="0" smtClean="0"/>
              <a:t>Security Model</a:t>
            </a:r>
            <a:endParaRPr lang="en-US" dirty="0"/>
          </a:p>
        </p:txBody>
      </p:sp>
      <p:sp>
        <p:nvSpPr>
          <p:cNvPr id="3" name="Content Placeholder 2"/>
          <p:cNvSpPr>
            <a:spLocks noGrp="1"/>
          </p:cNvSpPr>
          <p:nvPr>
            <p:ph idx="1"/>
          </p:nvPr>
        </p:nvSpPr>
        <p:spPr>
          <a:xfrm>
            <a:off x="114300" y="584200"/>
            <a:ext cx="8915400" cy="6299200"/>
          </a:xfrm>
        </p:spPr>
        <p:txBody>
          <a:bodyPr>
            <a:noAutofit/>
          </a:bodyPr>
          <a:lstStyle/>
          <a:p>
            <a:r>
              <a:rPr lang="en-US" sz="1400" dirty="0"/>
              <a:t>All  POSIX security is obeyed by </a:t>
            </a:r>
            <a:r>
              <a:rPr lang="en-US" sz="1400" dirty="0" err="1"/>
              <a:t>MarFS</a:t>
            </a:r>
            <a:r>
              <a:rPr lang="en-US" sz="1400" dirty="0"/>
              <a:t> and in addition special security can be added by configuration to manage what parts of the name space allow metadata and data update/read, and you can control those special permissions for interactive and batch </a:t>
            </a:r>
            <a:r>
              <a:rPr lang="en-US" sz="1400" dirty="0" smtClean="0"/>
              <a:t>separately  These </a:t>
            </a:r>
            <a:r>
              <a:rPr lang="en-US" sz="1400" dirty="0"/>
              <a:t>permissions are above and beyond the POSIX permissions (</a:t>
            </a:r>
            <a:r>
              <a:rPr lang="en-US" sz="1400" dirty="0" err="1"/>
              <a:t>rwx</a:t>
            </a:r>
            <a:r>
              <a:rPr lang="en-US" sz="1400" dirty="0"/>
              <a:t>/</a:t>
            </a:r>
            <a:r>
              <a:rPr lang="en-US" sz="1400" dirty="0" err="1"/>
              <a:t>ugo</a:t>
            </a:r>
            <a:r>
              <a:rPr lang="en-US" sz="1400" dirty="0"/>
              <a:t>).  This is because external repositories may have special permissions that don’t map exactly to POSIX permissions.  </a:t>
            </a:r>
          </a:p>
          <a:p>
            <a:pPr lvl="2"/>
            <a:r>
              <a:rPr lang="en-US" sz="1400" dirty="0" err="1"/>
              <a:t>rm</a:t>
            </a:r>
            <a:r>
              <a:rPr lang="en-US" sz="1400" dirty="0"/>
              <a:t> – read </a:t>
            </a:r>
            <a:r>
              <a:rPr lang="en-US" sz="1400" dirty="0" smtClean="0"/>
              <a:t>metadata    </a:t>
            </a:r>
            <a:r>
              <a:rPr lang="en-US" sz="1400" dirty="0" err="1" smtClean="0"/>
              <a:t>wm</a:t>
            </a:r>
            <a:r>
              <a:rPr lang="en-US" sz="1400" dirty="0" smtClean="0"/>
              <a:t> </a:t>
            </a:r>
            <a:r>
              <a:rPr lang="en-US" sz="1400" dirty="0"/>
              <a:t>– write </a:t>
            </a:r>
            <a:r>
              <a:rPr lang="en-US" sz="1400" dirty="0" smtClean="0"/>
              <a:t>metadata    </a:t>
            </a:r>
            <a:r>
              <a:rPr lang="en-US" sz="1400" dirty="0" err="1" smtClean="0"/>
              <a:t>rd</a:t>
            </a:r>
            <a:r>
              <a:rPr lang="en-US" sz="1400" dirty="0" smtClean="0"/>
              <a:t> </a:t>
            </a:r>
            <a:r>
              <a:rPr lang="en-US" sz="1400" dirty="0"/>
              <a:t>– read </a:t>
            </a:r>
            <a:r>
              <a:rPr lang="en-US" sz="1400" dirty="0" smtClean="0"/>
              <a:t>data     </a:t>
            </a:r>
            <a:r>
              <a:rPr lang="en-US" sz="1400" dirty="0" err="1" smtClean="0"/>
              <a:t>wd</a:t>
            </a:r>
            <a:r>
              <a:rPr lang="en-US" sz="1400" dirty="0" smtClean="0"/>
              <a:t> </a:t>
            </a:r>
            <a:r>
              <a:rPr lang="en-US" sz="1400" dirty="0"/>
              <a:t>– write </a:t>
            </a:r>
            <a:r>
              <a:rPr lang="en-US" sz="1400" dirty="0" smtClean="0"/>
              <a:t>data    </a:t>
            </a:r>
            <a:r>
              <a:rPr lang="en-US" sz="1400" dirty="0" err="1" smtClean="0"/>
              <a:t>ud</a:t>
            </a:r>
            <a:r>
              <a:rPr lang="en-US" sz="1400" dirty="0" smtClean="0"/>
              <a:t> </a:t>
            </a:r>
            <a:r>
              <a:rPr lang="en-US" sz="1400" dirty="0"/>
              <a:t>– unlink data</a:t>
            </a:r>
          </a:p>
          <a:p>
            <a:pPr lvl="2"/>
            <a:r>
              <a:rPr lang="en-US" sz="1400" dirty="0"/>
              <a:t>T</a:t>
            </a:r>
            <a:r>
              <a:rPr lang="en-US" sz="1400" dirty="0" smtClean="0"/>
              <a:t>o </a:t>
            </a:r>
            <a:r>
              <a:rPr lang="en-US" sz="1400" dirty="0"/>
              <a:t>allow read and write in </a:t>
            </a:r>
            <a:r>
              <a:rPr lang="en-US" sz="1400" dirty="0" smtClean="0"/>
              <a:t>POSIX permissions</a:t>
            </a:r>
            <a:r>
              <a:rPr lang="en-US" sz="1400" dirty="0"/>
              <a:t> </a:t>
            </a:r>
            <a:r>
              <a:rPr lang="en-US" sz="1400" dirty="0" smtClean="0"/>
              <a:t>to </a:t>
            </a:r>
            <a:r>
              <a:rPr lang="en-US" sz="1400" dirty="0"/>
              <a:t>allow metadata changes but not allow writing of data</a:t>
            </a:r>
            <a:r>
              <a:rPr lang="en-US" sz="1400" dirty="0" smtClean="0"/>
              <a:t>.</a:t>
            </a:r>
          </a:p>
          <a:p>
            <a:pPr lvl="2"/>
            <a:r>
              <a:rPr lang="en-US" sz="1400" dirty="0" smtClean="0"/>
              <a:t>This </a:t>
            </a:r>
            <a:r>
              <a:rPr lang="en-US" sz="1400" dirty="0"/>
              <a:t>value is not stored with the file, it is interpreted real time, so this is a fast way to </a:t>
            </a:r>
            <a:r>
              <a:rPr lang="en-US" sz="1400" dirty="0" smtClean="0"/>
              <a:t>control access.</a:t>
            </a:r>
            <a:endParaRPr lang="en-US" sz="1400" dirty="0"/>
          </a:p>
          <a:p>
            <a:r>
              <a:rPr lang="en-US" sz="1400" dirty="0"/>
              <a:t>Object Security is provided by the following methods</a:t>
            </a:r>
          </a:p>
          <a:p>
            <a:pPr lvl="1"/>
            <a:r>
              <a:rPr lang="en-US" sz="1400" dirty="0"/>
              <a:t>Vault method:  stash a password or a key to open a password in a file owned by </a:t>
            </a:r>
            <a:r>
              <a:rPr lang="en-US" sz="1400" dirty="0" err="1"/>
              <a:t>linux</a:t>
            </a:r>
            <a:r>
              <a:rPr lang="en-US" sz="1400" dirty="0"/>
              <a:t> user </a:t>
            </a:r>
            <a:r>
              <a:rPr lang="en-US" sz="1400" dirty="0" err="1"/>
              <a:t>stgadm</a:t>
            </a:r>
            <a:r>
              <a:rPr lang="en-US" sz="1400" dirty="0"/>
              <a:t> and the owner of the buckets/objects are </a:t>
            </a:r>
            <a:r>
              <a:rPr lang="en-US" sz="1400" dirty="0" err="1"/>
              <a:t>stgadm</a:t>
            </a:r>
            <a:r>
              <a:rPr lang="en-US" sz="1400" dirty="0"/>
              <a:t> over on the object server with a password for that user</a:t>
            </a:r>
          </a:p>
          <a:p>
            <a:pPr lvl="2"/>
            <a:r>
              <a:rPr lang="en-US" sz="1400" dirty="0"/>
              <a:t>Fuse runs as root or similar so it can become </a:t>
            </a:r>
            <a:r>
              <a:rPr lang="en-US" sz="1400" dirty="0" err="1"/>
              <a:t>stgadmin</a:t>
            </a:r>
            <a:r>
              <a:rPr lang="en-US" sz="1400" dirty="0"/>
              <a:t>, read in the secret, then it is in the fuse daemons memory.  Since it is in a different process space run by root users can’t see that info.</a:t>
            </a:r>
          </a:p>
          <a:p>
            <a:pPr lvl="2"/>
            <a:r>
              <a:rPr lang="en-US" sz="1400" dirty="0" err="1"/>
              <a:t>Pftool</a:t>
            </a:r>
            <a:r>
              <a:rPr lang="en-US" sz="1400" dirty="0"/>
              <a:t> and other batch utilities would need to either run as </a:t>
            </a:r>
            <a:r>
              <a:rPr lang="en-US" sz="1400" dirty="0" err="1"/>
              <a:t>stgadmin</a:t>
            </a:r>
            <a:r>
              <a:rPr lang="en-US" sz="1400" dirty="0"/>
              <a:t>/root or use </a:t>
            </a:r>
            <a:r>
              <a:rPr lang="en-US" sz="1400" dirty="0" err="1"/>
              <a:t>setuid</a:t>
            </a:r>
            <a:r>
              <a:rPr lang="en-US" sz="1400" dirty="0"/>
              <a:t> sticky bits to gain access to the secret to open up the object repo.  This is somewhat dangerous so the most secure thing to do would be to run batch processes on other nodes or at least different containers or something.  </a:t>
            </a:r>
          </a:p>
          <a:p>
            <a:pPr lvl="2"/>
            <a:r>
              <a:rPr lang="en-US" sz="1400" dirty="0" smtClean="0"/>
              <a:t>Allows </a:t>
            </a:r>
            <a:r>
              <a:rPr lang="en-US" sz="1400" dirty="0"/>
              <a:t>change </a:t>
            </a:r>
            <a:r>
              <a:rPr lang="en-US" sz="1400" dirty="0" smtClean="0"/>
              <a:t>of </a:t>
            </a:r>
            <a:r>
              <a:rPr lang="en-US" sz="1400" dirty="0"/>
              <a:t>password on object server and in </a:t>
            </a:r>
            <a:r>
              <a:rPr lang="en-US" sz="1400" dirty="0" smtClean="0"/>
              <a:t>the </a:t>
            </a:r>
            <a:r>
              <a:rPr lang="en-US" sz="1400" dirty="0"/>
              <a:t>secret files owned by </a:t>
            </a:r>
            <a:r>
              <a:rPr lang="en-US" sz="1400" dirty="0" err="1"/>
              <a:t>stg</a:t>
            </a:r>
            <a:r>
              <a:rPr lang="en-US" sz="1400" dirty="0"/>
              <a:t> admin </a:t>
            </a:r>
            <a:r>
              <a:rPr lang="en-US" sz="1400" dirty="0" smtClean="0"/>
              <a:t>when needed</a:t>
            </a:r>
            <a:endParaRPr lang="en-US" sz="1400" dirty="0"/>
          </a:p>
          <a:p>
            <a:pPr lvl="2"/>
            <a:r>
              <a:rPr lang="en-US" sz="1400" dirty="0"/>
              <a:t>You could have more than one password, one per </a:t>
            </a:r>
            <a:r>
              <a:rPr lang="en-US" sz="1400" dirty="0" smtClean="0"/>
              <a:t>repo</a:t>
            </a:r>
            <a:r>
              <a:rPr lang="en-US" sz="1400" dirty="0"/>
              <a:t>/</a:t>
            </a:r>
            <a:r>
              <a:rPr lang="en-US" sz="1400" dirty="0" smtClean="0"/>
              <a:t>namespace/etc. </a:t>
            </a:r>
            <a:r>
              <a:rPr lang="en-US" sz="1400" dirty="0"/>
              <a:t> </a:t>
            </a:r>
          </a:p>
          <a:p>
            <a:pPr lvl="1"/>
            <a:r>
              <a:rPr lang="en-US" sz="1400" dirty="0"/>
              <a:t>Per </a:t>
            </a:r>
            <a:r>
              <a:rPr lang="en-US" sz="1400" dirty="0" smtClean="0"/>
              <a:t>file/object</a:t>
            </a:r>
            <a:r>
              <a:rPr lang="en-US" sz="1400" dirty="0"/>
              <a:t>:  this is where we get </a:t>
            </a:r>
            <a:r>
              <a:rPr lang="en-US" sz="1400" dirty="0" err="1"/>
              <a:t>Scality</a:t>
            </a:r>
            <a:r>
              <a:rPr lang="en-US" sz="1400" dirty="0"/>
              <a:t>/</a:t>
            </a:r>
            <a:r>
              <a:rPr lang="en-US" sz="1400" dirty="0" err="1"/>
              <a:t>ViPR</a:t>
            </a:r>
            <a:r>
              <a:rPr lang="en-US" sz="1400" dirty="0"/>
              <a:t>/etc. to add the ability to require a secret on each object request.  </a:t>
            </a:r>
            <a:r>
              <a:rPr lang="en-US" sz="1400" dirty="0" smtClean="0"/>
              <a:t>Store secret </a:t>
            </a:r>
            <a:r>
              <a:rPr lang="en-US" sz="1400" dirty="0"/>
              <a:t>into the POSIX metadata for each file. </a:t>
            </a:r>
            <a:r>
              <a:rPr lang="en-US" sz="1400" dirty="0" smtClean="0"/>
              <a:t>Pretty elegant, </a:t>
            </a:r>
            <a:r>
              <a:rPr lang="en-US" sz="1400" dirty="0"/>
              <a:t>but it doesn’t allow you to change something simple to re-secure compromised info.</a:t>
            </a:r>
          </a:p>
          <a:p>
            <a:pPr lvl="1"/>
            <a:r>
              <a:rPr lang="en-US" sz="1400" dirty="0"/>
              <a:t>Combo of </a:t>
            </a:r>
            <a:r>
              <a:rPr lang="en-US" sz="1400" dirty="0" smtClean="0"/>
              <a:t>vault </a:t>
            </a:r>
            <a:r>
              <a:rPr lang="en-US" sz="1400" dirty="0"/>
              <a:t>and </a:t>
            </a:r>
            <a:r>
              <a:rPr lang="en-US" sz="1400" dirty="0" smtClean="0"/>
              <a:t>per object </a:t>
            </a:r>
            <a:r>
              <a:rPr lang="en-US" sz="1400" dirty="0"/>
              <a:t> but its unclear that this is any better than </a:t>
            </a:r>
            <a:r>
              <a:rPr lang="en-US" sz="1400" dirty="0" smtClean="0"/>
              <a:t>vault </a:t>
            </a:r>
            <a:r>
              <a:rPr lang="en-US" sz="1400" dirty="0"/>
              <a:t>by </a:t>
            </a:r>
            <a:r>
              <a:rPr lang="en-US" sz="1400" dirty="0" smtClean="0"/>
              <a:t>itself</a:t>
            </a:r>
          </a:p>
          <a:p>
            <a:pPr lvl="1"/>
            <a:r>
              <a:rPr lang="en-US" sz="1400" dirty="0" smtClean="0"/>
              <a:t>Encryption in the </a:t>
            </a:r>
            <a:r>
              <a:rPr lang="en-US" sz="1400" dirty="0"/>
              <a:t>data path with </a:t>
            </a:r>
            <a:r>
              <a:rPr lang="en-US" sz="1400" dirty="0" err="1" smtClean="0"/>
              <a:t>tls</a:t>
            </a:r>
            <a:r>
              <a:rPr lang="en-US" sz="1400" dirty="0" smtClean="0"/>
              <a:t> </a:t>
            </a:r>
            <a:r>
              <a:rPr lang="en-US" sz="1400" dirty="0"/>
              <a:t>or </a:t>
            </a:r>
            <a:r>
              <a:rPr lang="en-US" sz="1400" dirty="0" smtClean="0"/>
              <a:t>something is doable.</a:t>
            </a:r>
          </a:p>
          <a:p>
            <a:pPr lvl="1"/>
            <a:r>
              <a:rPr lang="en-US" sz="1400" dirty="0" smtClean="0"/>
              <a:t>Encryption </a:t>
            </a:r>
            <a:r>
              <a:rPr lang="en-US" sz="1400" dirty="0"/>
              <a:t>at rest </a:t>
            </a:r>
            <a:r>
              <a:rPr lang="en-US" sz="1400" dirty="0" smtClean="0"/>
              <a:t>could be implemented and is on the futures list. </a:t>
            </a:r>
            <a:r>
              <a:rPr lang="en-US" sz="1400" dirty="0"/>
              <a:t> Encryption would need to be by name space or by repo or by object.  In all cases we have to stash the encryption keys somewhere </a:t>
            </a:r>
            <a:r>
              <a:rPr lang="en-US" sz="1400" dirty="0" smtClean="0"/>
              <a:t>for batch access</a:t>
            </a:r>
          </a:p>
          <a:p>
            <a:r>
              <a:rPr lang="en-US" sz="1400" dirty="0"/>
              <a:t>Protecting the trash is essential as people can’t be allowed to troll through the trash</a:t>
            </a:r>
          </a:p>
        </p:txBody>
      </p:sp>
    </p:spTree>
    <p:extLst>
      <p:ext uri="{BB962C8B-B14F-4D97-AF65-F5344CB8AC3E}">
        <p14:creationId xmlns:p14="http://schemas.microsoft.com/office/powerpoint/2010/main" val="2401668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7"/>
            <a:ext cx="8229600" cy="487362"/>
          </a:xfrm>
        </p:spPr>
        <p:txBody>
          <a:bodyPr>
            <a:normAutofit fontScale="90000"/>
          </a:bodyPr>
          <a:lstStyle/>
          <a:p>
            <a:r>
              <a:rPr lang="en-US" dirty="0" smtClean="0"/>
              <a:t>Futures</a:t>
            </a:r>
            <a:endParaRPr lang="en-US" dirty="0"/>
          </a:p>
        </p:txBody>
      </p:sp>
      <p:sp>
        <p:nvSpPr>
          <p:cNvPr id="3" name="Content Placeholder 2"/>
          <p:cNvSpPr>
            <a:spLocks noGrp="1"/>
          </p:cNvSpPr>
          <p:nvPr>
            <p:ph idx="1"/>
          </p:nvPr>
        </p:nvSpPr>
        <p:spPr>
          <a:xfrm>
            <a:off x="165100" y="612774"/>
            <a:ext cx="8839200" cy="6473825"/>
          </a:xfrm>
        </p:spPr>
        <p:txBody>
          <a:bodyPr>
            <a:noAutofit/>
          </a:bodyPr>
          <a:lstStyle/>
          <a:p>
            <a:pPr lvl="0"/>
            <a:r>
              <a:rPr lang="en-US" sz="1400" dirty="0"/>
              <a:t>File versioning, </a:t>
            </a:r>
            <a:r>
              <a:rPr lang="en-US" sz="1400" dirty="0" smtClean="0"/>
              <a:t>version </a:t>
            </a:r>
            <a:r>
              <a:rPr lang="en-US" sz="1400" dirty="0"/>
              <a:t>the data behind files since unlink and truncate put old “space” of file in the </a:t>
            </a:r>
            <a:r>
              <a:rPr lang="en-US" sz="1400" dirty="0" smtClean="0"/>
              <a:t>trash</a:t>
            </a:r>
            <a:endParaRPr lang="en-US" sz="1400" dirty="0"/>
          </a:p>
          <a:p>
            <a:pPr lvl="0"/>
            <a:r>
              <a:rPr lang="en-US" sz="1400" dirty="0"/>
              <a:t>Telescoping/indexing/namespace with directories marked by directory </a:t>
            </a:r>
            <a:r>
              <a:rPr lang="en-US" sz="1400" dirty="0" err="1"/>
              <a:t>xattr</a:t>
            </a:r>
            <a:r>
              <a:rPr lang="en-US" sz="1400" dirty="0"/>
              <a:t> using </a:t>
            </a:r>
            <a:r>
              <a:rPr lang="en-US" sz="1400" dirty="0" err="1"/>
              <a:t>indexfs</a:t>
            </a:r>
            <a:r>
              <a:rPr lang="en-US" sz="1400" dirty="0"/>
              <a:t> or other directory pickling, both at single level directories and eventually multi level directories  (telescoping index/namespace)</a:t>
            </a:r>
          </a:p>
          <a:p>
            <a:pPr lvl="0"/>
            <a:r>
              <a:rPr lang="en-US" sz="1400" dirty="0"/>
              <a:t>Dual copy, probably implemented by a repo that does dual copy</a:t>
            </a:r>
          </a:p>
          <a:p>
            <a:pPr lvl="0"/>
            <a:r>
              <a:rPr lang="en-US" sz="1400" dirty="0"/>
              <a:t>Metadata update logging, investigate how this might be done and what the cost is</a:t>
            </a:r>
          </a:p>
          <a:p>
            <a:pPr lvl="0"/>
            <a:r>
              <a:rPr lang="en-US" sz="1400" dirty="0"/>
              <a:t>Compression  (the hard part is how to read compressed files/chunks in fuse)</a:t>
            </a:r>
          </a:p>
          <a:p>
            <a:pPr lvl="0"/>
            <a:r>
              <a:rPr lang="en-US" sz="1400" dirty="0"/>
              <a:t>Encryption (the hard part is how to read encrypted chunks in fuse) </a:t>
            </a:r>
          </a:p>
          <a:p>
            <a:pPr lvl="0"/>
            <a:r>
              <a:rPr lang="en-US" sz="1400" dirty="0"/>
              <a:t>Offline optimizations/sorting/indexing of </a:t>
            </a:r>
            <a:r>
              <a:rPr lang="en-US" sz="1400" dirty="0" err="1"/>
              <a:t>attrs</a:t>
            </a:r>
            <a:r>
              <a:rPr lang="en-US" sz="1400" dirty="0"/>
              <a:t> and user </a:t>
            </a:r>
            <a:r>
              <a:rPr lang="en-US" sz="1400" dirty="0" err="1"/>
              <a:t>xattrs</a:t>
            </a:r>
            <a:r>
              <a:rPr lang="en-US" sz="1400" dirty="0"/>
              <a:t> </a:t>
            </a:r>
            <a:r>
              <a:rPr lang="en-US" sz="1400" dirty="0" smtClean="0"/>
              <a:t>etc.</a:t>
            </a:r>
          </a:p>
          <a:p>
            <a:pPr lvl="0"/>
            <a:r>
              <a:rPr lang="en-US" sz="1400" dirty="0"/>
              <a:t>A</a:t>
            </a:r>
            <a:r>
              <a:rPr lang="en-US" sz="1400" dirty="0" smtClean="0"/>
              <a:t>ppend </a:t>
            </a:r>
            <a:r>
              <a:rPr lang="en-US" sz="1400" dirty="0"/>
              <a:t>or sparse support, need to consider carefully, hard to do because of book </a:t>
            </a:r>
            <a:r>
              <a:rPr lang="en-US" sz="1400" dirty="0" smtClean="0"/>
              <a:t>keeping</a:t>
            </a:r>
          </a:p>
          <a:p>
            <a:pPr lvl="0"/>
            <a:r>
              <a:rPr lang="en-US" sz="1400" dirty="0" smtClean="0"/>
              <a:t>Other </a:t>
            </a:r>
            <a:r>
              <a:rPr lang="en-US" sz="1400" dirty="0"/>
              <a:t>access methods than </a:t>
            </a:r>
            <a:r>
              <a:rPr lang="en-US" sz="1400" dirty="0" err="1"/>
              <a:t>cdmi</a:t>
            </a:r>
            <a:r>
              <a:rPr lang="en-US" sz="1400" dirty="0"/>
              <a:t>/object, </a:t>
            </a:r>
            <a:r>
              <a:rPr lang="en-US" sz="1400" dirty="0" err="1"/>
              <a:t>hpss</a:t>
            </a:r>
            <a:r>
              <a:rPr lang="en-US" sz="1400" dirty="0"/>
              <a:t>, remote, etc.</a:t>
            </a:r>
          </a:p>
          <a:p>
            <a:pPr lvl="0"/>
            <a:r>
              <a:rPr lang="en-US" sz="1400" dirty="0"/>
              <a:t>HDFS alternate access of same data, via java </a:t>
            </a:r>
            <a:r>
              <a:rPr lang="en-US" sz="1400" dirty="0" err="1"/>
              <a:t>hdfs</a:t>
            </a:r>
            <a:r>
              <a:rPr lang="en-US" sz="1400" dirty="0"/>
              <a:t> lib, provide chunk info and query object store if it has info that matters (if its erasure allows locality)</a:t>
            </a:r>
          </a:p>
          <a:p>
            <a:pPr lvl="0"/>
            <a:r>
              <a:rPr lang="en-US" sz="1400" dirty="0"/>
              <a:t>Would be nice to have restart for big files but that could be deferred</a:t>
            </a:r>
          </a:p>
          <a:p>
            <a:pPr lvl="0"/>
            <a:r>
              <a:rPr lang="en-US" sz="1400" dirty="0"/>
              <a:t>Packed file support could be later but would be nice to have sooner to make it easy on object system</a:t>
            </a:r>
          </a:p>
          <a:p>
            <a:pPr lvl="0"/>
            <a:r>
              <a:rPr lang="en-US" sz="1400" dirty="0"/>
              <a:t>Back up of object level metadata  (like list all objects in a bucket because </a:t>
            </a:r>
            <a:r>
              <a:rPr lang="en-US" sz="1400" dirty="0" smtClean="0"/>
              <a:t>good </a:t>
            </a:r>
            <a:r>
              <a:rPr lang="en-US" sz="1400" dirty="0"/>
              <a:t>metadata is in the </a:t>
            </a:r>
            <a:r>
              <a:rPr lang="en-US" sz="1400" dirty="0" err="1" smtClean="0"/>
              <a:t>obnames</a:t>
            </a:r>
            <a:r>
              <a:rPr lang="en-US" sz="1400" dirty="0"/>
              <a:t>)</a:t>
            </a:r>
          </a:p>
          <a:p>
            <a:pPr lvl="0"/>
            <a:r>
              <a:rPr lang="en-US" sz="1400" dirty="0"/>
              <a:t>Would like to have V2 of erasure lib sooner than later, </a:t>
            </a:r>
            <a:r>
              <a:rPr lang="en-US" sz="1400" dirty="0" err="1"/>
              <a:t>bw</a:t>
            </a:r>
            <a:r>
              <a:rPr lang="en-US" sz="1400" dirty="0"/>
              <a:t> suffers</a:t>
            </a:r>
          </a:p>
          <a:p>
            <a:pPr lvl="0"/>
            <a:r>
              <a:rPr lang="en-US" sz="1400" dirty="0"/>
              <a:t>Offline deep reconcile/repack – if trash is lost</a:t>
            </a:r>
          </a:p>
          <a:p>
            <a:pPr lvl="0"/>
            <a:r>
              <a:rPr lang="en-US" sz="1400" dirty="0"/>
              <a:t>Investigate </a:t>
            </a:r>
            <a:r>
              <a:rPr lang="en-US" sz="1400" dirty="0" err="1"/>
              <a:t>gpfs</a:t>
            </a:r>
            <a:r>
              <a:rPr lang="en-US" sz="1400" dirty="0"/>
              <a:t> keeping track of changes for further optimizations of batch processes (only process changed parts of the tree)</a:t>
            </a:r>
          </a:p>
          <a:p>
            <a:pPr lvl="0"/>
            <a:r>
              <a:rPr lang="en-US" sz="1400" dirty="0"/>
              <a:t>Fuse packing on write, fuse multipart write  (maybe)</a:t>
            </a:r>
          </a:p>
          <a:p>
            <a:pPr lvl="0"/>
            <a:r>
              <a:rPr lang="en-US" sz="1400" dirty="0"/>
              <a:t>May need a special way to load data from </a:t>
            </a:r>
            <a:r>
              <a:rPr lang="en-US" sz="1400" dirty="0" err="1"/>
              <a:t>hpss</a:t>
            </a:r>
            <a:r>
              <a:rPr lang="en-US" sz="1400" dirty="0"/>
              <a:t> to campaign that is very large, as we will need multi-part thru fuse or some other special way, in short term we could force this to go to scratch first for a while.  Moving it from </a:t>
            </a:r>
            <a:r>
              <a:rPr lang="en-US" sz="1400" dirty="0" err="1"/>
              <a:t>hpss</a:t>
            </a:r>
            <a:r>
              <a:rPr lang="en-US" sz="1400" dirty="0"/>
              <a:t> is the hard part, once on scratch it would go fast to campaign, but need to figure a good way to do </a:t>
            </a:r>
            <a:r>
              <a:rPr lang="en-US" sz="1400" dirty="0" smtClean="0"/>
              <a:t>this</a:t>
            </a:r>
            <a:endParaRPr lang="en-US" sz="1400" dirty="0"/>
          </a:p>
          <a:p>
            <a:pPr lvl="0"/>
            <a:r>
              <a:rPr lang="en-US" sz="1400" dirty="0"/>
              <a:t>May want to do other optimizations to HPSS, like </a:t>
            </a:r>
            <a:r>
              <a:rPr lang="en-US" sz="1400" dirty="0" err="1"/>
              <a:t>htar</a:t>
            </a:r>
            <a:r>
              <a:rPr lang="en-US" sz="1400" dirty="0"/>
              <a:t> leveraging </a:t>
            </a:r>
            <a:r>
              <a:rPr lang="en-US" sz="1400" dirty="0" smtClean="0"/>
              <a:t>our packing</a:t>
            </a:r>
          </a:p>
        </p:txBody>
      </p:sp>
    </p:spTree>
    <p:extLst>
      <p:ext uri="{BB962C8B-B14F-4D97-AF65-F5344CB8AC3E}">
        <p14:creationId xmlns:p14="http://schemas.microsoft.com/office/powerpoint/2010/main" val="121157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a:xfrm>
            <a:off x="228600" y="1320800"/>
            <a:ext cx="8712200" cy="5067300"/>
          </a:xfrm>
        </p:spPr>
        <p:txBody>
          <a:bodyPr>
            <a:normAutofit fontScale="70000" lnSpcReduction="20000"/>
          </a:bodyPr>
          <a:lstStyle/>
          <a:p>
            <a:r>
              <a:rPr lang="en-US" dirty="0" smtClean="0"/>
              <a:t>It provides a Near-POSIX global name space over many POSX and non POSIX data repositories (Scalable object systems - CDMI, S3, etc.)</a:t>
            </a:r>
          </a:p>
          <a:p>
            <a:r>
              <a:rPr lang="en-US" dirty="0" smtClean="0"/>
              <a:t>It provides scalability of name space</a:t>
            </a:r>
            <a:r>
              <a:rPr lang="en-US" dirty="0"/>
              <a:t> </a:t>
            </a:r>
            <a:r>
              <a:rPr lang="en-US" dirty="0" smtClean="0"/>
              <a:t>by sewing together multiple POSIX file systems both as parts of the tree and as parts of a single directory allowing scaling across the tree and within a single directory</a:t>
            </a:r>
          </a:p>
          <a:p>
            <a:r>
              <a:rPr lang="en-US" dirty="0" smtClean="0"/>
              <a:t>It is small amount of code (C/C++/Scripts)</a:t>
            </a:r>
          </a:p>
          <a:p>
            <a:pPr lvl="1"/>
            <a:r>
              <a:rPr lang="en-US" dirty="0" smtClean="0"/>
              <a:t>A small Linux Fuse </a:t>
            </a:r>
          </a:p>
          <a:p>
            <a:pPr lvl="1"/>
            <a:r>
              <a:rPr lang="en-US" dirty="0"/>
              <a:t>A</a:t>
            </a:r>
            <a:r>
              <a:rPr lang="en-US" dirty="0" smtClean="0"/>
              <a:t> pretty small parallel batch copy/sync/compare/ utility</a:t>
            </a:r>
          </a:p>
          <a:p>
            <a:pPr lvl="1"/>
            <a:r>
              <a:rPr lang="en-US" dirty="0" smtClean="0"/>
              <a:t>A set of other small parallel batch utilities for management</a:t>
            </a:r>
          </a:p>
          <a:p>
            <a:pPr lvl="1"/>
            <a:r>
              <a:rPr lang="en-US" dirty="0"/>
              <a:t>A</a:t>
            </a:r>
            <a:r>
              <a:rPr lang="en-US" dirty="0" smtClean="0"/>
              <a:t> moderate sized library both FUSE and the batch utilities call</a:t>
            </a:r>
          </a:p>
          <a:p>
            <a:r>
              <a:rPr lang="en-US" dirty="0" smtClean="0"/>
              <a:t>Data movement should scale just like many scalable object systems</a:t>
            </a:r>
          </a:p>
          <a:p>
            <a:r>
              <a:rPr lang="en-US" dirty="0" smtClean="0"/>
              <a:t>Metadata should scale like N POSIX name spaces both across the tree and within a single directory</a:t>
            </a:r>
          </a:p>
          <a:p>
            <a:r>
              <a:rPr lang="en-US" dirty="0" smtClean="0"/>
              <a:t>It is friendly to object systems by</a:t>
            </a:r>
          </a:p>
          <a:p>
            <a:pPr lvl="1"/>
            <a:r>
              <a:rPr lang="en-US" dirty="0" smtClean="0"/>
              <a:t>Spreading very large files across many objects</a:t>
            </a:r>
          </a:p>
          <a:p>
            <a:pPr lvl="1"/>
            <a:r>
              <a:rPr lang="en-US" dirty="0"/>
              <a:t>P</a:t>
            </a:r>
            <a:r>
              <a:rPr lang="en-US" dirty="0" smtClean="0"/>
              <a:t>acking many small files into one large data object</a:t>
            </a:r>
            <a:endParaRPr lang="en-US" dirty="0"/>
          </a:p>
        </p:txBody>
      </p:sp>
    </p:spTree>
    <p:extLst>
      <p:ext uri="{BB962C8B-B14F-4D97-AF65-F5344CB8AC3E}">
        <p14:creationId xmlns:p14="http://schemas.microsoft.com/office/powerpoint/2010/main" val="157746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Tree>
    <p:extLst>
      <p:ext uri="{BB962C8B-B14F-4D97-AF65-F5344CB8AC3E}">
        <p14:creationId xmlns:p14="http://schemas.microsoft.com/office/powerpoint/2010/main" val="1101816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3862"/>
          </a:xfrm>
        </p:spPr>
        <p:txBody>
          <a:bodyPr>
            <a:normAutofit fontScale="90000"/>
          </a:bodyPr>
          <a:lstStyle/>
          <a:p>
            <a:r>
              <a:rPr lang="en-US" dirty="0" smtClean="0"/>
              <a:t>Unknowns/needs</a:t>
            </a:r>
            <a:endParaRPr lang="en-US" dirty="0"/>
          </a:p>
        </p:txBody>
      </p:sp>
      <p:sp>
        <p:nvSpPr>
          <p:cNvPr id="3" name="Content Placeholder 2"/>
          <p:cNvSpPr>
            <a:spLocks noGrp="1"/>
          </p:cNvSpPr>
          <p:nvPr>
            <p:ph idx="1"/>
          </p:nvPr>
        </p:nvSpPr>
        <p:spPr>
          <a:xfrm>
            <a:off x="457200" y="968375"/>
            <a:ext cx="8229600" cy="5746750"/>
          </a:xfrm>
        </p:spPr>
        <p:txBody>
          <a:bodyPr>
            <a:normAutofit/>
          </a:bodyPr>
          <a:lstStyle/>
          <a:p>
            <a:r>
              <a:rPr lang="en-US" dirty="0" smtClean="0"/>
              <a:t>Need to test performance of GPFS ILM queries using long parse-able extended attributes</a:t>
            </a:r>
          </a:p>
          <a:p>
            <a:r>
              <a:rPr lang="en-US" dirty="0" smtClean="0"/>
              <a:t>Determine how to hide the </a:t>
            </a:r>
            <a:r>
              <a:rPr lang="en-US" dirty="0" err="1" smtClean="0"/>
              <a:t>gpfs</a:t>
            </a:r>
            <a:r>
              <a:rPr lang="en-US" dirty="0" smtClean="0"/>
              <a:t> metadata only name spaces from general user shells, via </a:t>
            </a:r>
            <a:r>
              <a:rPr lang="en-US" dirty="0" err="1" smtClean="0"/>
              <a:t>unshare</a:t>
            </a:r>
            <a:r>
              <a:rPr lang="en-US" dirty="0" smtClean="0"/>
              <a:t>/mount bind or other clever mechanisms  (looks like there are ways to do this)</a:t>
            </a:r>
            <a:endParaRPr lang="en-US" dirty="0"/>
          </a:p>
          <a:p>
            <a:r>
              <a:rPr lang="en-US" dirty="0" smtClean="0"/>
              <a:t>Does a </a:t>
            </a:r>
            <a:r>
              <a:rPr lang="en-US" dirty="0" err="1" smtClean="0"/>
              <a:t>getxattr</a:t>
            </a:r>
            <a:r>
              <a:rPr lang="en-US" dirty="0" smtClean="0"/>
              <a:t> get cached, this might be necessary for good performance of fine grained namespace scaling</a:t>
            </a:r>
            <a:endParaRPr lang="en-US" dirty="0"/>
          </a:p>
        </p:txBody>
      </p:sp>
    </p:spTree>
    <p:extLst>
      <p:ext uri="{BB962C8B-B14F-4D97-AF65-F5344CB8AC3E}">
        <p14:creationId xmlns:p14="http://schemas.microsoft.com/office/powerpoint/2010/main" val="2262753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582612"/>
          </a:xfrm>
        </p:spPr>
        <p:txBody>
          <a:bodyPr>
            <a:normAutofit fontScale="90000"/>
          </a:bodyPr>
          <a:lstStyle/>
          <a:p>
            <a:r>
              <a:rPr lang="en-US" dirty="0" smtClean="0"/>
              <a:t>General Discussion</a:t>
            </a:r>
            <a:endParaRPr lang="en-US" dirty="0"/>
          </a:p>
        </p:txBody>
      </p:sp>
      <p:sp>
        <p:nvSpPr>
          <p:cNvPr id="3" name="Content Placeholder 2"/>
          <p:cNvSpPr>
            <a:spLocks noGrp="1"/>
          </p:cNvSpPr>
          <p:nvPr>
            <p:ph idx="1"/>
          </p:nvPr>
        </p:nvSpPr>
        <p:spPr>
          <a:xfrm>
            <a:off x="0" y="603249"/>
            <a:ext cx="9143999" cy="6143626"/>
          </a:xfrm>
        </p:spPr>
        <p:txBody>
          <a:bodyPr>
            <a:normAutofit fontScale="55000" lnSpcReduction="20000"/>
          </a:bodyPr>
          <a:lstStyle/>
          <a:p>
            <a:r>
              <a:rPr lang="en-US" dirty="0" smtClean="0"/>
              <a:t>Indeed this is not a perfect system, for the most part because there are two systems to keep in sync. Of course if you want to get the best of both worlds, scalable </a:t>
            </a:r>
            <a:r>
              <a:rPr lang="en-US" dirty="0" err="1" smtClean="0"/>
              <a:t>posix</a:t>
            </a:r>
            <a:r>
              <a:rPr lang="en-US" dirty="0" smtClean="0"/>
              <a:t> metadata and erasure object, with small and huge file all in the same name space, it seems there are not really great options, thus the limits like no update in place etc.</a:t>
            </a:r>
          </a:p>
          <a:p>
            <a:r>
              <a:rPr lang="en-US" dirty="0" smtClean="0"/>
              <a:t>The fact that there are two systems that are to be kept in sync (in a lazy way) implies that we need to try to keep things that should be in transactions “make object, update metadata with xattrs, size with </a:t>
            </a:r>
            <a:r>
              <a:rPr lang="en-US" dirty="0" err="1" smtClean="0"/>
              <a:t>trunc</a:t>
            </a:r>
            <a:r>
              <a:rPr lang="en-US" dirty="0" smtClean="0"/>
              <a:t>, and </a:t>
            </a:r>
            <a:r>
              <a:rPr lang="en-US" dirty="0" err="1" smtClean="0"/>
              <a:t>mtime</a:t>
            </a:r>
            <a:r>
              <a:rPr lang="en-US" dirty="0" smtClean="0"/>
              <a:t>, in as tight a time period as we can reasonably.  </a:t>
            </a:r>
          </a:p>
          <a:p>
            <a:r>
              <a:rPr lang="en-US" dirty="0"/>
              <a:t>I</a:t>
            </a:r>
            <a:r>
              <a:rPr lang="en-US" dirty="0" smtClean="0"/>
              <a:t>t seems like we need to be gratuitous about putting things into trash, like </a:t>
            </a:r>
            <a:r>
              <a:rPr lang="en-US" dirty="0" err="1" smtClean="0"/>
              <a:t>unlinked,trunced</a:t>
            </a:r>
            <a:r>
              <a:rPr lang="en-US" dirty="0" smtClean="0"/>
              <a:t> files, but also potentially multi-part object lists until they are sealed into a multi-part complete file.  This eases clean up.</a:t>
            </a:r>
          </a:p>
          <a:p>
            <a:r>
              <a:rPr lang="en-US" dirty="0" smtClean="0"/>
              <a:t>It seems like we will need to make sure we can walk metadata very quickly so tools to reconcile are fast and non laborious.  It also seems like we need to make the metadata as human readable as possible to make debug trivial</a:t>
            </a:r>
          </a:p>
          <a:p>
            <a:r>
              <a:rPr lang="en-US" dirty="0" smtClean="0"/>
              <a:t>The other thing that is largely ignored is concurrent update in trees.  It should work, but last writer wins is not well defined in any of these parallel settings and locking everything down for perfection is a slippery slope.  User education will be important.  </a:t>
            </a:r>
          </a:p>
          <a:p>
            <a:r>
              <a:rPr lang="en-US" dirty="0" smtClean="0"/>
              <a:t>For the intended use of data life of 1-2 years, this seems like good trade off space.  For archive it might work pretty well too, as data becomes more stale, you will basically never be repacking unless you buy new hardware.  You need to maintain the ability to move metadata like the wind in parallel and move data like the wind in parallel to make this easy to manage (reconcile/</a:t>
            </a:r>
            <a:r>
              <a:rPr lang="en-US" dirty="0" err="1" smtClean="0"/>
              <a:t>etc</a:t>
            </a:r>
            <a:r>
              <a:rPr lang="en-US" dirty="0" smtClean="0"/>
              <a:t>).  You want to trade capacity, which is cheap, for flexibility, so leave plenty of room for trash.  You can clean it up easily in parallel whenever you want.   Even if we went with power managed disks, we would want to do things in such a way that you power up large numbers, move/pack </a:t>
            </a:r>
            <a:r>
              <a:rPr lang="en-US" dirty="0" err="1" smtClean="0"/>
              <a:t>etc</a:t>
            </a:r>
            <a:r>
              <a:rPr lang="en-US" dirty="0" smtClean="0"/>
              <a:t> rapidly and get it over with.</a:t>
            </a:r>
            <a:endParaRPr lang="en-US" dirty="0"/>
          </a:p>
        </p:txBody>
      </p:sp>
    </p:spTree>
    <p:extLst>
      <p:ext uri="{BB962C8B-B14F-4D97-AF65-F5344CB8AC3E}">
        <p14:creationId xmlns:p14="http://schemas.microsoft.com/office/powerpoint/2010/main" val="86057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4098"/>
          </a:xfrm>
        </p:spPr>
        <p:txBody>
          <a:bodyPr>
            <a:normAutofit fontScale="90000"/>
          </a:bodyPr>
          <a:lstStyle/>
          <a:p>
            <a:r>
              <a:rPr lang="en-US" dirty="0" smtClean="0"/>
              <a:t>What it is not!</a:t>
            </a:r>
            <a:endParaRPr lang="en-US" dirty="0"/>
          </a:p>
        </p:txBody>
      </p:sp>
      <p:sp>
        <p:nvSpPr>
          <p:cNvPr id="3" name="Content Placeholder 2"/>
          <p:cNvSpPr>
            <a:spLocks noGrp="1"/>
          </p:cNvSpPr>
          <p:nvPr>
            <p:ph idx="1"/>
          </p:nvPr>
        </p:nvSpPr>
        <p:spPr>
          <a:xfrm>
            <a:off x="130933" y="942770"/>
            <a:ext cx="8851037" cy="5686630"/>
          </a:xfrm>
        </p:spPr>
        <p:txBody>
          <a:bodyPr>
            <a:normAutofit fontScale="92500" lnSpcReduction="20000"/>
          </a:bodyPr>
          <a:lstStyle/>
          <a:p>
            <a:r>
              <a:rPr lang="en-US" dirty="0" smtClean="0"/>
              <a:t>Doesn’t allow update file in place for object data repo’s</a:t>
            </a:r>
          </a:p>
          <a:p>
            <a:r>
              <a:rPr lang="en-US" dirty="0" smtClean="0"/>
              <a:t>Does not currently scale within a single directory, that function is designed and coming in a future release</a:t>
            </a:r>
          </a:p>
          <a:p>
            <a:r>
              <a:rPr lang="en-US" dirty="0" smtClean="0"/>
              <a:t>FUSE daemon does not check for or protect against multiple writers into the same file, the proper way to do that is to use the batch utility or library.  The intended use of the FUSE  is interactive metadata and read mostly use.  Writing from FUSE is possible but FUSE will not create data objects that are packed or of a friendly size for Object systems.  It will be possible to use batch utilities to reformat FUSE written files to be friendly to the object systems.</a:t>
            </a:r>
            <a:endParaRPr lang="en-US" dirty="0"/>
          </a:p>
        </p:txBody>
      </p:sp>
    </p:spTree>
    <p:extLst>
      <p:ext uri="{BB962C8B-B14F-4D97-AF65-F5344CB8AC3E}">
        <p14:creationId xmlns:p14="http://schemas.microsoft.com/office/powerpoint/2010/main" val="132811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217"/>
          </a:xfrm>
        </p:spPr>
        <p:txBody>
          <a:bodyPr>
            <a:normAutofit fontScale="90000"/>
          </a:bodyPr>
          <a:lstStyle/>
          <a:p>
            <a:r>
              <a:rPr lang="en-US" dirty="0" smtClean="0"/>
              <a:t>Why do it/Isn’t it hard to do?</a:t>
            </a:r>
            <a:endParaRPr lang="en-US" dirty="0"/>
          </a:p>
        </p:txBody>
      </p:sp>
      <p:sp>
        <p:nvSpPr>
          <p:cNvPr id="3" name="Content Placeholder 2"/>
          <p:cNvSpPr>
            <a:spLocks noGrp="1"/>
          </p:cNvSpPr>
          <p:nvPr>
            <p:ph idx="1"/>
          </p:nvPr>
        </p:nvSpPr>
        <p:spPr>
          <a:xfrm>
            <a:off x="190499" y="833683"/>
            <a:ext cx="8623301" cy="6487415"/>
          </a:xfrm>
        </p:spPr>
        <p:txBody>
          <a:bodyPr>
            <a:noAutofit/>
          </a:bodyPr>
          <a:lstStyle/>
          <a:p>
            <a:r>
              <a:rPr lang="en-US" sz="2000" dirty="0" smtClean="0"/>
              <a:t>The need</a:t>
            </a:r>
          </a:p>
          <a:p>
            <a:pPr lvl="1"/>
            <a:r>
              <a:rPr lang="en-US" sz="2000" dirty="0" smtClean="0"/>
              <a:t>Objects Systems provide massive scaling with convenient and efficient erasure techniques but their use is friendly only to applications, not to people.  People need folders and many of the powers that POSIX metadata gives them.  Leveraging the best of POSIX namespace </a:t>
            </a:r>
            <a:r>
              <a:rPr lang="en-US" sz="2000" dirty="0" err="1" smtClean="0"/>
              <a:t>mgmt</a:t>
            </a:r>
            <a:r>
              <a:rPr lang="en-US" sz="2000" dirty="0" smtClean="0"/>
              <a:t> in a scalable way over the best of Object Systems has huge economic appeal.  Update in place is one thing we can learn to live without though.  We would like to have an open source solution in this space to set the bar high for more integrated solutions to beat someday.</a:t>
            </a:r>
          </a:p>
          <a:p>
            <a:r>
              <a:rPr lang="en-US" sz="2000" dirty="0" smtClean="0"/>
              <a:t>The challenges</a:t>
            </a:r>
          </a:p>
          <a:p>
            <a:pPr lvl="1"/>
            <a:r>
              <a:rPr lang="en-US" sz="2000" dirty="0" smtClean="0"/>
              <a:t>There are many challenges to provide this capability including the mismatch of POSIX and Object metadata, security, update in place semantics, and efficient object sizes.  Further, the HPC need includes billions of files in a single directory and single files that are even </a:t>
            </a:r>
            <a:r>
              <a:rPr lang="en-US" sz="2000" dirty="0" err="1" smtClean="0"/>
              <a:t>zetabytes</a:t>
            </a:r>
            <a:r>
              <a:rPr lang="en-US" sz="2000" dirty="0" smtClean="0"/>
              <a:t> in size, so Scale is a huge factor.</a:t>
            </a:r>
          </a:p>
        </p:txBody>
      </p:sp>
    </p:spTree>
    <p:extLst>
      <p:ext uri="{BB962C8B-B14F-4D97-AF65-F5344CB8AC3E}">
        <p14:creationId xmlns:p14="http://schemas.microsoft.com/office/powerpoint/2010/main" val="281900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217"/>
          </a:xfrm>
        </p:spPr>
        <p:txBody>
          <a:bodyPr>
            <a:normAutofit fontScale="90000"/>
          </a:bodyPr>
          <a:lstStyle/>
          <a:p>
            <a:r>
              <a:rPr lang="en-US" dirty="0" smtClean="0"/>
              <a:t>Won’t someone else do it?</a:t>
            </a:r>
            <a:endParaRPr lang="en-US" dirty="0"/>
          </a:p>
        </p:txBody>
      </p:sp>
      <p:sp>
        <p:nvSpPr>
          <p:cNvPr id="3" name="Content Placeholder 2"/>
          <p:cNvSpPr>
            <a:spLocks noGrp="1"/>
          </p:cNvSpPr>
          <p:nvPr>
            <p:ph idx="1"/>
          </p:nvPr>
        </p:nvSpPr>
        <p:spPr>
          <a:xfrm>
            <a:off x="-15675" y="774700"/>
            <a:ext cx="9146672" cy="6139998"/>
          </a:xfrm>
        </p:spPr>
        <p:txBody>
          <a:bodyPr>
            <a:noAutofit/>
          </a:bodyPr>
          <a:lstStyle/>
          <a:p>
            <a:r>
              <a:rPr lang="en-US" sz="1600" dirty="0" smtClean="0"/>
              <a:t>There is evidence others see the need but no magic bullets yet:</a:t>
            </a:r>
          </a:p>
          <a:p>
            <a:pPr lvl="1"/>
            <a:r>
              <a:rPr lang="en-US" sz="1600" dirty="0" err="1" smtClean="0"/>
              <a:t>Cleversafe</a:t>
            </a:r>
            <a:r>
              <a:rPr lang="en-US" sz="1600" dirty="0" smtClean="0"/>
              <a:t>/</a:t>
            </a:r>
            <a:r>
              <a:rPr lang="en-US" sz="1600" dirty="0" err="1" smtClean="0"/>
              <a:t>Scality</a:t>
            </a:r>
            <a:r>
              <a:rPr lang="en-US" sz="1600" dirty="0" smtClean="0"/>
              <a:t>/EMC </a:t>
            </a:r>
            <a:r>
              <a:rPr lang="en-US" sz="1600" dirty="0" err="1" smtClean="0"/>
              <a:t>ViPR</a:t>
            </a:r>
            <a:r>
              <a:rPr lang="en-US" sz="1600" dirty="0" smtClean="0"/>
              <a:t>/</a:t>
            </a:r>
            <a:r>
              <a:rPr lang="en-US" sz="1600" dirty="0" err="1" smtClean="0"/>
              <a:t>Ceph</a:t>
            </a:r>
            <a:r>
              <a:rPr lang="en-US" sz="1600" dirty="0" smtClean="0"/>
              <a:t>/Swift etc. are moving towards multi-</a:t>
            </a:r>
            <a:r>
              <a:rPr lang="en-US" sz="1600" dirty="0" err="1" smtClean="0"/>
              <a:t>personallity</a:t>
            </a:r>
            <a:r>
              <a:rPr lang="en-US" sz="1600" dirty="0" smtClean="0"/>
              <a:t> data lakes over erasure coded objects, all are young and assume the worst case (update in place for </a:t>
            </a:r>
            <a:r>
              <a:rPr lang="en-US" sz="1600" dirty="0" err="1" smtClean="0"/>
              <a:t>posix</a:t>
            </a:r>
            <a:r>
              <a:rPr lang="en-US" sz="1600" dirty="0" smtClean="0"/>
              <a:t>)  these type systems may someday fill the need</a:t>
            </a:r>
          </a:p>
          <a:p>
            <a:pPr lvl="1"/>
            <a:r>
              <a:rPr lang="en-US" sz="1600" dirty="0" err="1" smtClean="0"/>
              <a:t>Glusterfs</a:t>
            </a:r>
            <a:r>
              <a:rPr lang="en-US" sz="1600" dirty="0" smtClean="0"/>
              <a:t> is probably the closes thing to </a:t>
            </a:r>
            <a:r>
              <a:rPr lang="en-US" sz="1600" dirty="0" err="1" smtClean="0"/>
              <a:t>MarF</a:t>
            </a:r>
            <a:r>
              <a:rPr lang="en-US" sz="1600" dirty="0" err="1"/>
              <a:t>S</a:t>
            </a:r>
            <a:r>
              <a:rPr lang="en-US" sz="1600" dirty="0" smtClean="0"/>
              <a:t>.  Cluster is aimed more for the enterprise and midrange HPC and less for extreme HPC.  It also is making the trade off space for update in place which we can live without. </a:t>
            </a:r>
            <a:r>
              <a:rPr lang="en-US" sz="1600" dirty="0" err="1" smtClean="0"/>
              <a:t>Glusterfs</a:t>
            </a:r>
            <a:r>
              <a:rPr lang="en-US" sz="1600" dirty="0" smtClean="0"/>
              <a:t> is a way to unify file and object systems, </a:t>
            </a:r>
            <a:r>
              <a:rPr lang="en-US" sz="1600" dirty="0" err="1" smtClean="0"/>
              <a:t>MarFS</a:t>
            </a:r>
            <a:r>
              <a:rPr lang="en-US" sz="1600" dirty="0" smtClean="0"/>
              <a:t> is another, each coming at it from a slightly different stance in trade space</a:t>
            </a:r>
          </a:p>
          <a:p>
            <a:pPr lvl="1"/>
            <a:r>
              <a:rPr lang="en-US" sz="1600" dirty="0" smtClean="0"/>
              <a:t>Why not General Atomics Nirvana, Storage Resource Broker, IRODS?  Well these things are optimized for wan and HSM metadata rates. </a:t>
            </a:r>
            <a:r>
              <a:rPr lang="en-US" sz="1600" dirty="0"/>
              <a:t>There are some capabilities for putting POSIX files over objects, but these methods are largely via NFS or other methods that try to mimic full file system semantics including update in place.  These methods are not designed for massive parallelism in a single file, etc. </a:t>
            </a:r>
            <a:endParaRPr lang="en-US" sz="1600" dirty="0" smtClean="0"/>
          </a:p>
          <a:p>
            <a:pPr lvl="1"/>
            <a:r>
              <a:rPr lang="en-US" sz="1600" dirty="0" smtClean="0"/>
              <a:t>Do other name space solutions exist?  Well </a:t>
            </a:r>
            <a:r>
              <a:rPr lang="en-US" sz="1600" dirty="0" err="1" smtClean="0"/>
              <a:t>Maginatics</a:t>
            </a:r>
            <a:r>
              <a:rPr lang="en-US" sz="1600" dirty="0" smtClean="0"/>
              <a:t> from EMC but it is in its infancy and </a:t>
            </a:r>
            <a:r>
              <a:rPr lang="en-US" sz="1600" dirty="0" err="1" smtClean="0"/>
              <a:t>isnt</a:t>
            </a:r>
            <a:r>
              <a:rPr lang="en-US" sz="1600" dirty="0" smtClean="0"/>
              <a:t> a full solution to our problem yet. There is an open source name space project called </a:t>
            </a:r>
            <a:r>
              <a:rPr lang="en-US" sz="1600" dirty="0" err="1"/>
              <a:t>C</a:t>
            </a:r>
            <a:r>
              <a:rPr lang="en-US" sz="1600" dirty="0" err="1" smtClean="0"/>
              <a:t>amlistore</a:t>
            </a:r>
            <a:r>
              <a:rPr lang="en-US" sz="1600" dirty="0" smtClean="0"/>
              <a:t> but it appears to be targeted and personal storage.  </a:t>
            </a:r>
            <a:r>
              <a:rPr lang="en-US" sz="1600" dirty="0" err="1" smtClean="0"/>
              <a:t>Bridgestore</a:t>
            </a:r>
            <a:r>
              <a:rPr lang="en-US" sz="1600" dirty="0" smtClean="0"/>
              <a:t> is a POSIX name space over objects but they put their metadata in a flat space so rename of a directory is horribly painful.  </a:t>
            </a:r>
            <a:r>
              <a:rPr lang="en-US" sz="1600" dirty="0" err="1" smtClean="0"/>
              <a:t>Avere</a:t>
            </a:r>
            <a:r>
              <a:rPr lang="en-US" sz="1600" dirty="0" smtClean="0"/>
              <a:t> over objects is focused at NFS so N to 1 is a non starter.</a:t>
            </a:r>
          </a:p>
          <a:p>
            <a:pPr lvl="1"/>
            <a:r>
              <a:rPr lang="en-US" sz="1600" dirty="0" smtClean="0"/>
              <a:t>Why not HPSS or </a:t>
            </a:r>
            <a:r>
              <a:rPr lang="en-US" sz="1600" dirty="0" err="1" smtClean="0"/>
              <a:t>SamQFS</a:t>
            </a:r>
            <a:r>
              <a:rPr lang="en-US" sz="1600" dirty="0" smtClean="0"/>
              <a:t> or a classic HSM</a:t>
            </a:r>
            <a:r>
              <a:rPr lang="en-US" sz="1600" dirty="0"/>
              <a:t>?</a:t>
            </a:r>
            <a:r>
              <a:rPr lang="en-US" sz="1600" dirty="0" smtClean="0"/>
              <a:t>  The metadata engines are just not up to it, even with parallel db2 </a:t>
            </a:r>
            <a:r>
              <a:rPr lang="en-US" sz="1600" dirty="0"/>
              <a:t>.</a:t>
            </a:r>
            <a:endParaRPr lang="en-US" sz="1600" dirty="0" smtClean="0"/>
          </a:p>
          <a:p>
            <a:pPr lvl="1"/>
            <a:r>
              <a:rPr lang="en-US" sz="1600" dirty="0" smtClean="0"/>
              <a:t>Why not HDFS?  Well, scalable metadata needs to be more of a first class citizen for us.  We can easily capture and provide data location if we want for apps that need that function HDFS provides.  Writing a java HDFS on top of </a:t>
            </a:r>
            <a:r>
              <a:rPr lang="en-US" sz="1600" dirty="0" err="1" smtClean="0"/>
              <a:t>MarFS</a:t>
            </a:r>
            <a:r>
              <a:rPr lang="en-US" sz="1600" dirty="0" smtClean="0"/>
              <a:t> that uses location </a:t>
            </a:r>
            <a:r>
              <a:rPr lang="en-US" sz="1600" dirty="0" err="1" smtClean="0"/>
              <a:t>shouldn</a:t>
            </a:r>
            <a:r>
              <a:rPr lang="fr-FR" sz="1600" dirty="0" smtClean="0"/>
              <a:t>’</a:t>
            </a:r>
            <a:r>
              <a:rPr lang="en-US" sz="1600" dirty="0" smtClean="0"/>
              <a:t>t be too hard</a:t>
            </a:r>
          </a:p>
        </p:txBody>
      </p:sp>
    </p:spTree>
    <p:extLst>
      <p:ext uri="{BB962C8B-B14F-4D97-AF65-F5344CB8AC3E}">
        <p14:creationId xmlns:p14="http://schemas.microsoft.com/office/powerpoint/2010/main" val="203274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99" y="2253690"/>
            <a:ext cx="9058275" cy="3042210"/>
          </a:xfrm>
          <a:prstGeom prst="rect">
            <a:avLst/>
          </a:prstGeom>
          <a:solidFill>
            <a:schemeClr val="accent5">
              <a:lumMod val="60000"/>
              <a:lumOff val="40000"/>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57200" y="131763"/>
            <a:ext cx="8229600" cy="598487"/>
          </a:xfrm>
        </p:spPr>
        <p:txBody>
          <a:bodyPr>
            <a:normAutofit fontScale="90000"/>
          </a:bodyPr>
          <a:lstStyle/>
          <a:p>
            <a:r>
              <a:rPr lang="en-US" dirty="0" smtClean="0"/>
              <a:t>Overall Architecture </a:t>
            </a:r>
            <a:br>
              <a:rPr lang="en-US" dirty="0" smtClean="0"/>
            </a:br>
            <a:r>
              <a:rPr lang="en-US" sz="3100" dirty="0" smtClean="0"/>
              <a:t>(notional, it is possible to co-locate some of this)</a:t>
            </a:r>
            <a:endParaRPr lang="en-US" sz="3100" dirty="0"/>
          </a:p>
        </p:txBody>
      </p:sp>
      <p:sp>
        <p:nvSpPr>
          <p:cNvPr id="5" name="TextBox 4"/>
          <p:cNvSpPr txBox="1"/>
          <p:nvPr/>
        </p:nvSpPr>
        <p:spPr>
          <a:xfrm>
            <a:off x="6016625" y="25297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sp>
        <p:nvSpPr>
          <p:cNvPr id="8" name="TextBox 7"/>
          <p:cNvSpPr txBox="1"/>
          <p:nvPr/>
        </p:nvSpPr>
        <p:spPr>
          <a:xfrm>
            <a:off x="5905501" y="3618130"/>
            <a:ext cx="3190874" cy="1477328"/>
          </a:xfrm>
          <a:prstGeom prst="rect">
            <a:avLst/>
          </a:prstGeom>
          <a:noFill/>
          <a:ln>
            <a:solidFill>
              <a:schemeClr val="tx1"/>
            </a:solidFill>
          </a:ln>
        </p:spPr>
        <p:txBody>
          <a:bodyPr wrap="square" rtlCol="0">
            <a:spAutoFit/>
          </a:bodyPr>
          <a:lstStyle/>
          <a:p>
            <a:pPr algn="ctr"/>
            <a:r>
              <a:rPr lang="en-US" dirty="0" smtClean="0"/>
              <a:t>Dual Copy Raided enterprise class HDD or SSD</a:t>
            </a:r>
          </a:p>
          <a:p>
            <a:pPr algn="ctr"/>
            <a:r>
              <a:rPr lang="en-US" dirty="0" smtClean="0"/>
              <a:t>Metadata (may have some small data (object lists that are too large to fit in xattrs)</a:t>
            </a:r>
            <a:endParaRPr lang="en-US" dirty="0"/>
          </a:p>
        </p:txBody>
      </p:sp>
      <p:cxnSp>
        <p:nvCxnSpPr>
          <p:cNvPr id="10" name="Straight Connector 9"/>
          <p:cNvCxnSpPr/>
          <p:nvPr/>
        </p:nvCxnSpPr>
        <p:spPr>
          <a:xfrm>
            <a:off x="8413750" y="34301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6477000" y="34301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54000" y="2156857"/>
            <a:ext cx="8489950"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797800" y="25297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cxnSp>
        <p:nvCxnSpPr>
          <p:cNvPr id="19" name="Straight Connector 18"/>
          <p:cNvCxnSpPr/>
          <p:nvPr/>
        </p:nvCxnSpPr>
        <p:spPr>
          <a:xfrm flipV="1">
            <a:off x="8207375" y="212725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384924" y="2140982"/>
            <a:ext cx="1" cy="402539"/>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880350" y="1078380"/>
            <a:ext cx="1041400" cy="646331"/>
          </a:xfrm>
          <a:prstGeom prst="rect">
            <a:avLst/>
          </a:prstGeom>
          <a:noFill/>
          <a:ln>
            <a:solidFill>
              <a:schemeClr val="tx1"/>
            </a:solidFill>
          </a:ln>
        </p:spPr>
        <p:txBody>
          <a:bodyPr wrap="square" rtlCol="0">
            <a:spAutoFit/>
          </a:bodyPr>
          <a:lstStyle/>
          <a:p>
            <a:pPr algn="ctr"/>
            <a:r>
              <a:rPr lang="en-US" dirty="0" smtClean="0"/>
              <a:t>Scratch </a:t>
            </a:r>
            <a:r>
              <a:rPr lang="en-US" dirty="0" err="1" smtClean="0"/>
              <a:t>LustreFS</a:t>
            </a:r>
            <a:endParaRPr lang="en-US" dirty="0"/>
          </a:p>
        </p:txBody>
      </p:sp>
      <p:cxnSp>
        <p:nvCxnSpPr>
          <p:cNvPr id="26" name="Straight Connector 25"/>
          <p:cNvCxnSpPr/>
          <p:nvPr/>
        </p:nvCxnSpPr>
        <p:spPr>
          <a:xfrm flipV="1">
            <a:off x="8086724" y="172471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7524749" y="1718361"/>
            <a:ext cx="1" cy="402539"/>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99275" y="1072030"/>
            <a:ext cx="863600" cy="646331"/>
          </a:xfrm>
          <a:prstGeom prst="rect">
            <a:avLst/>
          </a:prstGeom>
          <a:noFill/>
          <a:ln>
            <a:solidFill>
              <a:schemeClr val="tx1"/>
            </a:solidFill>
          </a:ln>
        </p:spPr>
        <p:txBody>
          <a:bodyPr wrap="square" rtlCol="0">
            <a:spAutoFit/>
          </a:bodyPr>
          <a:lstStyle/>
          <a:p>
            <a:pPr algn="ctr"/>
            <a:r>
              <a:rPr lang="en-US" dirty="0" smtClean="0"/>
              <a:t>Scratch </a:t>
            </a:r>
            <a:r>
              <a:rPr lang="en-US" dirty="0" err="1" smtClean="0"/>
              <a:t>PanFS</a:t>
            </a:r>
            <a:endParaRPr lang="en-US" dirty="0"/>
          </a:p>
        </p:txBody>
      </p:sp>
      <p:sp>
        <p:nvSpPr>
          <p:cNvPr id="30" name="TextBox 29"/>
          <p:cNvSpPr txBox="1"/>
          <p:nvPr/>
        </p:nvSpPr>
        <p:spPr>
          <a:xfrm>
            <a:off x="5883275" y="1078380"/>
            <a:ext cx="863600" cy="923330"/>
          </a:xfrm>
          <a:prstGeom prst="rect">
            <a:avLst/>
          </a:prstGeom>
          <a:noFill/>
          <a:ln>
            <a:solidFill>
              <a:schemeClr val="tx1"/>
            </a:solidFill>
          </a:ln>
        </p:spPr>
        <p:txBody>
          <a:bodyPr wrap="square" rtlCol="0">
            <a:spAutoFit/>
          </a:bodyPr>
          <a:lstStyle/>
          <a:p>
            <a:pPr algn="ctr"/>
            <a:r>
              <a:rPr lang="en-US" dirty="0" smtClean="0"/>
              <a:t>Staging For HBDM</a:t>
            </a:r>
            <a:endParaRPr lang="en-US" dirty="0"/>
          </a:p>
        </p:txBody>
      </p:sp>
      <p:cxnSp>
        <p:nvCxnSpPr>
          <p:cNvPr id="31" name="Straight Connector 30"/>
          <p:cNvCxnSpPr/>
          <p:nvPr/>
        </p:nvCxnSpPr>
        <p:spPr>
          <a:xfrm flipV="1">
            <a:off x="7216774" y="172346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8477249" y="175011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30" idx="2"/>
          </p:cNvCxnSpPr>
          <p:nvPr/>
        </p:nvCxnSpPr>
        <p:spPr>
          <a:xfrm flipV="1">
            <a:off x="6315075" y="2001710"/>
            <a:ext cx="0" cy="1551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6467475" y="1995360"/>
            <a:ext cx="0" cy="155147"/>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3024" y="23329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38" name="TextBox 37"/>
          <p:cNvSpPr txBox="1"/>
          <p:nvPr/>
        </p:nvSpPr>
        <p:spPr>
          <a:xfrm>
            <a:off x="2333625" y="2354301"/>
            <a:ext cx="1479550" cy="2585323"/>
          </a:xfrm>
          <a:prstGeom prst="rect">
            <a:avLst/>
          </a:prstGeom>
          <a:noFill/>
          <a:ln>
            <a:solidFill>
              <a:schemeClr val="tx1"/>
            </a:solidFill>
          </a:ln>
        </p:spPr>
        <p:txBody>
          <a:bodyPr wrap="square" rtlCol="0">
            <a:spAutoFit/>
          </a:bodyPr>
          <a:lstStyle/>
          <a:p>
            <a:pPr algn="ctr"/>
            <a:r>
              <a:rPr lang="en-US" dirty="0" smtClean="0"/>
              <a:t>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gpfs-mds</a:t>
            </a:r>
            <a:r>
              <a:rPr lang="en-US" dirty="0" smtClean="0"/>
              <a:t> (hidden))</a:t>
            </a:r>
          </a:p>
          <a:p>
            <a:pPr algn="ctr"/>
            <a:r>
              <a:rPr lang="en-US" dirty="0" err="1" smtClean="0"/>
              <a:t>Pftool</a:t>
            </a:r>
            <a:r>
              <a:rPr lang="en-US" dirty="0" smtClean="0"/>
              <a:t>, </a:t>
            </a:r>
            <a:r>
              <a:rPr lang="en-US" dirty="0" err="1" smtClean="0"/>
              <a:t>obj</a:t>
            </a:r>
            <a:r>
              <a:rPr lang="en-US" dirty="0" smtClean="0"/>
              <a:t> client, HSI</a:t>
            </a:r>
          </a:p>
        </p:txBody>
      </p:sp>
      <p:sp>
        <p:nvSpPr>
          <p:cNvPr id="40" name="TextBox 39"/>
          <p:cNvSpPr txBox="1"/>
          <p:nvPr/>
        </p:nvSpPr>
        <p:spPr>
          <a:xfrm>
            <a:off x="1428750" y="23329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41" name="Oval 40"/>
          <p:cNvSpPr/>
          <p:nvPr/>
        </p:nvSpPr>
        <p:spPr>
          <a:xfrm>
            <a:off x="923926" y="26193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1076326" y="2771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1228726" y="2924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7140576" y="2771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292976" y="2924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7445376" y="3076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4781550" y="1072030"/>
            <a:ext cx="863600" cy="369332"/>
          </a:xfrm>
          <a:prstGeom prst="rect">
            <a:avLst/>
          </a:prstGeom>
          <a:noFill/>
          <a:ln>
            <a:solidFill>
              <a:schemeClr val="tx1"/>
            </a:solidFill>
          </a:ln>
        </p:spPr>
        <p:txBody>
          <a:bodyPr wrap="square" rtlCol="0">
            <a:spAutoFit/>
          </a:bodyPr>
          <a:lstStyle/>
          <a:p>
            <a:pPr algn="ctr"/>
            <a:r>
              <a:rPr lang="en-US" dirty="0" smtClean="0"/>
              <a:t>HPSS</a:t>
            </a:r>
            <a:endParaRPr lang="en-US" dirty="0"/>
          </a:p>
        </p:txBody>
      </p:sp>
      <p:sp>
        <p:nvSpPr>
          <p:cNvPr id="48" name="TextBox 47"/>
          <p:cNvSpPr txBox="1"/>
          <p:nvPr/>
        </p:nvSpPr>
        <p:spPr>
          <a:xfrm>
            <a:off x="3619500" y="1072030"/>
            <a:ext cx="984250" cy="646331"/>
          </a:xfrm>
          <a:prstGeom prst="rect">
            <a:avLst/>
          </a:prstGeom>
          <a:noFill/>
          <a:ln>
            <a:solidFill>
              <a:schemeClr val="tx1"/>
            </a:solidFill>
          </a:ln>
        </p:spPr>
        <p:txBody>
          <a:bodyPr wrap="square" rtlCol="0">
            <a:spAutoFit/>
          </a:bodyPr>
          <a:lstStyle/>
          <a:p>
            <a:pPr algn="ctr"/>
            <a:r>
              <a:rPr lang="en-US" dirty="0" smtClean="0"/>
              <a:t>GPFS Archive</a:t>
            </a:r>
            <a:endParaRPr lang="en-US" dirty="0"/>
          </a:p>
        </p:txBody>
      </p:sp>
      <p:sp>
        <p:nvSpPr>
          <p:cNvPr id="49" name="TextBox 48"/>
          <p:cNvSpPr txBox="1"/>
          <p:nvPr/>
        </p:nvSpPr>
        <p:spPr>
          <a:xfrm>
            <a:off x="2625726" y="1078380"/>
            <a:ext cx="863600" cy="369332"/>
          </a:xfrm>
          <a:prstGeom prst="rect">
            <a:avLst/>
          </a:prstGeom>
          <a:noFill/>
          <a:ln>
            <a:solidFill>
              <a:schemeClr val="tx1"/>
            </a:solidFill>
          </a:ln>
        </p:spPr>
        <p:txBody>
          <a:bodyPr wrap="square" rtlCol="0">
            <a:spAutoFit/>
          </a:bodyPr>
          <a:lstStyle/>
          <a:p>
            <a:pPr algn="ctr"/>
            <a:r>
              <a:rPr lang="en-US" dirty="0" smtClean="0"/>
              <a:t>NFS</a:t>
            </a:r>
            <a:endParaRPr lang="en-US" dirty="0"/>
          </a:p>
        </p:txBody>
      </p:sp>
      <p:cxnSp>
        <p:nvCxnSpPr>
          <p:cNvPr id="50" name="Straight Connector 49"/>
          <p:cNvCxnSpPr/>
          <p:nvPr/>
        </p:nvCxnSpPr>
        <p:spPr>
          <a:xfrm flipV="1">
            <a:off x="5178424" y="1482638"/>
            <a:ext cx="1" cy="6742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5330824" y="1476288"/>
            <a:ext cx="1" cy="6742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4146549" y="174886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4298949" y="174251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2927349" y="1482639"/>
            <a:ext cx="1" cy="644611"/>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37" idx="0"/>
          </p:cNvCxnSpPr>
          <p:nvPr/>
        </p:nvCxnSpPr>
        <p:spPr>
          <a:xfrm flipV="1">
            <a:off x="473075" y="21450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625475" y="21704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1857375" y="2116480"/>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3311525" y="21418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4311650" y="2363826"/>
            <a:ext cx="1479550" cy="2585323"/>
          </a:xfrm>
          <a:prstGeom prst="rect">
            <a:avLst/>
          </a:prstGeom>
          <a:noFill/>
          <a:ln>
            <a:solidFill>
              <a:schemeClr val="tx1"/>
            </a:solidFill>
          </a:ln>
        </p:spPr>
        <p:txBody>
          <a:bodyPr wrap="square" rtlCol="0">
            <a:spAutoFit/>
          </a:bodyPr>
          <a:lstStyle/>
          <a:p>
            <a:pPr algn="ctr"/>
            <a:r>
              <a:rPr lang="en-US" dirty="0" smtClean="0"/>
              <a:t>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cxnSp>
        <p:nvCxnSpPr>
          <p:cNvPr id="67" name="Straight Connector 66"/>
          <p:cNvCxnSpPr/>
          <p:nvPr/>
        </p:nvCxnSpPr>
        <p:spPr>
          <a:xfrm flipV="1">
            <a:off x="4876800" y="21672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68" name="Oval 67"/>
          <p:cNvSpPr/>
          <p:nvPr/>
        </p:nvSpPr>
        <p:spPr>
          <a:xfrm>
            <a:off x="3848101" y="27813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4000501" y="29337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4152901" y="30861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85824" y="1049806"/>
            <a:ext cx="1638301" cy="923330"/>
          </a:xfrm>
          <a:prstGeom prst="rect">
            <a:avLst/>
          </a:prstGeom>
          <a:noFill/>
          <a:ln>
            <a:solidFill>
              <a:schemeClr val="tx1"/>
            </a:solidFill>
          </a:ln>
        </p:spPr>
        <p:txBody>
          <a:bodyPr wrap="square" rtlCol="0">
            <a:spAutoFit/>
          </a:bodyPr>
          <a:lstStyle/>
          <a:p>
            <a:pPr algn="ctr"/>
            <a:r>
              <a:rPr lang="en-US" dirty="0" smtClean="0"/>
              <a:t>TSM (backup of </a:t>
            </a:r>
            <a:r>
              <a:rPr lang="en-US" dirty="0" err="1" smtClean="0"/>
              <a:t>MarFS</a:t>
            </a:r>
            <a:r>
              <a:rPr lang="en-US" dirty="0" smtClean="0"/>
              <a:t> metadata</a:t>
            </a:r>
            <a:endParaRPr lang="en-US" dirty="0"/>
          </a:p>
        </p:txBody>
      </p:sp>
      <p:cxnSp>
        <p:nvCxnSpPr>
          <p:cNvPr id="72" name="Straight Connector 71"/>
          <p:cNvCxnSpPr/>
          <p:nvPr/>
        </p:nvCxnSpPr>
        <p:spPr>
          <a:xfrm flipV="1">
            <a:off x="1428750" y="1973136"/>
            <a:ext cx="0" cy="194145"/>
          </a:xfrm>
          <a:prstGeom prst="line">
            <a:avLst/>
          </a:prstGeom>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39687" y="1534308"/>
            <a:ext cx="936625" cy="646331"/>
          </a:xfrm>
          <a:prstGeom prst="rect">
            <a:avLst/>
          </a:prstGeom>
          <a:noFill/>
        </p:spPr>
        <p:txBody>
          <a:bodyPr wrap="square" rtlCol="0">
            <a:spAutoFit/>
          </a:bodyPr>
          <a:lstStyle/>
          <a:p>
            <a:r>
              <a:rPr lang="en-US" dirty="0" smtClean="0"/>
              <a:t>IB/Ether</a:t>
            </a:r>
            <a:endParaRPr lang="en-US" dirty="0"/>
          </a:p>
        </p:txBody>
      </p:sp>
      <p:sp>
        <p:nvSpPr>
          <p:cNvPr id="75" name="TextBox 74"/>
          <p:cNvSpPr txBox="1"/>
          <p:nvPr/>
        </p:nvSpPr>
        <p:spPr>
          <a:xfrm>
            <a:off x="73024" y="3522880"/>
            <a:ext cx="2451101" cy="3416320"/>
          </a:xfrm>
          <a:prstGeom prst="rect">
            <a:avLst/>
          </a:prstGeom>
          <a:noFill/>
        </p:spPr>
        <p:txBody>
          <a:bodyPr wrap="square" rtlCol="0">
            <a:spAutoFit/>
          </a:bodyPr>
          <a:lstStyle/>
          <a:p>
            <a:r>
              <a:rPr lang="en-US" dirty="0" err="1" smtClean="0"/>
              <a:t>Pftool</a:t>
            </a:r>
            <a:r>
              <a:rPr lang="en-US" dirty="0" smtClean="0"/>
              <a:t> can move between all FS’s and </a:t>
            </a:r>
            <a:r>
              <a:rPr lang="en-US" dirty="0" err="1" smtClean="0"/>
              <a:t>MarFS</a:t>
            </a:r>
            <a:endParaRPr lang="en-US" dirty="0" smtClean="0"/>
          </a:p>
          <a:p>
            <a:endParaRPr lang="en-US" dirty="0"/>
          </a:p>
          <a:p>
            <a:r>
              <a:rPr lang="en-US" dirty="0" smtClean="0"/>
              <a:t>Fuse can do simple things to </a:t>
            </a:r>
            <a:r>
              <a:rPr lang="en-US" dirty="0" err="1" smtClean="0"/>
              <a:t>MarFS</a:t>
            </a:r>
            <a:endParaRPr lang="en-US" dirty="0" smtClean="0"/>
          </a:p>
          <a:p>
            <a:endParaRPr lang="en-US" dirty="0"/>
          </a:p>
          <a:p>
            <a:r>
              <a:rPr lang="en-US" dirty="0" err="1" smtClean="0"/>
              <a:t>MarFS</a:t>
            </a:r>
            <a:r>
              <a:rPr lang="en-US" dirty="0" smtClean="0"/>
              <a:t> restricted to full file overwrites</a:t>
            </a:r>
          </a:p>
          <a:p>
            <a:endParaRPr lang="en-US" dirty="0"/>
          </a:p>
          <a:p>
            <a:r>
              <a:rPr lang="en-US" dirty="0" smtClean="0"/>
              <a:t>Get user/group info from central service</a:t>
            </a:r>
            <a:endParaRPr lang="en-US" dirty="0"/>
          </a:p>
        </p:txBody>
      </p:sp>
      <p:sp>
        <p:nvSpPr>
          <p:cNvPr id="76" name="TextBox 75"/>
          <p:cNvSpPr txBox="1"/>
          <p:nvPr/>
        </p:nvSpPr>
        <p:spPr>
          <a:xfrm>
            <a:off x="2705099" y="5226149"/>
            <a:ext cx="6216651" cy="646331"/>
          </a:xfrm>
          <a:prstGeom prst="rect">
            <a:avLst/>
          </a:prstGeom>
          <a:noFill/>
        </p:spPr>
        <p:txBody>
          <a:bodyPr wrap="square" rtlCol="0">
            <a:spAutoFit/>
          </a:bodyPr>
          <a:lstStyle/>
          <a:p>
            <a:r>
              <a:rPr lang="en-US" dirty="0"/>
              <a:t>H</a:t>
            </a:r>
            <a:r>
              <a:rPr lang="en-US" dirty="0" smtClean="0"/>
              <a:t>SI can move data between all FS’s and HPSS</a:t>
            </a:r>
          </a:p>
          <a:p>
            <a:r>
              <a:rPr lang="en-US" dirty="0" smtClean="0"/>
              <a:t>And campaign and HPSS via fuse (or special code in HSI if needed</a:t>
            </a:r>
            <a:endParaRPr lang="en-US" dirty="0"/>
          </a:p>
        </p:txBody>
      </p:sp>
      <p:sp>
        <p:nvSpPr>
          <p:cNvPr id="77" name="TextBox 76"/>
          <p:cNvSpPr txBox="1"/>
          <p:nvPr/>
        </p:nvSpPr>
        <p:spPr>
          <a:xfrm>
            <a:off x="2682874" y="5934710"/>
            <a:ext cx="6216651" cy="923330"/>
          </a:xfrm>
          <a:prstGeom prst="rect">
            <a:avLst/>
          </a:prstGeom>
          <a:noFill/>
        </p:spPr>
        <p:txBody>
          <a:bodyPr wrap="square" rtlCol="0">
            <a:spAutoFit/>
          </a:bodyPr>
          <a:lstStyle/>
          <a:p>
            <a:r>
              <a:rPr lang="en-US" dirty="0" smtClean="0"/>
              <a:t>Backing up </a:t>
            </a:r>
            <a:r>
              <a:rPr lang="en-US" dirty="0" err="1" smtClean="0"/>
              <a:t>MarFS</a:t>
            </a:r>
            <a:r>
              <a:rPr lang="en-US" dirty="0" smtClean="0"/>
              <a:t> metadata is as easy as backing up the GPFS file systems using ILM tools</a:t>
            </a:r>
          </a:p>
          <a:p>
            <a:r>
              <a:rPr lang="en-US" dirty="0" smtClean="0"/>
              <a:t>Could even consider backing up object info if its not too big</a:t>
            </a:r>
            <a:endParaRPr lang="en-US" dirty="0"/>
          </a:p>
        </p:txBody>
      </p:sp>
      <p:sp>
        <p:nvSpPr>
          <p:cNvPr id="3" name="TextBox 2"/>
          <p:cNvSpPr txBox="1"/>
          <p:nvPr/>
        </p:nvSpPr>
        <p:spPr>
          <a:xfrm>
            <a:off x="8778875" y="2169291"/>
            <a:ext cx="266700" cy="1477328"/>
          </a:xfrm>
          <a:prstGeom prst="rect">
            <a:avLst/>
          </a:prstGeom>
          <a:noFill/>
        </p:spPr>
        <p:txBody>
          <a:bodyPr wrap="square" rtlCol="0">
            <a:spAutoFit/>
          </a:bodyPr>
          <a:lstStyle/>
          <a:p>
            <a:r>
              <a:rPr lang="en-US" dirty="0" err="1" smtClean="0"/>
              <a:t>MarFS</a:t>
            </a:r>
            <a:endParaRPr lang="en-US" dirty="0"/>
          </a:p>
        </p:txBody>
      </p:sp>
    </p:spTree>
    <p:extLst>
      <p:ext uri="{BB962C8B-B14F-4D97-AF65-F5344CB8AC3E}">
        <p14:creationId xmlns:p14="http://schemas.microsoft.com/office/powerpoint/2010/main" val="2796438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117"/>
          </a:xfrm>
        </p:spPr>
        <p:txBody>
          <a:bodyPr>
            <a:normAutofit fontScale="90000"/>
          </a:bodyPr>
          <a:lstStyle/>
          <a:p>
            <a:r>
              <a:rPr lang="en-US" dirty="0" smtClean="0"/>
              <a:t>Simple </a:t>
            </a:r>
            <a:r>
              <a:rPr lang="en-US" dirty="0" err="1" smtClean="0"/>
              <a:t>MarFS</a:t>
            </a:r>
            <a:r>
              <a:rPr lang="en-US" dirty="0" smtClean="0"/>
              <a:t> Deployment</a:t>
            </a:r>
            <a:endParaRPr lang="en-US" dirty="0"/>
          </a:p>
        </p:txBody>
      </p:sp>
      <p:sp>
        <p:nvSpPr>
          <p:cNvPr id="3" name="TextBox 2"/>
          <p:cNvSpPr txBox="1"/>
          <p:nvPr/>
        </p:nvSpPr>
        <p:spPr>
          <a:xfrm>
            <a:off x="6016625" y="41761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sp>
        <p:nvSpPr>
          <p:cNvPr id="4" name="TextBox 3"/>
          <p:cNvSpPr txBox="1"/>
          <p:nvPr/>
        </p:nvSpPr>
        <p:spPr>
          <a:xfrm>
            <a:off x="5905501" y="5264530"/>
            <a:ext cx="3190874" cy="1477328"/>
          </a:xfrm>
          <a:prstGeom prst="rect">
            <a:avLst/>
          </a:prstGeom>
          <a:noFill/>
          <a:ln>
            <a:solidFill>
              <a:schemeClr val="tx1"/>
            </a:solidFill>
          </a:ln>
        </p:spPr>
        <p:txBody>
          <a:bodyPr wrap="square" rtlCol="0">
            <a:spAutoFit/>
          </a:bodyPr>
          <a:lstStyle/>
          <a:p>
            <a:pPr algn="ctr"/>
            <a:r>
              <a:rPr lang="en-US" dirty="0" smtClean="0"/>
              <a:t>Dual Copy Raided enterprise class HDD or SSD</a:t>
            </a:r>
          </a:p>
          <a:p>
            <a:pPr algn="ctr"/>
            <a:r>
              <a:rPr lang="en-US" dirty="0" smtClean="0"/>
              <a:t>Metadata (may have some small data (object lists that are too large to fit in xattrs)</a:t>
            </a:r>
            <a:endParaRPr lang="en-US" dirty="0"/>
          </a:p>
        </p:txBody>
      </p:sp>
      <p:cxnSp>
        <p:nvCxnSpPr>
          <p:cNvPr id="5" name="Straight Connector 4"/>
          <p:cNvCxnSpPr/>
          <p:nvPr/>
        </p:nvCxnSpPr>
        <p:spPr>
          <a:xfrm>
            <a:off x="8413750" y="50765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6477000" y="50765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4000" y="3803257"/>
            <a:ext cx="848995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797800" y="41761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cxnSp>
        <p:nvCxnSpPr>
          <p:cNvPr id="9" name="Straight Connector 8"/>
          <p:cNvCxnSpPr/>
          <p:nvPr/>
        </p:nvCxnSpPr>
        <p:spPr>
          <a:xfrm flipV="1">
            <a:off x="8207375" y="377365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6384924" y="3787382"/>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7508875" y="3648110"/>
            <a:ext cx="0" cy="155147"/>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3024" y="39793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15" name="TextBox 14"/>
          <p:cNvSpPr txBox="1"/>
          <p:nvPr/>
        </p:nvSpPr>
        <p:spPr>
          <a:xfrm>
            <a:off x="1428750" y="39793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16" name="Oval 15"/>
          <p:cNvSpPr/>
          <p:nvPr/>
        </p:nvSpPr>
        <p:spPr>
          <a:xfrm>
            <a:off x="923926" y="4265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1076326" y="4418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228726" y="4570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7140576" y="4418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292976" y="4570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445376" y="47229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13" idx="0"/>
          </p:cNvCxnSpPr>
          <p:nvPr/>
        </p:nvCxnSpPr>
        <p:spPr>
          <a:xfrm flipV="1">
            <a:off x="473075" y="37914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25475" y="38168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1857375" y="37628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318103" y="1876690"/>
            <a:ext cx="2548246" cy="1477328"/>
          </a:xfrm>
          <a:prstGeom prst="rect">
            <a:avLst/>
          </a:prstGeom>
          <a:noFill/>
          <a:ln>
            <a:solidFill>
              <a:schemeClr val="tx1"/>
            </a:solidFill>
          </a:ln>
        </p:spPr>
        <p:txBody>
          <a:bodyPr wrap="square" rtlCol="0">
            <a:spAutoFit/>
          </a:bodyPr>
          <a:lstStyle/>
          <a:p>
            <a:pPr algn="ctr"/>
            <a:r>
              <a:rPr lang="en-US" dirty="0" smtClean="0"/>
              <a:t>Batch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sp>
        <p:nvSpPr>
          <p:cNvPr id="28" name="Oval 27"/>
          <p:cNvSpPr/>
          <p:nvPr/>
        </p:nvSpPr>
        <p:spPr>
          <a:xfrm>
            <a:off x="5823529" y="24520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975929" y="26044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28329" y="27568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1428750" y="3619536"/>
            <a:ext cx="0" cy="194145"/>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92335" y="1417638"/>
            <a:ext cx="2288546" cy="20005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44735" y="1240758"/>
            <a:ext cx="2288546" cy="20005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254000" y="1579628"/>
            <a:ext cx="2220191" cy="1754327"/>
          </a:xfrm>
          <a:prstGeom prst="rect">
            <a:avLst/>
          </a:prstGeom>
          <a:solidFill>
            <a:schemeClr val="bg1"/>
          </a:solidFill>
          <a:ln>
            <a:solidFill>
              <a:schemeClr val="tx1"/>
            </a:solidFill>
          </a:ln>
        </p:spPr>
        <p:txBody>
          <a:bodyPr wrap="square" rtlCol="0">
            <a:spAutoFit/>
          </a:bodyPr>
          <a:lstStyle/>
          <a:p>
            <a:pPr algn="ctr"/>
            <a:r>
              <a:rPr lang="en-US" dirty="0" smtClean="0"/>
              <a:t>Interactive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gpfs-mds</a:t>
            </a:r>
            <a:r>
              <a:rPr lang="en-US" dirty="0" smtClean="0"/>
              <a:t> (hidden))</a:t>
            </a:r>
          </a:p>
          <a:p>
            <a:pPr algn="ctr"/>
            <a:r>
              <a:rPr lang="en-US" dirty="0" err="1" smtClean="0"/>
              <a:t>Pftool</a:t>
            </a:r>
            <a:r>
              <a:rPr lang="en-US" dirty="0" smtClean="0"/>
              <a:t>, </a:t>
            </a:r>
            <a:r>
              <a:rPr lang="en-US" dirty="0" err="1" smtClean="0"/>
              <a:t>obj</a:t>
            </a:r>
            <a:r>
              <a:rPr lang="en-US" dirty="0" smtClean="0"/>
              <a:t> client, HSI</a:t>
            </a:r>
          </a:p>
        </p:txBody>
      </p:sp>
      <p:sp>
        <p:nvSpPr>
          <p:cNvPr id="35" name="TextBox 34"/>
          <p:cNvSpPr txBox="1"/>
          <p:nvPr/>
        </p:nvSpPr>
        <p:spPr>
          <a:xfrm>
            <a:off x="3184076" y="1856626"/>
            <a:ext cx="2548246" cy="1477328"/>
          </a:xfrm>
          <a:prstGeom prst="rect">
            <a:avLst/>
          </a:prstGeom>
          <a:noFill/>
          <a:ln>
            <a:solidFill>
              <a:schemeClr val="tx1"/>
            </a:solidFill>
          </a:ln>
        </p:spPr>
        <p:txBody>
          <a:bodyPr wrap="square" rtlCol="0">
            <a:spAutoFit/>
          </a:bodyPr>
          <a:lstStyle/>
          <a:p>
            <a:pPr algn="ctr"/>
            <a:r>
              <a:rPr lang="en-US" dirty="0" smtClean="0"/>
              <a:t>Batch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sp>
        <p:nvSpPr>
          <p:cNvPr id="36" name="TextBox 35"/>
          <p:cNvSpPr txBox="1"/>
          <p:nvPr/>
        </p:nvSpPr>
        <p:spPr>
          <a:xfrm>
            <a:off x="2680881" y="4418175"/>
            <a:ext cx="2821981" cy="1200329"/>
          </a:xfrm>
          <a:prstGeom prst="rect">
            <a:avLst/>
          </a:prstGeom>
          <a:noFill/>
        </p:spPr>
        <p:txBody>
          <a:bodyPr wrap="square" rtlCol="0">
            <a:spAutoFit/>
          </a:bodyPr>
          <a:lstStyle/>
          <a:p>
            <a:pPr algn="ctr"/>
            <a:r>
              <a:rPr lang="en-US" dirty="0" smtClean="0"/>
              <a:t>Separate interactive and batch FTAs due to object security and performance reasons.</a:t>
            </a:r>
            <a:endParaRPr lang="en-US" dirty="0"/>
          </a:p>
        </p:txBody>
      </p:sp>
      <p:cxnSp>
        <p:nvCxnSpPr>
          <p:cNvPr id="37" name="Straight Connector 36"/>
          <p:cNvCxnSpPr/>
          <p:nvPr/>
        </p:nvCxnSpPr>
        <p:spPr>
          <a:xfrm flipV="1">
            <a:off x="4397375" y="3648110"/>
            <a:ext cx="0" cy="15514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006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228"/>
            <a:ext cx="8229600" cy="393158"/>
          </a:xfrm>
        </p:spPr>
        <p:txBody>
          <a:bodyPr>
            <a:normAutofit fontScale="90000"/>
          </a:bodyPr>
          <a:lstStyle/>
          <a:p>
            <a:r>
              <a:rPr lang="en-US" dirty="0" smtClean="0"/>
              <a:t>Configuration Tables</a:t>
            </a:r>
            <a:endParaRPr lang="en-US" dirty="0"/>
          </a:p>
        </p:txBody>
      </p:sp>
      <p:sp>
        <p:nvSpPr>
          <p:cNvPr id="3" name="TextBox 2"/>
          <p:cNvSpPr txBox="1"/>
          <p:nvPr/>
        </p:nvSpPr>
        <p:spPr>
          <a:xfrm>
            <a:off x="198480" y="570028"/>
            <a:ext cx="2087520" cy="6032422"/>
          </a:xfrm>
          <a:prstGeom prst="rect">
            <a:avLst/>
          </a:prstGeom>
          <a:noFill/>
          <a:ln>
            <a:solidFill>
              <a:schemeClr val="tx1"/>
            </a:solidFill>
          </a:ln>
        </p:spPr>
        <p:txBody>
          <a:bodyPr wrap="square" rtlCol="0">
            <a:spAutoFit/>
          </a:bodyPr>
          <a:lstStyle/>
          <a:p>
            <a:r>
              <a:rPr lang="en-US" b="1" dirty="0" smtClean="0"/>
              <a:t>Namespace table</a:t>
            </a:r>
          </a:p>
          <a:p>
            <a:r>
              <a:rPr lang="en-US" sz="1600" dirty="0"/>
              <a:t>n</a:t>
            </a:r>
            <a:r>
              <a:rPr lang="en-US" sz="1600" dirty="0" smtClean="0"/>
              <a:t>ame</a:t>
            </a:r>
          </a:p>
          <a:p>
            <a:r>
              <a:rPr lang="en-US" sz="1600" dirty="0" smtClean="0"/>
              <a:t>mntpath</a:t>
            </a:r>
          </a:p>
          <a:p>
            <a:r>
              <a:rPr lang="en-US" sz="1600" dirty="0"/>
              <a:t>b</a:t>
            </a:r>
            <a:r>
              <a:rPr lang="en-US" sz="1600" dirty="0" smtClean="0"/>
              <a:t>perms</a:t>
            </a:r>
          </a:p>
          <a:p>
            <a:r>
              <a:rPr lang="en-US" sz="1600" dirty="0"/>
              <a:t>i</a:t>
            </a:r>
            <a:r>
              <a:rPr lang="en-US" sz="1600" dirty="0" smtClean="0"/>
              <a:t>perms</a:t>
            </a:r>
          </a:p>
          <a:p>
            <a:r>
              <a:rPr lang="en-US" sz="1600" dirty="0" smtClean="0"/>
              <a:t>mdpath</a:t>
            </a:r>
          </a:p>
          <a:p>
            <a:r>
              <a:rPr lang="en-US" sz="1600" dirty="0" err="1" smtClean="0"/>
              <a:t>iwrite_repo</a:t>
            </a:r>
            <a:endParaRPr lang="en-US" sz="1600" dirty="0" smtClean="0"/>
          </a:p>
          <a:p>
            <a:r>
              <a:rPr lang="en-US" sz="1600" dirty="0" err="1" smtClean="0"/>
              <a:t>Iwrite_chunksize</a:t>
            </a:r>
            <a:endParaRPr lang="en-US" sz="1600" dirty="0" smtClean="0"/>
          </a:p>
          <a:p>
            <a:r>
              <a:rPr lang="en-US" sz="1600" dirty="0" smtClean="0"/>
              <a:t>swrite_repo</a:t>
            </a:r>
          </a:p>
          <a:p>
            <a:r>
              <a:rPr lang="en-US" sz="1600" dirty="0" err="1" smtClean="0"/>
              <a:t>swrite_size</a:t>
            </a:r>
            <a:endParaRPr lang="en-US" sz="1600" dirty="0" smtClean="0"/>
          </a:p>
          <a:p>
            <a:r>
              <a:rPr lang="en-US" sz="1600" dirty="0" err="1" smtClean="0"/>
              <a:t>swrite_packsize</a:t>
            </a:r>
            <a:endParaRPr lang="en-US" sz="1600" dirty="0" smtClean="0"/>
          </a:p>
          <a:p>
            <a:r>
              <a:rPr lang="en-US" sz="1600" dirty="0" smtClean="0"/>
              <a:t>mwrite_repo</a:t>
            </a:r>
          </a:p>
          <a:p>
            <a:r>
              <a:rPr lang="en-US" sz="1600" dirty="0" smtClean="0"/>
              <a:t>mwrite_size</a:t>
            </a:r>
          </a:p>
          <a:p>
            <a:r>
              <a:rPr lang="en-US" sz="1600" dirty="0" smtClean="0"/>
              <a:t>lwrite_repo</a:t>
            </a:r>
          </a:p>
          <a:p>
            <a:r>
              <a:rPr lang="en-US" sz="1600" dirty="0" err="1" smtClean="0"/>
              <a:t>lwrite_size</a:t>
            </a:r>
            <a:endParaRPr lang="en-US" sz="1600" dirty="0" smtClean="0"/>
          </a:p>
          <a:p>
            <a:r>
              <a:rPr lang="en-US" sz="1600" dirty="0" err="1" smtClean="0"/>
              <a:t>Lwrite_chunksize</a:t>
            </a:r>
            <a:endParaRPr lang="en-US" sz="1600" dirty="0" smtClean="0"/>
          </a:p>
          <a:p>
            <a:r>
              <a:rPr lang="en-US" sz="1600" dirty="0" err="1" smtClean="0"/>
              <a:t>xlwrite_repo</a:t>
            </a:r>
            <a:endParaRPr lang="en-US" sz="1600" dirty="0" smtClean="0"/>
          </a:p>
          <a:p>
            <a:r>
              <a:rPr lang="en-US" sz="1600" dirty="0" err="1" smtClean="0"/>
              <a:t>Xlwrite_chunksize</a:t>
            </a:r>
            <a:endParaRPr lang="en-US" sz="1600" dirty="0" smtClean="0"/>
          </a:p>
          <a:p>
            <a:r>
              <a:rPr lang="en-US" sz="1600" dirty="0" smtClean="0"/>
              <a:t>trashmdpath</a:t>
            </a:r>
          </a:p>
          <a:p>
            <a:r>
              <a:rPr lang="en-US" sz="1600" dirty="0"/>
              <a:t>f</a:t>
            </a:r>
            <a:r>
              <a:rPr lang="en-US" sz="1600" dirty="0" smtClean="0"/>
              <a:t>sinfopath</a:t>
            </a:r>
          </a:p>
          <a:p>
            <a:r>
              <a:rPr lang="en-US" sz="1600" dirty="0"/>
              <a:t>q</a:t>
            </a:r>
            <a:r>
              <a:rPr lang="en-US" sz="1600" dirty="0" smtClean="0"/>
              <a:t>uota_space</a:t>
            </a:r>
          </a:p>
          <a:p>
            <a:r>
              <a:rPr lang="en-US" sz="1600" dirty="0" err="1" smtClean="0"/>
              <a:t>quota_names</a:t>
            </a:r>
            <a:r>
              <a:rPr lang="en-US" sz="1600" dirty="0" smtClean="0"/>
              <a:t> </a:t>
            </a:r>
          </a:p>
          <a:p>
            <a:r>
              <a:rPr lang="en-US" sz="1600" dirty="0" err="1" smtClean="0"/>
              <a:t>namespaceshardp</a:t>
            </a:r>
            <a:endParaRPr lang="en-US" sz="1600" dirty="0"/>
          </a:p>
          <a:p>
            <a:r>
              <a:rPr lang="en-US" sz="1600" dirty="0" err="1" smtClean="0"/>
              <a:t>namespaceshardpnum</a:t>
            </a:r>
            <a:endParaRPr lang="en-US" sz="1600" dirty="0"/>
          </a:p>
        </p:txBody>
      </p:sp>
      <p:sp>
        <p:nvSpPr>
          <p:cNvPr id="4" name="TextBox 3"/>
          <p:cNvSpPr txBox="1"/>
          <p:nvPr/>
        </p:nvSpPr>
        <p:spPr>
          <a:xfrm>
            <a:off x="3412599" y="2064129"/>
            <a:ext cx="1898522" cy="3139321"/>
          </a:xfrm>
          <a:prstGeom prst="rect">
            <a:avLst/>
          </a:prstGeom>
          <a:noFill/>
          <a:ln>
            <a:solidFill>
              <a:schemeClr val="tx1"/>
            </a:solidFill>
          </a:ln>
        </p:spPr>
        <p:txBody>
          <a:bodyPr wrap="square" rtlCol="0">
            <a:spAutoFit/>
          </a:bodyPr>
          <a:lstStyle/>
          <a:p>
            <a:r>
              <a:rPr lang="en-US" b="1" dirty="0" smtClean="0"/>
              <a:t>Repo table</a:t>
            </a:r>
          </a:p>
          <a:p>
            <a:r>
              <a:rPr lang="en-US" dirty="0"/>
              <a:t>n</a:t>
            </a:r>
            <a:r>
              <a:rPr lang="en-US" dirty="0" smtClean="0"/>
              <a:t>ame</a:t>
            </a:r>
          </a:p>
          <a:p>
            <a:r>
              <a:rPr lang="en-US" smtClean="0"/>
              <a:t>URLprefix</a:t>
            </a:r>
            <a:endParaRPr lang="en-US" dirty="0" smtClean="0"/>
          </a:p>
          <a:p>
            <a:r>
              <a:rPr lang="en-US" dirty="0" smtClean="0"/>
              <a:t>Updateinplace</a:t>
            </a:r>
          </a:p>
          <a:p>
            <a:r>
              <a:rPr lang="en-US" dirty="0" err="1" smtClean="0"/>
              <a:t>Repomethodinfo</a:t>
            </a:r>
            <a:endParaRPr lang="en-US" dirty="0"/>
          </a:p>
          <a:p>
            <a:r>
              <a:rPr lang="en-US" dirty="0" err="1" smtClean="0"/>
              <a:t>Securitymethod</a:t>
            </a:r>
            <a:endParaRPr lang="en-US" dirty="0" smtClean="0"/>
          </a:p>
          <a:p>
            <a:r>
              <a:rPr lang="en-US" dirty="0" err="1" smtClean="0"/>
              <a:t>sectype</a:t>
            </a:r>
            <a:endParaRPr lang="en-US" dirty="0" smtClean="0"/>
          </a:p>
          <a:p>
            <a:r>
              <a:rPr lang="en-US" dirty="0"/>
              <a:t>c</a:t>
            </a:r>
            <a:r>
              <a:rPr lang="en-US" dirty="0" smtClean="0"/>
              <a:t>omptype</a:t>
            </a:r>
          </a:p>
          <a:p>
            <a:r>
              <a:rPr lang="en-US" dirty="0"/>
              <a:t>c</a:t>
            </a:r>
            <a:r>
              <a:rPr lang="en-US" dirty="0" smtClean="0"/>
              <a:t>orrecttype</a:t>
            </a:r>
          </a:p>
          <a:p>
            <a:r>
              <a:rPr lang="en-US" dirty="0"/>
              <a:t>o</a:t>
            </a:r>
            <a:r>
              <a:rPr lang="en-US" dirty="0" smtClean="0"/>
              <a:t>noffline</a:t>
            </a:r>
          </a:p>
          <a:p>
            <a:r>
              <a:rPr lang="en-US" dirty="0" smtClean="0"/>
              <a:t>latency</a:t>
            </a:r>
          </a:p>
        </p:txBody>
      </p:sp>
      <p:sp>
        <p:nvSpPr>
          <p:cNvPr id="9" name="TextBox 8"/>
          <p:cNvSpPr txBox="1"/>
          <p:nvPr/>
        </p:nvSpPr>
        <p:spPr>
          <a:xfrm>
            <a:off x="147680" y="148684"/>
            <a:ext cx="2051984" cy="369332"/>
          </a:xfrm>
          <a:prstGeom prst="rect">
            <a:avLst/>
          </a:prstGeom>
          <a:noFill/>
          <a:ln>
            <a:solidFill>
              <a:schemeClr val="tx1"/>
            </a:solidFill>
          </a:ln>
        </p:spPr>
        <p:txBody>
          <a:bodyPr wrap="square" rtlCol="0">
            <a:spAutoFit/>
          </a:bodyPr>
          <a:lstStyle/>
          <a:p>
            <a:r>
              <a:rPr lang="en-US" dirty="0" smtClean="0"/>
              <a:t>Mount mntpoint</a:t>
            </a:r>
            <a:endParaRPr lang="en-US" dirty="0"/>
          </a:p>
        </p:txBody>
      </p:sp>
      <p:cxnSp>
        <p:nvCxnSpPr>
          <p:cNvPr id="11" name="Straight Arrow Connector 10"/>
          <p:cNvCxnSpPr/>
          <p:nvPr/>
        </p:nvCxnSpPr>
        <p:spPr>
          <a:xfrm>
            <a:off x="1409700" y="2324100"/>
            <a:ext cx="2002899" cy="2757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409700" y="2599896"/>
            <a:ext cx="2002899" cy="1523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1409700" y="2599896"/>
            <a:ext cx="2002899" cy="905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308100" y="2599896"/>
            <a:ext cx="2104499" cy="13244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1714500" y="2599896"/>
            <a:ext cx="1698099" cy="2061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049083" y="1019348"/>
            <a:ext cx="2972168" cy="5539977"/>
          </a:xfrm>
          <a:prstGeom prst="rect">
            <a:avLst/>
          </a:prstGeom>
          <a:noFill/>
          <a:ln>
            <a:solidFill>
              <a:schemeClr val="tx1"/>
            </a:solidFill>
          </a:ln>
        </p:spPr>
        <p:txBody>
          <a:bodyPr wrap="square" rtlCol="0">
            <a:spAutoFit/>
          </a:bodyPr>
          <a:lstStyle/>
          <a:p>
            <a:r>
              <a:rPr lang="en-US" b="1" dirty="0" smtClean="0"/>
              <a:t>Reserved xattrs ( recorded on file) </a:t>
            </a:r>
          </a:p>
          <a:p>
            <a:r>
              <a:rPr lang="en-US" dirty="0" err="1" smtClean="0"/>
              <a:t>Objid</a:t>
            </a:r>
            <a:endParaRPr lang="en-US" dirty="0" smtClean="0"/>
          </a:p>
          <a:p>
            <a:r>
              <a:rPr lang="en-US" dirty="0" smtClean="0"/>
              <a:t>	</a:t>
            </a:r>
            <a:r>
              <a:rPr lang="en-US" sz="1200" dirty="0"/>
              <a:t>reverse order time (for sorting)</a:t>
            </a:r>
            <a:r>
              <a:rPr lang="en-US" dirty="0"/>
              <a:t>	</a:t>
            </a:r>
            <a:endParaRPr lang="en-US" dirty="0" smtClean="0"/>
          </a:p>
          <a:p>
            <a:r>
              <a:rPr lang="en-US" sz="1200" dirty="0" smtClean="0"/>
              <a:t>	record version</a:t>
            </a:r>
          </a:p>
          <a:p>
            <a:r>
              <a:rPr lang="en-US" sz="1200" dirty="0"/>
              <a:t>	</a:t>
            </a:r>
            <a:r>
              <a:rPr lang="en-US" sz="1200" dirty="0" err="1" smtClean="0"/>
              <a:t>mdfile</a:t>
            </a:r>
            <a:r>
              <a:rPr lang="en-US" sz="1200" dirty="0" smtClean="0"/>
              <a:t> create time</a:t>
            </a:r>
          </a:p>
          <a:p>
            <a:r>
              <a:rPr lang="en-US" sz="1200" dirty="0"/>
              <a:t>	</a:t>
            </a:r>
            <a:r>
              <a:rPr lang="en-US" sz="1200" dirty="0" smtClean="0"/>
              <a:t>object creation time</a:t>
            </a:r>
            <a:endParaRPr lang="en-US" sz="1200" dirty="0"/>
          </a:p>
          <a:p>
            <a:r>
              <a:rPr lang="en-US" sz="1200" dirty="0"/>
              <a:t>	</a:t>
            </a:r>
            <a:r>
              <a:rPr lang="en-US" sz="1200" dirty="0" smtClean="0"/>
              <a:t>Object Packed or Not</a:t>
            </a:r>
          </a:p>
          <a:p>
            <a:r>
              <a:rPr lang="en-US" sz="1200" dirty="0"/>
              <a:t>	</a:t>
            </a:r>
            <a:r>
              <a:rPr lang="en-US" sz="1200" dirty="0" err="1" smtClean="0"/>
              <a:t>comptype</a:t>
            </a:r>
            <a:endParaRPr lang="en-US" sz="1200" dirty="0" smtClean="0"/>
          </a:p>
          <a:p>
            <a:r>
              <a:rPr lang="en-US" sz="1200" dirty="0"/>
              <a:t>	</a:t>
            </a:r>
            <a:r>
              <a:rPr lang="en-US" sz="1200" dirty="0" err="1" smtClean="0"/>
              <a:t>securitytype</a:t>
            </a:r>
            <a:endParaRPr lang="en-US" sz="1200" dirty="0" smtClean="0"/>
          </a:p>
          <a:p>
            <a:r>
              <a:rPr lang="en-US" sz="1200" dirty="0"/>
              <a:t>	</a:t>
            </a:r>
            <a:r>
              <a:rPr lang="en-US" sz="1200" dirty="0" err="1" smtClean="0"/>
              <a:t>correctnesstype</a:t>
            </a:r>
            <a:endParaRPr lang="en-US" sz="1200" dirty="0" smtClean="0"/>
          </a:p>
          <a:p>
            <a:r>
              <a:rPr lang="en-US" sz="1200" dirty="0"/>
              <a:t>	</a:t>
            </a:r>
            <a:r>
              <a:rPr lang="en-US" sz="1200" dirty="0" err="1" smtClean="0"/>
              <a:t>chunksize</a:t>
            </a:r>
            <a:endParaRPr lang="en-US" sz="1200" dirty="0" smtClean="0"/>
          </a:p>
          <a:p>
            <a:r>
              <a:rPr lang="en-US" sz="1200" dirty="0"/>
              <a:t>	</a:t>
            </a:r>
            <a:r>
              <a:rPr lang="en-US" sz="1200" dirty="0" err="1" smtClean="0"/>
              <a:t>chunknumber</a:t>
            </a:r>
            <a:endParaRPr lang="en-US" sz="1200" dirty="0" smtClean="0"/>
          </a:p>
          <a:p>
            <a:r>
              <a:rPr lang="en-US" sz="1200" dirty="0"/>
              <a:t>	</a:t>
            </a:r>
            <a:r>
              <a:rPr lang="en-US" sz="1200" dirty="0" err="1" smtClean="0"/>
              <a:t>mdfileinode</a:t>
            </a:r>
            <a:endParaRPr lang="en-US" sz="1200" dirty="0" smtClean="0"/>
          </a:p>
          <a:p>
            <a:r>
              <a:rPr lang="en-US" sz="1200" dirty="0"/>
              <a:t>	</a:t>
            </a:r>
            <a:r>
              <a:rPr lang="en-US" sz="1200" dirty="0" err="1" smtClean="0"/>
              <a:t>namespaceshardpnum</a:t>
            </a:r>
            <a:endParaRPr lang="en-US" sz="1200" dirty="0" smtClean="0"/>
          </a:p>
          <a:p>
            <a:r>
              <a:rPr lang="en-US" dirty="0" err="1" smtClean="0"/>
              <a:t>Objpost</a:t>
            </a:r>
            <a:endParaRPr lang="en-US" dirty="0" smtClean="0"/>
          </a:p>
          <a:p>
            <a:r>
              <a:rPr lang="en-US" dirty="0"/>
              <a:t>	</a:t>
            </a:r>
            <a:r>
              <a:rPr lang="en-US" sz="1200" dirty="0" smtClean="0"/>
              <a:t>record version</a:t>
            </a:r>
          </a:p>
          <a:p>
            <a:r>
              <a:rPr lang="en-US" sz="1200" dirty="0"/>
              <a:t>	</a:t>
            </a:r>
            <a:r>
              <a:rPr lang="en-US" sz="1200" dirty="0" err="1" smtClean="0"/>
              <a:t>filetype</a:t>
            </a:r>
            <a:r>
              <a:rPr lang="en-US" sz="1200" dirty="0" smtClean="0"/>
              <a:t> Packed/</a:t>
            </a:r>
            <a:r>
              <a:rPr lang="en-US" sz="1200" dirty="0" err="1" smtClean="0"/>
              <a:t>Uni</a:t>
            </a:r>
            <a:r>
              <a:rPr lang="en-US" sz="1200" dirty="0" smtClean="0"/>
              <a:t>/Multi/Striped</a:t>
            </a:r>
          </a:p>
          <a:p>
            <a:r>
              <a:rPr lang="en-US" sz="1200" dirty="0"/>
              <a:t>	</a:t>
            </a:r>
            <a:r>
              <a:rPr lang="en-US" sz="1200" dirty="0" err="1" smtClean="0"/>
              <a:t>filespac</a:t>
            </a:r>
            <a:r>
              <a:rPr lang="en-US" sz="1200" dirty="0" err="1"/>
              <a:t>e</a:t>
            </a:r>
            <a:r>
              <a:rPr lang="en-US" sz="1200" dirty="0" err="1" smtClean="0"/>
              <a:t>used</a:t>
            </a:r>
            <a:r>
              <a:rPr lang="en-US" sz="1200" dirty="0" smtClean="0"/>
              <a:t>  (for the file)</a:t>
            </a:r>
          </a:p>
          <a:p>
            <a:r>
              <a:rPr lang="en-US" sz="1200" dirty="0"/>
              <a:t>	</a:t>
            </a:r>
            <a:r>
              <a:rPr lang="en-US" sz="1200" dirty="0" err="1" smtClean="0"/>
              <a:t>objoffset</a:t>
            </a:r>
            <a:r>
              <a:rPr lang="en-US" sz="1200" dirty="0" smtClean="0"/>
              <a:t>  (offset of file in packed </a:t>
            </a:r>
            <a:r>
              <a:rPr lang="en-US" sz="1200" dirty="0" err="1" smtClean="0"/>
              <a:t>obj</a:t>
            </a:r>
            <a:r>
              <a:rPr lang="en-US" sz="1200" dirty="0" smtClean="0"/>
              <a:t>)</a:t>
            </a:r>
          </a:p>
          <a:p>
            <a:r>
              <a:rPr lang="en-US" sz="1200" dirty="0"/>
              <a:t>	</a:t>
            </a:r>
            <a:r>
              <a:rPr lang="en-US" sz="1200" dirty="0" smtClean="0"/>
              <a:t>correctness value (for the file)</a:t>
            </a:r>
          </a:p>
          <a:p>
            <a:r>
              <a:rPr lang="en-US" sz="1200" dirty="0"/>
              <a:t>	</a:t>
            </a:r>
            <a:r>
              <a:rPr lang="en-US" sz="1200" dirty="0" err="1" smtClean="0"/>
              <a:t>numobjects</a:t>
            </a:r>
            <a:r>
              <a:rPr lang="en-US" sz="1200" dirty="0" smtClean="0"/>
              <a:t> (number of objects</a:t>
            </a:r>
          </a:p>
          <a:p>
            <a:r>
              <a:rPr lang="en-US" sz="1200" dirty="0"/>
              <a:t>	</a:t>
            </a:r>
            <a:r>
              <a:rPr lang="en-US" sz="1200" dirty="0" smtClean="0"/>
              <a:t> represented in the </a:t>
            </a:r>
            <a:r>
              <a:rPr lang="en-US" sz="1200" dirty="0" err="1" smtClean="0"/>
              <a:t>mdfile</a:t>
            </a:r>
            <a:r>
              <a:rPr lang="en-US" sz="1200" dirty="0" smtClean="0"/>
              <a:t>)</a:t>
            </a:r>
          </a:p>
          <a:p>
            <a:r>
              <a:rPr lang="en-US" sz="1200" dirty="0"/>
              <a:t>	</a:t>
            </a:r>
            <a:r>
              <a:rPr lang="en-US" sz="1200" dirty="0" err="1" smtClean="0"/>
              <a:t>chunkinfobytes</a:t>
            </a:r>
            <a:r>
              <a:rPr lang="en-US" sz="1200" dirty="0" smtClean="0"/>
              <a:t> (bytes of real chunk 	info in the file</a:t>
            </a:r>
          </a:p>
          <a:p>
            <a:r>
              <a:rPr lang="en-US" dirty="0" err="1" smtClean="0"/>
              <a:t>Objrestart</a:t>
            </a:r>
            <a:r>
              <a:rPr lang="en-US" sz="1200" dirty="0"/>
              <a:t> </a:t>
            </a:r>
            <a:r>
              <a:rPr lang="en-US" sz="1200" dirty="0" smtClean="0"/>
              <a:t>(present if </a:t>
            </a:r>
            <a:r>
              <a:rPr lang="en-US" sz="1200" dirty="0" err="1" smtClean="0"/>
              <a:t>pftool</a:t>
            </a:r>
            <a:r>
              <a:rPr lang="en-US" sz="1200" dirty="0" smtClean="0"/>
              <a:t> </a:t>
            </a:r>
            <a:r>
              <a:rPr lang="en-US" sz="1200" dirty="0" err="1" smtClean="0"/>
              <a:t>restartable</a:t>
            </a:r>
            <a:r>
              <a:rPr lang="en-US" sz="1200" dirty="0" smtClean="0"/>
              <a:t>)</a:t>
            </a:r>
            <a:endParaRPr lang="en-US" dirty="0"/>
          </a:p>
        </p:txBody>
      </p:sp>
      <p:cxnSp>
        <p:nvCxnSpPr>
          <p:cNvPr id="46" name="Straight Arrow Connector 45"/>
          <p:cNvCxnSpPr/>
          <p:nvPr/>
        </p:nvCxnSpPr>
        <p:spPr>
          <a:xfrm flipH="1" flipV="1">
            <a:off x="4085095" y="2599895"/>
            <a:ext cx="1963988" cy="2676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1714500" y="2500960"/>
            <a:ext cx="4787900" cy="10931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2422252" y="640258"/>
            <a:ext cx="4255307" cy="369332"/>
          </a:xfrm>
          <a:prstGeom prst="rect">
            <a:avLst/>
          </a:prstGeom>
          <a:noFill/>
        </p:spPr>
        <p:txBody>
          <a:bodyPr wrap="square" rtlCol="0">
            <a:spAutoFit/>
          </a:bodyPr>
          <a:lstStyle/>
          <a:p>
            <a:r>
              <a:rPr lang="en-US" dirty="0" smtClean="0"/>
              <a:t>File path = /mntpoint/</a:t>
            </a:r>
            <a:r>
              <a:rPr lang="en-US" dirty="0" err="1" smtClean="0"/>
              <a:t>mntpth</a:t>
            </a:r>
            <a:r>
              <a:rPr lang="en-US" dirty="0" smtClean="0"/>
              <a:t>/unique</a:t>
            </a:r>
            <a:endParaRPr lang="en-US" dirty="0"/>
          </a:p>
        </p:txBody>
      </p:sp>
      <p:cxnSp>
        <p:nvCxnSpPr>
          <p:cNvPr id="67" name="Straight Arrow Connector 66"/>
          <p:cNvCxnSpPr/>
          <p:nvPr/>
        </p:nvCxnSpPr>
        <p:spPr>
          <a:xfrm>
            <a:off x="2199664" y="471386"/>
            <a:ext cx="1343636" cy="3414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4189841" y="2500960"/>
            <a:ext cx="1859242" cy="2513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1092200" y="1009592"/>
            <a:ext cx="3695212" cy="476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1714500" y="3594100"/>
            <a:ext cx="4787900" cy="812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1714500" y="3594100"/>
            <a:ext cx="4787900" cy="1358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0057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75" y="4763"/>
            <a:ext cx="8442325" cy="550862"/>
          </a:xfrm>
        </p:spPr>
        <p:txBody>
          <a:bodyPr>
            <a:normAutofit fontScale="90000"/>
          </a:bodyPr>
          <a:lstStyle/>
          <a:p>
            <a:r>
              <a:rPr lang="en-US" dirty="0" err="1" smtClean="0"/>
              <a:t>Uni</a:t>
            </a:r>
            <a:r>
              <a:rPr lang="en-US" dirty="0" smtClean="0"/>
              <a:t> Object and Multi Object File</a:t>
            </a:r>
            <a:endParaRPr lang="en-US" dirty="0"/>
          </a:p>
        </p:txBody>
      </p:sp>
      <p:cxnSp>
        <p:nvCxnSpPr>
          <p:cNvPr id="4" name="Straight Connector 3"/>
          <p:cNvCxnSpPr/>
          <p:nvPr/>
        </p:nvCxnSpPr>
        <p:spPr>
          <a:xfrm>
            <a:off x="3952875" y="1620320"/>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9375" y="1762125"/>
            <a:ext cx="1905000" cy="369332"/>
          </a:xfrm>
          <a:prstGeom prst="rect">
            <a:avLst/>
          </a:prstGeom>
          <a:noFill/>
          <a:ln>
            <a:solidFill>
              <a:schemeClr val="tx1"/>
            </a:solidFill>
          </a:ln>
        </p:spPr>
        <p:txBody>
          <a:bodyPr wrap="square" rtlCol="0">
            <a:spAutoFit/>
          </a:bodyPr>
          <a:lstStyle/>
          <a:p>
            <a:r>
              <a:rPr lang="en-US" dirty="0" smtClean="0"/>
              <a:t>Obj001</a:t>
            </a:r>
          </a:p>
        </p:txBody>
      </p:sp>
      <p:sp>
        <p:nvSpPr>
          <p:cNvPr id="7" name="TextBox 6"/>
          <p:cNvSpPr txBox="1"/>
          <p:nvPr/>
        </p:nvSpPr>
        <p:spPr>
          <a:xfrm>
            <a:off x="339725" y="1280894"/>
            <a:ext cx="1492250" cy="369332"/>
          </a:xfrm>
          <a:prstGeom prst="rect">
            <a:avLst/>
          </a:prstGeom>
          <a:noFill/>
        </p:spPr>
        <p:txBody>
          <a:bodyPr wrap="square" rtlCol="0">
            <a:spAutoFit/>
          </a:bodyPr>
          <a:lstStyle/>
          <a:p>
            <a:pPr algn="ctr"/>
            <a:r>
              <a:rPr lang="en-US" dirty="0" err="1" smtClean="0"/>
              <a:t>Obj</a:t>
            </a:r>
            <a:r>
              <a:rPr lang="en-US" dirty="0" smtClean="0"/>
              <a:t> repo 1</a:t>
            </a:r>
            <a:endParaRPr lang="en-US" dirty="0"/>
          </a:p>
        </p:txBody>
      </p:sp>
      <p:sp>
        <p:nvSpPr>
          <p:cNvPr id="8" name="TextBox 7"/>
          <p:cNvSpPr txBox="1"/>
          <p:nvPr/>
        </p:nvSpPr>
        <p:spPr>
          <a:xfrm>
            <a:off x="247650" y="2293382"/>
            <a:ext cx="1492250" cy="369332"/>
          </a:xfrm>
          <a:prstGeom prst="rect">
            <a:avLst/>
          </a:prstGeom>
          <a:noFill/>
        </p:spPr>
        <p:txBody>
          <a:bodyPr wrap="square" rtlCol="0">
            <a:spAutoFit/>
          </a:bodyPr>
          <a:lstStyle/>
          <a:p>
            <a:pPr algn="ctr"/>
            <a:r>
              <a:rPr lang="en-US" dirty="0" err="1" smtClean="0"/>
              <a:t>Obj</a:t>
            </a:r>
            <a:r>
              <a:rPr lang="en-US" dirty="0" smtClean="0"/>
              <a:t> repo 2</a:t>
            </a:r>
            <a:endParaRPr lang="en-US" dirty="0"/>
          </a:p>
        </p:txBody>
      </p:sp>
      <p:sp>
        <p:nvSpPr>
          <p:cNvPr id="9" name="TextBox 8"/>
          <p:cNvSpPr txBox="1"/>
          <p:nvPr/>
        </p:nvSpPr>
        <p:spPr>
          <a:xfrm>
            <a:off x="79375" y="2735481"/>
            <a:ext cx="1905000" cy="646331"/>
          </a:xfrm>
          <a:prstGeom prst="rect">
            <a:avLst/>
          </a:prstGeom>
          <a:noFill/>
          <a:ln>
            <a:solidFill>
              <a:schemeClr val="tx1"/>
            </a:solidFill>
          </a:ln>
        </p:spPr>
        <p:txBody>
          <a:bodyPr wrap="square" rtlCol="0">
            <a:spAutoFit/>
          </a:bodyPr>
          <a:lstStyle/>
          <a:p>
            <a:r>
              <a:rPr lang="en-US" dirty="0" smtClean="0"/>
              <a:t>Obj001</a:t>
            </a:r>
          </a:p>
          <a:p>
            <a:r>
              <a:rPr lang="en-US" dirty="0" smtClean="0"/>
              <a:t>Obj002</a:t>
            </a:r>
          </a:p>
        </p:txBody>
      </p:sp>
      <p:sp>
        <p:nvSpPr>
          <p:cNvPr id="12" name="TextBox 11"/>
          <p:cNvSpPr txBox="1"/>
          <p:nvPr/>
        </p:nvSpPr>
        <p:spPr>
          <a:xfrm>
            <a:off x="2825750" y="1314488"/>
            <a:ext cx="2857500" cy="369332"/>
          </a:xfrm>
          <a:prstGeom prst="rect">
            <a:avLst/>
          </a:prstGeom>
          <a:noFill/>
        </p:spPr>
        <p:txBody>
          <a:bodyPr wrap="square" rtlCol="0">
            <a:spAutoFit/>
          </a:bodyPr>
          <a:lstStyle/>
          <a:p>
            <a:r>
              <a:rPr lang="en-US" dirty="0" smtClean="0"/>
              <a:t>/GPFS-MarFS-md1</a:t>
            </a:r>
            <a:endParaRPr lang="en-US" dirty="0"/>
          </a:p>
        </p:txBody>
      </p:sp>
      <p:sp>
        <p:nvSpPr>
          <p:cNvPr id="14" name="TextBox 13"/>
          <p:cNvSpPr txBox="1"/>
          <p:nvPr/>
        </p:nvSpPr>
        <p:spPr>
          <a:xfrm>
            <a:off x="6667501" y="1337783"/>
            <a:ext cx="2317750" cy="369332"/>
          </a:xfrm>
          <a:prstGeom prst="rect">
            <a:avLst/>
          </a:prstGeom>
          <a:noFill/>
        </p:spPr>
        <p:txBody>
          <a:bodyPr wrap="square" rtlCol="0">
            <a:spAutoFit/>
          </a:bodyPr>
          <a:lstStyle/>
          <a:p>
            <a:r>
              <a:rPr lang="en-US" dirty="0" smtClean="0"/>
              <a:t>/GPFS-MarFS-md2</a:t>
            </a:r>
            <a:endParaRPr lang="en-US" dirty="0"/>
          </a:p>
        </p:txBody>
      </p:sp>
      <p:cxnSp>
        <p:nvCxnSpPr>
          <p:cNvPr id="15" name="Straight Connector 14"/>
          <p:cNvCxnSpPr/>
          <p:nvPr/>
        </p:nvCxnSpPr>
        <p:spPr>
          <a:xfrm>
            <a:off x="7978775" y="1715570"/>
            <a:ext cx="0" cy="1407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190875" y="2102882"/>
            <a:ext cx="508002" cy="207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7715250" y="2225634"/>
            <a:ext cx="263527" cy="16831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357562" y="1733550"/>
            <a:ext cx="1190625" cy="369332"/>
          </a:xfrm>
          <a:prstGeom prst="rect">
            <a:avLst/>
          </a:prstGeom>
          <a:noFill/>
        </p:spPr>
        <p:txBody>
          <a:bodyPr wrap="square" rtlCol="0">
            <a:spAutoFit/>
          </a:bodyPr>
          <a:lstStyle/>
          <a:p>
            <a:pPr algn="ctr"/>
            <a:r>
              <a:rPr lang="en-US" dirty="0" smtClean="0"/>
              <a:t>Dir1.1</a:t>
            </a:r>
            <a:endParaRPr lang="en-US" dirty="0"/>
          </a:p>
        </p:txBody>
      </p:sp>
      <p:sp>
        <p:nvSpPr>
          <p:cNvPr id="24" name="TextBox 23"/>
          <p:cNvSpPr txBox="1"/>
          <p:nvPr/>
        </p:nvSpPr>
        <p:spPr>
          <a:xfrm>
            <a:off x="9524" y="5106508"/>
            <a:ext cx="9097965" cy="1600438"/>
          </a:xfrm>
          <a:prstGeom prst="rect">
            <a:avLst/>
          </a:prstGeom>
          <a:noFill/>
        </p:spPr>
        <p:txBody>
          <a:bodyPr wrap="square" rtlCol="0">
            <a:spAutoFit/>
          </a:bodyPr>
          <a:lstStyle/>
          <a:p>
            <a:r>
              <a:rPr lang="en-US" sz="1400" dirty="0" smtClean="0"/>
              <a:t>Directories are just GPFS </a:t>
            </a:r>
            <a:r>
              <a:rPr lang="en-US" sz="1400" dirty="0" err="1" smtClean="0"/>
              <a:t>dirs</a:t>
            </a:r>
            <a:r>
              <a:rPr lang="en-US" sz="1400" dirty="0" smtClean="0"/>
              <a:t>, permissions are just permissions, (so all md ops just work (link, </a:t>
            </a:r>
            <a:r>
              <a:rPr lang="en-US" sz="1400" dirty="0" err="1" smtClean="0"/>
              <a:t>chown</a:t>
            </a:r>
            <a:r>
              <a:rPr lang="en-US" sz="1400" dirty="0" smtClean="0"/>
              <a:t>, </a:t>
            </a:r>
            <a:r>
              <a:rPr lang="en-US" sz="1400" dirty="0" err="1" smtClean="0"/>
              <a:t>chmod</a:t>
            </a:r>
            <a:r>
              <a:rPr lang="en-US" sz="1400" dirty="0" smtClean="0"/>
              <a:t>, etc.)</a:t>
            </a:r>
          </a:p>
          <a:p>
            <a:r>
              <a:rPr lang="en-US" sz="1400" dirty="0" smtClean="0"/>
              <a:t>Links/etc. are just links, </a:t>
            </a:r>
            <a:r>
              <a:rPr lang="en-US" sz="1400" dirty="0" err="1" smtClean="0"/>
              <a:t>xattr</a:t>
            </a:r>
            <a:r>
              <a:rPr lang="en-US" sz="1400" dirty="0"/>
              <a:t> </a:t>
            </a:r>
            <a:r>
              <a:rPr lang="en-US" sz="1400" dirty="0" smtClean="0"/>
              <a:t>restart is a way to know that the file was being written, the file size can be updated lazily </a:t>
            </a:r>
          </a:p>
          <a:p>
            <a:r>
              <a:rPr lang="en-US" sz="1400" dirty="0" err="1" smtClean="0"/>
              <a:t>Unifiles</a:t>
            </a:r>
            <a:r>
              <a:rPr lang="en-US" sz="1400" dirty="0" smtClean="0"/>
              <a:t> have no GPFS </a:t>
            </a:r>
            <a:r>
              <a:rPr lang="en-US" sz="1400" dirty="0" err="1" smtClean="0"/>
              <a:t>mdfile</a:t>
            </a:r>
            <a:r>
              <a:rPr lang="en-US" sz="1400" dirty="0" smtClean="0"/>
              <a:t> data, just metadata, multipart files have GPFS file data, unlinking files moves them to </a:t>
            </a:r>
            <a:r>
              <a:rPr lang="en-US" sz="1400" dirty="0" err="1" smtClean="0"/>
              <a:t>trashdir</a:t>
            </a:r>
            <a:r>
              <a:rPr lang="en-US" sz="1400" dirty="0" smtClean="0"/>
              <a:t> for reclaim in batch</a:t>
            </a:r>
          </a:p>
          <a:p>
            <a:r>
              <a:rPr lang="en-US" sz="1400" dirty="0" smtClean="0"/>
              <a:t>Lazy Tree Info is populated by batch processes lazily (using </a:t>
            </a:r>
            <a:r>
              <a:rPr lang="en-US" sz="1400" dirty="0" err="1" smtClean="0"/>
              <a:t>ilm</a:t>
            </a:r>
            <a:r>
              <a:rPr lang="en-US" sz="1400" dirty="0" smtClean="0"/>
              <a:t>) holds total bytes stored, quota, and any other access assists like how big </a:t>
            </a:r>
            <a:r>
              <a:rPr lang="en-US" sz="1400" dirty="0" err="1" smtClean="0"/>
              <a:t>dirs</a:t>
            </a:r>
            <a:r>
              <a:rPr lang="en-US" sz="1400" dirty="0" smtClean="0"/>
              <a:t> are, even an index of </a:t>
            </a:r>
            <a:r>
              <a:rPr lang="en-US" sz="1400" dirty="0" err="1" smtClean="0"/>
              <a:t>dirs</a:t>
            </a:r>
            <a:r>
              <a:rPr lang="en-US" sz="1400" dirty="0" smtClean="0"/>
              <a:t>/files etc.</a:t>
            </a:r>
          </a:p>
          <a:p>
            <a:r>
              <a:rPr lang="en-US" sz="1400" dirty="0" smtClean="0"/>
              <a:t>Think large objects like many Megabytes so the object metadata for the object server is manageable.</a:t>
            </a:r>
            <a:endParaRPr lang="en-US" sz="1400" dirty="0"/>
          </a:p>
        </p:txBody>
      </p:sp>
      <p:sp>
        <p:nvSpPr>
          <p:cNvPr id="25" name="TextBox 24"/>
          <p:cNvSpPr txBox="1"/>
          <p:nvPr/>
        </p:nvSpPr>
        <p:spPr>
          <a:xfrm>
            <a:off x="7496175" y="1856302"/>
            <a:ext cx="1190625" cy="369332"/>
          </a:xfrm>
          <a:prstGeom prst="rect">
            <a:avLst/>
          </a:prstGeom>
          <a:noFill/>
        </p:spPr>
        <p:txBody>
          <a:bodyPr wrap="square" rtlCol="0">
            <a:spAutoFit/>
          </a:bodyPr>
          <a:lstStyle/>
          <a:p>
            <a:pPr algn="ctr"/>
            <a:r>
              <a:rPr lang="en-US" dirty="0" smtClean="0"/>
              <a:t>Dir2.1</a:t>
            </a:r>
            <a:endParaRPr lang="en-US" dirty="0"/>
          </a:p>
        </p:txBody>
      </p:sp>
      <p:sp>
        <p:nvSpPr>
          <p:cNvPr id="29" name="TextBox 28"/>
          <p:cNvSpPr txBox="1"/>
          <p:nvPr/>
        </p:nvSpPr>
        <p:spPr>
          <a:xfrm>
            <a:off x="2778125" y="2209759"/>
            <a:ext cx="3111500" cy="2585323"/>
          </a:xfrm>
          <a:prstGeom prst="rect">
            <a:avLst/>
          </a:prstGeom>
          <a:noFill/>
        </p:spPr>
        <p:txBody>
          <a:bodyPr wrap="square" rtlCol="0">
            <a:spAutoFit/>
          </a:bodyPr>
          <a:lstStyle/>
          <a:p>
            <a:r>
              <a:rPr lang="en-US" dirty="0" smtClean="0"/>
              <a:t>UniFile-1</a:t>
            </a:r>
          </a:p>
          <a:p>
            <a:r>
              <a:rPr lang="en-US" sz="1600" dirty="0" smtClean="0"/>
              <a:t>All md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a:t>
            </a:r>
          </a:p>
          <a:p>
            <a:r>
              <a:rPr lang="en-US" sz="1600" dirty="0" smtClean="0"/>
              <a:t>Additional meta:</a:t>
            </a:r>
          </a:p>
          <a:p>
            <a:r>
              <a:rPr lang="en-US" sz="1600" dirty="0" err="1" smtClean="0"/>
              <a:t>Xattr-objid</a:t>
            </a:r>
            <a:endParaRPr lang="en-US" sz="1600" dirty="0"/>
          </a:p>
          <a:p>
            <a:r>
              <a:rPr lang="en-US" sz="1600" dirty="0"/>
              <a:t>r</a:t>
            </a:r>
            <a:r>
              <a:rPr lang="en-US" sz="1600" dirty="0" smtClean="0"/>
              <a:t>epo=1   </a:t>
            </a:r>
          </a:p>
          <a:p>
            <a:r>
              <a:rPr lang="en-US" sz="1600" dirty="0" smtClean="0"/>
              <a:t>id=Obj001</a:t>
            </a:r>
          </a:p>
          <a:p>
            <a:r>
              <a:rPr lang="en-US" sz="1600" dirty="0" err="1" smtClean="0"/>
              <a:t>objoffs</a:t>
            </a:r>
            <a:r>
              <a:rPr lang="en-US" sz="1600" dirty="0" smtClean="0"/>
              <a:t>=0</a:t>
            </a:r>
          </a:p>
          <a:p>
            <a:r>
              <a:rPr lang="en-US" sz="1600" dirty="0" err="1" smtClean="0"/>
              <a:t>chunksize</a:t>
            </a:r>
            <a:r>
              <a:rPr lang="en-US" sz="1600" dirty="0" smtClean="0"/>
              <a:t>=256M</a:t>
            </a:r>
            <a:endParaRPr lang="en-US" sz="1600" dirty="0"/>
          </a:p>
        </p:txBody>
      </p:sp>
      <p:sp>
        <p:nvSpPr>
          <p:cNvPr id="31" name="TextBox 30"/>
          <p:cNvSpPr txBox="1"/>
          <p:nvPr/>
        </p:nvSpPr>
        <p:spPr>
          <a:xfrm>
            <a:off x="6446837" y="2310368"/>
            <a:ext cx="1468438" cy="369332"/>
          </a:xfrm>
          <a:prstGeom prst="rect">
            <a:avLst/>
          </a:prstGeom>
          <a:noFill/>
        </p:spPr>
        <p:txBody>
          <a:bodyPr wrap="square" rtlCol="0">
            <a:spAutoFit/>
          </a:bodyPr>
          <a:lstStyle/>
          <a:p>
            <a:r>
              <a:rPr lang="en-US" dirty="0" smtClean="0"/>
              <a:t>MultiFile-1</a:t>
            </a:r>
            <a:endParaRPr lang="en-US" dirty="0"/>
          </a:p>
        </p:txBody>
      </p:sp>
      <p:sp>
        <p:nvSpPr>
          <p:cNvPr id="33" name="TextBox 32"/>
          <p:cNvSpPr txBox="1"/>
          <p:nvPr/>
        </p:nvSpPr>
        <p:spPr>
          <a:xfrm>
            <a:off x="98426" y="3895130"/>
            <a:ext cx="2298700" cy="1200329"/>
          </a:xfrm>
          <a:prstGeom prst="rect">
            <a:avLst/>
          </a:prstGeom>
          <a:noFill/>
          <a:ln>
            <a:solidFill>
              <a:schemeClr val="tx1"/>
            </a:solidFill>
          </a:ln>
        </p:spPr>
        <p:txBody>
          <a:bodyPr wrap="square" rtlCol="0">
            <a:spAutoFit/>
          </a:bodyPr>
          <a:lstStyle/>
          <a:p>
            <a:r>
              <a:rPr lang="en-US" dirty="0" err="1" smtClean="0"/>
              <a:t>Obj</a:t>
            </a:r>
            <a:r>
              <a:rPr lang="en-US" dirty="0" smtClean="0"/>
              <a:t> repo1 access methods info</a:t>
            </a:r>
          </a:p>
          <a:p>
            <a:r>
              <a:rPr lang="en-US" dirty="0" err="1" smtClean="0"/>
              <a:t>Obj</a:t>
            </a:r>
            <a:r>
              <a:rPr lang="en-US" dirty="0" smtClean="0"/>
              <a:t> repo2 access methods info</a:t>
            </a:r>
            <a:endParaRPr lang="en-US" dirty="0"/>
          </a:p>
        </p:txBody>
      </p:sp>
      <p:sp>
        <p:nvSpPr>
          <p:cNvPr id="34" name="TextBox 33"/>
          <p:cNvSpPr txBox="1"/>
          <p:nvPr/>
        </p:nvSpPr>
        <p:spPr>
          <a:xfrm>
            <a:off x="244475" y="3564066"/>
            <a:ext cx="1492250" cy="369332"/>
          </a:xfrm>
          <a:prstGeom prst="rect">
            <a:avLst/>
          </a:prstGeom>
          <a:noFill/>
        </p:spPr>
        <p:txBody>
          <a:bodyPr wrap="square" rtlCol="0">
            <a:spAutoFit/>
          </a:bodyPr>
          <a:lstStyle/>
          <a:p>
            <a:pPr algn="ctr"/>
            <a:r>
              <a:rPr lang="en-US" dirty="0" smtClean="0"/>
              <a:t>Config file/</a:t>
            </a:r>
            <a:r>
              <a:rPr lang="en-US" dirty="0" err="1" smtClean="0"/>
              <a:t>db</a:t>
            </a:r>
            <a:endParaRPr lang="en-US" dirty="0"/>
          </a:p>
        </p:txBody>
      </p:sp>
      <p:sp>
        <p:nvSpPr>
          <p:cNvPr id="36" name="TextBox 35"/>
          <p:cNvSpPr txBox="1"/>
          <p:nvPr/>
        </p:nvSpPr>
        <p:spPr>
          <a:xfrm>
            <a:off x="5868987" y="2548985"/>
            <a:ext cx="3254375" cy="2554545"/>
          </a:xfrm>
          <a:prstGeom prst="rect">
            <a:avLst/>
          </a:prstGeom>
          <a:noFill/>
        </p:spPr>
        <p:txBody>
          <a:bodyPr wrap="square" rtlCol="0">
            <a:spAutoFit/>
          </a:bodyPr>
          <a:lstStyle/>
          <a:p>
            <a:r>
              <a:rPr lang="en-US" sz="1600" dirty="0" smtClean="0"/>
              <a:t>Additional meta:</a:t>
            </a:r>
          </a:p>
          <a:p>
            <a:r>
              <a:rPr lang="en-US" sz="1600" dirty="0" err="1" smtClean="0"/>
              <a:t>Xattr</a:t>
            </a:r>
            <a:r>
              <a:rPr lang="en-US" sz="1600" dirty="0" smtClean="0"/>
              <a:t>-</a:t>
            </a:r>
            <a:r>
              <a:rPr lang="en-US" sz="1600" dirty="0"/>
              <a:t>r</a:t>
            </a:r>
            <a:r>
              <a:rPr lang="en-US" sz="1600" dirty="0" smtClean="0"/>
              <a:t>epo=2 </a:t>
            </a:r>
          </a:p>
          <a:p>
            <a:r>
              <a:rPr lang="en-US" sz="1600" dirty="0" err="1" smtClean="0"/>
              <a:t>chunksize</a:t>
            </a:r>
            <a:r>
              <a:rPr lang="en-US" sz="1600" dirty="0" smtClean="0"/>
              <a:t>=</a:t>
            </a:r>
            <a:r>
              <a:rPr lang="en-US" sz="1600" b="1" dirty="0" smtClean="0">
                <a:solidFill>
                  <a:srgbClr val="FF0000"/>
                </a:solidFill>
              </a:rPr>
              <a:t>256M</a:t>
            </a:r>
            <a:r>
              <a:rPr lang="en-US" sz="1600" dirty="0" smtClean="0"/>
              <a:t>,</a:t>
            </a:r>
            <a:endParaRPr lang="en-US" sz="1600" dirty="0">
              <a:solidFill>
                <a:srgbClr val="FF0000"/>
              </a:solidFill>
            </a:endParaRPr>
          </a:p>
          <a:p>
            <a:r>
              <a:rPr lang="en-US" sz="1600" dirty="0" err="1" smtClean="0">
                <a:solidFill>
                  <a:srgbClr val="FF0000"/>
                </a:solidFill>
              </a:rPr>
              <a:t>ojjtype</a:t>
            </a:r>
            <a:r>
              <a:rPr lang="en-US" sz="1600" dirty="0" smtClean="0">
                <a:solidFill>
                  <a:srgbClr val="FF0000"/>
                </a:solidFill>
              </a:rPr>
              <a:t>-=Multi </a:t>
            </a:r>
          </a:p>
          <a:p>
            <a:r>
              <a:rPr lang="en-US" sz="1600" dirty="0" smtClean="0"/>
              <a:t>(means it</a:t>
            </a:r>
            <a:r>
              <a:rPr lang="fr-FR" sz="1600" dirty="0" smtClean="0"/>
              <a:t>’</a:t>
            </a:r>
            <a:r>
              <a:rPr lang="en-US" sz="1600" dirty="0" smtClean="0"/>
              <a:t>s a multi-part file and the </a:t>
            </a:r>
            <a:r>
              <a:rPr lang="en-US" sz="1600" dirty="0" err="1" smtClean="0"/>
              <a:t>obj</a:t>
            </a:r>
            <a:r>
              <a:rPr lang="en-US" sz="1600" dirty="0" smtClean="0"/>
              <a:t>/offset list is in the GPFS </a:t>
            </a:r>
            <a:r>
              <a:rPr lang="en-US" sz="1600" dirty="0" err="1" smtClean="0"/>
              <a:t>mdfile</a:t>
            </a:r>
            <a:endParaRPr lang="en-US" sz="1600" dirty="0" smtClean="0"/>
          </a:p>
          <a:p>
            <a:r>
              <a:rPr lang="en-US" sz="1600" dirty="0" smtClean="0"/>
              <a:t>File: list of </a:t>
            </a:r>
            <a:r>
              <a:rPr lang="en-US" sz="1600" dirty="0" err="1" smtClean="0"/>
              <a:t>obj</a:t>
            </a:r>
            <a:r>
              <a:rPr lang="en-US" sz="1600" dirty="0" smtClean="0"/>
              <a:t> name space/</a:t>
            </a:r>
            <a:r>
              <a:rPr lang="en-US" sz="1600" dirty="0" err="1" smtClean="0"/>
              <a:t>objname</a:t>
            </a:r>
            <a:r>
              <a:rPr lang="en-US" sz="1600" dirty="0" smtClean="0"/>
              <a:t>/offset/length (</a:t>
            </a:r>
            <a:r>
              <a:rPr lang="en-US" sz="1600" dirty="0" err="1" smtClean="0"/>
              <a:t>obj</a:t>
            </a:r>
            <a:r>
              <a:rPr lang="en-US" sz="1600" dirty="0" smtClean="0"/>
              <a:t> name space=2, Obj001 offs/length, Obj002 …</a:t>
            </a:r>
          </a:p>
          <a:p>
            <a:r>
              <a:rPr lang="en-US" sz="1600" dirty="0" err="1" smtClean="0"/>
              <a:t>Xattr</a:t>
            </a:r>
            <a:r>
              <a:rPr lang="en-US" sz="1600" dirty="0" smtClean="0"/>
              <a:t>-restart</a:t>
            </a:r>
          </a:p>
        </p:txBody>
      </p:sp>
      <p:sp>
        <p:nvSpPr>
          <p:cNvPr id="42" name="TextBox 41"/>
          <p:cNvSpPr txBox="1"/>
          <p:nvPr/>
        </p:nvSpPr>
        <p:spPr>
          <a:xfrm>
            <a:off x="8218487" y="2217557"/>
            <a:ext cx="936625" cy="369332"/>
          </a:xfrm>
          <a:prstGeom prst="rect">
            <a:avLst/>
          </a:prstGeom>
          <a:noFill/>
        </p:spPr>
        <p:txBody>
          <a:bodyPr wrap="square" rtlCol="0">
            <a:spAutoFit/>
          </a:bodyPr>
          <a:lstStyle/>
          <a:p>
            <a:r>
              <a:rPr lang="en-US" dirty="0" err="1" smtClean="0"/>
              <a:t>trashdir</a:t>
            </a:r>
            <a:endParaRPr lang="en-US" dirty="0"/>
          </a:p>
        </p:txBody>
      </p:sp>
      <p:cxnSp>
        <p:nvCxnSpPr>
          <p:cNvPr id="43" name="Straight Connector 42"/>
          <p:cNvCxnSpPr/>
          <p:nvPr/>
        </p:nvCxnSpPr>
        <p:spPr>
          <a:xfrm>
            <a:off x="8218487" y="2193884"/>
            <a:ext cx="306388" cy="155831"/>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079874" y="2017016"/>
            <a:ext cx="936625" cy="369332"/>
          </a:xfrm>
          <a:prstGeom prst="rect">
            <a:avLst/>
          </a:prstGeom>
          <a:noFill/>
        </p:spPr>
        <p:txBody>
          <a:bodyPr wrap="square" rtlCol="0">
            <a:spAutoFit/>
          </a:bodyPr>
          <a:lstStyle/>
          <a:p>
            <a:r>
              <a:rPr lang="en-US" dirty="0" err="1" smtClean="0"/>
              <a:t>trashdir</a:t>
            </a:r>
            <a:endParaRPr lang="en-US" dirty="0"/>
          </a:p>
        </p:txBody>
      </p:sp>
      <p:cxnSp>
        <p:nvCxnSpPr>
          <p:cNvPr id="47" name="Straight Connector 46"/>
          <p:cNvCxnSpPr/>
          <p:nvPr/>
        </p:nvCxnSpPr>
        <p:spPr>
          <a:xfrm>
            <a:off x="4291012" y="1965284"/>
            <a:ext cx="306388" cy="1558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91012" y="1856302"/>
            <a:ext cx="4587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253287" y="2119827"/>
            <a:ext cx="458788"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683124" y="1590930"/>
            <a:ext cx="1524001" cy="369332"/>
          </a:xfrm>
          <a:prstGeom prst="rect">
            <a:avLst/>
          </a:prstGeom>
          <a:noFill/>
        </p:spPr>
        <p:txBody>
          <a:bodyPr wrap="square" rtlCol="0">
            <a:spAutoFit/>
          </a:bodyPr>
          <a:lstStyle/>
          <a:p>
            <a:r>
              <a:rPr lang="en-US" dirty="0" smtClean="0"/>
              <a:t>Lazy Tree Info</a:t>
            </a:r>
            <a:endParaRPr lang="en-US" dirty="0"/>
          </a:p>
        </p:txBody>
      </p:sp>
      <p:sp>
        <p:nvSpPr>
          <p:cNvPr id="55" name="TextBox 54"/>
          <p:cNvSpPr txBox="1"/>
          <p:nvPr/>
        </p:nvSpPr>
        <p:spPr>
          <a:xfrm>
            <a:off x="5835649" y="1917955"/>
            <a:ext cx="1524001" cy="369332"/>
          </a:xfrm>
          <a:prstGeom prst="rect">
            <a:avLst/>
          </a:prstGeom>
          <a:noFill/>
        </p:spPr>
        <p:txBody>
          <a:bodyPr wrap="square" rtlCol="0">
            <a:spAutoFit/>
          </a:bodyPr>
          <a:lstStyle/>
          <a:p>
            <a:r>
              <a:rPr lang="en-US" dirty="0" smtClean="0"/>
              <a:t>Lazy Tree Info</a:t>
            </a:r>
            <a:endParaRPr lang="en-US" dirty="0"/>
          </a:p>
        </p:txBody>
      </p:sp>
      <p:sp>
        <p:nvSpPr>
          <p:cNvPr id="56" name="Rectangle 55"/>
          <p:cNvSpPr/>
          <p:nvPr/>
        </p:nvSpPr>
        <p:spPr>
          <a:xfrm>
            <a:off x="31750" y="1115795"/>
            <a:ext cx="2206625" cy="24482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9524" y="466209"/>
            <a:ext cx="2212976" cy="646331"/>
          </a:xfrm>
          <a:prstGeom prst="rect">
            <a:avLst/>
          </a:prstGeom>
          <a:noFill/>
        </p:spPr>
        <p:txBody>
          <a:bodyPr wrap="square" rtlCol="0">
            <a:spAutoFit/>
          </a:bodyPr>
          <a:lstStyle/>
          <a:p>
            <a:pPr algn="ctr"/>
            <a:r>
              <a:rPr lang="en-US" dirty="0" smtClean="0"/>
              <a:t>S3/CDMI, </a:t>
            </a:r>
          </a:p>
          <a:p>
            <a:pPr algn="ctr"/>
            <a:r>
              <a:rPr lang="en-US" dirty="0" smtClean="0"/>
              <a:t>erasure, etc.</a:t>
            </a:r>
            <a:endParaRPr lang="en-US" dirty="0"/>
          </a:p>
        </p:txBody>
      </p:sp>
      <p:sp>
        <p:nvSpPr>
          <p:cNvPr id="58" name="Rectangle 57"/>
          <p:cNvSpPr/>
          <p:nvPr/>
        </p:nvSpPr>
        <p:spPr>
          <a:xfrm>
            <a:off x="2480462" y="819188"/>
            <a:ext cx="6580187" cy="428732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290885" y="450152"/>
            <a:ext cx="4738689" cy="369332"/>
          </a:xfrm>
          <a:prstGeom prst="rect">
            <a:avLst/>
          </a:prstGeom>
          <a:noFill/>
        </p:spPr>
        <p:txBody>
          <a:bodyPr wrap="square" rtlCol="0">
            <a:spAutoFit/>
          </a:bodyPr>
          <a:lstStyle/>
          <a:p>
            <a:pPr algn="ctr"/>
            <a:r>
              <a:rPr lang="en-US" dirty="0" smtClean="0"/>
              <a:t>GPFS </a:t>
            </a:r>
            <a:r>
              <a:rPr lang="en-US" dirty="0" err="1" smtClean="0"/>
              <a:t>MarFS</a:t>
            </a:r>
            <a:r>
              <a:rPr lang="en-US" dirty="0" smtClean="0"/>
              <a:t> Metadata File System(s).</a:t>
            </a:r>
            <a:endParaRPr lang="en-US" dirty="0"/>
          </a:p>
        </p:txBody>
      </p:sp>
      <p:cxnSp>
        <p:nvCxnSpPr>
          <p:cNvPr id="6" name="Straight Arrow Connector 5"/>
          <p:cNvCxnSpPr/>
          <p:nvPr/>
        </p:nvCxnSpPr>
        <p:spPr>
          <a:xfrm flipH="1" flipV="1">
            <a:off x="889000" y="1898650"/>
            <a:ext cx="1936750" cy="219075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1460500" y="1607584"/>
            <a:ext cx="1365250" cy="228754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1190625" y="3111500"/>
            <a:ext cx="4678362" cy="45256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4889501" y="794084"/>
            <a:ext cx="4095750" cy="369332"/>
          </a:xfrm>
          <a:prstGeom prst="rect">
            <a:avLst/>
          </a:prstGeom>
          <a:noFill/>
        </p:spPr>
        <p:txBody>
          <a:bodyPr wrap="square" rtlCol="0">
            <a:spAutoFit/>
          </a:bodyPr>
          <a:lstStyle/>
          <a:p>
            <a:r>
              <a:rPr lang="en-US" dirty="0" smtClean="0"/>
              <a:t>/</a:t>
            </a:r>
            <a:r>
              <a:rPr lang="en-US" dirty="0" err="1" smtClean="0"/>
              <a:t>MarFS</a:t>
            </a:r>
            <a:r>
              <a:rPr lang="en-US" dirty="0" smtClean="0"/>
              <a:t>    </a:t>
            </a:r>
            <a:r>
              <a:rPr lang="en-US" sz="1600" dirty="0" smtClean="0"/>
              <a:t>top level namespace aggregation</a:t>
            </a:r>
            <a:endParaRPr lang="en-US" sz="1600" dirty="0"/>
          </a:p>
        </p:txBody>
      </p:sp>
      <p:cxnSp>
        <p:nvCxnSpPr>
          <p:cNvPr id="30" name="Straight Connector 29"/>
          <p:cNvCxnSpPr/>
          <p:nvPr/>
        </p:nvCxnSpPr>
        <p:spPr>
          <a:xfrm flipH="1">
            <a:off x="3952876" y="1163416"/>
            <a:ext cx="1254124" cy="177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5207000" y="1163416"/>
            <a:ext cx="1854200" cy="1778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4338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1837</TotalTime>
  <Words>3824</Words>
  <Application>Microsoft Macintosh PowerPoint</Application>
  <PresentationFormat>On-screen Show (4:3)</PresentationFormat>
  <Paragraphs>367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MarFS A Near-POSIX File System using  Scale Out Commercial/Cloud for Data and Many POSIX File Systems  for Metadata</vt:lpstr>
      <vt:lpstr>What is it?</vt:lpstr>
      <vt:lpstr>What it is not!</vt:lpstr>
      <vt:lpstr>Why do it/Isn’t it hard to do?</vt:lpstr>
      <vt:lpstr>Won’t someone else do it?</vt:lpstr>
      <vt:lpstr>Overall Architecture  (notional, it is possible to co-locate some of this)</vt:lpstr>
      <vt:lpstr>Simple MarFS Deployment</vt:lpstr>
      <vt:lpstr>Configuration Tables</vt:lpstr>
      <vt:lpstr>Uni Object and Multi Object File</vt:lpstr>
      <vt:lpstr>Packed File (same as previous but packed object)</vt:lpstr>
      <vt:lpstr>MarFS Requirements</vt:lpstr>
      <vt:lpstr>Configuration</vt:lpstr>
      <vt:lpstr>Recoverability</vt:lpstr>
      <vt:lpstr>Data Scaling</vt:lpstr>
      <vt:lpstr>Pftool</vt:lpstr>
      <vt:lpstr>Simple Name Space/Metadata Scaling</vt:lpstr>
      <vt:lpstr>Fine Grained Metadata Scaling (future)</vt:lpstr>
      <vt:lpstr>Security Model</vt:lpstr>
      <vt:lpstr>Futures</vt:lpstr>
      <vt:lpstr>Backup</vt:lpstr>
      <vt:lpstr>Unknowns/needs</vt:lpstr>
      <vt:lpstr>General Discussion</vt:lpstr>
    </vt:vector>
  </TitlesOfParts>
  <Company>Los Alamos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Architecture (notional, it is possible to co-locate some of this)</dc:title>
  <dc:creator>Gary Grider</dc:creator>
  <cp:lastModifiedBy>First name Last name</cp:lastModifiedBy>
  <cp:revision>93</cp:revision>
  <dcterms:created xsi:type="dcterms:W3CDTF">2015-03-07T20:39:45Z</dcterms:created>
  <dcterms:modified xsi:type="dcterms:W3CDTF">2015-06-30T16:37:25Z</dcterms:modified>
</cp:coreProperties>
</file>