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5" r:id="rId3"/>
    <p:sldId id="266" r:id="rId4"/>
    <p:sldId id="267" r:id="rId5"/>
    <p:sldId id="256" r:id="rId6"/>
    <p:sldId id="270" r:id="rId7"/>
    <p:sldId id="269" r:id="rId8"/>
    <p:sldId id="257" r:id="rId9"/>
    <p:sldId id="258" r:id="rId10"/>
    <p:sldId id="259" r:id="rId11"/>
    <p:sldId id="260" r:id="rId12"/>
    <p:sldId id="261" r:id="rId13"/>
    <p:sldId id="262" r:id="rId14"/>
    <p:sldId id="263"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3/29/15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3/29/15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3/29/15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3/29/15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3/29/15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3/29/15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3/29/15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MarFS</a:t>
            </a:r>
            <a:endParaRPr lang="en-US" dirty="0"/>
          </a:p>
        </p:txBody>
      </p:sp>
      <p:sp>
        <p:nvSpPr>
          <p:cNvPr id="3" name="Subtitle 2"/>
          <p:cNvSpPr>
            <a:spLocks noGrp="1"/>
          </p:cNvSpPr>
          <p:nvPr>
            <p:ph type="subTitle" idx="1"/>
          </p:nvPr>
        </p:nvSpPr>
        <p:spPr/>
        <p:txBody>
          <a:bodyPr/>
          <a:lstStyle/>
          <a:p>
            <a:r>
              <a:rPr lang="en-US" dirty="0" smtClean="0"/>
              <a:t>03/2015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 file/</a:t>
            </a:r>
            <a:r>
              <a:rPr lang="en-US" dirty="0" err="1" smtClean="0"/>
              <a:t>db</a:t>
            </a:r>
            <a:endParaRPr lang="en-US" dirty="0"/>
          </a:p>
        </p:txBody>
      </p:sp>
      <p:sp>
        <p:nvSpPr>
          <p:cNvPr id="3" name="Content Placeholder 2"/>
          <p:cNvSpPr>
            <a:spLocks noGrp="1"/>
          </p:cNvSpPr>
          <p:nvPr>
            <p:ph idx="1"/>
          </p:nvPr>
        </p:nvSpPr>
        <p:spPr>
          <a:xfrm>
            <a:off x="457200" y="936625"/>
            <a:ext cx="8229600" cy="5746750"/>
          </a:xfrm>
        </p:spPr>
        <p:txBody>
          <a:bodyPr>
            <a:normAutofit fontScale="77500" lnSpcReduction="20000"/>
          </a:bodyPr>
          <a:lstStyle/>
          <a:p>
            <a:r>
              <a:rPr lang="en-US" dirty="0" smtClean="0"/>
              <a:t>Stanza for every object system/area of object system, or other access method</a:t>
            </a:r>
          </a:p>
          <a:p>
            <a:r>
              <a:rPr lang="en-US" dirty="0" smtClean="0"/>
              <a:t>Try to future proof this a bit</a:t>
            </a:r>
          </a:p>
          <a:p>
            <a:pPr lvl="1"/>
            <a:r>
              <a:rPr lang="en-US" dirty="0"/>
              <a:t>I</a:t>
            </a:r>
            <a:r>
              <a:rPr lang="en-US" dirty="0" smtClean="0"/>
              <a:t>nfo needed to access that area/object system, </a:t>
            </a:r>
            <a:r>
              <a:rPr lang="en-US" dirty="0" err="1" smtClean="0"/>
              <a:t>url</a:t>
            </a:r>
            <a:r>
              <a:rPr lang="en-US" dirty="0" smtClean="0"/>
              <a:t>, </a:t>
            </a:r>
            <a:r>
              <a:rPr lang="en-US" dirty="0" err="1" smtClean="0"/>
              <a:t>comm</a:t>
            </a:r>
            <a:r>
              <a:rPr lang="en-US" dirty="0" smtClean="0"/>
              <a:t> method, security method, leaving room for future access methods (other than </a:t>
            </a:r>
            <a:r>
              <a:rPr lang="en-US" dirty="0" err="1" smtClean="0"/>
              <a:t>cdni</a:t>
            </a:r>
            <a:r>
              <a:rPr lang="en-US" dirty="0" smtClean="0"/>
              <a:t> like </a:t>
            </a:r>
            <a:r>
              <a:rPr lang="en-US" dirty="0" err="1" smtClean="0"/>
              <a:t>hpss</a:t>
            </a:r>
            <a:r>
              <a:rPr lang="en-US" dirty="0" smtClean="0"/>
              <a:t> or whatever, even a remote file system used as an object store, etc.)</a:t>
            </a:r>
          </a:p>
          <a:p>
            <a:pPr lvl="1"/>
            <a:r>
              <a:rPr lang="en-US" dirty="0" smtClean="0"/>
              <a:t>Order for where we should be writing, small (packed), med (uni), large (striped or multi) – this allows us to adjust where to write currently, future it allows us to load balance, fail over, dual copy, etc.</a:t>
            </a:r>
          </a:p>
          <a:p>
            <a:pPr lvl="1"/>
            <a:r>
              <a:rPr lang="en-US" dirty="0" smtClean="0"/>
              <a:t>Default settings for that area like optimal write chunk size (file metadata has actual chunk size, this would be how to create new files in this area), repack if more than X% dirty for this area, do packing on this area or not (which allows us to write data to some medium that does small files really well if we want)</a:t>
            </a:r>
          </a:p>
          <a:p>
            <a:pPr lvl="1"/>
            <a:r>
              <a:rPr lang="en-US" dirty="0" smtClean="0"/>
              <a:t>Info like online/offline, latency, </a:t>
            </a:r>
            <a:r>
              <a:rPr lang="en-US" dirty="0" err="1" smtClean="0"/>
              <a:t>bw</a:t>
            </a:r>
            <a:r>
              <a:rPr lang="en-US" dirty="0" smtClean="0"/>
              <a:t>, etc. for future optimization, sorting by area so that you could power up and down things eventually (all for future enhancements)</a:t>
            </a:r>
            <a:endParaRPr lang="en-US" dirty="0"/>
          </a:p>
        </p:txBody>
      </p:sp>
    </p:spTree>
    <p:extLst>
      <p:ext uri="{BB962C8B-B14F-4D97-AF65-F5344CB8AC3E}">
        <p14:creationId xmlns:p14="http://schemas.microsoft.com/office/powerpoint/2010/main" val="68154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862"/>
          </a:xfrm>
        </p:spPr>
        <p:txBody>
          <a:bodyPr>
            <a:normAutofit fontScale="90000"/>
          </a:bodyPr>
          <a:lstStyle/>
          <a:p>
            <a:r>
              <a:rPr lang="en-US" dirty="0" smtClean="0"/>
              <a:t>Unknowns/needs</a:t>
            </a:r>
            <a:endParaRPr lang="en-US" dirty="0"/>
          </a:p>
        </p:txBody>
      </p:sp>
      <p:sp>
        <p:nvSpPr>
          <p:cNvPr id="3" name="Content Placeholder 2"/>
          <p:cNvSpPr>
            <a:spLocks noGrp="1"/>
          </p:cNvSpPr>
          <p:nvPr>
            <p:ph idx="1"/>
          </p:nvPr>
        </p:nvSpPr>
        <p:spPr>
          <a:xfrm>
            <a:off x="457200" y="968375"/>
            <a:ext cx="8229600" cy="5746750"/>
          </a:xfrm>
        </p:spPr>
        <p:txBody>
          <a:bodyPr>
            <a:normAutofit fontScale="62500" lnSpcReduction="20000"/>
          </a:bodyPr>
          <a:lstStyle/>
          <a:p>
            <a:r>
              <a:rPr lang="en-US" dirty="0" smtClean="0"/>
              <a:t>Does </a:t>
            </a:r>
            <a:r>
              <a:rPr lang="en-US" dirty="0" err="1" smtClean="0"/>
              <a:t>ilm</a:t>
            </a:r>
            <a:r>
              <a:rPr lang="en-US" dirty="0" smtClean="0"/>
              <a:t> support </a:t>
            </a:r>
            <a:r>
              <a:rPr lang="en-US" dirty="0" err="1" smtClean="0"/>
              <a:t>xattr</a:t>
            </a:r>
            <a:r>
              <a:rPr lang="en-US" dirty="0" smtClean="0"/>
              <a:t> queries, might effect if we use xattrs or just put all </a:t>
            </a:r>
            <a:r>
              <a:rPr lang="en-US" dirty="0" err="1" smtClean="0"/>
              <a:t>metameta</a:t>
            </a:r>
            <a:r>
              <a:rPr lang="en-US" dirty="0" smtClean="0"/>
              <a:t> data in the </a:t>
            </a:r>
            <a:r>
              <a:rPr lang="en-US" dirty="0" err="1" smtClean="0"/>
              <a:t>gpfs</a:t>
            </a:r>
            <a:r>
              <a:rPr lang="en-US" dirty="0" smtClean="0"/>
              <a:t> file   </a:t>
            </a:r>
            <a:r>
              <a:rPr lang="en-US" dirty="0" smtClean="0">
                <a:solidFill>
                  <a:srgbClr val="FF0000"/>
                </a:solidFill>
              </a:rPr>
              <a:t>yes but need to test performance</a:t>
            </a:r>
          </a:p>
          <a:p>
            <a:r>
              <a:rPr lang="en-US" dirty="0" smtClean="0"/>
              <a:t>Can we use </a:t>
            </a:r>
            <a:r>
              <a:rPr lang="en-US" dirty="0" err="1" smtClean="0"/>
              <a:t>gpfs</a:t>
            </a:r>
            <a:r>
              <a:rPr lang="en-US" dirty="0" smtClean="0"/>
              <a:t> quotas in any useful way or just roll our own lazy quota system (as designed in previous slides) </a:t>
            </a:r>
            <a:r>
              <a:rPr lang="en-US" dirty="0" smtClean="0">
                <a:solidFill>
                  <a:srgbClr val="FF0000"/>
                </a:solidFill>
              </a:rPr>
              <a:t>need our own, pretty easy though</a:t>
            </a:r>
          </a:p>
          <a:p>
            <a:r>
              <a:rPr lang="en-US" dirty="0" smtClean="0"/>
              <a:t>Make sure </a:t>
            </a:r>
            <a:r>
              <a:rPr lang="en-US" dirty="0" err="1" smtClean="0"/>
              <a:t>gpfs</a:t>
            </a:r>
            <a:r>
              <a:rPr lang="en-US" dirty="0" smtClean="0"/>
              <a:t> does sparse when you </a:t>
            </a:r>
            <a:r>
              <a:rPr lang="en-US" dirty="0" err="1" smtClean="0"/>
              <a:t>trunc</a:t>
            </a:r>
            <a:r>
              <a:rPr lang="en-US" dirty="0" smtClean="0"/>
              <a:t> a file to X size, makes it possible for us to use size field and not add an </a:t>
            </a:r>
            <a:r>
              <a:rPr lang="en-US" dirty="0" err="1" smtClean="0"/>
              <a:t>xattr</a:t>
            </a:r>
            <a:r>
              <a:rPr lang="en-US" dirty="0" smtClean="0"/>
              <a:t> for file size </a:t>
            </a:r>
            <a:r>
              <a:rPr lang="en-US" dirty="0" smtClean="0">
                <a:solidFill>
                  <a:srgbClr val="FF0000"/>
                </a:solidFill>
              </a:rPr>
              <a:t>ok</a:t>
            </a:r>
          </a:p>
          <a:p>
            <a:r>
              <a:rPr lang="en-US" dirty="0" smtClean="0"/>
              <a:t>Security model for object store, compatible with user security somehow found two potential ways</a:t>
            </a:r>
            <a:r>
              <a:rPr lang="en-US" dirty="0" smtClean="0">
                <a:solidFill>
                  <a:srgbClr val="FF0000"/>
                </a:solidFill>
              </a:rPr>
              <a:t>, master object user with secret is most likely</a:t>
            </a:r>
          </a:p>
          <a:p>
            <a:r>
              <a:rPr lang="en-US" dirty="0" smtClean="0"/>
              <a:t>Speed/size planning for </a:t>
            </a:r>
            <a:r>
              <a:rPr lang="en-US" dirty="0" err="1" smtClean="0"/>
              <a:t>gpfs</a:t>
            </a:r>
            <a:r>
              <a:rPr lang="en-US" dirty="0" smtClean="0"/>
              <a:t> metadata nodes/storage – could use the EMC flash array for testing</a:t>
            </a:r>
          </a:p>
          <a:p>
            <a:r>
              <a:rPr lang="en-US" dirty="0" smtClean="0"/>
              <a:t>Speed/size planning for object, push for V2 of erasure lib, using optimal object size, how much memory, how much BW do you get, can you enumerate object metadata for backup (not a show stopper)</a:t>
            </a:r>
          </a:p>
          <a:p>
            <a:r>
              <a:rPr lang="en-US" dirty="0" smtClean="0"/>
              <a:t>Make sure erasure object works works reasonably well with SMR</a:t>
            </a:r>
          </a:p>
          <a:p>
            <a:r>
              <a:rPr lang="en-US" dirty="0" smtClean="0"/>
              <a:t>Does fuse always provide a close so you can update size/date on close or do you have to poke size and date on all writes?  I think it gives you a close no matter what, not a show stopper, just need to know  </a:t>
            </a:r>
            <a:r>
              <a:rPr lang="en-US" dirty="0" smtClean="0">
                <a:solidFill>
                  <a:srgbClr val="FF0000"/>
                </a:solidFill>
              </a:rPr>
              <a:t>(yes it does)</a:t>
            </a:r>
          </a:p>
          <a:p>
            <a:r>
              <a:rPr lang="en-US" dirty="0" smtClean="0"/>
              <a:t>Determine how to hide the </a:t>
            </a:r>
            <a:r>
              <a:rPr lang="en-US" dirty="0" err="1" smtClean="0"/>
              <a:t>gpfs</a:t>
            </a:r>
            <a:r>
              <a:rPr lang="en-US" dirty="0" smtClean="0"/>
              <a:t> metadata only name space from general user shells, via </a:t>
            </a:r>
            <a:r>
              <a:rPr lang="en-US" dirty="0" err="1" smtClean="0"/>
              <a:t>unshare</a:t>
            </a:r>
            <a:r>
              <a:rPr lang="en-US" dirty="0" smtClean="0"/>
              <a:t>/mount bind or other clever mechanisms  </a:t>
            </a:r>
            <a:r>
              <a:rPr lang="en-US" dirty="0" smtClean="0">
                <a:solidFill>
                  <a:srgbClr val="FF0000"/>
                </a:solidFill>
              </a:rPr>
              <a:t>(looks like there are ways to do this)</a:t>
            </a:r>
          </a:p>
          <a:p>
            <a:endParaRPr lang="en-US" dirty="0"/>
          </a:p>
        </p:txBody>
      </p:sp>
    </p:spTree>
    <p:extLst>
      <p:ext uri="{BB962C8B-B14F-4D97-AF65-F5344CB8AC3E}">
        <p14:creationId xmlns:p14="http://schemas.microsoft.com/office/powerpoint/2010/main" val="226275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44"/>
            <a:ext cx="8229600" cy="407987"/>
          </a:xfrm>
        </p:spPr>
        <p:txBody>
          <a:bodyPr>
            <a:normAutofit fontScale="90000"/>
          </a:bodyPr>
          <a:lstStyle/>
          <a:p>
            <a:r>
              <a:rPr lang="en-US" dirty="0" smtClean="0"/>
              <a:t>Rules/Soon</a:t>
            </a:r>
            <a:endParaRPr lang="en-US" dirty="0"/>
          </a:p>
        </p:txBody>
      </p:sp>
      <p:sp>
        <p:nvSpPr>
          <p:cNvPr id="3" name="Content Placeholder 2"/>
          <p:cNvSpPr>
            <a:spLocks noGrp="1"/>
          </p:cNvSpPr>
          <p:nvPr>
            <p:ph idx="1"/>
          </p:nvPr>
        </p:nvSpPr>
        <p:spPr>
          <a:xfrm>
            <a:off x="457200" y="730250"/>
            <a:ext cx="8229600" cy="5889625"/>
          </a:xfrm>
        </p:spPr>
        <p:txBody>
          <a:bodyPr>
            <a:normAutofit fontScale="85000" lnSpcReduction="20000"/>
          </a:bodyPr>
          <a:lstStyle/>
          <a:p>
            <a:r>
              <a:rPr lang="en-US" dirty="0" smtClean="0"/>
              <a:t>No update in place, no sparse, full overwrites of files only, enforced by fuse and </a:t>
            </a:r>
            <a:r>
              <a:rPr lang="en-US" dirty="0" err="1" smtClean="0"/>
              <a:t>pftool</a:t>
            </a:r>
            <a:endParaRPr lang="en-US" dirty="0" smtClean="0"/>
          </a:p>
          <a:p>
            <a:r>
              <a:rPr lang="en-US" dirty="0" smtClean="0"/>
              <a:t>order</a:t>
            </a:r>
          </a:p>
          <a:p>
            <a:pPr lvl="1"/>
            <a:r>
              <a:rPr lang="en-US" dirty="0" smtClean="0"/>
              <a:t>now</a:t>
            </a:r>
          </a:p>
          <a:p>
            <a:pPr lvl="2"/>
            <a:r>
              <a:rPr lang="en-US" dirty="0" err="1" smtClean="0"/>
              <a:t>Pftool</a:t>
            </a:r>
            <a:r>
              <a:rPr lang="en-US" dirty="0" smtClean="0"/>
              <a:t> mods for base function with uni, multi, and striped files (consider packed files for now or later, but now would be nice given small files – makes it easy on the object system **), obey in some lazy way quota, unlink/</a:t>
            </a:r>
            <a:r>
              <a:rPr lang="en-US" dirty="0" err="1" smtClean="0"/>
              <a:t>trunc</a:t>
            </a:r>
            <a:r>
              <a:rPr lang="en-US" dirty="0" smtClean="0"/>
              <a:t> is move to trash, object security somehow</a:t>
            </a:r>
          </a:p>
          <a:p>
            <a:pPr lvl="2"/>
            <a:r>
              <a:rPr lang="en-US" dirty="0" smtClean="0"/>
              <a:t>Backup of </a:t>
            </a:r>
            <a:r>
              <a:rPr lang="en-US" dirty="0" err="1" smtClean="0"/>
              <a:t>gpfs</a:t>
            </a:r>
            <a:r>
              <a:rPr lang="en-US" dirty="0" smtClean="0"/>
              <a:t>, batch/demand update of lazy </a:t>
            </a:r>
            <a:r>
              <a:rPr lang="en-US" dirty="0" err="1" smtClean="0"/>
              <a:t>filesys</a:t>
            </a:r>
            <a:r>
              <a:rPr lang="en-US" dirty="0" smtClean="0"/>
              <a:t> info for quotas/etc., garbage collection/reclaim/repack</a:t>
            </a:r>
          </a:p>
          <a:p>
            <a:pPr lvl="2"/>
            <a:r>
              <a:rPr lang="en-US" dirty="0" smtClean="0"/>
              <a:t>Simple fuse (could be deferred but would prefer at least some function) – could be just </a:t>
            </a:r>
            <a:r>
              <a:rPr lang="en-US" dirty="0" err="1" smtClean="0"/>
              <a:t>fs</a:t>
            </a:r>
            <a:r>
              <a:rPr lang="en-US" dirty="0" smtClean="0"/>
              <a:t>, </a:t>
            </a:r>
            <a:r>
              <a:rPr lang="en-US" dirty="0" err="1" smtClean="0"/>
              <a:t>dir</a:t>
            </a:r>
            <a:r>
              <a:rPr lang="en-US" dirty="0" smtClean="0"/>
              <a:t>/stat, and read only, might be write but don</a:t>
            </a:r>
            <a:r>
              <a:rPr lang="fr-FR" dirty="0" smtClean="0"/>
              <a:t>’</a:t>
            </a:r>
            <a:r>
              <a:rPr lang="en-US" dirty="0" smtClean="0"/>
              <a:t>t do packed files or striped files, obey quota, unlink/</a:t>
            </a:r>
            <a:r>
              <a:rPr lang="en-US" dirty="0" err="1" smtClean="0"/>
              <a:t>trunc</a:t>
            </a:r>
            <a:r>
              <a:rPr lang="en-US" dirty="0" smtClean="0"/>
              <a:t> is move to trash, enforce complete overwrite only, objects security somehow</a:t>
            </a:r>
          </a:p>
          <a:p>
            <a:pPr lvl="2"/>
            <a:r>
              <a:rPr lang="en-US" dirty="0" smtClean="0"/>
              <a:t>Some simple batch data mover code for maintenance.</a:t>
            </a:r>
          </a:p>
          <a:p>
            <a:pPr lvl="2"/>
            <a:r>
              <a:rPr lang="en-US" dirty="0" smtClean="0"/>
              <a:t>Use centralized user/group services</a:t>
            </a:r>
          </a:p>
          <a:p>
            <a:pPr lvl="2"/>
            <a:r>
              <a:rPr lang="en-US" dirty="0" smtClean="0"/>
              <a:t>Probably create separate </a:t>
            </a:r>
            <a:r>
              <a:rPr lang="en-US" dirty="0" err="1" smtClean="0"/>
              <a:t>gpfs</a:t>
            </a:r>
            <a:r>
              <a:rPr lang="en-US" dirty="0" smtClean="0"/>
              <a:t> </a:t>
            </a:r>
            <a:r>
              <a:rPr lang="en-US" dirty="0" err="1" smtClean="0"/>
              <a:t>fs</a:t>
            </a:r>
            <a:r>
              <a:rPr lang="en-US" dirty="0" smtClean="0"/>
              <a:t> to limit exposure and enable parallel </a:t>
            </a:r>
            <a:r>
              <a:rPr lang="en-US" dirty="0" err="1" smtClean="0"/>
              <a:t>ilm</a:t>
            </a:r>
            <a:r>
              <a:rPr lang="en-US" dirty="0" smtClean="0"/>
              <a:t>, etc.</a:t>
            </a:r>
          </a:p>
        </p:txBody>
      </p:sp>
    </p:spTree>
    <p:extLst>
      <p:ext uri="{BB962C8B-B14F-4D97-AF65-F5344CB8AC3E}">
        <p14:creationId xmlns:p14="http://schemas.microsoft.com/office/powerpoint/2010/main" val="254731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13"/>
            <a:ext cx="8229600" cy="487362"/>
          </a:xfrm>
        </p:spPr>
        <p:txBody>
          <a:bodyPr>
            <a:normAutofit fontScale="90000"/>
          </a:bodyPr>
          <a:lstStyle/>
          <a:p>
            <a:r>
              <a:rPr lang="en-US" dirty="0" smtClean="0"/>
              <a:t>Later</a:t>
            </a:r>
            <a:endParaRPr lang="en-US" dirty="0"/>
          </a:p>
        </p:txBody>
      </p:sp>
      <p:sp>
        <p:nvSpPr>
          <p:cNvPr id="3" name="Content Placeholder 2"/>
          <p:cNvSpPr>
            <a:spLocks noGrp="1"/>
          </p:cNvSpPr>
          <p:nvPr>
            <p:ph idx="1"/>
          </p:nvPr>
        </p:nvSpPr>
        <p:spPr>
          <a:xfrm>
            <a:off x="457200" y="762001"/>
            <a:ext cx="8229600" cy="6096000"/>
          </a:xfrm>
        </p:spPr>
        <p:txBody>
          <a:bodyPr>
            <a:normAutofit fontScale="55000" lnSpcReduction="20000"/>
          </a:bodyPr>
          <a:lstStyle/>
          <a:p>
            <a:r>
              <a:rPr lang="en-US" dirty="0" smtClean="0"/>
              <a:t>Offline, latency optimizations/sorting</a:t>
            </a:r>
          </a:p>
          <a:p>
            <a:r>
              <a:rPr lang="en-US" dirty="0" smtClean="0"/>
              <a:t>Maybe append or sparse support, need to consider carefully</a:t>
            </a:r>
          </a:p>
          <a:p>
            <a:r>
              <a:rPr lang="en-US" dirty="0" smtClean="0"/>
              <a:t>Other access methods than </a:t>
            </a:r>
            <a:r>
              <a:rPr lang="en-US" dirty="0" err="1" smtClean="0"/>
              <a:t>cdni</a:t>
            </a:r>
            <a:r>
              <a:rPr lang="en-US" dirty="0" smtClean="0"/>
              <a:t>/object, </a:t>
            </a:r>
            <a:r>
              <a:rPr lang="en-US" dirty="0" err="1" smtClean="0"/>
              <a:t>hpss</a:t>
            </a:r>
            <a:r>
              <a:rPr lang="en-US" dirty="0" smtClean="0"/>
              <a:t>, remote, etc.</a:t>
            </a:r>
          </a:p>
          <a:p>
            <a:r>
              <a:rPr lang="en-US" dirty="0" smtClean="0"/>
              <a:t>HDFS alternate access of same data</a:t>
            </a:r>
          </a:p>
          <a:p>
            <a:r>
              <a:rPr lang="en-US" dirty="0" smtClean="0"/>
              <a:t>Would be nice to have restart for big files but that could be deferred</a:t>
            </a:r>
          </a:p>
          <a:p>
            <a:r>
              <a:rPr lang="en-US" dirty="0" smtClean="0"/>
              <a:t>Packed file support could be later but would be nice to have sooner to make it easy on object system</a:t>
            </a:r>
          </a:p>
          <a:p>
            <a:r>
              <a:rPr lang="en-US" dirty="0" smtClean="0"/>
              <a:t>Compression, encryption, remote copies, semantic copies, etc.</a:t>
            </a:r>
          </a:p>
          <a:p>
            <a:r>
              <a:rPr lang="en-US" dirty="0" smtClean="0"/>
              <a:t>Back up of object level metadata</a:t>
            </a:r>
          </a:p>
          <a:p>
            <a:r>
              <a:rPr lang="en-US" dirty="0" smtClean="0"/>
              <a:t>Fancier lazy </a:t>
            </a:r>
            <a:r>
              <a:rPr lang="en-US" dirty="0" err="1" smtClean="0"/>
              <a:t>fsinfo</a:t>
            </a:r>
            <a:r>
              <a:rPr lang="en-US" dirty="0" smtClean="0"/>
              <a:t> like indexing</a:t>
            </a:r>
          </a:p>
          <a:p>
            <a:r>
              <a:rPr lang="en-US" dirty="0" smtClean="0"/>
              <a:t>User supplied </a:t>
            </a:r>
            <a:r>
              <a:rPr lang="en-US" dirty="0" err="1" smtClean="0"/>
              <a:t>xattr</a:t>
            </a:r>
            <a:r>
              <a:rPr lang="en-US" dirty="0" smtClean="0"/>
              <a:t> with search (indexing)</a:t>
            </a:r>
          </a:p>
          <a:p>
            <a:r>
              <a:rPr lang="en-US" dirty="0" smtClean="0"/>
              <a:t>Would like to have V2 of erasure lib sooner than later but could wait, </a:t>
            </a:r>
            <a:r>
              <a:rPr lang="en-US" dirty="0" err="1" smtClean="0"/>
              <a:t>bw</a:t>
            </a:r>
            <a:r>
              <a:rPr lang="en-US" dirty="0" smtClean="0"/>
              <a:t> suffers</a:t>
            </a:r>
          </a:p>
          <a:p>
            <a:r>
              <a:rPr lang="en-US" dirty="0" smtClean="0"/>
              <a:t>Offline deep reconcile/repack – if trash is lost</a:t>
            </a:r>
          </a:p>
          <a:p>
            <a:r>
              <a:rPr lang="en-US" dirty="0" smtClean="0"/>
              <a:t>Investigate </a:t>
            </a:r>
            <a:r>
              <a:rPr lang="en-US" dirty="0" err="1" smtClean="0"/>
              <a:t>gpfs</a:t>
            </a:r>
            <a:r>
              <a:rPr lang="en-US" dirty="0" smtClean="0"/>
              <a:t> keeping track of changes for further optimizations of batch processes (only process changed parts of the tree</a:t>
            </a:r>
          </a:p>
          <a:p>
            <a:r>
              <a:rPr lang="en-US" dirty="0" smtClean="0"/>
              <a:t>Fuse packing on write, fuse multipart write  (maybe)</a:t>
            </a:r>
          </a:p>
          <a:p>
            <a:r>
              <a:rPr lang="en-US" dirty="0" smtClean="0"/>
              <a:t>May need a special way to load data from </a:t>
            </a:r>
            <a:r>
              <a:rPr lang="en-US" dirty="0" err="1" smtClean="0"/>
              <a:t>hpss</a:t>
            </a:r>
            <a:r>
              <a:rPr lang="en-US" dirty="0" smtClean="0"/>
              <a:t> to campaign that is very large, as we will need multi-part thru fuse or some other special way, in short term we could force this to go to scratch first for a while.  Moving it from </a:t>
            </a:r>
            <a:r>
              <a:rPr lang="en-US" dirty="0" err="1" smtClean="0"/>
              <a:t>hpss</a:t>
            </a:r>
            <a:r>
              <a:rPr lang="en-US" dirty="0" smtClean="0"/>
              <a:t> is the hard part, once on scratch it would go fast to campaign, but need to figure a good way to do this at some point</a:t>
            </a:r>
          </a:p>
          <a:p>
            <a:r>
              <a:rPr lang="en-US" dirty="0" smtClean="0"/>
              <a:t>May want to do other optimizations to HPSS, like </a:t>
            </a:r>
            <a:r>
              <a:rPr lang="en-US" dirty="0" err="1" smtClean="0"/>
              <a:t>htar</a:t>
            </a:r>
            <a:r>
              <a:rPr lang="en-US" dirty="0" smtClean="0"/>
              <a:t> leveraging our packing</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115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Specs Needed</a:t>
            </a:r>
            <a:endParaRPr lang="en-US" dirty="0"/>
          </a:p>
        </p:txBody>
      </p:sp>
      <p:sp>
        <p:nvSpPr>
          <p:cNvPr id="3" name="Content Placeholder 2"/>
          <p:cNvSpPr>
            <a:spLocks noGrp="1"/>
          </p:cNvSpPr>
          <p:nvPr>
            <p:ph idx="1"/>
          </p:nvPr>
        </p:nvSpPr>
        <p:spPr>
          <a:xfrm>
            <a:off x="457200" y="1417638"/>
            <a:ext cx="8229600" cy="5297487"/>
          </a:xfrm>
        </p:spPr>
        <p:txBody>
          <a:bodyPr>
            <a:normAutofit fontScale="92500" lnSpcReduction="20000"/>
          </a:bodyPr>
          <a:lstStyle/>
          <a:p>
            <a:r>
              <a:rPr lang="en-US" dirty="0" err="1" smtClean="0"/>
              <a:t>Pftool</a:t>
            </a:r>
            <a:r>
              <a:rPr lang="en-US" dirty="0" smtClean="0"/>
              <a:t> mods</a:t>
            </a:r>
          </a:p>
          <a:p>
            <a:r>
              <a:rPr lang="en-US" dirty="0" smtClean="0"/>
              <a:t>Fuse</a:t>
            </a:r>
          </a:p>
          <a:p>
            <a:r>
              <a:rPr lang="en-US" dirty="0" smtClean="0"/>
              <a:t>Batch lazy </a:t>
            </a:r>
            <a:r>
              <a:rPr lang="en-US" dirty="0" err="1" smtClean="0"/>
              <a:t>fsinfo</a:t>
            </a:r>
            <a:r>
              <a:rPr lang="en-US" dirty="0" smtClean="0"/>
              <a:t> process</a:t>
            </a:r>
          </a:p>
          <a:p>
            <a:r>
              <a:rPr lang="en-US" dirty="0" smtClean="0"/>
              <a:t>Reclaim/repack</a:t>
            </a:r>
          </a:p>
          <a:p>
            <a:pPr lvl="1"/>
            <a:r>
              <a:rPr lang="en-US" dirty="0" smtClean="0"/>
              <a:t>This could be an extension of walking the tree occasionally.  It seems like an easy extension to the tree walker and I expect we might have a dozen utilities that are tied to tree walking to reconcile/reclaim/repack, etc.  These should be pretty simple to write as long as you understand the use of xattrs etc.</a:t>
            </a:r>
          </a:p>
          <a:p>
            <a:r>
              <a:rPr lang="en-US" dirty="0" err="1" smtClean="0"/>
              <a:t>Gpfs</a:t>
            </a:r>
            <a:r>
              <a:rPr lang="en-US" dirty="0" smtClean="0"/>
              <a:t> backup (need metadata and data)</a:t>
            </a:r>
          </a:p>
          <a:p>
            <a:pPr lvl="1"/>
            <a:r>
              <a:rPr lang="en-US" dirty="0" smtClean="0"/>
              <a:t>This is just using </a:t>
            </a:r>
            <a:r>
              <a:rPr lang="en-US" dirty="0" err="1" smtClean="0"/>
              <a:t>gpfs</a:t>
            </a:r>
            <a:r>
              <a:rPr lang="en-US" dirty="0" smtClean="0"/>
              <a:t> tools to backup data/metadata efficiently</a:t>
            </a:r>
          </a:p>
          <a:p>
            <a:endParaRPr lang="en-US" dirty="0"/>
          </a:p>
        </p:txBody>
      </p:sp>
    </p:spTree>
    <p:extLst>
      <p:ext uri="{BB962C8B-B14F-4D97-AF65-F5344CB8AC3E}">
        <p14:creationId xmlns:p14="http://schemas.microsoft.com/office/powerpoint/2010/main" val="208649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val="8605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provides a global </a:t>
            </a:r>
            <a:r>
              <a:rPr lang="en-US" dirty="0" err="1" smtClean="0"/>
              <a:t>posix</a:t>
            </a:r>
            <a:r>
              <a:rPr lang="en-US" dirty="0" smtClean="0"/>
              <a:t> name space over many </a:t>
            </a:r>
            <a:r>
              <a:rPr lang="en-US" dirty="0" err="1" smtClean="0"/>
              <a:t>posix</a:t>
            </a:r>
            <a:r>
              <a:rPr lang="en-US" dirty="0" smtClean="0"/>
              <a:t> and non </a:t>
            </a:r>
            <a:r>
              <a:rPr lang="en-US" dirty="0" err="1" smtClean="0"/>
              <a:t>posix</a:t>
            </a:r>
            <a:r>
              <a:rPr lang="en-US" dirty="0" smtClean="0"/>
              <a:t> data repos</a:t>
            </a:r>
          </a:p>
          <a:p>
            <a:r>
              <a:rPr lang="en-US" dirty="0" smtClean="0"/>
              <a:t>It provides scalability of name space, sew in as many as you want</a:t>
            </a:r>
          </a:p>
          <a:p>
            <a:r>
              <a:rPr lang="en-US" dirty="0" smtClean="0"/>
              <a:t>It provides separate </a:t>
            </a:r>
            <a:r>
              <a:rPr lang="en-US" dirty="0" err="1" smtClean="0"/>
              <a:t>posix</a:t>
            </a:r>
            <a:r>
              <a:rPr lang="en-US" dirty="0" smtClean="0"/>
              <a:t> metadata over data repos (</a:t>
            </a:r>
            <a:r>
              <a:rPr lang="en-US" dirty="0" err="1" smtClean="0"/>
              <a:t>posix</a:t>
            </a:r>
            <a:r>
              <a:rPr lang="en-US" dirty="0" smtClean="0"/>
              <a:t> file systems, </a:t>
            </a:r>
            <a:r>
              <a:rPr lang="en-US" dirty="0" err="1" smtClean="0"/>
              <a:t>cdmi</a:t>
            </a:r>
            <a:r>
              <a:rPr lang="en-US" dirty="0" smtClean="0"/>
              <a:t>, s3, etc.)</a:t>
            </a:r>
          </a:p>
          <a:p>
            <a:r>
              <a:rPr lang="en-US" dirty="0" smtClean="0"/>
              <a:t>It is small amount of code ( a very small fuse, a pretty small parallel batch utility, and a moderate sized library both call into)</a:t>
            </a:r>
          </a:p>
          <a:p>
            <a:r>
              <a:rPr lang="en-US" dirty="0" smtClean="0"/>
              <a:t>Data movement should scale just like an object system</a:t>
            </a:r>
          </a:p>
          <a:p>
            <a:r>
              <a:rPr lang="en-US" dirty="0" smtClean="0"/>
              <a:t>Metadata should scale like N </a:t>
            </a:r>
            <a:r>
              <a:rPr lang="en-US" dirty="0" err="1" smtClean="0"/>
              <a:t>posix</a:t>
            </a:r>
            <a:r>
              <a:rPr lang="en-US" dirty="0" smtClean="0"/>
              <a:t> name spaces</a:t>
            </a:r>
          </a:p>
          <a:p>
            <a:r>
              <a:rPr lang="en-US" dirty="0" smtClean="0"/>
              <a:t>It does allow you to be friendly to object systems by packing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183393"/>
          </a:xfrm>
        </p:spPr>
        <p:txBody>
          <a:bodyPr>
            <a:normAutofit lnSpcReduction="10000"/>
          </a:bodyPr>
          <a:lstStyle/>
          <a:p>
            <a:r>
              <a:rPr lang="en-US" dirty="0" smtClean="0"/>
              <a:t>Doesn’t allow update file in place for some repo’s</a:t>
            </a:r>
          </a:p>
          <a:p>
            <a:r>
              <a:rPr lang="en-US" dirty="0" smtClean="0"/>
              <a:t>Does not fundamentally solve extremely large single directories but could provide a reasonable way to provide such function in the future, one could add a hashed directory metadata path under this interface, but those are difficult and have many drawbacks</a:t>
            </a:r>
          </a:p>
          <a:p>
            <a:r>
              <a:rPr lang="en-US" dirty="0" smtClean="0"/>
              <a:t>Fuse daemon does not check for or protect against multiple writers into the same file, the proper way to do that is to use the batch utility or library</a:t>
            </a:r>
            <a:endParaRPr lang="en-US" dirty="0"/>
          </a:p>
        </p:txBody>
      </p:sp>
    </p:spTree>
    <p:extLst>
      <p:ext uri="{BB962C8B-B14F-4D97-AF65-F5344CB8AC3E}">
        <p14:creationId xmlns:p14="http://schemas.microsoft.com/office/powerpoint/2010/main" val="1328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a:t>
            </a:r>
            <a:endParaRPr lang="en-US" dirty="0"/>
          </a:p>
        </p:txBody>
      </p:sp>
      <p:sp>
        <p:nvSpPr>
          <p:cNvPr id="3" name="Content Placeholder 2"/>
          <p:cNvSpPr>
            <a:spLocks noGrp="1"/>
          </p:cNvSpPr>
          <p:nvPr>
            <p:ph idx="1"/>
          </p:nvPr>
        </p:nvSpPr>
        <p:spPr>
          <a:xfrm>
            <a:off x="-15675" y="693983"/>
            <a:ext cx="9146672" cy="6487415"/>
          </a:xfrm>
        </p:spPr>
        <p:txBody>
          <a:bodyPr>
            <a:normAutofit fontScale="40000" lnSpcReduction="20000"/>
          </a:bodyPr>
          <a:lstStyle/>
          <a:p>
            <a:r>
              <a:rPr lang="en-US" dirty="0" smtClean="0"/>
              <a:t>Tools like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are moving towards multi-</a:t>
            </a:r>
            <a:r>
              <a:rPr lang="en-US" dirty="0" err="1" smtClean="0"/>
              <a:t>personallity</a:t>
            </a:r>
            <a:r>
              <a:rPr lang="en-US" dirty="0" smtClean="0"/>
              <a:t> data lakes over </a:t>
            </a:r>
            <a:r>
              <a:rPr lang="en-US" dirty="0" err="1" smtClean="0"/>
              <a:t>erasured</a:t>
            </a:r>
            <a:r>
              <a:rPr lang="en-US" dirty="0" smtClean="0"/>
              <a:t> objects, all are young and assume the worst case (update in place for </a:t>
            </a:r>
            <a:r>
              <a:rPr lang="en-US" dirty="0" err="1" smtClean="0"/>
              <a:t>posix</a:t>
            </a:r>
            <a:r>
              <a:rPr lang="en-US" dirty="0" smtClean="0"/>
              <a:t>, etc.)  they may work for us but they may not or not for a while</a:t>
            </a:r>
          </a:p>
          <a:p>
            <a:r>
              <a:rPr lang="en-US" dirty="0" err="1" smtClean="0"/>
              <a:t>Ceph</a:t>
            </a:r>
            <a:r>
              <a:rPr lang="en-US" dirty="0" smtClean="0"/>
              <a:t> is potentially an option at some point, but it is not known for wickedly fast metadata, which is really needed for us</a:t>
            </a:r>
          </a:p>
          <a:p>
            <a:r>
              <a:rPr lang="en-US" dirty="0" err="1" smtClean="0"/>
              <a:t>Openstack</a:t>
            </a:r>
            <a:r>
              <a:rPr lang="en-US" dirty="0" smtClean="0"/>
              <a:t> etc. are really object systems with little thought to </a:t>
            </a:r>
            <a:r>
              <a:rPr lang="en-US" dirty="0" err="1" smtClean="0"/>
              <a:t>posix</a:t>
            </a:r>
            <a:r>
              <a:rPr lang="en-US" dirty="0" smtClean="0"/>
              <a:t> metadata but this may replace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some day</a:t>
            </a:r>
          </a:p>
          <a:p>
            <a:r>
              <a:rPr lang="en-US" dirty="0" err="1" smtClean="0"/>
              <a:t>Glusterfs</a:t>
            </a:r>
            <a:r>
              <a:rPr lang="en-US" dirty="0" smtClean="0"/>
              <a:t> is probably the closes thing to </a:t>
            </a:r>
            <a:r>
              <a:rPr lang="en-US" dirty="0" err="1" smtClean="0"/>
              <a:t>marfs</a:t>
            </a:r>
            <a:r>
              <a:rPr lang="en-US" dirty="0" smtClean="0"/>
              <a:t>.  It is way more mature, but it is making the trade off space more for the enterprise and less for HPC.  It also is making the trade off space for update in place which we can live without. </a:t>
            </a:r>
            <a:r>
              <a:rPr lang="en-US" dirty="0" err="1" smtClean="0"/>
              <a:t>Glusterfs</a:t>
            </a:r>
            <a:r>
              <a:rPr lang="en-US" dirty="0" smtClean="0"/>
              <a:t> is a way to unify file and object systems, </a:t>
            </a:r>
            <a:r>
              <a:rPr lang="en-US" dirty="0" err="1" smtClean="0"/>
              <a:t>marfs</a:t>
            </a:r>
            <a:r>
              <a:rPr lang="en-US" dirty="0" smtClean="0"/>
              <a:t> is another, each coming at it from a slightly different stance in trade space</a:t>
            </a:r>
          </a:p>
          <a:p>
            <a:r>
              <a:rPr lang="en-US" dirty="0" smtClean="0"/>
              <a:t>Why not General Atomics Nirvana, Storage Resource Broker, IRODS, well these things are optimized for wan and </a:t>
            </a:r>
            <a:r>
              <a:rPr lang="en-US" dirty="0" err="1" smtClean="0"/>
              <a:t>hsm</a:t>
            </a:r>
            <a:r>
              <a:rPr lang="en-US" dirty="0" smtClean="0"/>
              <a:t> metadata rates. </a:t>
            </a:r>
            <a:r>
              <a:rPr lang="en-US"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dirty="0" smtClean="0"/>
          </a:p>
          <a:p>
            <a:r>
              <a:rPr lang="en-US" dirty="0" smtClean="0"/>
              <a:t>Do other name space solutions exist?  Well </a:t>
            </a:r>
            <a:r>
              <a:rPr lang="en-US" dirty="0" err="1" smtClean="0"/>
              <a:t>Maginatics</a:t>
            </a:r>
            <a:r>
              <a:rPr lang="en-US" dirty="0" smtClean="0"/>
              <a:t> from EMC but it is in its infancy and </a:t>
            </a:r>
            <a:r>
              <a:rPr lang="en-US" dirty="0" err="1" smtClean="0"/>
              <a:t>isnt</a:t>
            </a:r>
            <a:r>
              <a:rPr lang="en-US" dirty="0" smtClean="0"/>
              <a:t> a full solution to our problem yet and there is an open source name space project called </a:t>
            </a:r>
            <a:r>
              <a:rPr lang="en-US" dirty="0" err="1" smtClean="0"/>
              <a:t>camlistore</a:t>
            </a:r>
            <a:r>
              <a:rPr lang="en-US" dirty="0" smtClean="0"/>
              <a:t> but it appears to be targeted and personal storage.  </a:t>
            </a:r>
            <a:r>
              <a:rPr lang="en-US" dirty="0" err="1" smtClean="0"/>
              <a:t>Bridgestore</a:t>
            </a:r>
            <a:r>
              <a:rPr lang="en-US" dirty="0" smtClean="0"/>
              <a:t> is a </a:t>
            </a:r>
            <a:r>
              <a:rPr lang="en-US" dirty="0" err="1" smtClean="0"/>
              <a:t>posix</a:t>
            </a:r>
            <a:r>
              <a:rPr lang="en-US" dirty="0" smtClean="0"/>
              <a:t> name space over objects but they put their metadata in a flat space so rename of a directory is horribly painful.  </a:t>
            </a:r>
            <a:r>
              <a:rPr lang="en-US" dirty="0" err="1" smtClean="0"/>
              <a:t>Avere</a:t>
            </a:r>
            <a:r>
              <a:rPr lang="en-US" dirty="0" smtClean="0"/>
              <a:t> over objects is focused at NFS so N to 1 is a non starter.</a:t>
            </a:r>
          </a:p>
          <a:p>
            <a:r>
              <a:rPr lang="en-US" dirty="0" smtClean="0"/>
              <a:t>Why not </a:t>
            </a:r>
            <a:r>
              <a:rPr lang="en-US" dirty="0" err="1" smtClean="0"/>
              <a:t>hpss</a:t>
            </a:r>
            <a:r>
              <a:rPr lang="en-US" dirty="0" smtClean="0"/>
              <a:t> or </a:t>
            </a:r>
            <a:r>
              <a:rPr lang="en-US" dirty="0" err="1" smtClean="0"/>
              <a:t>samqfs</a:t>
            </a:r>
            <a:r>
              <a:rPr lang="en-US" dirty="0" smtClean="0"/>
              <a:t> or a classic </a:t>
            </a:r>
            <a:r>
              <a:rPr lang="en-US" dirty="0" err="1" smtClean="0"/>
              <a:t>hsm</a:t>
            </a:r>
            <a:r>
              <a:rPr lang="en-US" dirty="0" smtClean="0"/>
              <a:t>.  The metadata engines are just not up to it, even with parallel db2 or whatever</a:t>
            </a:r>
          </a:p>
          <a:p>
            <a:r>
              <a:rPr lang="en-US" dirty="0" smtClean="0"/>
              <a:t>Why not </a:t>
            </a:r>
            <a:r>
              <a:rPr lang="en-US" dirty="0" err="1" smtClean="0"/>
              <a:t>hdfs</a:t>
            </a:r>
            <a:r>
              <a:rPr lang="en-US" dirty="0" smtClean="0"/>
              <a:t>, metadata needs to be more of a first class citizen.  We can easily capture and provide data location if we want for apps that need it.  Writing a java </a:t>
            </a:r>
            <a:r>
              <a:rPr lang="en-US" dirty="0" err="1" smtClean="0"/>
              <a:t>hdfs</a:t>
            </a:r>
            <a:r>
              <a:rPr lang="en-US" dirty="0" smtClean="0"/>
              <a:t> on top of </a:t>
            </a:r>
            <a:r>
              <a:rPr lang="en-US" dirty="0" err="1" smtClean="0"/>
              <a:t>marfs</a:t>
            </a:r>
            <a:r>
              <a:rPr lang="en-US" dirty="0" smtClean="0"/>
              <a:t> that uses location </a:t>
            </a:r>
            <a:r>
              <a:rPr lang="en-US" dirty="0" err="1" smtClean="0"/>
              <a:t>shouldn</a:t>
            </a:r>
            <a:r>
              <a:rPr lang="fr-FR" dirty="0" smtClean="0"/>
              <a:t>’</a:t>
            </a:r>
            <a:r>
              <a:rPr lang="en-US" dirty="0" smtClean="0"/>
              <a:t>t be too hard</a:t>
            </a:r>
          </a:p>
          <a:p>
            <a:r>
              <a:rPr lang="en-US" dirty="0" smtClean="0"/>
              <a:t>We need a flexible solution to allow us to use any kind of </a:t>
            </a:r>
            <a:r>
              <a:rPr lang="en-US" dirty="0" err="1" smtClean="0"/>
              <a:t>monsterously</a:t>
            </a:r>
            <a:r>
              <a:rPr lang="en-US" dirty="0" smtClean="0"/>
              <a:t> scalable storage under the covers and a way to have wickedly fast scalable metadata but in a pretty </a:t>
            </a:r>
            <a:r>
              <a:rPr lang="en-US" dirty="0" err="1" smtClean="0"/>
              <a:t>posix</a:t>
            </a:r>
            <a:r>
              <a:rPr lang="en-US" dirty="0" smtClean="0"/>
              <a:t> looking package.  N GPFS file systems gives us as scalable of a name space as has ever been built in a very close to </a:t>
            </a:r>
            <a:r>
              <a:rPr lang="en-US" dirty="0" err="1" smtClean="0"/>
              <a:t>posix</a:t>
            </a:r>
            <a:r>
              <a:rPr lang="en-US" dirty="0" smtClean="0"/>
              <a:t> </a:t>
            </a:r>
            <a:r>
              <a:rPr lang="en-US" dirty="0" err="1" smtClean="0"/>
              <a:t>semantcs</a:t>
            </a:r>
            <a:r>
              <a:rPr lang="en-US" dirty="0" smtClean="0"/>
              <a:t> world, and by throwing out update in place we can leverage object systems optimally</a:t>
            </a:r>
          </a:p>
          <a:p>
            <a:r>
              <a:rPr lang="en-US" dirty="0" smtClean="0"/>
              <a:t>We need something that will set the bar high for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a:t>
            </a:r>
            <a:r>
              <a:rPr lang="en-US" dirty="0" err="1" smtClean="0"/>
              <a:t>ceph</a:t>
            </a:r>
            <a:r>
              <a:rPr lang="en-US" dirty="0" smtClean="0"/>
              <a:t>/</a:t>
            </a:r>
            <a:r>
              <a:rPr lang="en-US" dirty="0" err="1" smtClean="0"/>
              <a:t>glusterfs</a:t>
            </a:r>
            <a:r>
              <a:rPr lang="en-US" dirty="0" smtClean="0"/>
              <a:t> that makes good tradeoffs for HPC data lake/campaign style storage, not to replace deep archive yet, not to replace a parallel file system yet, an online massive lake that scales data and metadata to monstrous </a:t>
            </a:r>
            <a:r>
              <a:rPr lang="en-US" dirty="0" err="1" smtClean="0"/>
              <a:t>porportions</a:t>
            </a:r>
            <a:r>
              <a:rPr lang="en-US" dirty="0" smtClean="0"/>
              <a:t> but with a </a:t>
            </a:r>
            <a:r>
              <a:rPr lang="en-US" dirty="0" err="1" smtClean="0"/>
              <a:t>posix</a:t>
            </a:r>
            <a:r>
              <a:rPr lang="en-US" dirty="0" smtClean="0"/>
              <a:t> look and feel</a:t>
            </a:r>
          </a:p>
          <a:p>
            <a:endParaRPr lang="en-US" dirty="0" smtClean="0"/>
          </a:p>
        </p:txBody>
      </p:sp>
    </p:spTree>
    <p:extLst>
      <p:ext uri="{BB962C8B-B14F-4D97-AF65-F5344CB8AC3E}">
        <p14:creationId xmlns:p14="http://schemas.microsoft.com/office/powerpoint/2010/main" val="281900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r>
              <a:rPr lang="en-US" dirty="0" err="1" smtClean="0"/>
              <a:t>Turq</a:t>
            </a:r>
            <a:r>
              <a:rPr lang="en-US" dirty="0" smtClean="0"/>
              <a:t> version)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campaign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campaign</a:t>
            </a:r>
          </a:p>
          <a:p>
            <a:endParaRPr lang="en-US" dirty="0"/>
          </a:p>
          <a:p>
            <a:r>
              <a:rPr lang="en-US" dirty="0" smtClean="0"/>
              <a:t>Fuse can do simple things to campaign</a:t>
            </a:r>
          </a:p>
          <a:p>
            <a:endParaRPr lang="en-US" dirty="0"/>
          </a:p>
          <a:p>
            <a:r>
              <a:rPr lang="en-US" dirty="0" smtClean="0"/>
              <a:t>Campaign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campaign metadata is as easy as backing up the </a:t>
            </a:r>
            <a:r>
              <a:rPr lang="en-US" dirty="0" err="1" smtClean="0"/>
              <a:t>gpfs</a:t>
            </a:r>
            <a:r>
              <a:rPr lang="en-US" dirty="0" smtClean="0"/>
              <a:t> file system using </a:t>
            </a:r>
            <a:r>
              <a:rPr lang="en-US" dirty="0" err="1" smtClean="0"/>
              <a:t>ilm</a:t>
            </a:r>
            <a:r>
              <a:rPr lang="en-US" dirty="0" smtClean="0"/>
              <a:t> tools</a:t>
            </a:r>
          </a:p>
          <a:p>
            <a:r>
              <a:rPr lang="en-US" dirty="0" smtClean="0"/>
              <a:t>Could even consider backing up object info if its not too big</a:t>
            </a:r>
            <a:endParaRPr lang="en-US" dirty="0"/>
          </a:p>
        </p:txBody>
      </p:sp>
      <p:sp>
        <p:nvSpPr>
          <p:cNvPr id="78" name="TextBox 77"/>
          <p:cNvSpPr txBox="1"/>
          <p:nvPr/>
        </p:nvSpPr>
        <p:spPr>
          <a:xfrm>
            <a:off x="8207375" y="0"/>
            <a:ext cx="889000" cy="923330"/>
          </a:xfrm>
          <a:prstGeom prst="rect">
            <a:avLst/>
          </a:prstGeom>
          <a:noFill/>
        </p:spPr>
        <p:txBody>
          <a:bodyPr wrap="square" rtlCol="0">
            <a:spAutoFit/>
          </a:bodyPr>
          <a:lstStyle/>
          <a:p>
            <a:r>
              <a:rPr lang="en-US" dirty="0" smtClean="0"/>
              <a:t>Red is much </a:t>
            </a:r>
            <a:r>
              <a:rPr lang="en-US" dirty="0"/>
              <a:t>s</a:t>
            </a:r>
            <a:r>
              <a:rPr lang="en-US" dirty="0" smtClean="0"/>
              <a:t>impler</a:t>
            </a:r>
            <a:endParaRPr lang="en-US" dirty="0"/>
          </a:p>
        </p:txBody>
      </p:sp>
    </p:spTree>
    <p:extLst>
      <p:ext uri="{BB962C8B-B14F-4D97-AF65-F5344CB8AC3E}">
        <p14:creationId xmlns:p14="http://schemas.microsoft.com/office/powerpoint/2010/main" val="27964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err="1" smtClean="0"/>
              <a:t>MarFS</a:t>
            </a:r>
            <a:r>
              <a:rPr lang="en-US" dirty="0" smtClean="0"/>
              <a:t> Campaign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150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2031325"/>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spTree>
    <p:extLst>
      <p:ext uri="{BB962C8B-B14F-4D97-AF65-F5344CB8AC3E}">
        <p14:creationId xmlns:p14="http://schemas.microsoft.com/office/powerpoint/2010/main" val="241006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722428"/>
            <a:ext cx="1898522" cy="5909311"/>
          </a:xfrm>
          <a:prstGeom prst="rect">
            <a:avLst/>
          </a:prstGeom>
          <a:noFill/>
          <a:ln>
            <a:solidFill>
              <a:schemeClr val="tx1"/>
            </a:solidFill>
          </a:ln>
        </p:spPr>
        <p:txBody>
          <a:bodyPr wrap="square" rtlCol="0">
            <a:spAutoFit/>
          </a:bodyPr>
          <a:lstStyle/>
          <a:p>
            <a:r>
              <a:rPr lang="en-US" b="1" dirty="0" smtClean="0"/>
              <a:t>Namespace table</a:t>
            </a:r>
          </a:p>
          <a:p>
            <a:r>
              <a:rPr lang="en-US" dirty="0"/>
              <a:t>n</a:t>
            </a:r>
            <a:r>
              <a:rPr lang="en-US" dirty="0" smtClean="0"/>
              <a:t>ame</a:t>
            </a:r>
          </a:p>
          <a:p>
            <a:r>
              <a:rPr lang="en-US" dirty="0" smtClean="0"/>
              <a:t>mntpath</a:t>
            </a:r>
          </a:p>
          <a:p>
            <a:r>
              <a:rPr lang="en-US" dirty="0"/>
              <a:t>b</a:t>
            </a:r>
            <a:r>
              <a:rPr lang="en-US" dirty="0" smtClean="0"/>
              <a:t>perms</a:t>
            </a:r>
          </a:p>
          <a:p>
            <a:r>
              <a:rPr lang="en-US" dirty="0"/>
              <a:t>i</a:t>
            </a:r>
            <a:r>
              <a:rPr lang="en-US" dirty="0" smtClean="0"/>
              <a:t>perms</a:t>
            </a:r>
          </a:p>
          <a:p>
            <a:r>
              <a:rPr lang="en-US" dirty="0" smtClean="0"/>
              <a:t>mdpath</a:t>
            </a:r>
          </a:p>
          <a:p>
            <a:r>
              <a:rPr lang="en-US" dirty="0" err="1" smtClean="0"/>
              <a:t>iwrite_repo</a:t>
            </a:r>
            <a:endParaRPr lang="en-US" dirty="0" smtClean="0"/>
          </a:p>
          <a:p>
            <a:r>
              <a:rPr lang="en-US" dirty="0" err="1" smtClean="0"/>
              <a:t>Iwrite_chunksize</a:t>
            </a:r>
            <a:endParaRPr lang="en-US" dirty="0" smtClean="0"/>
          </a:p>
          <a:p>
            <a:r>
              <a:rPr lang="en-US" dirty="0" smtClean="0"/>
              <a:t>swrite_repo</a:t>
            </a:r>
          </a:p>
          <a:p>
            <a:r>
              <a:rPr lang="en-US" dirty="0"/>
              <a:t>s</a:t>
            </a:r>
            <a:r>
              <a:rPr lang="en-US" dirty="0" smtClean="0"/>
              <a:t>write_size</a:t>
            </a:r>
          </a:p>
          <a:p>
            <a:r>
              <a:rPr lang="en-US" dirty="0" smtClean="0"/>
              <a:t>mwrite_repo</a:t>
            </a:r>
          </a:p>
          <a:p>
            <a:r>
              <a:rPr lang="en-US" dirty="0" smtClean="0"/>
              <a:t>mwrite_size</a:t>
            </a:r>
          </a:p>
          <a:p>
            <a:r>
              <a:rPr lang="en-US" dirty="0" smtClean="0"/>
              <a:t>lwrite_repo</a:t>
            </a:r>
          </a:p>
          <a:p>
            <a:r>
              <a:rPr lang="en-US" dirty="0" err="1" smtClean="0"/>
              <a:t>lwrite_size</a:t>
            </a:r>
            <a:endParaRPr lang="en-US" dirty="0" smtClean="0"/>
          </a:p>
          <a:p>
            <a:r>
              <a:rPr lang="en-US" dirty="0" err="1" smtClean="0"/>
              <a:t>Lwrite_chunksize</a:t>
            </a:r>
            <a:endParaRPr lang="en-US" dirty="0" smtClean="0"/>
          </a:p>
          <a:p>
            <a:r>
              <a:rPr lang="en-US" dirty="0" err="1" smtClean="0"/>
              <a:t>xlwrite_repo</a:t>
            </a:r>
            <a:endParaRPr lang="en-US" dirty="0" smtClean="0"/>
          </a:p>
          <a:p>
            <a:r>
              <a:rPr lang="en-US" dirty="0" err="1" smtClean="0"/>
              <a:t>Xlwrite_chunksize</a:t>
            </a:r>
            <a:endParaRPr lang="en-US" dirty="0" smtClean="0"/>
          </a:p>
          <a:p>
            <a:r>
              <a:rPr lang="en-US" dirty="0" smtClean="0"/>
              <a:t>trashmdpath</a:t>
            </a:r>
          </a:p>
          <a:p>
            <a:r>
              <a:rPr lang="en-US" dirty="0"/>
              <a:t>f</a:t>
            </a:r>
            <a:r>
              <a:rPr lang="en-US" dirty="0" smtClean="0"/>
              <a:t>sinfopath</a:t>
            </a:r>
          </a:p>
          <a:p>
            <a:r>
              <a:rPr lang="en-US" dirty="0"/>
              <a:t>q</a:t>
            </a:r>
            <a:r>
              <a:rPr lang="en-US" dirty="0" smtClean="0"/>
              <a:t>uota_space</a:t>
            </a:r>
          </a:p>
          <a:p>
            <a:r>
              <a:rPr lang="en-US" dirty="0" smtClean="0"/>
              <a:t>quota_names  </a:t>
            </a:r>
            <a:endParaRPr lang="en-US" dirty="0"/>
          </a:p>
        </p:txBody>
      </p:sp>
      <p:sp>
        <p:nvSpPr>
          <p:cNvPr id="4" name="TextBox 3"/>
          <p:cNvSpPr txBox="1"/>
          <p:nvPr/>
        </p:nvSpPr>
        <p:spPr>
          <a:xfrm>
            <a:off x="3412599" y="2064129"/>
            <a:ext cx="1898522" cy="3693319"/>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dirty="0" smtClean="0"/>
              <a:t>path</a:t>
            </a:r>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smtClean="0"/>
              <a:t>enctype</a:t>
            </a:r>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a:t>l</a:t>
            </a:r>
            <a:r>
              <a:rPr lang="en-US" dirty="0" smtClean="0"/>
              <a:t>atency</a:t>
            </a:r>
          </a:p>
          <a:p>
            <a:r>
              <a:rPr lang="en-US" dirty="0"/>
              <a:t>d</a:t>
            </a:r>
            <a:r>
              <a:rPr lang="en-US" dirty="0" smtClean="0"/>
              <a:t>irty_percent</a:t>
            </a:r>
          </a:p>
          <a:p>
            <a:r>
              <a:rPr lang="en-US" dirty="0" smtClean="0"/>
              <a:t>packsmall</a:t>
            </a:r>
          </a:p>
        </p:txBody>
      </p:sp>
      <p:sp>
        <p:nvSpPr>
          <p:cNvPr id="8" name="TextBox 7"/>
          <p:cNvSpPr txBox="1"/>
          <p:nvPr/>
        </p:nvSpPr>
        <p:spPr>
          <a:xfrm>
            <a:off x="4787412" y="6214938"/>
            <a:ext cx="2051984" cy="369332"/>
          </a:xfrm>
          <a:prstGeom prst="rect">
            <a:avLst/>
          </a:prstGeom>
          <a:noFill/>
          <a:ln>
            <a:solidFill>
              <a:schemeClr val="tx1"/>
            </a:solidFill>
          </a:ln>
        </p:spPr>
        <p:txBody>
          <a:bodyPr wrap="square" rtlCol="0">
            <a:spAutoFit/>
          </a:bodyPr>
          <a:lstStyle/>
          <a:p>
            <a:r>
              <a:rPr lang="en-US" dirty="0" smtClean="0"/>
              <a:t>Config Version</a:t>
            </a:r>
            <a:endParaRPr lang="en-US" dirty="0"/>
          </a:p>
        </p:txBody>
      </p:sp>
      <p:sp>
        <p:nvSpPr>
          <p:cNvPr id="9" name="TextBox 8"/>
          <p:cNvSpPr txBox="1"/>
          <p:nvPr/>
        </p:nvSpPr>
        <p:spPr>
          <a:xfrm>
            <a:off x="147680" y="2883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599895"/>
            <a:ext cx="200289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524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518814" y="2599896"/>
            <a:ext cx="1893785" cy="1083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09700" y="2599896"/>
            <a:ext cx="2002899" cy="1629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518814" y="2599896"/>
            <a:ext cx="1893785" cy="2467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2064129"/>
            <a:ext cx="2972168" cy="3139321"/>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smtClean="0"/>
              <a:t>objrepo</a:t>
            </a:r>
          </a:p>
          <a:p>
            <a:r>
              <a:rPr lang="en-US" dirty="0" smtClean="0"/>
              <a:t>objid </a:t>
            </a:r>
            <a:r>
              <a:rPr lang="en-US" sz="1400" dirty="0"/>
              <a:t>(unique or </a:t>
            </a:r>
            <a:r>
              <a:rPr lang="en-US" sz="1400" dirty="0" smtClean="0"/>
              <a:t>file(multi-part))</a:t>
            </a:r>
            <a:endParaRPr lang="en-US" sz="1400" dirty="0"/>
          </a:p>
          <a:p>
            <a:r>
              <a:rPr lang="en-US" dirty="0"/>
              <a:t>o</a:t>
            </a:r>
            <a:r>
              <a:rPr lang="en-US" dirty="0" smtClean="0"/>
              <a:t>bjtype </a:t>
            </a:r>
            <a:r>
              <a:rPr lang="en-US" sz="1400" dirty="0" smtClean="0"/>
              <a:t>(uni, multi, packed, striped)</a:t>
            </a:r>
          </a:p>
          <a:p>
            <a:r>
              <a:rPr lang="en-US" dirty="0"/>
              <a:t>o</a:t>
            </a:r>
            <a:r>
              <a:rPr lang="en-US" dirty="0" smtClean="0"/>
              <a:t>bjoffset </a:t>
            </a:r>
            <a:r>
              <a:rPr lang="en-US" sz="1400" dirty="0"/>
              <a:t>(for packed)</a:t>
            </a:r>
          </a:p>
          <a:p>
            <a:r>
              <a:rPr lang="en-US" dirty="0" err="1" smtClean="0"/>
              <a:t>objchnksize</a:t>
            </a:r>
            <a:endParaRPr lang="en-US" dirty="0" smtClean="0"/>
          </a:p>
          <a:p>
            <a:r>
              <a:rPr lang="en-US" dirty="0" err="1" smtClean="0"/>
              <a:t>objconfversion</a:t>
            </a:r>
            <a:endParaRPr lang="en-US" dirty="0" smtClean="0"/>
          </a:p>
          <a:p>
            <a:r>
              <a:rPr lang="en-US" dirty="0" smtClean="0"/>
              <a:t>objcorrectinfo </a:t>
            </a:r>
            <a:r>
              <a:rPr lang="en-US" sz="1400" dirty="0"/>
              <a:t>(unique)</a:t>
            </a:r>
          </a:p>
          <a:p>
            <a:r>
              <a:rPr lang="en-US" dirty="0" smtClean="0"/>
              <a:t>objrestart </a:t>
            </a:r>
            <a:r>
              <a:rPr lang="en-US" sz="1400" dirty="0"/>
              <a:t>(mid update</a:t>
            </a:r>
            <a:r>
              <a:rPr lang="en-US" sz="1400" dirty="0" smtClean="0"/>
              <a:t>)</a:t>
            </a:r>
          </a:p>
          <a:p>
            <a:r>
              <a:rPr lang="en-US" dirty="0" err="1" smtClean="0"/>
              <a:t>Objidbytes</a:t>
            </a:r>
            <a:r>
              <a:rPr lang="en-US" dirty="0" smtClean="0"/>
              <a:t> </a:t>
            </a:r>
            <a:r>
              <a:rPr lang="en-US" sz="1400" dirty="0" smtClean="0"/>
              <a:t>(unique for file)</a:t>
            </a:r>
            <a:endParaRPr lang="en-US" sz="1400"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5499166" y="4229372"/>
            <a:ext cx="549917" cy="1985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879600" y="2867593"/>
            <a:ext cx="4076700" cy="1099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879600" y="3967492"/>
            <a:ext cx="4076700" cy="8077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032000" y="3967492"/>
            <a:ext cx="3924300" cy="1341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05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smtClean="0"/>
              <a:t>Uni File per Object and Multi Object File</a:t>
            </a:r>
            <a:endParaRPr lang="en-US" dirty="0"/>
          </a:p>
        </p:txBody>
      </p:sp>
      <p:cxnSp>
        <p:nvCxnSpPr>
          <p:cNvPr id="4" name="Straight Connector 3"/>
          <p:cNvCxnSpPr/>
          <p:nvPr/>
        </p:nvCxnSpPr>
        <p:spPr>
          <a:xfrm>
            <a:off x="3952875" y="11250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1157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1409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819188"/>
            <a:ext cx="2857500" cy="369332"/>
          </a:xfrm>
          <a:prstGeom prst="rect">
            <a:avLst/>
          </a:prstGeom>
          <a:noFill/>
        </p:spPr>
        <p:txBody>
          <a:bodyPr wrap="square" rtlCol="0">
            <a:spAutoFit/>
          </a:bodyPr>
          <a:lstStyle/>
          <a:p>
            <a:r>
              <a:rPr lang="en-US" dirty="0" smtClean="0"/>
              <a:t>/GPFS-Campaign-md1</a:t>
            </a:r>
            <a:endParaRPr lang="en-US" dirty="0"/>
          </a:p>
        </p:txBody>
      </p:sp>
      <p:sp>
        <p:nvSpPr>
          <p:cNvPr id="14" name="TextBox 13"/>
          <p:cNvSpPr txBox="1"/>
          <p:nvPr/>
        </p:nvSpPr>
        <p:spPr>
          <a:xfrm>
            <a:off x="6667501" y="842483"/>
            <a:ext cx="2317750" cy="369332"/>
          </a:xfrm>
          <a:prstGeom prst="rect">
            <a:avLst/>
          </a:prstGeom>
          <a:noFill/>
        </p:spPr>
        <p:txBody>
          <a:bodyPr wrap="square" rtlCol="0">
            <a:spAutoFit/>
          </a:bodyPr>
          <a:lstStyle/>
          <a:p>
            <a:r>
              <a:rPr lang="en-US" dirty="0" smtClean="0"/>
              <a:t>/GPFS-Campaign-md2</a:t>
            </a:r>
            <a:endParaRPr lang="en-US" dirty="0"/>
          </a:p>
        </p:txBody>
      </p:sp>
      <p:cxnSp>
        <p:nvCxnSpPr>
          <p:cNvPr id="15" name="Straight Connector 14"/>
          <p:cNvCxnSpPr/>
          <p:nvPr/>
        </p:nvCxnSpPr>
        <p:spPr>
          <a:xfrm>
            <a:off x="7978775" y="12202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16075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17303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2382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815882"/>
          </a:xfrm>
          <a:prstGeom prst="rect">
            <a:avLst/>
          </a:prstGeom>
          <a:noFill/>
        </p:spPr>
        <p:txBody>
          <a:bodyPr wrap="square" rtlCol="0">
            <a:spAutoFit/>
          </a:bodyPr>
          <a:lstStyle/>
          <a:p>
            <a:r>
              <a:rPr lang="en-US" sz="1400" dirty="0" err="1" smtClean="0"/>
              <a:t>Dirs</a:t>
            </a:r>
            <a:r>
              <a:rPr lang="en-US" sz="1400" dirty="0" smtClean="0"/>
              <a:t> are just </a:t>
            </a:r>
            <a:r>
              <a:rPr lang="en-US" sz="1400" dirty="0" err="1" smtClean="0"/>
              <a:t>gpfs</a:t>
            </a:r>
            <a:r>
              <a:rPr lang="en-US" sz="1400" dirty="0" smtClean="0"/>
              <a:t> </a:t>
            </a:r>
            <a:r>
              <a:rPr lang="en-US" sz="1400" dirty="0" err="1" smtClean="0"/>
              <a:t>dirs</a:t>
            </a:r>
            <a:r>
              <a:rPr lang="en-US" sz="1400" dirty="0" smtClean="0"/>
              <a:t>, permissions are just permissions,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and when done set restart=0 size=</a:t>
            </a:r>
            <a:r>
              <a:rPr lang="en-US" sz="1400" dirty="0" err="1" smtClean="0"/>
              <a:t>endstate</a:t>
            </a:r>
            <a:r>
              <a:rPr lang="en-US" sz="1400" dirty="0" smtClean="0"/>
              <a:t> and </a:t>
            </a:r>
            <a:r>
              <a:rPr lang="en-US" sz="1400" dirty="0" err="1" smtClean="0"/>
              <a:t>mtime</a:t>
            </a:r>
            <a:r>
              <a:rPr lang="en-US" sz="1400" dirty="0" smtClean="0"/>
              <a:t>=</a:t>
            </a:r>
            <a:r>
              <a:rPr lang="en-US" sz="1400" dirty="0" err="1" smtClean="0"/>
              <a:t>endstate</a:t>
            </a:r>
            <a:endParaRPr lang="en-US" sz="1400" dirty="0" smtClean="0"/>
          </a:p>
          <a:p>
            <a:r>
              <a:rPr lang="en-US" sz="1400" dirty="0" err="1" smtClean="0"/>
              <a:t>Chmod</a:t>
            </a:r>
            <a:r>
              <a:rPr lang="en-US" sz="1400" dirty="0" smtClean="0"/>
              <a:t>/</a:t>
            </a:r>
            <a:r>
              <a:rPr lang="en-US" sz="1400" dirty="0" err="1" smtClean="0"/>
              <a:t>chown</a:t>
            </a:r>
            <a:r>
              <a:rPr lang="en-US" sz="1400" dirty="0" smtClean="0"/>
              <a:t>/etc. all normal, singe part files have no </a:t>
            </a:r>
            <a:r>
              <a:rPr lang="en-US" sz="1400" dirty="0" err="1" smtClean="0"/>
              <a:t>gpfs</a:t>
            </a:r>
            <a:r>
              <a:rPr lang="en-US" sz="1400" dirty="0" smtClean="0"/>
              <a:t> file data, just metadata, multipart files have </a:t>
            </a:r>
            <a:r>
              <a:rPr lang="en-US" sz="1400" dirty="0" err="1" smtClean="0"/>
              <a:t>gpfs</a:t>
            </a:r>
            <a:r>
              <a:rPr lang="en-US" sz="1400" dirty="0" smtClean="0"/>
              <a:t>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or demand,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small (fits in memory)</a:t>
            </a:r>
            <a:endParaRPr lang="en-US" sz="1400" dirty="0"/>
          </a:p>
        </p:txBody>
      </p:sp>
      <p:sp>
        <p:nvSpPr>
          <p:cNvPr id="25" name="TextBox 24"/>
          <p:cNvSpPr txBox="1"/>
          <p:nvPr/>
        </p:nvSpPr>
        <p:spPr>
          <a:xfrm>
            <a:off x="7496175" y="13610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1714459"/>
            <a:ext cx="3111500" cy="2339102"/>
          </a:xfrm>
          <a:prstGeom prst="rect">
            <a:avLst/>
          </a:prstGeom>
          <a:noFill/>
        </p:spPr>
        <p:txBody>
          <a:bodyPr wrap="square" rtlCol="0">
            <a:spAutoFit/>
          </a:bodyPr>
          <a:lstStyle/>
          <a:p>
            <a:r>
              <a:rPr lang="en-US" dirty="0" smtClean="0"/>
              <a:t>UniFile-1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-objrepo=1</a:t>
            </a:r>
          </a:p>
          <a:p>
            <a:r>
              <a:rPr lang="en-US" sz="1600" dirty="0" err="1" smtClean="0"/>
              <a:t>Xattr</a:t>
            </a:r>
            <a:r>
              <a:rPr lang="en-US" sz="1600" dirty="0" smtClean="0"/>
              <a:t>-objid=Obj001</a:t>
            </a:r>
          </a:p>
          <a:p>
            <a:r>
              <a:rPr lang="en-US" sz="1600" dirty="0" err="1" smtClean="0"/>
              <a:t>Xattr-objoffs</a:t>
            </a:r>
            <a:r>
              <a:rPr lang="en-US" sz="1600" dirty="0" smtClean="0"/>
              <a:t>=0</a:t>
            </a:r>
          </a:p>
          <a:p>
            <a:r>
              <a:rPr lang="en-US" sz="1600" dirty="0" err="1" smtClean="0"/>
              <a:t>Xattr-objchunksize</a:t>
            </a:r>
            <a:r>
              <a:rPr lang="en-US" sz="1600" dirty="0" smtClean="0"/>
              <a:t>=256M</a:t>
            </a:r>
            <a:endParaRPr lang="en-US" sz="1600" dirty="0"/>
          </a:p>
        </p:txBody>
      </p:sp>
      <p:sp>
        <p:nvSpPr>
          <p:cNvPr id="31" name="TextBox 30"/>
          <p:cNvSpPr txBox="1"/>
          <p:nvPr/>
        </p:nvSpPr>
        <p:spPr>
          <a:xfrm>
            <a:off x="6446837" y="18150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053685"/>
            <a:ext cx="3254375" cy="3046988"/>
          </a:xfrm>
          <a:prstGeom prst="rect">
            <a:avLst/>
          </a:prstGeom>
          <a:noFill/>
        </p:spPr>
        <p:txBody>
          <a:bodyPr wrap="square" rtlCol="0">
            <a:spAutoFit/>
          </a:bodyPr>
          <a:lstStyle/>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(once all parts are sent)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-objrepo=2, </a:t>
            </a:r>
            <a:r>
              <a:rPr lang="en-US" sz="1600" dirty="0" err="1" smtClean="0"/>
              <a:t>Xattr-objchunksize</a:t>
            </a:r>
            <a:r>
              <a:rPr lang="en-US" sz="1600" dirty="0" smtClean="0"/>
              <a:t>=</a:t>
            </a:r>
            <a:r>
              <a:rPr lang="en-US" sz="1600" b="1" dirty="0" smtClean="0">
                <a:solidFill>
                  <a:srgbClr val="FF0000"/>
                </a:solidFill>
              </a:rPr>
              <a:t>256M</a:t>
            </a:r>
            <a:r>
              <a:rPr lang="en-US" sz="1600" dirty="0" smtClean="0"/>
              <a:t>,</a:t>
            </a:r>
            <a:r>
              <a:rPr lang="en-US" sz="1600" dirty="0" smtClean="0">
                <a:solidFill>
                  <a:srgbClr val="FF0000"/>
                </a:solidFill>
              </a:rPr>
              <a:t>Xattr-restart=1 </a:t>
            </a:r>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a:t>
            </a:r>
            <a:r>
              <a:rPr lang="en-US" sz="1600" dirty="0" err="1" smtClean="0"/>
              <a:t>gpfs</a:t>
            </a:r>
            <a:r>
              <a:rPr lang="en-US" sz="1600" dirty="0" smtClean="0"/>
              <a:t> file</a:t>
            </a:r>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p:txBody>
      </p:sp>
      <p:sp>
        <p:nvSpPr>
          <p:cNvPr id="42" name="TextBox 41"/>
          <p:cNvSpPr txBox="1"/>
          <p:nvPr/>
        </p:nvSpPr>
        <p:spPr>
          <a:xfrm>
            <a:off x="8218487" y="17222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16985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15217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4699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3610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16245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0956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4226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480462" y="819188"/>
            <a:ext cx="6580187" cy="411998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6" name="Straight Arrow Connector 5"/>
          <p:cNvCxnSpPr/>
          <p:nvPr/>
        </p:nvCxnSpPr>
        <p:spPr>
          <a:xfrm flipH="1" flipV="1">
            <a:off x="889000" y="1898650"/>
            <a:ext cx="3402012" cy="148316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041400" y="1416050"/>
            <a:ext cx="3402012" cy="169545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99000" cy="194738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2837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977938"/>
            <a:ext cx="2857500" cy="369332"/>
          </a:xfrm>
          <a:prstGeom prst="rect">
            <a:avLst/>
          </a:prstGeom>
          <a:noFill/>
        </p:spPr>
        <p:txBody>
          <a:bodyPr wrap="square" rtlCol="0">
            <a:spAutoFit/>
          </a:bodyPr>
          <a:lstStyle/>
          <a:p>
            <a:r>
              <a:rPr lang="en-US" dirty="0" smtClean="0"/>
              <a:t>/GPFS-Campaign-md1</a:t>
            </a:r>
            <a:endParaRPr lang="en-US" dirty="0"/>
          </a:p>
        </p:txBody>
      </p:sp>
      <p:cxnSp>
        <p:nvCxnSpPr>
          <p:cNvPr id="16" name="Straight Connector 15"/>
          <p:cNvCxnSpPr/>
          <p:nvPr/>
        </p:nvCxnSpPr>
        <p:spPr>
          <a:xfrm flipH="1">
            <a:off x="3190875" y="17663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3970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420817"/>
            <a:ext cx="8959850" cy="1169551"/>
          </a:xfrm>
          <a:prstGeom prst="rect">
            <a:avLst/>
          </a:prstGeom>
          <a:noFill/>
        </p:spPr>
        <p:txBody>
          <a:bodyPr wrap="square" rtlCol="0">
            <a:spAutoFit/>
          </a:bodyPr>
          <a:lstStyle/>
          <a:p>
            <a:r>
              <a:rPr lang="en-US" sz="1400" dirty="0" smtClean="0"/>
              <a:t>When files are overwritten (they have to be completely over written, no update in place, enforced by </a:t>
            </a:r>
            <a:r>
              <a:rPr lang="en-US" sz="1400" dirty="0" err="1" smtClean="0"/>
              <a:t>pftool</a:t>
            </a:r>
            <a:r>
              <a:rPr lang="en-US" sz="1400" dirty="0" smtClean="0"/>
              <a:t> and fuse), </a:t>
            </a:r>
            <a:r>
              <a:rPr lang="en-US" sz="1400" dirty="0" err="1" smtClean="0"/>
              <a:t>trunc’d</a:t>
            </a:r>
            <a:r>
              <a:rPr lang="en-US" sz="1400" dirty="0" smtClean="0"/>
              <a:t>/</a:t>
            </a:r>
            <a:r>
              <a:rPr lang="en-US" sz="1400" dirty="0" err="1" smtClean="0"/>
              <a:t>unlink’d</a:t>
            </a:r>
            <a:r>
              <a:rPr lang="en-US" sz="1400" dirty="0" smtClean="0"/>
              <a:t> files are moved to trash and clean up can repack and get space back in batch or demand but not done interactively.  Packed objects can get trash in them but I suspect this ends up being a tiny amount of space, but the trash can tell us and we can write a batch program to repack objects with &gt; X% trash.  We don</a:t>
            </a:r>
            <a:r>
              <a:rPr lang="fr-FR" sz="1400" dirty="0" smtClean="0"/>
              <a:t>’</a:t>
            </a:r>
            <a:r>
              <a:rPr lang="en-US" sz="1400" dirty="0" smtClean="0"/>
              <a:t>t count the trash against the users use/quota perhaps.</a:t>
            </a:r>
            <a:endParaRPr lang="en-US" sz="1400" dirty="0"/>
          </a:p>
        </p:txBody>
      </p:sp>
      <p:sp>
        <p:nvSpPr>
          <p:cNvPr id="29" name="TextBox 28"/>
          <p:cNvSpPr txBox="1"/>
          <p:nvPr/>
        </p:nvSpPr>
        <p:spPr>
          <a:xfrm>
            <a:off x="2778125" y="18732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-objrepo=1</a:t>
            </a:r>
          </a:p>
          <a:p>
            <a:r>
              <a:rPr lang="en-US" sz="1600" dirty="0" err="1" smtClean="0"/>
              <a:t>Xattr</a:t>
            </a:r>
            <a:r>
              <a:rPr lang="en-US" sz="1600" dirty="0" smtClean="0"/>
              <a:t>-objid=Obj001</a:t>
            </a:r>
          </a:p>
          <a:p>
            <a:r>
              <a:rPr lang="en-US" sz="1600" dirty="0" err="1" smtClean="0"/>
              <a:t>Xattr-objoffs</a:t>
            </a:r>
            <a:r>
              <a:rPr lang="en-US" sz="1600" dirty="0" smtClean="0"/>
              <a:t>=0</a:t>
            </a:r>
          </a:p>
          <a:p>
            <a:r>
              <a:rPr lang="en-US" sz="1600" dirty="0" err="1" smtClean="0"/>
              <a:t>Xattr-objchunksize</a:t>
            </a:r>
            <a:r>
              <a:rPr lang="en-US" sz="1600" dirty="0" smtClean="0"/>
              <a:t>=256M</a:t>
            </a:r>
            <a:endParaRPr lang="en-US" sz="1600" dirty="0"/>
          </a:p>
        </p:txBody>
      </p:sp>
      <p:sp>
        <p:nvSpPr>
          <p:cNvPr id="33" name="TextBox 32"/>
          <p:cNvSpPr txBox="1"/>
          <p:nvPr/>
        </p:nvSpPr>
        <p:spPr>
          <a:xfrm>
            <a:off x="98425" y="28697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25004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4390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16237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5197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2543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13765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543174" y="977938"/>
            <a:ext cx="6580187" cy="32343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35" name="Straight Connector 34"/>
          <p:cNvCxnSpPr/>
          <p:nvPr/>
        </p:nvCxnSpPr>
        <p:spPr>
          <a:xfrm>
            <a:off x="4291012" y="16237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18351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-objrepo=1</a:t>
            </a:r>
          </a:p>
          <a:p>
            <a:r>
              <a:rPr lang="en-US" sz="1600" dirty="0" err="1" smtClean="0"/>
              <a:t>Xattr</a:t>
            </a:r>
            <a:r>
              <a:rPr lang="en-US" sz="1600" dirty="0" smtClean="0"/>
              <a:t>-objid=Obj001</a:t>
            </a:r>
          </a:p>
          <a:p>
            <a:r>
              <a:rPr lang="en-US" sz="1600" dirty="0" err="1" smtClean="0"/>
              <a:t>Xattr-objoffs</a:t>
            </a:r>
            <a:r>
              <a:rPr lang="en-US" sz="1600" dirty="0" smtClean="0"/>
              <a:t>=</a:t>
            </a:r>
            <a:r>
              <a:rPr lang="en-US" sz="1600" b="1" dirty="0" smtClean="0">
                <a:solidFill>
                  <a:srgbClr val="FF0000"/>
                </a:solidFill>
              </a:rPr>
              <a:t>756,472 bytes</a:t>
            </a:r>
          </a:p>
          <a:p>
            <a:r>
              <a:rPr lang="en-US" sz="1600" dirty="0" err="1" smtClean="0"/>
              <a:t>Xattr-objchunksize</a:t>
            </a:r>
            <a:r>
              <a:rPr lang="en-US" sz="1600" dirty="0" smtClean="0"/>
              <a:t>=256M</a:t>
            </a:r>
            <a:endParaRPr lang="en-US" sz="1600" dirty="0"/>
          </a:p>
        </p:txBody>
      </p:sp>
    </p:spTree>
    <p:extLst>
      <p:ext uri="{BB962C8B-B14F-4D97-AF65-F5344CB8AC3E}">
        <p14:creationId xmlns:p14="http://schemas.microsoft.com/office/powerpoint/2010/main" val="243327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449</TotalTime>
  <Words>3340</Words>
  <Application>Microsoft Macintosh PowerPoint</Application>
  <PresentationFormat>On-screen Show (4:3)</PresentationFormat>
  <Paragraphs>242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MarFS</vt:lpstr>
      <vt:lpstr>What is it?</vt:lpstr>
      <vt:lpstr>What it is not</vt:lpstr>
      <vt:lpstr>Why do it</vt:lpstr>
      <vt:lpstr>Overall Architecture (Turq version)  (notional, it is possible to co-locate some of this)</vt:lpstr>
      <vt:lpstr>MarFS Campaign Deployment</vt:lpstr>
      <vt:lpstr>Configuration Tables</vt:lpstr>
      <vt:lpstr>Uni File per Object and Multi Object File</vt:lpstr>
      <vt:lpstr>Packed File (same as previous but packed object)</vt:lpstr>
      <vt:lpstr>Config file/db</vt:lpstr>
      <vt:lpstr>Unknowns/needs</vt:lpstr>
      <vt:lpstr>Rules/Soon</vt:lpstr>
      <vt:lpstr>Later</vt:lpstr>
      <vt:lpstr>Specs Needed</vt:lpstr>
      <vt:lpstr>General Discussion</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47</cp:revision>
  <dcterms:created xsi:type="dcterms:W3CDTF">2015-03-07T20:39:45Z</dcterms:created>
  <dcterms:modified xsi:type="dcterms:W3CDTF">2015-03-29T16:21:34Z</dcterms:modified>
</cp:coreProperties>
</file>