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85" r:id="rId2"/>
    <p:sldId id="284" r:id="rId3"/>
    <p:sldId id="282" r:id="rId4"/>
    <p:sldId id="283" r:id="rId5"/>
    <p:sldId id="286" r:id="rId6"/>
    <p:sldId id="267" r:id="rId7"/>
    <p:sldId id="273" r:id="rId8"/>
    <p:sldId id="278" r:id="rId9"/>
    <p:sldId id="265" r:id="rId10"/>
    <p:sldId id="266" r:id="rId11"/>
    <p:sldId id="281" r:id="rId12"/>
    <p:sldId id="270" r:id="rId13"/>
    <p:sldId id="288" r:id="rId14"/>
    <p:sldId id="289" r:id="rId15"/>
    <p:sldId id="290" r:id="rId16"/>
    <p:sldId id="291" r:id="rId17"/>
    <p:sldId id="259" r:id="rId18"/>
    <p:sldId id="271" r:id="rId19"/>
    <p:sldId id="280" r:id="rId20"/>
    <p:sldId id="292" r:id="rId21"/>
    <p:sldId id="279" r:id="rId22"/>
    <p:sldId id="262" r:id="rId23"/>
    <p:sldId id="28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55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ED3BB-8143-B242-94E3-1A47AE754DC0}" type="datetimeFigureOut">
              <a:rPr lang="en-US" smtClean="0"/>
              <a:t>10/2/2015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09659D-00C9-8446-9278-351217E2A45B}" type="slidenum">
              <a:rPr lang="en-US" smtClean="0"/>
              <a:t>‹#›</a:t>
            </a:fld>
            <a:endParaRPr lang="en-US"/>
          </a:p>
        </p:txBody>
      </p:sp>
    </p:spTree>
    <p:extLst>
      <p:ext uri="{BB962C8B-B14F-4D97-AF65-F5344CB8AC3E}">
        <p14:creationId xmlns:p14="http://schemas.microsoft.com/office/powerpoint/2010/main" val="41100801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B25E20-45A1-4C0B-AF4C-758F2E18080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BFDCB2-1290-F448-BA3B-00CA1D48070E}" type="slidenum">
              <a:rPr lang="en-US" smtClean="0"/>
              <a:t>11</a:t>
            </a:fld>
            <a:endParaRPr lang="en-US"/>
          </a:p>
        </p:txBody>
      </p:sp>
    </p:spTree>
    <p:extLst>
      <p:ext uri="{BB962C8B-B14F-4D97-AF65-F5344CB8AC3E}">
        <p14:creationId xmlns:p14="http://schemas.microsoft.com/office/powerpoint/2010/main" val="1040643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09659D-00C9-8446-9278-351217E2A45B}" type="slidenum">
              <a:rPr lang="en-US" smtClean="0"/>
              <a:t>13</a:t>
            </a:fld>
            <a:endParaRPr lang="en-US"/>
          </a:p>
        </p:txBody>
      </p:sp>
    </p:spTree>
    <p:extLst>
      <p:ext uri="{BB962C8B-B14F-4D97-AF65-F5344CB8AC3E}">
        <p14:creationId xmlns:p14="http://schemas.microsoft.com/office/powerpoint/2010/main" val="2628533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09659D-00C9-8446-9278-351217E2A45B}" type="slidenum">
              <a:rPr lang="en-US" smtClean="0"/>
              <a:t>14</a:t>
            </a:fld>
            <a:endParaRPr lang="en-US"/>
          </a:p>
        </p:txBody>
      </p:sp>
    </p:spTree>
    <p:extLst>
      <p:ext uri="{BB962C8B-B14F-4D97-AF65-F5344CB8AC3E}">
        <p14:creationId xmlns:p14="http://schemas.microsoft.com/office/powerpoint/2010/main" val="2628533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09659D-00C9-8446-9278-351217E2A45B}" type="slidenum">
              <a:rPr lang="en-US" smtClean="0"/>
              <a:t>15</a:t>
            </a:fld>
            <a:endParaRPr lang="en-US"/>
          </a:p>
        </p:txBody>
      </p:sp>
    </p:spTree>
    <p:extLst>
      <p:ext uri="{BB962C8B-B14F-4D97-AF65-F5344CB8AC3E}">
        <p14:creationId xmlns:p14="http://schemas.microsoft.com/office/powerpoint/2010/main" val="2628533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09659D-00C9-8446-9278-351217E2A45B}" type="slidenum">
              <a:rPr lang="en-US" smtClean="0"/>
              <a:t>16</a:t>
            </a:fld>
            <a:endParaRPr lang="en-US"/>
          </a:p>
        </p:txBody>
      </p:sp>
    </p:spTree>
    <p:extLst>
      <p:ext uri="{BB962C8B-B14F-4D97-AF65-F5344CB8AC3E}">
        <p14:creationId xmlns:p14="http://schemas.microsoft.com/office/powerpoint/2010/main" val="2628533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44434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225065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418004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2754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6B258B-56D6-9F4B-8030-AEA09AD708E7}"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7721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6B258B-56D6-9F4B-8030-AEA09AD708E7}"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3269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6B258B-56D6-9F4B-8030-AEA09AD708E7}" type="datetimeFigureOut">
              <a:rPr lang="en-US" smtClean="0"/>
              <a:t>10/2/2015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56173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6B258B-56D6-9F4B-8030-AEA09AD708E7}" type="datetimeFigureOut">
              <a:rPr lang="en-US" smtClean="0"/>
              <a:t>10/2/2015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2725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B258B-56D6-9F4B-8030-AEA09AD708E7}" type="datetimeFigureOut">
              <a:rPr lang="en-US" smtClean="0"/>
              <a:t>10/2/2015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179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976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4263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B258B-56D6-9F4B-8030-AEA09AD708E7}" type="datetimeFigureOut">
              <a:rPr lang="en-US" smtClean="0"/>
              <a:t>10/2/2015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6E7F8-8F53-4D47-99DB-03F948D1FD85}" type="slidenum">
              <a:rPr lang="en-US" smtClean="0"/>
              <a:t>‹#›</a:t>
            </a:fld>
            <a:endParaRPr lang="en-US"/>
          </a:p>
        </p:txBody>
      </p:sp>
    </p:spTree>
    <p:extLst>
      <p:ext uri="{BB962C8B-B14F-4D97-AF65-F5344CB8AC3E}">
        <p14:creationId xmlns:p14="http://schemas.microsoft.com/office/powerpoint/2010/main" val="33096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pftool/pftool" TargetMode="External"/><Relationship Id="rId2" Type="http://schemas.openxmlformats.org/officeDocument/2006/relationships/hyperlink" Target="https://github.com/mar-file-system/marfs" TargetMode="Externa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0" y="-12122"/>
            <a:ext cx="9144000" cy="6879463"/>
          </a:xfrm>
          <a:prstGeom prst="rect">
            <a:avLst/>
          </a:prstGeom>
          <a:noFill/>
          <a:ln w="9525">
            <a:noFill/>
            <a:miter lim="800000"/>
            <a:headEnd/>
            <a:tailEnd/>
          </a:ln>
        </p:spPr>
      </p:pic>
      <p:sp>
        <p:nvSpPr>
          <p:cNvPr id="4" name="TextBox 3"/>
          <p:cNvSpPr txBox="1"/>
          <p:nvPr/>
        </p:nvSpPr>
        <p:spPr>
          <a:xfrm>
            <a:off x="2108200" y="5701268"/>
            <a:ext cx="5105400" cy="369332"/>
          </a:xfrm>
          <a:prstGeom prst="rect">
            <a:avLst/>
          </a:prstGeom>
          <a:noFill/>
        </p:spPr>
        <p:txBody>
          <a:bodyPr wrap="square" rtlCol="0">
            <a:spAutoFit/>
          </a:bodyPr>
          <a:lstStyle/>
          <a:p>
            <a:pPr algn="ctr"/>
            <a:r>
              <a:rPr lang="en-US" dirty="0">
                <a:solidFill>
                  <a:srgbClr val="FFFFFF"/>
                </a:solidFill>
              </a:rPr>
              <a:t>LA-UR-15-27431</a:t>
            </a:r>
          </a:p>
        </p:txBody>
      </p:sp>
      <p:sp>
        <p:nvSpPr>
          <p:cNvPr id="5" name="TextBox 4"/>
          <p:cNvSpPr txBox="1"/>
          <p:nvPr/>
        </p:nvSpPr>
        <p:spPr>
          <a:xfrm>
            <a:off x="1612900" y="3289300"/>
            <a:ext cx="5791200" cy="954107"/>
          </a:xfrm>
          <a:prstGeom prst="rect">
            <a:avLst/>
          </a:prstGeom>
          <a:noFill/>
        </p:spPr>
        <p:txBody>
          <a:bodyPr wrap="square" rtlCol="0">
            <a:spAutoFit/>
          </a:bodyPr>
          <a:lstStyle/>
          <a:p>
            <a:pPr algn="ctr"/>
            <a:r>
              <a:rPr lang="en-US" sz="3200" b="1" dirty="0" err="1">
                <a:solidFill>
                  <a:schemeClr val="bg1"/>
                </a:solidFill>
              </a:rPr>
              <a:t>MarFS</a:t>
            </a:r>
            <a:r>
              <a:rPr lang="en-US" sz="2400" dirty="0">
                <a:solidFill>
                  <a:schemeClr val="bg1"/>
                </a:solidFill>
              </a:rPr>
              <a:t>:  A Scalable Near-POSIX </a:t>
            </a:r>
            <a:br>
              <a:rPr lang="en-US" sz="2400" dirty="0">
                <a:solidFill>
                  <a:schemeClr val="bg1"/>
                </a:solidFill>
              </a:rPr>
            </a:br>
            <a:r>
              <a:rPr lang="en-US" sz="2400" dirty="0">
                <a:solidFill>
                  <a:schemeClr val="bg1"/>
                </a:solidFill>
              </a:rPr>
              <a:t>Name Space over Cloud Objects</a:t>
            </a:r>
          </a:p>
        </p:txBody>
      </p:sp>
      <p:sp>
        <p:nvSpPr>
          <p:cNvPr id="7" name="TextBox 6"/>
          <p:cNvSpPr txBox="1"/>
          <p:nvPr/>
        </p:nvSpPr>
        <p:spPr>
          <a:xfrm>
            <a:off x="1574800" y="4394200"/>
            <a:ext cx="5791200" cy="1200328"/>
          </a:xfrm>
          <a:prstGeom prst="rect">
            <a:avLst/>
          </a:prstGeom>
          <a:noFill/>
        </p:spPr>
        <p:txBody>
          <a:bodyPr wrap="square" rtlCol="0">
            <a:spAutoFit/>
          </a:bodyPr>
          <a:lstStyle/>
          <a:p>
            <a:pPr algn="ctr"/>
            <a:r>
              <a:rPr lang="en-US" sz="2400" dirty="0" smtClean="0">
                <a:solidFill>
                  <a:srgbClr val="FFFFFF"/>
                </a:solidFill>
              </a:rPr>
              <a:t>Gary Grider</a:t>
            </a:r>
          </a:p>
          <a:p>
            <a:pPr algn="ctr"/>
            <a:r>
              <a:rPr lang="en-US" sz="2400" dirty="0" smtClean="0">
                <a:solidFill>
                  <a:srgbClr val="FFFFFF"/>
                </a:solidFill>
              </a:rPr>
              <a:t>HPC Division Leader</a:t>
            </a:r>
          </a:p>
          <a:p>
            <a:pPr algn="ctr"/>
            <a:r>
              <a:rPr lang="en-US" sz="2400" dirty="0" smtClean="0">
                <a:solidFill>
                  <a:srgbClr val="FFFFFF"/>
                </a:solidFill>
              </a:rPr>
              <a:t>Nov 2015</a:t>
            </a:r>
            <a:endParaRPr lang="en-US" sz="2400" dirty="0">
              <a:solidFill>
                <a:srgbClr val="FFFFFF"/>
              </a:solidFill>
            </a:endParaRPr>
          </a:p>
        </p:txBody>
      </p:sp>
    </p:spTree>
    <p:extLst>
      <p:ext uri="{BB962C8B-B14F-4D97-AF65-F5344CB8AC3E}">
        <p14:creationId xmlns:p14="http://schemas.microsoft.com/office/powerpoint/2010/main" val="840391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4098"/>
          </a:xfrm>
        </p:spPr>
        <p:txBody>
          <a:bodyPr>
            <a:normAutofit fontScale="90000"/>
          </a:bodyPr>
          <a:lstStyle/>
          <a:p>
            <a:r>
              <a:rPr lang="en-US" dirty="0" smtClean="0"/>
              <a:t>What it is not!</a:t>
            </a:r>
            <a:endParaRPr lang="en-US" dirty="0"/>
          </a:p>
        </p:txBody>
      </p:sp>
      <p:sp>
        <p:nvSpPr>
          <p:cNvPr id="3" name="Content Placeholder 2"/>
          <p:cNvSpPr>
            <a:spLocks noGrp="1"/>
          </p:cNvSpPr>
          <p:nvPr>
            <p:ph idx="1"/>
          </p:nvPr>
        </p:nvSpPr>
        <p:spPr>
          <a:xfrm>
            <a:off x="130933" y="942770"/>
            <a:ext cx="8851037" cy="5686630"/>
          </a:xfrm>
        </p:spPr>
        <p:txBody>
          <a:bodyPr>
            <a:normAutofit lnSpcReduction="10000"/>
          </a:bodyPr>
          <a:lstStyle/>
          <a:p>
            <a:r>
              <a:rPr lang="en-US" dirty="0" smtClean="0"/>
              <a:t>Doesn’t allow update file in place for object data repo’s  ( no seeking around and writing – it </a:t>
            </a:r>
            <a:r>
              <a:rPr lang="en-US" dirty="0" err="1" smtClean="0"/>
              <a:t>isnt</a:t>
            </a:r>
            <a:r>
              <a:rPr lang="en-US" dirty="0" smtClean="0"/>
              <a:t> a parallel file system)</a:t>
            </a:r>
          </a:p>
          <a:p>
            <a:r>
              <a:rPr lang="en-US" dirty="0" smtClean="0"/>
              <a:t>FUSE</a:t>
            </a:r>
          </a:p>
          <a:p>
            <a:pPr lvl="1"/>
            <a:r>
              <a:rPr lang="en-US" dirty="0"/>
              <a:t>D</a:t>
            </a:r>
            <a:r>
              <a:rPr lang="en-US" dirty="0" smtClean="0"/>
              <a:t>oes not check for or protect against multiple writers into the same file (when writing into object repos), use batch copy utility or library to do this efficiently)</a:t>
            </a:r>
          </a:p>
          <a:p>
            <a:pPr lvl="1"/>
            <a:r>
              <a:rPr lang="en-US" dirty="0" smtClean="0"/>
              <a:t>Fuse is targeted at interactive use  </a:t>
            </a:r>
          </a:p>
          <a:p>
            <a:pPr lvl="1"/>
            <a:r>
              <a:rPr lang="en-US" dirty="0" smtClean="0"/>
              <a:t>Writing to object backed files works but FUSE will not create data objects that are packed as optimized as the parallel copy utility.  </a:t>
            </a:r>
            <a:endParaRPr lang="en-US" dirty="0"/>
          </a:p>
          <a:p>
            <a:pPr lvl="1"/>
            <a:r>
              <a:rPr lang="en-US" dirty="0" smtClean="0"/>
              <a:t>Batch utilities to reshape data written by fuse</a:t>
            </a:r>
          </a:p>
        </p:txBody>
      </p:sp>
    </p:spTree>
    <p:extLst>
      <p:ext uri="{BB962C8B-B14F-4D97-AF65-F5344CB8AC3E}">
        <p14:creationId xmlns:p14="http://schemas.microsoft.com/office/powerpoint/2010/main" val="132811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a:xfrm>
            <a:off x="6485792" y="6125056"/>
            <a:ext cx="2517669" cy="369332"/>
          </a:xfrm>
          <a:prstGeom prst="rect">
            <a:avLst/>
          </a:prstGeom>
          <a:solidFill>
            <a:srgbClr val="FFFF00"/>
          </a:solidFill>
          <a:ln>
            <a:solidFill>
              <a:schemeClr val="tx1"/>
            </a:solidFill>
          </a:ln>
        </p:spPr>
        <p:txBody>
          <a:bodyPr wrap="square" rtlCol="0">
            <a:spAutoFit/>
          </a:bodyPr>
          <a:lstStyle/>
          <a:p>
            <a:pPr algn="r"/>
            <a:r>
              <a:rPr lang="en-US" dirty="0" smtClean="0"/>
              <a:t>Object Repo X</a:t>
            </a:r>
            <a:endParaRPr lang="en-US" dirty="0"/>
          </a:p>
        </p:txBody>
      </p:sp>
      <p:sp>
        <p:nvSpPr>
          <p:cNvPr id="2" name="Title 1"/>
          <p:cNvSpPr>
            <a:spLocks noGrp="1"/>
          </p:cNvSpPr>
          <p:nvPr>
            <p:ph type="title"/>
          </p:nvPr>
        </p:nvSpPr>
        <p:spPr>
          <a:xfrm>
            <a:off x="457200" y="121598"/>
            <a:ext cx="8229600" cy="482195"/>
          </a:xfrm>
        </p:spPr>
        <p:txBody>
          <a:bodyPr>
            <a:normAutofit fontScale="90000"/>
          </a:bodyPr>
          <a:lstStyle/>
          <a:p>
            <a:r>
              <a:rPr lang="en-US" dirty="0" err="1" smtClean="0"/>
              <a:t>MarFS</a:t>
            </a:r>
            <a:r>
              <a:rPr lang="en-US" dirty="0" smtClean="0"/>
              <a:t> Scaling</a:t>
            </a:r>
            <a:endParaRPr lang="en-US" dirty="0"/>
          </a:p>
        </p:txBody>
      </p:sp>
      <p:sp>
        <p:nvSpPr>
          <p:cNvPr id="19" name="TextBox 18"/>
          <p:cNvSpPr txBox="1"/>
          <p:nvPr/>
        </p:nvSpPr>
        <p:spPr>
          <a:xfrm>
            <a:off x="3818066" y="756537"/>
            <a:ext cx="1257259" cy="369332"/>
          </a:xfrm>
          <a:prstGeom prst="rect">
            <a:avLst/>
          </a:prstGeom>
          <a:solidFill>
            <a:srgbClr val="CCFFCC"/>
          </a:solidFill>
          <a:ln>
            <a:solidFill>
              <a:srgbClr val="008000"/>
            </a:solidFill>
          </a:ln>
        </p:spPr>
        <p:txBody>
          <a:bodyPr wrap="square" rtlCol="0">
            <a:spAutoFit/>
          </a:bodyPr>
          <a:lstStyle/>
          <a:p>
            <a:pPr algn="ctr"/>
            <a:r>
              <a:rPr lang="en-US" dirty="0" err="1" smtClean="0"/>
              <a:t>MarFS</a:t>
            </a:r>
            <a:endParaRPr lang="en-US" dirty="0"/>
          </a:p>
        </p:txBody>
      </p:sp>
      <p:cxnSp>
        <p:nvCxnSpPr>
          <p:cNvPr id="76" name="Straight Connector 75"/>
          <p:cNvCxnSpPr>
            <a:stCxn id="3" idx="0"/>
            <a:endCxn id="19" idx="2"/>
          </p:cNvCxnSpPr>
          <p:nvPr/>
        </p:nvCxnSpPr>
        <p:spPr>
          <a:xfrm flipV="1">
            <a:off x="1455846" y="1125869"/>
            <a:ext cx="2990850" cy="493727"/>
          </a:xfrm>
          <a:prstGeom prst="line">
            <a:avLst/>
          </a:prstGeom>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64145" y="1542930"/>
            <a:ext cx="4259289" cy="3935378"/>
            <a:chOff x="89803" y="1902754"/>
            <a:chExt cx="4336265" cy="3933842"/>
          </a:xfrm>
        </p:grpSpPr>
        <p:sp>
          <p:nvSpPr>
            <p:cNvPr id="3" name="TextBox 2"/>
            <p:cNvSpPr txBox="1"/>
            <p:nvPr/>
          </p:nvSpPr>
          <p:spPr>
            <a:xfrm>
              <a:off x="832350" y="1979390"/>
              <a:ext cx="1348610" cy="369332"/>
            </a:xfrm>
            <a:prstGeom prst="rect">
              <a:avLst/>
            </a:prstGeom>
            <a:solidFill>
              <a:srgbClr val="CCFFCC"/>
            </a:solidFill>
            <a:ln>
              <a:solidFill>
                <a:srgbClr val="008000"/>
              </a:solidFill>
            </a:ln>
          </p:spPr>
          <p:txBody>
            <a:bodyPr wrap="square" rtlCol="0">
              <a:spAutoFit/>
            </a:bodyPr>
            <a:lstStyle/>
            <a:p>
              <a:pPr algn="ctr"/>
              <a:r>
                <a:rPr lang="en-US" dirty="0" err="1" smtClean="0"/>
                <a:t>ProjectA</a:t>
              </a:r>
              <a:r>
                <a:rPr lang="en-US" dirty="0" smtClean="0"/>
                <a:t> </a:t>
              </a:r>
              <a:r>
                <a:rPr lang="en-US" dirty="0" err="1" smtClean="0"/>
                <a:t>Dir</a:t>
              </a:r>
              <a:endParaRPr lang="en-US" dirty="0"/>
            </a:p>
          </p:txBody>
        </p:sp>
        <p:sp>
          <p:nvSpPr>
            <p:cNvPr id="4" name="TextBox 3"/>
            <p:cNvSpPr txBox="1"/>
            <p:nvPr/>
          </p:nvSpPr>
          <p:spPr>
            <a:xfrm>
              <a:off x="590149" y="2504944"/>
              <a:ext cx="744087" cy="369332"/>
            </a:xfrm>
            <a:prstGeom prst="rect">
              <a:avLst/>
            </a:prstGeom>
            <a:solidFill>
              <a:srgbClr val="CCFFCC"/>
            </a:solidFill>
            <a:ln>
              <a:solidFill>
                <a:srgbClr val="008000"/>
              </a:solidFill>
            </a:ln>
          </p:spPr>
          <p:txBody>
            <a:bodyPr wrap="square" rtlCol="0">
              <a:spAutoFit/>
            </a:bodyPr>
            <a:lstStyle/>
            <a:p>
              <a:pPr algn="ctr"/>
              <a:r>
                <a:rPr lang="en-US" dirty="0" err="1" smtClean="0"/>
                <a:t>DirA</a:t>
              </a:r>
              <a:endParaRPr lang="en-US" dirty="0"/>
            </a:p>
          </p:txBody>
        </p:sp>
        <p:sp>
          <p:nvSpPr>
            <p:cNvPr id="5" name="TextBox 4"/>
            <p:cNvSpPr txBox="1"/>
            <p:nvPr/>
          </p:nvSpPr>
          <p:spPr>
            <a:xfrm>
              <a:off x="461855" y="3088407"/>
              <a:ext cx="987847" cy="369332"/>
            </a:xfrm>
            <a:prstGeom prst="rect">
              <a:avLst/>
            </a:prstGeom>
            <a:solidFill>
              <a:srgbClr val="CCFFCC"/>
            </a:solidFill>
            <a:ln>
              <a:solidFill>
                <a:srgbClr val="008000"/>
              </a:solidFill>
            </a:ln>
          </p:spPr>
          <p:txBody>
            <a:bodyPr wrap="square" rtlCol="0">
              <a:spAutoFit/>
            </a:bodyPr>
            <a:lstStyle/>
            <a:p>
              <a:pPr algn="ctr"/>
              <a:r>
                <a:rPr lang="en-US" dirty="0" err="1" smtClean="0"/>
                <a:t>DirA.A</a:t>
              </a:r>
              <a:endParaRPr lang="en-US" dirty="0"/>
            </a:p>
          </p:txBody>
        </p:sp>
        <p:sp>
          <p:nvSpPr>
            <p:cNvPr id="6" name="TextBox 5"/>
            <p:cNvSpPr txBox="1"/>
            <p:nvPr/>
          </p:nvSpPr>
          <p:spPr>
            <a:xfrm>
              <a:off x="346389" y="3643544"/>
              <a:ext cx="987847" cy="369332"/>
            </a:xfrm>
            <a:prstGeom prst="rect">
              <a:avLst/>
            </a:prstGeom>
            <a:solidFill>
              <a:srgbClr val="CCFFCC"/>
            </a:solidFill>
            <a:ln>
              <a:solidFill>
                <a:srgbClr val="008000"/>
              </a:solidFill>
            </a:ln>
          </p:spPr>
          <p:txBody>
            <a:bodyPr wrap="square" rtlCol="0">
              <a:spAutoFit/>
            </a:bodyPr>
            <a:lstStyle/>
            <a:p>
              <a:pPr algn="ctr"/>
              <a:r>
                <a:rPr lang="en-US" dirty="0" err="1" smtClean="0"/>
                <a:t>DirA.A.A</a:t>
              </a:r>
              <a:endParaRPr lang="en-US" dirty="0"/>
            </a:p>
          </p:txBody>
        </p:sp>
        <p:sp>
          <p:nvSpPr>
            <p:cNvPr id="7" name="TextBox 6"/>
            <p:cNvSpPr txBox="1"/>
            <p:nvPr/>
          </p:nvSpPr>
          <p:spPr>
            <a:xfrm>
              <a:off x="182922" y="4214177"/>
              <a:ext cx="1253946" cy="369332"/>
            </a:xfrm>
            <a:prstGeom prst="rect">
              <a:avLst/>
            </a:prstGeom>
            <a:solidFill>
              <a:srgbClr val="CCFFCC"/>
            </a:solidFill>
            <a:ln>
              <a:solidFill>
                <a:srgbClr val="008000"/>
              </a:solidFill>
            </a:ln>
          </p:spPr>
          <p:txBody>
            <a:bodyPr wrap="square" rtlCol="0">
              <a:spAutoFit/>
            </a:bodyPr>
            <a:lstStyle/>
            <a:p>
              <a:pPr algn="ctr"/>
              <a:r>
                <a:rPr lang="en-US" dirty="0" err="1" smtClean="0"/>
                <a:t>DirA.A.A.A</a:t>
              </a:r>
              <a:endParaRPr lang="en-US" dirty="0"/>
            </a:p>
          </p:txBody>
        </p:sp>
        <p:sp>
          <p:nvSpPr>
            <p:cNvPr id="8" name="TextBox 7"/>
            <p:cNvSpPr txBox="1"/>
            <p:nvPr/>
          </p:nvSpPr>
          <p:spPr>
            <a:xfrm>
              <a:off x="1674214" y="2504944"/>
              <a:ext cx="748956" cy="369332"/>
            </a:xfrm>
            <a:prstGeom prst="rect">
              <a:avLst/>
            </a:prstGeom>
            <a:solidFill>
              <a:srgbClr val="CCFFCC"/>
            </a:solidFill>
            <a:ln>
              <a:solidFill>
                <a:srgbClr val="008000"/>
              </a:solidFill>
            </a:ln>
          </p:spPr>
          <p:txBody>
            <a:bodyPr wrap="square" rtlCol="0">
              <a:spAutoFit/>
            </a:bodyPr>
            <a:lstStyle/>
            <a:p>
              <a:pPr algn="ctr"/>
              <a:r>
                <a:rPr lang="en-US" dirty="0" err="1" smtClean="0"/>
                <a:t>DirB</a:t>
              </a:r>
              <a:endParaRPr lang="en-US" dirty="0"/>
            </a:p>
          </p:txBody>
        </p:sp>
        <p:sp>
          <p:nvSpPr>
            <p:cNvPr id="9" name="TextBox 8"/>
            <p:cNvSpPr txBox="1"/>
            <p:nvPr/>
          </p:nvSpPr>
          <p:spPr>
            <a:xfrm>
              <a:off x="1460980" y="3643544"/>
              <a:ext cx="987847" cy="369332"/>
            </a:xfrm>
            <a:prstGeom prst="rect">
              <a:avLst/>
            </a:prstGeom>
            <a:solidFill>
              <a:srgbClr val="CCFFCC"/>
            </a:solidFill>
            <a:ln>
              <a:solidFill>
                <a:srgbClr val="008000"/>
              </a:solidFill>
            </a:ln>
          </p:spPr>
          <p:txBody>
            <a:bodyPr wrap="square" rtlCol="0">
              <a:spAutoFit/>
            </a:bodyPr>
            <a:lstStyle/>
            <a:p>
              <a:pPr algn="ctr"/>
              <a:r>
                <a:rPr lang="en-US" dirty="0" err="1" smtClean="0"/>
                <a:t>DirA.A.B</a:t>
              </a:r>
              <a:endParaRPr lang="en-US" dirty="0"/>
            </a:p>
          </p:txBody>
        </p:sp>
        <p:sp>
          <p:nvSpPr>
            <p:cNvPr id="10" name="TextBox 9"/>
            <p:cNvSpPr txBox="1"/>
            <p:nvPr/>
          </p:nvSpPr>
          <p:spPr>
            <a:xfrm>
              <a:off x="2619588" y="3090816"/>
              <a:ext cx="444156" cy="369332"/>
            </a:xfrm>
            <a:prstGeom prst="rect">
              <a:avLst/>
            </a:prstGeom>
            <a:solidFill>
              <a:srgbClr val="FF6600"/>
            </a:solidFill>
          </p:spPr>
          <p:txBody>
            <a:bodyPr wrap="square" rtlCol="0">
              <a:spAutoFit/>
            </a:bodyPr>
            <a:lstStyle/>
            <a:p>
              <a:pPr algn="ctr"/>
              <a:r>
                <a:rPr lang="en-US" dirty="0" smtClean="0"/>
                <a:t>FA</a:t>
              </a:r>
              <a:endParaRPr lang="en-US" dirty="0"/>
            </a:p>
          </p:txBody>
        </p:sp>
        <p:sp>
          <p:nvSpPr>
            <p:cNvPr id="11" name="TextBox 10"/>
            <p:cNvSpPr txBox="1"/>
            <p:nvPr/>
          </p:nvSpPr>
          <p:spPr>
            <a:xfrm>
              <a:off x="3900286" y="4249207"/>
              <a:ext cx="444156" cy="369332"/>
            </a:xfrm>
            <a:prstGeom prst="rect">
              <a:avLst/>
            </a:prstGeom>
            <a:solidFill>
              <a:srgbClr val="FF6600"/>
            </a:solidFill>
          </p:spPr>
          <p:txBody>
            <a:bodyPr wrap="square" rtlCol="0">
              <a:spAutoFit/>
            </a:bodyPr>
            <a:lstStyle/>
            <a:p>
              <a:pPr algn="ctr"/>
              <a:r>
                <a:rPr lang="en-US" dirty="0" smtClean="0"/>
                <a:t>FF</a:t>
              </a:r>
              <a:endParaRPr lang="en-US" dirty="0"/>
            </a:p>
          </p:txBody>
        </p:sp>
        <p:sp>
          <p:nvSpPr>
            <p:cNvPr id="12" name="TextBox 11"/>
            <p:cNvSpPr txBox="1"/>
            <p:nvPr/>
          </p:nvSpPr>
          <p:spPr>
            <a:xfrm>
              <a:off x="3238036" y="3090816"/>
              <a:ext cx="444156" cy="369332"/>
            </a:xfrm>
            <a:prstGeom prst="rect">
              <a:avLst/>
            </a:prstGeom>
            <a:solidFill>
              <a:srgbClr val="FF6600"/>
            </a:solidFill>
          </p:spPr>
          <p:txBody>
            <a:bodyPr wrap="square" rtlCol="0">
              <a:spAutoFit/>
            </a:bodyPr>
            <a:lstStyle/>
            <a:p>
              <a:pPr algn="ctr"/>
              <a:r>
                <a:rPr lang="en-US" dirty="0" smtClean="0"/>
                <a:t>FB</a:t>
              </a:r>
              <a:endParaRPr lang="en-US" dirty="0"/>
            </a:p>
          </p:txBody>
        </p:sp>
        <p:sp>
          <p:nvSpPr>
            <p:cNvPr id="13" name="TextBox 12"/>
            <p:cNvSpPr txBox="1"/>
            <p:nvPr/>
          </p:nvSpPr>
          <p:spPr>
            <a:xfrm>
              <a:off x="3900286" y="3624984"/>
              <a:ext cx="444156" cy="369332"/>
            </a:xfrm>
            <a:prstGeom prst="rect">
              <a:avLst/>
            </a:prstGeom>
            <a:solidFill>
              <a:srgbClr val="FF6600"/>
            </a:solidFill>
          </p:spPr>
          <p:txBody>
            <a:bodyPr wrap="square" rtlCol="0">
              <a:spAutoFit/>
            </a:bodyPr>
            <a:lstStyle/>
            <a:p>
              <a:pPr algn="ctr"/>
              <a:r>
                <a:rPr lang="en-US" dirty="0" smtClean="0"/>
                <a:t>FD</a:t>
              </a:r>
              <a:endParaRPr lang="en-US" dirty="0"/>
            </a:p>
          </p:txBody>
        </p:sp>
        <p:sp>
          <p:nvSpPr>
            <p:cNvPr id="14" name="TextBox 13"/>
            <p:cNvSpPr txBox="1"/>
            <p:nvPr/>
          </p:nvSpPr>
          <p:spPr>
            <a:xfrm>
              <a:off x="2619588" y="3624984"/>
              <a:ext cx="444156" cy="369332"/>
            </a:xfrm>
            <a:prstGeom prst="rect">
              <a:avLst/>
            </a:prstGeom>
            <a:solidFill>
              <a:srgbClr val="FF6600"/>
            </a:solidFill>
          </p:spPr>
          <p:txBody>
            <a:bodyPr wrap="square" rtlCol="0">
              <a:spAutoFit/>
            </a:bodyPr>
            <a:lstStyle/>
            <a:p>
              <a:pPr algn="ctr"/>
              <a:r>
                <a:rPr lang="en-US" dirty="0" smtClean="0"/>
                <a:t>FC</a:t>
              </a:r>
              <a:endParaRPr lang="en-US" dirty="0"/>
            </a:p>
          </p:txBody>
        </p:sp>
        <p:sp>
          <p:nvSpPr>
            <p:cNvPr id="15" name="TextBox 14"/>
            <p:cNvSpPr txBox="1"/>
            <p:nvPr/>
          </p:nvSpPr>
          <p:spPr>
            <a:xfrm>
              <a:off x="3238036" y="4234759"/>
              <a:ext cx="444156" cy="369332"/>
            </a:xfrm>
            <a:prstGeom prst="rect">
              <a:avLst/>
            </a:prstGeom>
            <a:solidFill>
              <a:srgbClr val="FF6600"/>
            </a:solidFill>
          </p:spPr>
          <p:txBody>
            <a:bodyPr wrap="square" rtlCol="0">
              <a:spAutoFit/>
            </a:bodyPr>
            <a:lstStyle/>
            <a:p>
              <a:pPr algn="ctr"/>
              <a:r>
                <a:rPr lang="en-US" dirty="0" smtClean="0"/>
                <a:t>FE</a:t>
              </a:r>
              <a:endParaRPr lang="en-US" dirty="0"/>
            </a:p>
          </p:txBody>
        </p:sp>
        <p:sp>
          <p:nvSpPr>
            <p:cNvPr id="16" name="TextBox 15"/>
            <p:cNvSpPr txBox="1"/>
            <p:nvPr/>
          </p:nvSpPr>
          <p:spPr>
            <a:xfrm>
              <a:off x="3911567" y="4824931"/>
              <a:ext cx="444156" cy="369332"/>
            </a:xfrm>
            <a:prstGeom prst="rect">
              <a:avLst/>
            </a:prstGeom>
            <a:solidFill>
              <a:srgbClr val="FF6600"/>
            </a:solidFill>
          </p:spPr>
          <p:txBody>
            <a:bodyPr wrap="square" rtlCol="0">
              <a:spAutoFit/>
            </a:bodyPr>
            <a:lstStyle/>
            <a:p>
              <a:pPr algn="ctr"/>
              <a:r>
                <a:rPr lang="en-US" dirty="0" smtClean="0"/>
                <a:t>FI</a:t>
              </a:r>
              <a:endParaRPr lang="en-US" dirty="0"/>
            </a:p>
          </p:txBody>
        </p:sp>
        <p:sp>
          <p:nvSpPr>
            <p:cNvPr id="17" name="TextBox 16"/>
            <p:cNvSpPr txBox="1"/>
            <p:nvPr/>
          </p:nvSpPr>
          <p:spPr>
            <a:xfrm>
              <a:off x="3249317" y="4810483"/>
              <a:ext cx="444156" cy="369332"/>
            </a:xfrm>
            <a:prstGeom prst="rect">
              <a:avLst/>
            </a:prstGeom>
            <a:solidFill>
              <a:srgbClr val="FF6600"/>
            </a:solidFill>
          </p:spPr>
          <p:txBody>
            <a:bodyPr wrap="square" rtlCol="0">
              <a:spAutoFit/>
            </a:bodyPr>
            <a:lstStyle/>
            <a:p>
              <a:pPr algn="ctr"/>
              <a:r>
                <a:rPr lang="en-US" dirty="0" smtClean="0"/>
                <a:t>FH</a:t>
              </a:r>
              <a:endParaRPr lang="en-US" dirty="0"/>
            </a:p>
          </p:txBody>
        </p:sp>
        <p:sp>
          <p:nvSpPr>
            <p:cNvPr id="18" name="TextBox 17"/>
            <p:cNvSpPr txBox="1"/>
            <p:nvPr/>
          </p:nvSpPr>
          <p:spPr>
            <a:xfrm>
              <a:off x="2619588" y="4811130"/>
              <a:ext cx="444156" cy="369332"/>
            </a:xfrm>
            <a:prstGeom prst="rect">
              <a:avLst/>
            </a:prstGeom>
            <a:solidFill>
              <a:srgbClr val="FF6600"/>
            </a:solidFill>
          </p:spPr>
          <p:txBody>
            <a:bodyPr wrap="square" rtlCol="0">
              <a:spAutoFit/>
            </a:bodyPr>
            <a:lstStyle/>
            <a:p>
              <a:pPr algn="ctr"/>
              <a:r>
                <a:rPr lang="en-US" dirty="0" smtClean="0"/>
                <a:t>FG</a:t>
              </a:r>
              <a:endParaRPr lang="en-US" dirty="0"/>
            </a:p>
          </p:txBody>
        </p:sp>
        <p:cxnSp>
          <p:nvCxnSpPr>
            <p:cNvPr id="21" name="Straight Connector 20"/>
            <p:cNvCxnSpPr>
              <a:stCxn id="3" idx="2"/>
              <a:endCxn id="4" idx="0"/>
            </p:cNvCxnSpPr>
            <p:nvPr/>
          </p:nvCxnSpPr>
          <p:spPr>
            <a:xfrm flipH="1">
              <a:off x="962193" y="2348722"/>
              <a:ext cx="544462" cy="15622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3" idx="2"/>
              <a:endCxn id="8" idx="0"/>
            </p:cNvCxnSpPr>
            <p:nvPr/>
          </p:nvCxnSpPr>
          <p:spPr>
            <a:xfrm>
              <a:off x="1506655" y="2348722"/>
              <a:ext cx="542037" cy="15622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4" idx="2"/>
              <a:endCxn id="5" idx="0"/>
            </p:cNvCxnSpPr>
            <p:nvPr/>
          </p:nvCxnSpPr>
          <p:spPr>
            <a:xfrm flipH="1">
              <a:off x="955779" y="2874276"/>
              <a:ext cx="6414" cy="21413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5" idx="2"/>
            </p:cNvCxnSpPr>
            <p:nvPr/>
          </p:nvCxnSpPr>
          <p:spPr>
            <a:xfrm>
              <a:off x="955779" y="3457739"/>
              <a:ext cx="6414" cy="18580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6" idx="2"/>
              <a:endCxn id="7" idx="0"/>
            </p:cNvCxnSpPr>
            <p:nvPr/>
          </p:nvCxnSpPr>
          <p:spPr>
            <a:xfrm flipH="1">
              <a:off x="809895" y="4012876"/>
              <a:ext cx="30418" cy="20130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5" idx="2"/>
              <a:endCxn id="9" idx="0"/>
            </p:cNvCxnSpPr>
            <p:nvPr/>
          </p:nvCxnSpPr>
          <p:spPr>
            <a:xfrm>
              <a:off x="955779" y="3457739"/>
              <a:ext cx="999125" cy="18580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8" idx="2"/>
              <a:endCxn id="12" idx="0"/>
            </p:cNvCxnSpPr>
            <p:nvPr/>
          </p:nvCxnSpPr>
          <p:spPr>
            <a:xfrm>
              <a:off x="2048692" y="2874276"/>
              <a:ext cx="1411422" cy="21654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4" idx="2"/>
              <a:endCxn id="10" idx="0"/>
            </p:cNvCxnSpPr>
            <p:nvPr/>
          </p:nvCxnSpPr>
          <p:spPr>
            <a:xfrm>
              <a:off x="962193" y="2874276"/>
              <a:ext cx="1879473" cy="21654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5" idx="2"/>
              <a:endCxn id="14" idx="0"/>
            </p:cNvCxnSpPr>
            <p:nvPr/>
          </p:nvCxnSpPr>
          <p:spPr>
            <a:xfrm>
              <a:off x="955779" y="3457739"/>
              <a:ext cx="1885887" cy="167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5" idx="2"/>
              <a:endCxn id="13" idx="0"/>
            </p:cNvCxnSpPr>
            <p:nvPr/>
          </p:nvCxnSpPr>
          <p:spPr>
            <a:xfrm>
              <a:off x="955779" y="3457739"/>
              <a:ext cx="3166585" cy="167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9" idx="2"/>
              <a:endCxn id="11" idx="0"/>
            </p:cNvCxnSpPr>
            <p:nvPr/>
          </p:nvCxnSpPr>
          <p:spPr>
            <a:xfrm>
              <a:off x="1954904" y="4012876"/>
              <a:ext cx="2167460" cy="236331"/>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6" idx="2"/>
              <a:endCxn id="15" idx="0"/>
            </p:cNvCxnSpPr>
            <p:nvPr/>
          </p:nvCxnSpPr>
          <p:spPr>
            <a:xfrm>
              <a:off x="840313" y="4012876"/>
              <a:ext cx="2619801" cy="221883"/>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7" idx="2"/>
              <a:endCxn id="16" idx="0"/>
            </p:cNvCxnSpPr>
            <p:nvPr/>
          </p:nvCxnSpPr>
          <p:spPr>
            <a:xfrm>
              <a:off x="809895" y="4583509"/>
              <a:ext cx="3323750" cy="241422"/>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7" idx="2"/>
              <a:endCxn id="17" idx="0"/>
            </p:cNvCxnSpPr>
            <p:nvPr/>
          </p:nvCxnSpPr>
          <p:spPr>
            <a:xfrm>
              <a:off x="809895" y="4583509"/>
              <a:ext cx="2661500" cy="226974"/>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7" idx="2"/>
              <a:endCxn id="18" idx="0"/>
            </p:cNvCxnSpPr>
            <p:nvPr/>
          </p:nvCxnSpPr>
          <p:spPr>
            <a:xfrm>
              <a:off x="809895" y="4583509"/>
              <a:ext cx="2031771" cy="227621"/>
            </a:xfrm>
            <a:prstGeom prst="line">
              <a:avLst/>
            </a:prstGeom>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89803" y="1907362"/>
              <a:ext cx="2448827" cy="392923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2538631" y="1905826"/>
              <a:ext cx="620884" cy="392923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153547" y="1904290"/>
              <a:ext cx="669764" cy="392923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3823311" y="1902754"/>
              <a:ext cx="602757" cy="392923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770840" y="1542930"/>
            <a:ext cx="4336265" cy="3933842"/>
            <a:chOff x="89803" y="1902754"/>
            <a:chExt cx="4336265" cy="3933842"/>
          </a:xfrm>
        </p:grpSpPr>
        <p:sp>
          <p:nvSpPr>
            <p:cNvPr id="86" name="TextBox 85"/>
            <p:cNvSpPr txBox="1"/>
            <p:nvPr/>
          </p:nvSpPr>
          <p:spPr>
            <a:xfrm>
              <a:off x="832350" y="1979390"/>
              <a:ext cx="1348610" cy="369332"/>
            </a:xfrm>
            <a:prstGeom prst="rect">
              <a:avLst/>
            </a:prstGeom>
            <a:solidFill>
              <a:srgbClr val="CCFFCC"/>
            </a:solidFill>
            <a:ln>
              <a:solidFill>
                <a:srgbClr val="008000"/>
              </a:solidFill>
            </a:ln>
          </p:spPr>
          <p:txBody>
            <a:bodyPr wrap="square" rtlCol="0">
              <a:spAutoFit/>
            </a:bodyPr>
            <a:lstStyle/>
            <a:p>
              <a:pPr algn="ctr"/>
              <a:r>
                <a:rPr lang="en-US" dirty="0" err="1" smtClean="0"/>
                <a:t>ProjectN</a:t>
              </a:r>
              <a:r>
                <a:rPr lang="en-US" dirty="0" smtClean="0"/>
                <a:t> </a:t>
              </a:r>
              <a:r>
                <a:rPr lang="en-US" dirty="0" err="1" smtClean="0"/>
                <a:t>Dir</a:t>
              </a:r>
              <a:endParaRPr lang="en-US" dirty="0"/>
            </a:p>
          </p:txBody>
        </p:sp>
        <p:sp>
          <p:nvSpPr>
            <p:cNvPr id="87" name="TextBox 86"/>
            <p:cNvSpPr txBox="1"/>
            <p:nvPr/>
          </p:nvSpPr>
          <p:spPr>
            <a:xfrm>
              <a:off x="590149" y="2504944"/>
              <a:ext cx="744087" cy="369332"/>
            </a:xfrm>
            <a:prstGeom prst="rect">
              <a:avLst/>
            </a:prstGeom>
            <a:solidFill>
              <a:srgbClr val="CCFFCC"/>
            </a:solidFill>
            <a:ln>
              <a:solidFill>
                <a:srgbClr val="008000"/>
              </a:solidFill>
            </a:ln>
          </p:spPr>
          <p:txBody>
            <a:bodyPr wrap="square" rtlCol="0">
              <a:spAutoFit/>
            </a:bodyPr>
            <a:lstStyle/>
            <a:p>
              <a:pPr algn="ctr"/>
              <a:r>
                <a:rPr lang="en-US" dirty="0" err="1" smtClean="0"/>
                <a:t>DirA</a:t>
              </a:r>
              <a:endParaRPr lang="en-US" dirty="0"/>
            </a:p>
          </p:txBody>
        </p:sp>
        <p:sp>
          <p:nvSpPr>
            <p:cNvPr id="88" name="TextBox 87"/>
            <p:cNvSpPr txBox="1"/>
            <p:nvPr/>
          </p:nvSpPr>
          <p:spPr>
            <a:xfrm>
              <a:off x="461855" y="3088407"/>
              <a:ext cx="987847" cy="369332"/>
            </a:xfrm>
            <a:prstGeom prst="rect">
              <a:avLst/>
            </a:prstGeom>
            <a:solidFill>
              <a:srgbClr val="CCFFCC"/>
            </a:solidFill>
            <a:ln>
              <a:solidFill>
                <a:srgbClr val="008000"/>
              </a:solidFill>
            </a:ln>
          </p:spPr>
          <p:txBody>
            <a:bodyPr wrap="square" rtlCol="0">
              <a:spAutoFit/>
            </a:bodyPr>
            <a:lstStyle/>
            <a:p>
              <a:pPr algn="ctr"/>
              <a:r>
                <a:rPr lang="en-US" dirty="0" err="1" smtClean="0"/>
                <a:t>DirA.A</a:t>
              </a:r>
              <a:endParaRPr lang="en-US" dirty="0"/>
            </a:p>
          </p:txBody>
        </p:sp>
        <p:sp>
          <p:nvSpPr>
            <p:cNvPr id="89" name="TextBox 88"/>
            <p:cNvSpPr txBox="1"/>
            <p:nvPr/>
          </p:nvSpPr>
          <p:spPr>
            <a:xfrm>
              <a:off x="346389" y="3643544"/>
              <a:ext cx="987847" cy="369332"/>
            </a:xfrm>
            <a:prstGeom prst="rect">
              <a:avLst/>
            </a:prstGeom>
            <a:solidFill>
              <a:srgbClr val="CCFFCC"/>
            </a:solidFill>
            <a:ln>
              <a:solidFill>
                <a:srgbClr val="008000"/>
              </a:solidFill>
            </a:ln>
          </p:spPr>
          <p:txBody>
            <a:bodyPr wrap="square" rtlCol="0">
              <a:spAutoFit/>
            </a:bodyPr>
            <a:lstStyle/>
            <a:p>
              <a:pPr algn="ctr"/>
              <a:r>
                <a:rPr lang="en-US" dirty="0" err="1" smtClean="0"/>
                <a:t>DirA.A.A</a:t>
              </a:r>
              <a:endParaRPr lang="en-US" dirty="0"/>
            </a:p>
          </p:txBody>
        </p:sp>
        <p:sp>
          <p:nvSpPr>
            <p:cNvPr id="90" name="TextBox 89"/>
            <p:cNvSpPr txBox="1"/>
            <p:nvPr/>
          </p:nvSpPr>
          <p:spPr>
            <a:xfrm>
              <a:off x="182922" y="4214177"/>
              <a:ext cx="1253946" cy="369332"/>
            </a:xfrm>
            <a:prstGeom prst="rect">
              <a:avLst/>
            </a:prstGeom>
            <a:solidFill>
              <a:srgbClr val="CCFFCC"/>
            </a:solidFill>
            <a:ln>
              <a:solidFill>
                <a:srgbClr val="008000"/>
              </a:solidFill>
            </a:ln>
          </p:spPr>
          <p:txBody>
            <a:bodyPr wrap="square" rtlCol="0">
              <a:spAutoFit/>
            </a:bodyPr>
            <a:lstStyle/>
            <a:p>
              <a:pPr algn="ctr"/>
              <a:r>
                <a:rPr lang="en-US" dirty="0" err="1" smtClean="0"/>
                <a:t>DirA.A.A.A</a:t>
              </a:r>
              <a:endParaRPr lang="en-US" dirty="0"/>
            </a:p>
          </p:txBody>
        </p:sp>
        <p:sp>
          <p:nvSpPr>
            <p:cNvPr id="91" name="TextBox 90"/>
            <p:cNvSpPr txBox="1"/>
            <p:nvPr/>
          </p:nvSpPr>
          <p:spPr>
            <a:xfrm>
              <a:off x="1674214" y="2504944"/>
              <a:ext cx="748956" cy="369332"/>
            </a:xfrm>
            <a:prstGeom prst="rect">
              <a:avLst/>
            </a:prstGeom>
            <a:solidFill>
              <a:srgbClr val="CCFFCC"/>
            </a:solidFill>
            <a:ln>
              <a:solidFill>
                <a:srgbClr val="008000"/>
              </a:solidFill>
            </a:ln>
          </p:spPr>
          <p:txBody>
            <a:bodyPr wrap="square" rtlCol="0">
              <a:spAutoFit/>
            </a:bodyPr>
            <a:lstStyle/>
            <a:p>
              <a:pPr algn="ctr"/>
              <a:r>
                <a:rPr lang="en-US" dirty="0" err="1" smtClean="0"/>
                <a:t>DirB</a:t>
              </a:r>
              <a:endParaRPr lang="en-US" dirty="0"/>
            </a:p>
          </p:txBody>
        </p:sp>
        <p:sp>
          <p:nvSpPr>
            <p:cNvPr id="92" name="TextBox 91"/>
            <p:cNvSpPr txBox="1"/>
            <p:nvPr/>
          </p:nvSpPr>
          <p:spPr>
            <a:xfrm>
              <a:off x="1460980" y="3643544"/>
              <a:ext cx="987847" cy="369332"/>
            </a:xfrm>
            <a:prstGeom prst="rect">
              <a:avLst/>
            </a:prstGeom>
            <a:solidFill>
              <a:srgbClr val="CCFFCC"/>
            </a:solidFill>
            <a:ln>
              <a:solidFill>
                <a:srgbClr val="008000"/>
              </a:solidFill>
            </a:ln>
          </p:spPr>
          <p:txBody>
            <a:bodyPr wrap="square" rtlCol="0">
              <a:spAutoFit/>
            </a:bodyPr>
            <a:lstStyle/>
            <a:p>
              <a:pPr algn="ctr"/>
              <a:r>
                <a:rPr lang="en-US" dirty="0" err="1" smtClean="0"/>
                <a:t>DirA.A.B</a:t>
              </a:r>
              <a:endParaRPr lang="en-US" dirty="0"/>
            </a:p>
          </p:txBody>
        </p:sp>
        <p:sp>
          <p:nvSpPr>
            <p:cNvPr id="93" name="TextBox 92"/>
            <p:cNvSpPr txBox="1"/>
            <p:nvPr/>
          </p:nvSpPr>
          <p:spPr>
            <a:xfrm>
              <a:off x="2619588" y="3090816"/>
              <a:ext cx="444156" cy="369332"/>
            </a:xfrm>
            <a:prstGeom prst="rect">
              <a:avLst/>
            </a:prstGeom>
            <a:solidFill>
              <a:srgbClr val="FF6600"/>
            </a:solidFill>
          </p:spPr>
          <p:txBody>
            <a:bodyPr wrap="square" rtlCol="0">
              <a:spAutoFit/>
            </a:bodyPr>
            <a:lstStyle/>
            <a:p>
              <a:pPr algn="ctr"/>
              <a:r>
                <a:rPr lang="en-US" dirty="0" smtClean="0"/>
                <a:t>FA</a:t>
              </a:r>
              <a:endParaRPr lang="en-US" dirty="0"/>
            </a:p>
          </p:txBody>
        </p:sp>
        <p:sp>
          <p:nvSpPr>
            <p:cNvPr id="94" name="TextBox 93"/>
            <p:cNvSpPr txBox="1"/>
            <p:nvPr/>
          </p:nvSpPr>
          <p:spPr>
            <a:xfrm>
              <a:off x="3900286" y="4249207"/>
              <a:ext cx="444156" cy="369332"/>
            </a:xfrm>
            <a:prstGeom prst="rect">
              <a:avLst/>
            </a:prstGeom>
            <a:solidFill>
              <a:srgbClr val="FF6600"/>
            </a:solidFill>
          </p:spPr>
          <p:txBody>
            <a:bodyPr wrap="square" rtlCol="0">
              <a:spAutoFit/>
            </a:bodyPr>
            <a:lstStyle/>
            <a:p>
              <a:pPr algn="ctr"/>
              <a:r>
                <a:rPr lang="en-US" dirty="0" smtClean="0"/>
                <a:t>FF</a:t>
              </a:r>
              <a:endParaRPr lang="en-US" dirty="0"/>
            </a:p>
          </p:txBody>
        </p:sp>
        <p:sp>
          <p:nvSpPr>
            <p:cNvPr id="95" name="TextBox 94"/>
            <p:cNvSpPr txBox="1"/>
            <p:nvPr/>
          </p:nvSpPr>
          <p:spPr>
            <a:xfrm>
              <a:off x="3238036" y="3090816"/>
              <a:ext cx="444156" cy="369332"/>
            </a:xfrm>
            <a:prstGeom prst="rect">
              <a:avLst/>
            </a:prstGeom>
            <a:solidFill>
              <a:srgbClr val="FF6600"/>
            </a:solidFill>
          </p:spPr>
          <p:txBody>
            <a:bodyPr wrap="square" rtlCol="0">
              <a:spAutoFit/>
            </a:bodyPr>
            <a:lstStyle/>
            <a:p>
              <a:pPr algn="ctr"/>
              <a:r>
                <a:rPr lang="en-US" dirty="0" smtClean="0"/>
                <a:t>FB</a:t>
              </a:r>
              <a:endParaRPr lang="en-US" dirty="0"/>
            </a:p>
          </p:txBody>
        </p:sp>
        <p:sp>
          <p:nvSpPr>
            <p:cNvPr id="96" name="TextBox 95"/>
            <p:cNvSpPr txBox="1"/>
            <p:nvPr/>
          </p:nvSpPr>
          <p:spPr>
            <a:xfrm>
              <a:off x="3900286" y="3624984"/>
              <a:ext cx="444156" cy="369332"/>
            </a:xfrm>
            <a:prstGeom prst="rect">
              <a:avLst/>
            </a:prstGeom>
            <a:solidFill>
              <a:srgbClr val="FF6600"/>
            </a:solidFill>
          </p:spPr>
          <p:txBody>
            <a:bodyPr wrap="square" rtlCol="0">
              <a:spAutoFit/>
            </a:bodyPr>
            <a:lstStyle/>
            <a:p>
              <a:pPr algn="ctr"/>
              <a:r>
                <a:rPr lang="en-US" dirty="0" smtClean="0"/>
                <a:t>FD</a:t>
              </a:r>
              <a:endParaRPr lang="en-US" dirty="0"/>
            </a:p>
          </p:txBody>
        </p:sp>
        <p:sp>
          <p:nvSpPr>
            <p:cNvPr id="97" name="TextBox 96"/>
            <p:cNvSpPr txBox="1"/>
            <p:nvPr/>
          </p:nvSpPr>
          <p:spPr>
            <a:xfrm>
              <a:off x="2619588" y="3624984"/>
              <a:ext cx="444156" cy="369332"/>
            </a:xfrm>
            <a:prstGeom prst="rect">
              <a:avLst/>
            </a:prstGeom>
            <a:solidFill>
              <a:srgbClr val="FF6600"/>
            </a:solidFill>
          </p:spPr>
          <p:txBody>
            <a:bodyPr wrap="square" rtlCol="0">
              <a:spAutoFit/>
            </a:bodyPr>
            <a:lstStyle/>
            <a:p>
              <a:pPr algn="ctr"/>
              <a:r>
                <a:rPr lang="en-US" dirty="0" smtClean="0"/>
                <a:t>FC</a:t>
              </a:r>
              <a:endParaRPr lang="en-US" dirty="0"/>
            </a:p>
          </p:txBody>
        </p:sp>
        <p:sp>
          <p:nvSpPr>
            <p:cNvPr id="98" name="TextBox 97"/>
            <p:cNvSpPr txBox="1"/>
            <p:nvPr/>
          </p:nvSpPr>
          <p:spPr>
            <a:xfrm>
              <a:off x="3238036" y="4234759"/>
              <a:ext cx="444156" cy="369332"/>
            </a:xfrm>
            <a:prstGeom prst="rect">
              <a:avLst/>
            </a:prstGeom>
            <a:solidFill>
              <a:srgbClr val="FF6600"/>
            </a:solidFill>
          </p:spPr>
          <p:txBody>
            <a:bodyPr wrap="square" rtlCol="0">
              <a:spAutoFit/>
            </a:bodyPr>
            <a:lstStyle/>
            <a:p>
              <a:pPr algn="ctr"/>
              <a:r>
                <a:rPr lang="en-US" dirty="0" smtClean="0"/>
                <a:t>FE</a:t>
              </a:r>
              <a:endParaRPr lang="en-US" dirty="0"/>
            </a:p>
          </p:txBody>
        </p:sp>
        <p:sp>
          <p:nvSpPr>
            <p:cNvPr id="99" name="TextBox 98"/>
            <p:cNvSpPr txBox="1"/>
            <p:nvPr/>
          </p:nvSpPr>
          <p:spPr>
            <a:xfrm>
              <a:off x="3911567" y="4824931"/>
              <a:ext cx="444156" cy="369332"/>
            </a:xfrm>
            <a:prstGeom prst="rect">
              <a:avLst/>
            </a:prstGeom>
            <a:solidFill>
              <a:srgbClr val="FF6600"/>
            </a:solidFill>
          </p:spPr>
          <p:txBody>
            <a:bodyPr wrap="square" rtlCol="0">
              <a:spAutoFit/>
            </a:bodyPr>
            <a:lstStyle/>
            <a:p>
              <a:pPr algn="ctr"/>
              <a:r>
                <a:rPr lang="en-US" dirty="0" smtClean="0"/>
                <a:t>FI</a:t>
              </a:r>
              <a:endParaRPr lang="en-US" dirty="0"/>
            </a:p>
          </p:txBody>
        </p:sp>
        <p:sp>
          <p:nvSpPr>
            <p:cNvPr id="100" name="TextBox 99"/>
            <p:cNvSpPr txBox="1"/>
            <p:nvPr/>
          </p:nvSpPr>
          <p:spPr>
            <a:xfrm>
              <a:off x="3249317" y="4810483"/>
              <a:ext cx="444156" cy="369332"/>
            </a:xfrm>
            <a:prstGeom prst="rect">
              <a:avLst/>
            </a:prstGeom>
            <a:solidFill>
              <a:srgbClr val="FF6600"/>
            </a:solidFill>
          </p:spPr>
          <p:txBody>
            <a:bodyPr wrap="square" rtlCol="0">
              <a:spAutoFit/>
            </a:bodyPr>
            <a:lstStyle/>
            <a:p>
              <a:pPr algn="ctr"/>
              <a:r>
                <a:rPr lang="en-US" dirty="0" smtClean="0"/>
                <a:t>FH</a:t>
              </a:r>
              <a:endParaRPr lang="en-US" dirty="0"/>
            </a:p>
          </p:txBody>
        </p:sp>
        <p:sp>
          <p:nvSpPr>
            <p:cNvPr id="101" name="TextBox 100"/>
            <p:cNvSpPr txBox="1"/>
            <p:nvPr/>
          </p:nvSpPr>
          <p:spPr>
            <a:xfrm>
              <a:off x="2619588" y="4811130"/>
              <a:ext cx="444156" cy="369332"/>
            </a:xfrm>
            <a:prstGeom prst="rect">
              <a:avLst/>
            </a:prstGeom>
            <a:solidFill>
              <a:srgbClr val="FF6600"/>
            </a:solidFill>
          </p:spPr>
          <p:txBody>
            <a:bodyPr wrap="square" rtlCol="0">
              <a:spAutoFit/>
            </a:bodyPr>
            <a:lstStyle/>
            <a:p>
              <a:pPr algn="ctr"/>
              <a:r>
                <a:rPr lang="en-US" dirty="0" smtClean="0"/>
                <a:t>FG</a:t>
              </a:r>
              <a:endParaRPr lang="en-US" dirty="0"/>
            </a:p>
          </p:txBody>
        </p:sp>
        <p:cxnSp>
          <p:nvCxnSpPr>
            <p:cNvPr id="102" name="Straight Connector 101"/>
            <p:cNvCxnSpPr>
              <a:stCxn id="86" idx="2"/>
              <a:endCxn id="87" idx="0"/>
            </p:cNvCxnSpPr>
            <p:nvPr/>
          </p:nvCxnSpPr>
          <p:spPr>
            <a:xfrm flipH="1">
              <a:off x="962193" y="2348722"/>
              <a:ext cx="544462" cy="15622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86" idx="2"/>
              <a:endCxn id="91" idx="0"/>
            </p:cNvCxnSpPr>
            <p:nvPr/>
          </p:nvCxnSpPr>
          <p:spPr>
            <a:xfrm>
              <a:off x="1506655" y="2348722"/>
              <a:ext cx="542037" cy="15622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a:stCxn id="87" idx="2"/>
              <a:endCxn id="88" idx="0"/>
            </p:cNvCxnSpPr>
            <p:nvPr/>
          </p:nvCxnSpPr>
          <p:spPr>
            <a:xfrm flipH="1">
              <a:off x="955779" y="2874276"/>
              <a:ext cx="6414" cy="21413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88" idx="2"/>
            </p:cNvCxnSpPr>
            <p:nvPr/>
          </p:nvCxnSpPr>
          <p:spPr>
            <a:xfrm>
              <a:off x="955779" y="3457739"/>
              <a:ext cx="6414" cy="18580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89" idx="2"/>
              <a:endCxn id="90" idx="0"/>
            </p:cNvCxnSpPr>
            <p:nvPr/>
          </p:nvCxnSpPr>
          <p:spPr>
            <a:xfrm flipH="1">
              <a:off x="809895" y="4012876"/>
              <a:ext cx="30418" cy="20130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a:stCxn id="88" idx="2"/>
              <a:endCxn id="92" idx="0"/>
            </p:cNvCxnSpPr>
            <p:nvPr/>
          </p:nvCxnSpPr>
          <p:spPr>
            <a:xfrm>
              <a:off x="955779" y="3457739"/>
              <a:ext cx="999125" cy="18580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91" idx="2"/>
              <a:endCxn id="95" idx="0"/>
            </p:cNvCxnSpPr>
            <p:nvPr/>
          </p:nvCxnSpPr>
          <p:spPr>
            <a:xfrm>
              <a:off x="2048692" y="2874276"/>
              <a:ext cx="1411422" cy="2165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a:stCxn id="87" idx="2"/>
              <a:endCxn id="93" idx="0"/>
            </p:cNvCxnSpPr>
            <p:nvPr/>
          </p:nvCxnSpPr>
          <p:spPr>
            <a:xfrm>
              <a:off x="962193" y="2874276"/>
              <a:ext cx="1879473" cy="2165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a:stCxn id="88" idx="2"/>
              <a:endCxn id="97" idx="0"/>
            </p:cNvCxnSpPr>
            <p:nvPr/>
          </p:nvCxnSpPr>
          <p:spPr>
            <a:xfrm>
              <a:off x="955779" y="3457739"/>
              <a:ext cx="1885887" cy="167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a:stCxn id="88" idx="2"/>
              <a:endCxn id="96" idx="0"/>
            </p:cNvCxnSpPr>
            <p:nvPr/>
          </p:nvCxnSpPr>
          <p:spPr>
            <a:xfrm>
              <a:off x="955779" y="3457739"/>
              <a:ext cx="3166585" cy="167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a:stCxn id="92" idx="2"/>
              <a:endCxn id="94" idx="0"/>
            </p:cNvCxnSpPr>
            <p:nvPr/>
          </p:nvCxnSpPr>
          <p:spPr>
            <a:xfrm>
              <a:off x="1954904" y="4012876"/>
              <a:ext cx="2167460" cy="2363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a:stCxn id="89" idx="2"/>
              <a:endCxn id="98" idx="0"/>
            </p:cNvCxnSpPr>
            <p:nvPr/>
          </p:nvCxnSpPr>
          <p:spPr>
            <a:xfrm>
              <a:off x="840313" y="4012876"/>
              <a:ext cx="2619801" cy="22188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p:cNvCxnSpPr>
              <a:stCxn id="90" idx="2"/>
              <a:endCxn id="99" idx="0"/>
            </p:cNvCxnSpPr>
            <p:nvPr/>
          </p:nvCxnSpPr>
          <p:spPr>
            <a:xfrm>
              <a:off x="809895" y="4583509"/>
              <a:ext cx="3323750" cy="2414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90" idx="2"/>
              <a:endCxn id="100" idx="0"/>
            </p:cNvCxnSpPr>
            <p:nvPr/>
          </p:nvCxnSpPr>
          <p:spPr>
            <a:xfrm>
              <a:off x="809895" y="4583509"/>
              <a:ext cx="2661500" cy="2269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90" idx="2"/>
              <a:endCxn id="101" idx="0"/>
            </p:cNvCxnSpPr>
            <p:nvPr/>
          </p:nvCxnSpPr>
          <p:spPr>
            <a:xfrm>
              <a:off x="809895" y="4583509"/>
              <a:ext cx="2031771" cy="227621"/>
            </a:xfrm>
            <a:prstGeom prst="line">
              <a:avLst/>
            </a:prstGeom>
          </p:spPr>
          <p:style>
            <a:lnRef idx="2">
              <a:schemeClr val="accent1"/>
            </a:lnRef>
            <a:fillRef idx="0">
              <a:schemeClr val="accent1"/>
            </a:fillRef>
            <a:effectRef idx="1">
              <a:schemeClr val="accent1"/>
            </a:effectRef>
            <a:fontRef idx="minor">
              <a:schemeClr val="tx1"/>
            </a:fontRef>
          </p:style>
        </p:cxnSp>
        <p:sp>
          <p:nvSpPr>
            <p:cNvPr id="117" name="Rectangle 116"/>
            <p:cNvSpPr/>
            <p:nvPr/>
          </p:nvSpPr>
          <p:spPr>
            <a:xfrm>
              <a:off x="89803" y="1907362"/>
              <a:ext cx="2448827" cy="392923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2538631" y="1905826"/>
              <a:ext cx="620884" cy="392923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3153547" y="1904290"/>
              <a:ext cx="669764" cy="392923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p:cNvSpPr/>
            <p:nvPr/>
          </p:nvSpPr>
          <p:spPr>
            <a:xfrm>
              <a:off x="3823311" y="1902754"/>
              <a:ext cx="602757" cy="392923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4" name="Picture 123" descr="Screen Shot 2015-09-18 at 8.45.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434" y="1779522"/>
            <a:ext cx="443837" cy="419100"/>
          </a:xfrm>
          <a:prstGeom prst="rect">
            <a:avLst/>
          </a:prstGeom>
        </p:spPr>
      </p:pic>
      <p:sp>
        <p:nvSpPr>
          <p:cNvPr id="125" name="TextBox 124"/>
          <p:cNvSpPr txBox="1"/>
          <p:nvPr/>
        </p:nvSpPr>
        <p:spPr>
          <a:xfrm>
            <a:off x="72330" y="901209"/>
            <a:ext cx="1285352" cy="646331"/>
          </a:xfrm>
          <a:prstGeom prst="rect">
            <a:avLst/>
          </a:prstGeom>
          <a:noFill/>
        </p:spPr>
        <p:txBody>
          <a:bodyPr wrap="square" rtlCol="0">
            <a:spAutoFit/>
          </a:bodyPr>
          <a:lstStyle/>
          <a:p>
            <a:r>
              <a:rPr lang="en-US" dirty="0" smtClean="0"/>
              <a:t>Namespace Project A</a:t>
            </a:r>
            <a:endParaRPr lang="en-US" dirty="0"/>
          </a:p>
        </p:txBody>
      </p:sp>
      <p:sp>
        <p:nvSpPr>
          <p:cNvPr id="126" name="TextBox 125"/>
          <p:cNvSpPr txBox="1"/>
          <p:nvPr/>
        </p:nvSpPr>
        <p:spPr>
          <a:xfrm>
            <a:off x="7858648" y="830840"/>
            <a:ext cx="1285352" cy="646331"/>
          </a:xfrm>
          <a:prstGeom prst="rect">
            <a:avLst/>
          </a:prstGeom>
          <a:noFill/>
        </p:spPr>
        <p:txBody>
          <a:bodyPr wrap="square" rtlCol="0">
            <a:spAutoFit/>
          </a:bodyPr>
          <a:lstStyle/>
          <a:p>
            <a:pPr algn="r"/>
            <a:r>
              <a:rPr lang="en-US" dirty="0" smtClean="0"/>
              <a:t>Namespace </a:t>
            </a:r>
            <a:r>
              <a:rPr lang="en-US" smtClean="0"/>
              <a:t>Project N</a:t>
            </a:r>
            <a:endParaRPr lang="en-US" dirty="0"/>
          </a:p>
        </p:txBody>
      </p:sp>
      <p:cxnSp>
        <p:nvCxnSpPr>
          <p:cNvPr id="129" name="Straight Connector 128"/>
          <p:cNvCxnSpPr>
            <a:stCxn id="86" idx="0"/>
            <a:endCxn id="19" idx="2"/>
          </p:cNvCxnSpPr>
          <p:nvPr/>
        </p:nvCxnSpPr>
        <p:spPr>
          <a:xfrm flipH="1" flipV="1">
            <a:off x="4446696" y="1125869"/>
            <a:ext cx="1740996" cy="49369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a:endCxn id="19" idx="2"/>
          </p:cNvCxnSpPr>
          <p:nvPr/>
        </p:nvCxnSpPr>
        <p:spPr>
          <a:xfrm flipV="1">
            <a:off x="4446696" y="1125869"/>
            <a:ext cx="0" cy="4937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4" name="Straight Connector 143"/>
          <p:cNvCxnSpPr>
            <a:endCxn id="19" idx="2"/>
          </p:cNvCxnSpPr>
          <p:nvPr/>
        </p:nvCxnSpPr>
        <p:spPr>
          <a:xfrm flipH="1" flipV="1">
            <a:off x="4446696" y="1125869"/>
            <a:ext cx="152400" cy="493727"/>
          </a:xfrm>
          <a:prstGeom prst="line">
            <a:avLst/>
          </a:prstGeom>
        </p:spPr>
        <p:style>
          <a:lnRef idx="2">
            <a:schemeClr val="accent1"/>
          </a:lnRef>
          <a:fillRef idx="0">
            <a:schemeClr val="accent1"/>
          </a:fillRef>
          <a:effectRef idx="1">
            <a:schemeClr val="accent1"/>
          </a:effectRef>
          <a:fontRef idx="minor">
            <a:schemeClr val="tx1"/>
          </a:fontRef>
        </p:style>
      </p:cxnSp>
      <p:sp>
        <p:nvSpPr>
          <p:cNvPr id="148" name="TextBox 147"/>
          <p:cNvSpPr txBox="1"/>
          <p:nvPr/>
        </p:nvSpPr>
        <p:spPr>
          <a:xfrm>
            <a:off x="4382549" y="2234726"/>
            <a:ext cx="320729" cy="2677656"/>
          </a:xfrm>
          <a:prstGeom prst="rect">
            <a:avLst/>
          </a:prstGeom>
          <a:noFill/>
        </p:spPr>
        <p:txBody>
          <a:bodyPr wrap="square" rtlCol="0">
            <a:spAutoFit/>
          </a:bodyPr>
          <a:lstStyle/>
          <a:p>
            <a:pPr algn="ctr"/>
            <a:r>
              <a:rPr lang="en-US" sz="1400" dirty="0" smtClean="0"/>
              <a:t>N     </a:t>
            </a:r>
          </a:p>
          <a:p>
            <a:pPr algn="ctr"/>
            <a:r>
              <a:rPr lang="en-US" sz="1400" dirty="0" smtClean="0"/>
              <a:t> Name Spaces</a:t>
            </a:r>
            <a:endParaRPr lang="en-US" sz="1400" dirty="0"/>
          </a:p>
        </p:txBody>
      </p:sp>
      <p:sp>
        <p:nvSpPr>
          <p:cNvPr id="149" name="TextBox 148"/>
          <p:cNvSpPr txBox="1"/>
          <p:nvPr/>
        </p:nvSpPr>
        <p:spPr>
          <a:xfrm>
            <a:off x="861999" y="4641167"/>
            <a:ext cx="848976" cy="830997"/>
          </a:xfrm>
          <a:prstGeom prst="rect">
            <a:avLst/>
          </a:prstGeom>
          <a:noFill/>
        </p:spPr>
        <p:txBody>
          <a:bodyPr wrap="square" rtlCol="0">
            <a:spAutoFit/>
          </a:bodyPr>
          <a:lstStyle/>
          <a:p>
            <a:pPr algn="ctr"/>
            <a:r>
              <a:rPr lang="en-US" sz="1600" dirty="0" smtClean="0"/>
              <a:t>PFS MDS </a:t>
            </a:r>
          </a:p>
          <a:p>
            <a:pPr algn="ctr"/>
            <a:r>
              <a:rPr lang="en-US" sz="1600" dirty="0" smtClean="0"/>
              <a:t>A</a:t>
            </a:r>
            <a:endParaRPr lang="en-US" sz="1600" dirty="0"/>
          </a:p>
        </p:txBody>
      </p:sp>
      <p:sp>
        <p:nvSpPr>
          <p:cNvPr id="150" name="TextBox 149"/>
          <p:cNvSpPr txBox="1"/>
          <p:nvPr/>
        </p:nvSpPr>
        <p:spPr>
          <a:xfrm>
            <a:off x="5636816" y="4641167"/>
            <a:ext cx="848976" cy="830997"/>
          </a:xfrm>
          <a:prstGeom prst="rect">
            <a:avLst/>
          </a:prstGeom>
          <a:noFill/>
        </p:spPr>
        <p:txBody>
          <a:bodyPr wrap="square" rtlCol="0">
            <a:spAutoFit/>
          </a:bodyPr>
          <a:lstStyle/>
          <a:p>
            <a:pPr algn="ctr"/>
            <a:r>
              <a:rPr lang="en-US" sz="1600" dirty="0" smtClean="0"/>
              <a:t>PFS MDS </a:t>
            </a:r>
          </a:p>
          <a:p>
            <a:pPr algn="ctr"/>
            <a:r>
              <a:rPr lang="en-US" sz="1600" dirty="0" smtClean="0"/>
              <a:t>N</a:t>
            </a:r>
            <a:endParaRPr lang="en-US" sz="1600" dirty="0"/>
          </a:p>
        </p:txBody>
      </p:sp>
      <p:sp>
        <p:nvSpPr>
          <p:cNvPr id="151" name="TextBox 150"/>
          <p:cNvSpPr txBox="1"/>
          <p:nvPr/>
        </p:nvSpPr>
        <p:spPr>
          <a:xfrm>
            <a:off x="2396439" y="4783280"/>
            <a:ext cx="760862" cy="738664"/>
          </a:xfrm>
          <a:prstGeom prst="rect">
            <a:avLst/>
          </a:prstGeom>
          <a:noFill/>
        </p:spPr>
        <p:txBody>
          <a:bodyPr wrap="square" rtlCol="0">
            <a:spAutoFit/>
          </a:bodyPr>
          <a:lstStyle/>
          <a:p>
            <a:pPr algn="ctr"/>
            <a:r>
              <a:rPr lang="en-US" sz="1400" dirty="0" smtClean="0"/>
              <a:t>PFS MDS </a:t>
            </a:r>
          </a:p>
          <a:p>
            <a:pPr algn="ctr"/>
            <a:r>
              <a:rPr lang="en-US" sz="1400" dirty="0" smtClean="0"/>
              <a:t>A.1</a:t>
            </a:r>
            <a:endParaRPr lang="en-US" sz="1400" dirty="0"/>
          </a:p>
        </p:txBody>
      </p:sp>
      <p:sp>
        <p:nvSpPr>
          <p:cNvPr id="152" name="TextBox 151"/>
          <p:cNvSpPr txBox="1"/>
          <p:nvPr/>
        </p:nvSpPr>
        <p:spPr>
          <a:xfrm>
            <a:off x="2985025" y="4768916"/>
            <a:ext cx="760862" cy="738664"/>
          </a:xfrm>
          <a:prstGeom prst="rect">
            <a:avLst/>
          </a:prstGeom>
          <a:noFill/>
        </p:spPr>
        <p:txBody>
          <a:bodyPr wrap="square" rtlCol="0">
            <a:spAutoFit/>
          </a:bodyPr>
          <a:lstStyle/>
          <a:p>
            <a:pPr algn="ctr"/>
            <a:r>
              <a:rPr lang="en-US" sz="1400" dirty="0" smtClean="0"/>
              <a:t>PFS MDS </a:t>
            </a:r>
          </a:p>
          <a:p>
            <a:pPr algn="ctr"/>
            <a:r>
              <a:rPr lang="en-US" sz="1400" dirty="0" smtClean="0"/>
              <a:t>A.2</a:t>
            </a:r>
            <a:endParaRPr lang="en-US" sz="1400" dirty="0"/>
          </a:p>
        </p:txBody>
      </p:sp>
      <p:sp>
        <p:nvSpPr>
          <p:cNvPr id="153" name="TextBox 152"/>
          <p:cNvSpPr txBox="1"/>
          <p:nvPr/>
        </p:nvSpPr>
        <p:spPr>
          <a:xfrm>
            <a:off x="3626475" y="4768916"/>
            <a:ext cx="760862" cy="738664"/>
          </a:xfrm>
          <a:prstGeom prst="rect">
            <a:avLst/>
          </a:prstGeom>
          <a:noFill/>
        </p:spPr>
        <p:txBody>
          <a:bodyPr wrap="square" rtlCol="0">
            <a:spAutoFit/>
          </a:bodyPr>
          <a:lstStyle/>
          <a:p>
            <a:pPr algn="ctr"/>
            <a:r>
              <a:rPr lang="en-US" sz="1400" dirty="0" smtClean="0"/>
              <a:t>PFS MDS </a:t>
            </a:r>
          </a:p>
          <a:p>
            <a:pPr algn="ctr"/>
            <a:r>
              <a:rPr lang="en-US" sz="1400" dirty="0" smtClean="0"/>
              <a:t>A.M</a:t>
            </a:r>
            <a:endParaRPr lang="en-US" sz="1400" dirty="0"/>
          </a:p>
        </p:txBody>
      </p:sp>
      <p:sp>
        <p:nvSpPr>
          <p:cNvPr id="154" name="TextBox 153"/>
          <p:cNvSpPr txBox="1"/>
          <p:nvPr/>
        </p:nvSpPr>
        <p:spPr>
          <a:xfrm>
            <a:off x="7129864" y="4773921"/>
            <a:ext cx="760862" cy="738664"/>
          </a:xfrm>
          <a:prstGeom prst="rect">
            <a:avLst/>
          </a:prstGeom>
          <a:noFill/>
        </p:spPr>
        <p:txBody>
          <a:bodyPr wrap="square" rtlCol="0">
            <a:spAutoFit/>
          </a:bodyPr>
          <a:lstStyle/>
          <a:p>
            <a:pPr algn="ctr"/>
            <a:r>
              <a:rPr lang="en-US" sz="1400" dirty="0" smtClean="0"/>
              <a:t>PFS MDS </a:t>
            </a:r>
          </a:p>
          <a:p>
            <a:pPr algn="ctr"/>
            <a:r>
              <a:rPr lang="en-US" sz="1400" dirty="0"/>
              <a:t>N</a:t>
            </a:r>
            <a:r>
              <a:rPr lang="en-US" sz="1400" dirty="0" smtClean="0"/>
              <a:t>.1</a:t>
            </a:r>
            <a:endParaRPr lang="en-US" sz="1400" dirty="0"/>
          </a:p>
        </p:txBody>
      </p:sp>
      <p:sp>
        <p:nvSpPr>
          <p:cNvPr id="155" name="TextBox 154"/>
          <p:cNvSpPr txBox="1"/>
          <p:nvPr/>
        </p:nvSpPr>
        <p:spPr>
          <a:xfrm>
            <a:off x="7782595" y="4772385"/>
            <a:ext cx="760862" cy="738664"/>
          </a:xfrm>
          <a:prstGeom prst="rect">
            <a:avLst/>
          </a:prstGeom>
          <a:noFill/>
        </p:spPr>
        <p:txBody>
          <a:bodyPr wrap="square" rtlCol="0">
            <a:spAutoFit/>
          </a:bodyPr>
          <a:lstStyle/>
          <a:p>
            <a:pPr algn="ctr"/>
            <a:r>
              <a:rPr lang="en-US" sz="1400" dirty="0" smtClean="0"/>
              <a:t>PFS MDS </a:t>
            </a:r>
          </a:p>
          <a:p>
            <a:pPr algn="ctr"/>
            <a:r>
              <a:rPr lang="en-US" sz="1400" dirty="0"/>
              <a:t>N</a:t>
            </a:r>
            <a:r>
              <a:rPr lang="en-US" sz="1400" dirty="0" smtClean="0"/>
              <a:t>.2</a:t>
            </a:r>
            <a:endParaRPr lang="en-US" sz="1400" dirty="0"/>
          </a:p>
        </p:txBody>
      </p:sp>
      <p:sp>
        <p:nvSpPr>
          <p:cNvPr id="156" name="TextBox 155"/>
          <p:cNvSpPr txBox="1"/>
          <p:nvPr/>
        </p:nvSpPr>
        <p:spPr>
          <a:xfrm>
            <a:off x="8411216" y="4772385"/>
            <a:ext cx="760862" cy="738664"/>
          </a:xfrm>
          <a:prstGeom prst="rect">
            <a:avLst/>
          </a:prstGeom>
          <a:noFill/>
        </p:spPr>
        <p:txBody>
          <a:bodyPr wrap="square" rtlCol="0">
            <a:spAutoFit/>
          </a:bodyPr>
          <a:lstStyle/>
          <a:p>
            <a:pPr algn="ctr"/>
            <a:r>
              <a:rPr lang="en-US" sz="1400" dirty="0" smtClean="0"/>
              <a:t>PFS MDS </a:t>
            </a:r>
          </a:p>
          <a:p>
            <a:pPr algn="ctr"/>
            <a:r>
              <a:rPr lang="en-US" sz="1400" dirty="0" smtClean="0"/>
              <a:t>N.M</a:t>
            </a:r>
            <a:endParaRPr lang="en-US" sz="1400" dirty="0"/>
          </a:p>
        </p:txBody>
      </p:sp>
      <p:sp>
        <p:nvSpPr>
          <p:cNvPr id="157" name="TextBox 156"/>
          <p:cNvSpPr txBox="1"/>
          <p:nvPr/>
        </p:nvSpPr>
        <p:spPr>
          <a:xfrm>
            <a:off x="155612" y="6119697"/>
            <a:ext cx="5859661" cy="369332"/>
          </a:xfrm>
          <a:prstGeom prst="rect">
            <a:avLst/>
          </a:prstGeom>
          <a:solidFill>
            <a:srgbClr val="FFFF00"/>
          </a:solidFill>
          <a:ln>
            <a:solidFill>
              <a:schemeClr val="tx1"/>
            </a:solidFill>
          </a:ln>
        </p:spPr>
        <p:txBody>
          <a:bodyPr wrap="square" rtlCol="0">
            <a:spAutoFit/>
          </a:bodyPr>
          <a:lstStyle/>
          <a:p>
            <a:pPr algn="ctr"/>
            <a:r>
              <a:rPr lang="en-US" dirty="0" smtClean="0"/>
              <a:t> </a:t>
            </a:r>
            <a:endParaRPr lang="en-US" dirty="0"/>
          </a:p>
        </p:txBody>
      </p:sp>
      <p:cxnSp>
        <p:nvCxnSpPr>
          <p:cNvPr id="159" name="Straight Arrow Connector 158"/>
          <p:cNvCxnSpPr>
            <a:endCxn id="179" idx="2"/>
          </p:cNvCxnSpPr>
          <p:nvPr/>
        </p:nvCxnSpPr>
        <p:spPr>
          <a:xfrm flipH="1">
            <a:off x="5643232" y="4835724"/>
            <a:ext cx="1682322" cy="14635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flipH="1">
            <a:off x="6635941" y="4783280"/>
            <a:ext cx="689613" cy="15544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8" idx="1"/>
          </p:cNvCxnSpPr>
          <p:nvPr/>
        </p:nvCxnSpPr>
        <p:spPr>
          <a:xfrm flipH="1">
            <a:off x="555609" y="4637180"/>
            <a:ext cx="1993413" cy="1700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p:nvPr/>
        </p:nvCxnSpPr>
        <p:spPr>
          <a:xfrm flipH="1">
            <a:off x="2932795" y="4819991"/>
            <a:ext cx="234778" cy="14765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a:endCxn id="177" idx="3"/>
          </p:cNvCxnSpPr>
          <p:nvPr/>
        </p:nvCxnSpPr>
        <p:spPr>
          <a:xfrm flipH="1">
            <a:off x="2827369" y="4835724"/>
            <a:ext cx="990699" cy="15677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7" name="Oval 176"/>
          <p:cNvSpPr/>
          <p:nvPr/>
        </p:nvSpPr>
        <p:spPr>
          <a:xfrm>
            <a:off x="2791672" y="6145353"/>
            <a:ext cx="243755" cy="3023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Oval 177"/>
          <p:cNvSpPr/>
          <p:nvPr/>
        </p:nvSpPr>
        <p:spPr>
          <a:xfrm>
            <a:off x="457200" y="6148108"/>
            <a:ext cx="243755" cy="3023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Oval 178"/>
          <p:cNvSpPr/>
          <p:nvPr/>
        </p:nvSpPr>
        <p:spPr>
          <a:xfrm>
            <a:off x="5643232" y="6148108"/>
            <a:ext cx="243755" cy="3023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Oval 179"/>
          <p:cNvSpPr/>
          <p:nvPr/>
        </p:nvSpPr>
        <p:spPr>
          <a:xfrm>
            <a:off x="6543706" y="6145353"/>
            <a:ext cx="243755" cy="3023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TextBox 180"/>
          <p:cNvSpPr txBox="1"/>
          <p:nvPr/>
        </p:nvSpPr>
        <p:spPr>
          <a:xfrm>
            <a:off x="700955" y="6019724"/>
            <a:ext cx="1023080" cy="523220"/>
          </a:xfrm>
          <a:prstGeom prst="rect">
            <a:avLst/>
          </a:prstGeom>
          <a:noFill/>
        </p:spPr>
        <p:txBody>
          <a:bodyPr wrap="square" rtlCol="0">
            <a:spAutoFit/>
          </a:bodyPr>
          <a:lstStyle/>
          <a:p>
            <a:pPr algn="ctr"/>
            <a:r>
              <a:rPr lang="en-US" sz="1400" dirty="0" err="1" smtClean="0"/>
              <a:t>Uni</a:t>
            </a:r>
            <a:r>
              <a:rPr lang="en-US" sz="1400" dirty="0" smtClean="0"/>
              <a:t> Object File</a:t>
            </a:r>
            <a:endParaRPr lang="en-US" sz="1400" dirty="0"/>
          </a:p>
        </p:txBody>
      </p:sp>
      <p:sp>
        <p:nvSpPr>
          <p:cNvPr id="182" name="TextBox 181"/>
          <p:cNvSpPr txBox="1"/>
          <p:nvPr/>
        </p:nvSpPr>
        <p:spPr>
          <a:xfrm>
            <a:off x="1880817" y="6024846"/>
            <a:ext cx="1023080" cy="523220"/>
          </a:xfrm>
          <a:prstGeom prst="rect">
            <a:avLst/>
          </a:prstGeom>
          <a:noFill/>
        </p:spPr>
        <p:txBody>
          <a:bodyPr wrap="square" rtlCol="0">
            <a:spAutoFit/>
          </a:bodyPr>
          <a:lstStyle/>
          <a:p>
            <a:pPr algn="ctr"/>
            <a:r>
              <a:rPr lang="en-US" sz="1400" dirty="0" smtClean="0"/>
              <a:t>Packed Object File</a:t>
            </a:r>
            <a:endParaRPr lang="en-US" sz="1400" dirty="0"/>
          </a:p>
        </p:txBody>
      </p:sp>
      <p:sp>
        <p:nvSpPr>
          <p:cNvPr id="183" name="TextBox 182"/>
          <p:cNvSpPr txBox="1"/>
          <p:nvPr/>
        </p:nvSpPr>
        <p:spPr>
          <a:xfrm>
            <a:off x="6663523" y="6032552"/>
            <a:ext cx="1023080" cy="523220"/>
          </a:xfrm>
          <a:prstGeom prst="rect">
            <a:avLst/>
          </a:prstGeom>
          <a:noFill/>
        </p:spPr>
        <p:txBody>
          <a:bodyPr wrap="square" rtlCol="0">
            <a:spAutoFit/>
          </a:bodyPr>
          <a:lstStyle/>
          <a:p>
            <a:pPr algn="ctr"/>
            <a:r>
              <a:rPr lang="en-US" sz="1400" dirty="0" smtClean="0"/>
              <a:t>Multi Object File</a:t>
            </a:r>
            <a:endParaRPr lang="en-US" sz="1400" dirty="0"/>
          </a:p>
        </p:txBody>
      </p:sp>
      <p:sp>
        <p:nvSpPr>
          <p:cNvPr id="184" name="TextBox 183"/>
          <p:cNvSpPr txBox="1"/>
          <p:nvPr/>
        </p:nvSpPr>
        <p:spPr>
          <a:xfrm>
            <a:off x="3297114" y="6127446"/>
            <a:ext cx="1634942" cy="369332"/>
          </a:xfrm>
          <a:prstGeom prst="rect">
            <a:avLst/>
          </a:prstGeom>
          <a:noFill/>
        </p:spPr>
        <p:txBody>
          <a:bodyPr wrap="square" rtlCol="0">
            <a:spAutoFit/>
          </a:bodyPr>
          <a:lstStyle/>
          <a:p>
            <a:r>
              <a:rPr lang="en-US" dirty="0" smtClean="0"/>
              <a:t>Object Repo A</a:t>
            </a:r>
            <a:endParaRPr lang="en-US" dirty="0"/>
          </a:p>
        </p:txBody>
      </p:sp>
      <p:sp>
        <p:nvSpPr>
          <p:cNvPr id="185" name="TextBox 184"/>
          <p:cNvSpPr txBox="1"/>
          <p:nvPr/>
        </p:nvSpPr>
        <p:spPr>
          <a:xfrm>
            <a:off x="3402362" y="5448867"/>
            <a:ext cx="2859459" cy="646331"/>
          </a:xfrm>
          <a:prstGeom prst="rect">
            <a:avLst/>
          </a:prstGeom>
          <a:noFill/>
        </p:spPr>
        <p:txBody>
          <a:bodyPr wrap="square" rtlCol="0">
            <a:spAutoFit/>
          </a:bodyPr>
          <a:lstStyle/>
          <a:p>
            <a:pPr algn="ctr"/>
            <a:r>
              <a:rPr lang="en-US" b="1" dirty="0" smtClean="0">
                <a:solidFill>
                  <a:srgbClr val="FF0000"/>
                </a:solidFill>
              </a:rPr>
              <a:t>N X M MDS File Systems  (for metadata only)</a:t>
            </a:r>
            <a:endParaRPr lang="en-US" b="1" dirty="0">
              <a:solidFill>
                <a:srgbClr val="FF0000"/>
              </a:solidFill>
            </a:endParaRPr>
          </a:p>
        </p:txBody>
      </p:sp>
      <p:sp>
        <p:nvSpPr>
          <p:cNvPr id="186" name="TextBox 185"/>
          <p:cNvSpPr txBox="1"/>
          <p:nvPr/>
        </p:nvSpPr>
        <p:spPr>
          <a:xfrm>
            <a:off x="100825" y="4269058"/>
            <a:ext cx="1185662" cy="954107"/>
          </a:xfrm>
          <a:prstGeom prst="rect">
            <a:avLst/>
          </a:prstGeom>
          <a:noFill/>
        </p:spPr>
        <p:txBody>
          <a:bodyPr wrap="square" rtlCol="0">
            <a:spAutoFit/>
          </a:bodyPr>
          <a:lstStyle/>
          <a:p>
            <a:r>
              <a:rPr lang="en-US" sz="1400" dirty="0" smtClean="0"/>
              <a:t>Namespaces MDS holds Directory Metadata</a:t>
            </a:r>
            <a:endParaRPr lang="en-US" sz="1400" dirty="0"/>
          </a:p>
        </p:txBody>
      </p:sp>
      <p:sp>
        <p:nvSpPr>
          <p:cNvPr id="187" name="TextBox 186"/>
          <p:cNvSpPr txBox="1"/>
          <p:nvPr/>
        </p:nvSpPr>
        <p:spPr>
          <a:xfrm>
            <a:off x="7170347" y="5610599"/>
            <a:ext cx="2002898" cy="523220"/>
          </a:xfrm>
          <a:prstGeom prst="rect">
            <a:avLst/>
          </a:prstGeom>
          <a:noFill/>
        </p:spPr>
        <p:txBody>
          <a:bodyPr wrap="square" rtlCol="0">
            <a:spAutoFit/>
          </a:bodyPr>
          <a:lstStyle/>
          <a:p>
            <a:r>
              <a:rPr lang="en-US" sz="1400" dirty="0" smtClean="0"/>
              <a:t>File Metadata is hashed over M multiple MDS</a:t>
            </a:r>
            <a:endParaRPr lang="en-US" sz="1400" dirty="0"/>
          </a:p>
        </p:txBody>
      </p:sp>
      <p:cxnSp>
        <p:nvCxnSpPr>
          <p:cNvPr id="189" name="Straight Arrow Connector 188"/>
          <p:cNvCxnSpPr>
            <a:endCxn id="154" idx="2"/>
          </p:cNvCxnSpPr>
          <p:nvPr/>
        </p:nvCxnSpPr>
        <p:spPr>
          <a:xfrm flipH="1" flipV="1">
            <a:off x="7510295" y="5512585"/>
            <a:ext cx="408779" cy="168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a:endCxn id="119" idx="2"/>
          </p:cNvCxnSpPr>
          <p:nvPr/>
        </p:nvCxnSpPr>
        <p:spPr>
          <a:xfrm flipV="1">
            <a:off x="7919073" y="5473700"/>
            <a:ext cx="250393" cy="207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endCxn id="120" idx="2"/>
          </p:cNvCxnSpPr>
          <p:nvPr/>
        </p:nvCxnSpPr>
        <p:spPr>
          <a:xfrm flipV="1">
            <a:off x="7919074" y="5472164"/>
            <a:ext cx="886653" cy="192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932795" y="6435246"/>
            <a:ext cx="3828477" cy="369332"/>
          </a:xfrm>
          <a:prstGeom prst="rect">
            <a:avLst/>
          </a:prstGeom>
          <a:noFill/>
        </p:spPr>
        <p:txBody>
          <a:bodyPr wrap="square" rtlCol="0">
            <a:spAutoFit/>
          </a:bodyPr>
          <a:lstStyle/>
          <a:p>
            <a:r>
              <a:rPr lang="en-US" dirty="0" smtClean="0"/>
              <a:t>Striping across 1 to X Object Repos</a:t>
            </a:r>
            <a:endParaRPr lang="en-US" dirty="0"/>
          </a:p>
        </p:txBody>
      </p:sp>
      <p:pic>
        <p:nvPicPr>
          <p:cNvPr id="127" name="Picture 126" descr="Screen Shot 2015-09-18 at 8.45.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089" y="6108026"/>
            <a:ext cx="443837" cy="419100"/>
          </a:xfrm>
          <a:prstGeom prst="rect">
            <a:avLst/>
          </a:prstGeom>
        </p:spPr>
      </p:pic>
    </p:spTree>
    <p:extLst>
      <p:ext uri="{BB962C8B-B14F-4D97-AF65-F5344CB8AC3E}">
        <p14:creationId xmlns:p14="http://schemas.microsoft.com/office/powerpoint/2010/main" val="92017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657892" y="816482"/>
            <a:ext cx="1848716" cy="646331"/>
          </a:xfrm>
          <a:prstGeom prst="rect">
            <a:avLst/>
          </a:prstGeom>
          <a:solidFill>
            <a:schemeClr val="bg1"/>
          </a:solidFill>
          <a:ln>
            <a:noFill/>
          </a:ln>
        </p:spPr>
        <p:txBody>
          <a:bodyPr wrap="square" rtlCol="0">
            <a:spAutoFit/>
          </a:bodyPr>
          <a:lstStyle/>
          <a:p>
            <a:pPr algn="ctr"/>
            <a:r>
              <a:rPr lang="en-US" dirty="0" smtClean="0"/>
              <a:t>Users do data movement here</a:t>
            </a:r>
          </a:p>
        </p:txBody>
      </p:sp>
      <p:sp>
        <p:nvSpPr>
          <p:cNvPr id="38" name="TextBox 37"/>
          <p:cNvSpPr txBox="1"/>
          <p:nvPr/>
        </p:nvSpPr>
        <p:spPr>
          <a:xfrm>
            <a:off x="6266619" y="3795340"/>
            <a:ext cx="2094694" cy="646331"/>
          </a:xfrm>
          <a:prstGeom prst="rect">
            <a:avLst/>
          </a:prstGeom>
          <a:solidFill>
            <a:schemeClr val="bg1"/>
          </a:solidFill>
          <a:ln>
            <a:noFill/>
          </a:ln>
        </p:spPr>
        <p:txBody>
          <a:bodyPr wrap="square" rtlCol="0">
            <a:spAutoFit/>
          </a:bodyPr>
          <a:lstStyle/>
          <a:p>
            <a:pPr algn="ctr"/>
            <a:r>
              <a:rPr lang="en-US" dirty="0" smtClean="0"/>
              <a:t>Metadata Servers</a:t>
            </a:r>
          </a:p>
          <a:p>
            <a:pPr algn="ctr"/>
            <a:endParaRPr lang="en-US" dirty="0" smtClean="0"/>
          </a:p>
        </p:txBody>
      </p:sp>
      <p:sp>
        <p:nvSpPr>
          <p:cNvPr id="2" name="Title 1"/>
          <p:cNvSpPr>
            <a:spLocks noGrp="1"/>
          </p:cNvSpPr>
          <p:nvPr>
            <p:ph type="title"/>
          </p:nvPr>
        </p:nvSpPr>
        <p:spPr>
          <a:xfrm>
            <a:off x="457200" y="186613"/>
            <a:ext cx="8229600" cy="619117"/>
          </a:xfrm>
        </p:spPr>
        <p:txBody>
          <a:bodyPr>
            <a:normAutofit fontScale="90000"/>
          </a:bodyPr>
          <a:lstStyle/>
          <a:p>
            <a:r>
              <a:rPr lang="en-US" dirty="0" smtClean="0"/>
              <a:t>Simple </a:t>
            </a:r>
            <a:r>
              <a:rPr lang="en-US" dirty="0" err="1" smtClean="0"/>
              <a:t>MarFS</a:t>
            </a:r>
            <a:r>
              <a:rPr lang="en-US" dirty="0" smtClean="0"/>
              <a:t> Deployment</a:t>
            </a:r>
            <a:endParaRPr lang="en-US" dirty="0"/>
          </a:p>
        </p:txBody>
      </p:sp>
      <p:sp>
        <p:nvSpPr>
          <p:cNvPr id="3" name="TextBox 2"/>
          <p:cNvSpPr txBox="1"/>
          <p:nvPr/>
        </p:nvSpPr>
        <p:spPr>
          <a:xfrm>
            <a:off x="6016625"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4" name="TextBox 3"/>
          <p:cNvSpPr txBox="1"/>
          <p:nvPr/>
        </p:nvSpPr>
        <p:spPr>
          <a:xfrm>
            <a:off x="5905501" y="52645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Metadata (may have some small data (object lists that are too large to fit in xattrs)</a:t>
            </a:r>
            <a:endParaRPr lang="en-US" dirty="0"/>
          </a:p>
        </p:txBody>
      </p:sp>
      <p:cxnSp>
        <p:nvCxnSpPr>
          <p:cNvPr id="5" name="Straight Connector 4"/>
          <p:cNvCxnSpPr/>
          <p:nvPr/>
        </p:nvCxnSpPr>
        <p:spPr>
          <a:xfrm>
            <a:off x="841375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647700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4000" y="38032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797800"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9" name="Straight Connector 8"/>
          <p:cNvCxnSpPr/>
          <p:nvPr/>
        </p:nvCxnSpPr>
        <p:spPr>
          <a:xfrm flipV="1">
            <a:off x="8207375" y="37736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384924" y="3787382"/>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7508875" y="364811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3024"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5" name="TextBox 14"/>
          <p:cNvSpPr txBox="1"/>
          <p:nvPr/>
        </p:nvSpPr>
        <p:spPr>
          <a:xfrm>
            <a:off x="1428750"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6" name="Oval 15"/>
          <p:cNvSpPr/>
          <p:nvPr/>
        </p:nvSpPr>
        <p:spPr>
          <a:xfrm>
            <a:off x="923926" y="4265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107632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22872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714057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29297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445376" y="47229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13" idx="0"/>
          </p:cNvCxnSpPr>
          <p:nvPr/>
        </p:nvCxnSpPr>
        <p:spPr>
          <a:xfrm flipV="1">
            <a:off x="473075" y="3791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25475" y="38168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1857375" y="3762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318103" y="1876690"/>
            <a:ext cx="2548246" cy="1754327"/>
          </a:xfrm>
          <a:prstGeom prst="rect">
            <a:avLst/>
          </a:prstGeom>
          <a:noFill/>
          <a:ln>
            <a:solidFill>
              <a:schemeClr val="tx1"/>
            </a:solidFill>
          </a:ln>
        </p:spPr>
        <p:txBody>
          <a:bodyPr wrap="square" rtlCol="0">
            <a:spAutoFit/>
          </a:bodyPr>
          <a:lstStyle/>
          <a:p>
            <a:pPr algn="ctr"/>
            <a:r>
              <a:rPr lang="en-US" dirty="0" smtClean="0"/>
              <a:t>Batch FTA</a:t>
            </a:r>
          </a:p>
          <a:p>
            <a:pPr algn="ctr"/>
            <a:r>
              <a:rPr lang="en-US" dirty="0"/>
              <a:t>Have your enterprise file systems and </a:t>
            </a:r>
            <a:r>
              <a:rPr lang="en-US" dirty="0" err="1"/>
              <a:t>MarFS</a:t>
            </a:r>
            <a:r>
              <a:rPr lang="en-US" dirty="0"/>
              <a:t> mounted</a:t>
            </a:r>
          </a:p>
          <a:p>
            <a:pPr algn="ctr"/>
            <a:endParaRPr lang="en-US" dirty="0" smtClean="0"/>
          </a:p>
          <a:p>
            <a:pPr algn="ctr"/>
            <a:endParaRPr lang="en-US" dirty="0"/>
          </a:p>
        </p:txBody>
      </p:sp>
      <p:sp>
        <p:nvSpPr>
          <p:cNvPr id="28" name="Oval 27"/>
          <p:cNvSpPr/>
          <p:nvPr/>
        </p:nvSpPr>
        <p:spPr>
          <a:xfrm>
            <a:off x="5823529" y="24520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975929" y="26044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28329" y="27568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1428750" y="36195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92335" y="1555963"/>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44735" y="1379083"/>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25475" y="1717953"/>
            <a:ext cx="1848716" cy="1477328"/>
          </a:xfrm>
          <a:prstGeom prst="rect">
            <a:avLst/>
          </a:prstGeom>
          <a:solidFill>
            <a:schemeClr val="bg1"/>
          </a:solidFill>
          <a:ln>
            <a:noFill/>
          </a:ln>
        </p:spPr>
        <p:txBody>
          <a:bodyPr wrap="square" rtlCol="0">
            <a:spAutoFit/>
          </a:bodyPr>
          <a:lstStyle/>
          <a:p>
            <a:pPr algn="ctr"/>
            <a:r>
              <a:rPr lang="en-US" dirty="0" smtClean="0"/>
              <a:t>Interactive FTA</a:t>
            </a:r>
          </a:p>
          <a:p>
            <a:pPr algn="ctr"/>
            <a:r>
              <a:rPr lang="en-US" dirty="0" smtClean="0"/>
              <a:t>Have your enterprise file systems and </a:t>
            </a:r>
            <a:r>
              <a:rPr lang="en-US" dirty="0" err="1" smtClean="0"/>
              <a:t>MarFS</a:t>
            </a:r>
            <a:r>
              <a:rPr lang="en-US" dirty="0" smtClean="0"/>
              <a:t> mounted</a:t>
            </a:r>
          </a:p>
        </p:txBody>
      </p:sp>
      <p:sp>
        <p:nvSpPr>
          <p:cNvPr id="35" name="TextBox 34"/>
          <p:cNvSpPr txBox="1"/>
          <p:nvPr/>
        </p:nvSpPr>
        <p:spPr>
          <a:xfrm>
            <a:off x="3184076" y="1856626"/>
            <a:ext cx="2548246" cy="1754327"/>
          </a:xfrm>
          <a:prstGeom prst="rect">
            <a:avLst/>
          </a:prstGeom>
          <a:noFill/>
          <a:ln>
            <a:solidFill>
              <a:schemeClr val="tx1"/>
            </a:solidFill>
          </a:ln>
        </p:spPr>
        <p:txBody>
          <a:bodyPr wrap="square" rtlCol="0">
            <a:spAutoFit/>
          </a:bodyPr>
          <a:lstStyle/>
          <a:p>
            <a:pPr algn="ctr"/>
            <a:r>
              <a:rPr lang="en-US" dirty="0" smtClean="0"/>
              <a:t>Batch FTA</a:t>
            </a:r>
          </a:p>
          <a:p>
            <a:pPr algn="ctr"/>
            <a:r>
              <a:rPr lang="en-US" dirty="0"/>
              <a:t>Have your enterprise file systems and </a:t>
            </a:r>
            <a:r>
              <a:rPr lang="en-US" dirty="0" err="1"/>
              <a:t>MarFS</a:t>
            </a:r>
            <a:r>
              <a:rPr lang="en-US" dirty="0"/>
              <a:t> </a:t>
            </a:r>
            <a:r>
              <a:rPr lang="en-US" dirty="0" smtClean="0"/>
              <a:t>mounted</a:t>
            </a:r>
          </a:p>
          <a:p>
            <a:pPr algn="ctr"/>
            <a:endParaRPr lang="en-US" dirty="0"/>
          </a:p>
          <a:p>
            <a:pPr algn="ctr"/>
            <a:endParaRPr lang="en-US" dirty="0" smtClean="0"/>
          </a:p>
        </p:txBody>
      </p:sp>
      <p:sp>
        <p:nvSpPr>
          <p:cNvPr id="36" name="TextBox 35"/>
          <p:cNvSpPr txBox="1"/>
          <p:nvPr/>
        </p:nvSpPr>
        <p:spPr>
          <a:xfrm>
            <a:off x="2680881" y="4418175"/>
            <a:ext cx="2821981" cy="1200329"/>
          </a:xfrm>
          <a:prstGeom prst="rect">
            <a:avLst/>
          </a:prstGeom>
          <a:noFill/>
        </p:spPr>
        <p:txBody>
          <a:bodyPr wrap="square" rtlCol="0">
            <a:spAutoFit/>
          </a:bodyPr>
          <a:lstStyle/>
          <a:p>
            <a:pPr algn="ctr"/>
            <a:r>
              <a:rPr lang="en-US" dirty="0" smtClean="0"/>
              <a:t>Separate interactive and batch FTAs due to object security and performance reasons.</a:t>
            </a:r>
            <a:endParaRPr lang="en-US" dirty="0"/>
          </a:p>
        </p:txBody>
      </p:sp>
      <p:cxnSp>
        <p:nvCxnSpPr>
          <p:cNvPr id="37" name="Straight Connector 36"/>
          <p:cNvCxnSpPr/>
          <p:nvPr/>
        </p:nvCxnSpPr>
        <p:spPr>
          <a:xfrm flipV="1">
            <a:off x="4397375" y="364811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81379" y="5267099"/>
            <a:ext cx="2094694" cy="646331"/>
          </a:xfrm>
          <a:prstGeom prst="rect">
            <a:avLst/>
          </a:prstGeom>
          <a:solidFill>
            <a:schemeClr val="bg1"/>
          </a:solidFill>
          <a:ln>
            <a:noFill/>
          </a:ln>
        </p:spPr>
        <p:txBody>
          <a:bodyPr wrap="square" rtlCol="0">
            <a:spAutoFit/>
          </a:bodyPr>
          <a:lstStyle/>
          <a:p>
            <a:pPr algn="ctr"/>
            <a:r>
              <a:rPr lang="en-US" dirty="0" smtClean="0"/>
              <a:t>Data Repos</a:t>
            </a:r>
          </a:p>
          <a:p>
            <a:pPr algn="ctr"/>
            <a:endParaRPr lang="en-US" dirty="0" smtClean="0"/>
          </a:p>
        </p:txBody>
      </p:sp>
    </p:spTree>
    <p:extLst>
      <p:ext uri="{BB962C8B-B14F-4D97-AF65-F5344CB8AC3E}">
        <p14:creationId xmlns:p14="http://schemas.microsoft.com/office/powerpoint/2010/main" val="2410065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8"/>
            <a:ext cx="8229600" cy="715962"/>
          </a:xfrm>
        </p:spPr>
        <p:txBody>
          <a:bodyPr>
            <a:normAutofit fontScale="90000"/>
          </a:bodyPr>
          <a:lstStyle/>
          <a:p>
            <a:r>
              <a:rPr lang="en-US" dirty="0" err="1" smtClean="0"/>
              <a:t>MarFS</a:t>
            </a:r>
            <a:r>
              <a:rPr lang="en-US" dirty="0" smtClean="0"/>
              <a:t> Internals Overview </a:t>
            </a:r>
            <a:r>
              <a:rPr lang="en-US" dirty="0" err="1" smtClean="0"/>
              <a:t>Uni</a:t>
            </a:r>
            <a:r>
              <a:rPr lang="en-US" dirty="0" smtClean="0"/>
              <a:t>-File</a:t>
            </a:r>
            <a:endParaRPr lang="en-US" dirty="0"/>
          </a:p>
        </p:txBody>
      </p:sp>
      <p:cxnSp>
        <p:nvCxnSpPr>
          <p:cNvPr id="3" name="Straight Connector 2"/>
          <p:cNvCxnSpPr/>
          <p:nvPr/>
        </p:nvCxnSpPr>
        <p:spPr>
          <a:xfrm>
            <a:off x="3489656" y="1969524"/>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362531" y="1663692"/>
            <a:ext cx="2857500" cy="369332"/>
          </a:xfrm>
          <a:prstGeom prst="rect">
            <a:avLst/>
          </a:prstGeom>
          <a:noFill/>
        </p:spPr>
        <p:txBody>
          <a:bodyPr wrap="square" rtlCol="0">
            <a:spAutoFit/>
          </a:bodyPr>
          <a:lstStyle/>
          <a:p>
            <a:r>
              <a:rPr lang="en-US" dirty="0" smtClean="0"/>
              <a:t>/GPFS-MarFS-md1</a:t>
            </a:r>
            <a:endParaRPr lang="en-US" dirty="0"/>
          </a:p>
        </p:txBody>
      </p:sp>
      <p:sp>
        <p:nvSpPr>
          <p:cNvPr id="5" name="TextBox 4"/>
          <p:cNvSpPr txBox="1"/>
          <p:nvPr/>
        </p:nvSpPr>
        <p:spPr>
          <a:xfrm>
            <a:off x="6204282" y="1686987"/>
            <a:ext cx="2317750" cy="369332"/>
          </a:xfrm>
          <a:prstGeom prst="rect">
            <a:avLst/>
          </a:prstGeom>
          <a:noFill/>
        </p:spPr>
        <p:txBody>
          <a:bodyPr wrap="square" rtlCol="0">
            <a:spAutoFit/>
          </a:bodyPr>
          <a:lstStyle/>
          <a:p>
            <a:r>
              <a:rPr lang="en-US" dirty="0" smtClean="0"/>
              <a:t>/GPFS-MarFS-</a:t>
            </a:r>
            <a:r>
              <a:rPr lang="en-US" dirty="0" err="1" smtClean="0"/>
              <a:t>mdN</a:t>
            </a:r>
            <a:endParaRPr lang="en-US" dirty="0"/>
          </a:p>
        </p:txBody>
      </p:sp>
      <p:cxnSp>
        <p:nvCxnSpPr>
          <p:cNvPr id="7" name="Straight Connector 6"/>
          <p:cNvCxnSpPr/>
          <p:nvPr/>
        </p:nvCxnSpPr>
        <p:spPr>
          <a:xfrm flipH="1">
            <a:off x="2121107" y="2452086"/>
            <a:ext cx="1114552" cy="167746"/>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94343" y="2082754"/>
            <a:ext cx="1190625" cy="369332"/>
          </a:xfrm>
          <a:prstGeom prst="rect">
            <a:avLst/>
          </a:prstGeom>
          <a:noFill/>
        </p:spPr>
        <p:txBody>
          <a:bodyPr wrap="square" rtlCol="0">
            <a:spAutoFit/>
          </a:bodyPr>
          <a:lstStyle/>
          <a:p>
            <a:pPr algn="ctr"/>
            <a:r>
              <a:rPr lang="en-US" dirty="0" smtClean="0"/>
              <a:t>Dir1.1</a:t>
            </a:r>
            <a:endParaRPr lang="en-US" dirty="0"/>
          </a:p>
        </p:txBody>
      </p:sp>
      <p:sp>
        <p:nvSpPr>
          <p:cNvPr id="11" name="TextBox 10"/>
          <p:cNvSpPr txBox="1"/>
          <p:nvPr/>
        </p:nvSpPr>
        <p:spPr>
          <a:xfrm>
            <a:off x="724810" y="3168563"/>
            <a:ext cx="7961990" cy="615553"/>
          </a:xfrm>
          <a:prstGeom prst="rect">
            <a:avLst/>
          </a:prstGeom>
          <a:noFill/>
        </p:spPr>
        <p:txBody>
          <a:bodyPr wrap="square" rtlCol="0">
            <a:spAutoFit/>
          </a:bodyPr>
          <a:lstStyle/>
          <a:p>
            <a:r>
              <a:rPr lang="en-US" dirty="0" err="1" smtClean="0"/>
              <a:t>UniFile</a:t>
            </a:r>
            <a:r>
              <a:rPr lang="en-US" dirty="0"/>
              <a:t> </a:t>
            </a:r>
            <a:r>
              <a:rPr lang="en-US" dirty="0" smtClean="0"/>
              <a:t> - </a:t>
            </a:r>
            <a:r>
              <a:rPr lang="en-US" dirty="0" err="1" smtClean="0"/>
              <a:t>Attrs</a:t>
            </a:r>
            <a:r>
              <a:rPr lang="en-US" dirty="0" smtClean="0"/>
              <a:t>: </a:t>
            </a:r>
            <a:r>
              <a:rPr lang="en-US" dirty="0" err="1" smtClean="0"/>
              <a:t>uid</a:t>
            </a:r>
            <a:r>
              <a:rPr lang="en-US" dirty="0" smtClean="0"/>
              <a:t>, </a:t>
            </a:r>
            <a:r>
              <a:rPr lang="en-US" dirty="0" err="1" smtClean="0"/>
              <a:t>gid</a:t>
            </a:r>
            <a:r>
              <a:rPr lang="en-US" dirty="0" smtClean="0"/>
              <a:t>, mode, size, dates, etc.</a:t>
            </a:r>
          </a:p>
          <a:p>
            <a:r>
              <a:rPr lang="en-US" sz="1600" dirty="0" err="1" smtClean="0"/>
              <a:t>Xattrs</a:t>
            </a:r>
            <a:r>
              <a:rPr lang="en-US" sz="1600" dirty="0" smtClean="0"/>
              <a:t> - </a:t>
            </a:r>
            <a:r>
              <a:rPr lang="en-US" sz="1600" dirty="0" err="1" smtClean="0"/>
              <a:t>objid</a:t>
            </a:r>
            <a:r>
              <a:rPr lang="en-US" sz="1600" dirty="0" smtClean="0"/>
              <a:t> repo=1, id=Obj001,  </a:t>
            </a:r>
            <a:r>
              <a:rPr lang="en-US" sz="1600" dirty="0" err="1" smtClean="0"/>
              <a:t>objoffs</a:t>
            </a:r>
            <a:r>
              <a:rPr lang="en-US" sz="1600" dirty="0" smtClean="0"/>
              <a:t>=0,  </a:t>
            </a:r>
            <a:r>
              <a:rPr lang="en-US" sz="1600" dirty="0" err="1" smtClean="0"/>
              <a:t>chunksize</a:t>
            </a:r>
            <a:r>
              <a:rPr lang="en-US" sz="1600" dirty="0" smtClean="0"/>
              <a:t>=256M, </a:t>
            </a:r>
            <a:r>
              <a:rPr lang="en-US" sz="1600" dirty="0" err="1" smtClean="0"/>
              <a:t>Objtype</a:t>
            </a:r>
            <a:r>
              <a:rPr lang="en-US" sz="1600" dirty="0" smtClean="0"/>
              <a:t>=</a:t>
            </a:r>
            <a:r>
              <a:rPr lang="en-US" sz="1600" dirty="0" err="1" smtClean="0"/>
              <a:t>Uni</a:t>
            </a:r>
            <a:r>
              <a:rPr lang="en-US" sz="1600" dirty="0" smtClean="0"/>
              <a:t>, </a:t>
            </a:r>
            <a:r>
              <a:rPr lang="en-US" sz="1600" dirty="0" err="1" smtClean="0"/>
              <a:t>NumObj</a:t>
            </a:r>
            <a:r>
              <a:rPr lang="en-US" sz="1600" dirty="0" smtClean="0"/>
              <a:t>=1, etc.</a:t>
            </a:r>
            <a:endParaRPr lang="en-US" sz="1600" dirty="0"/>
          </a:p>
        </p:txBody>
      </p:sp>
      <p:sp>
        <p:nvSpPr>
          <p:cNvPr id="16" name="TextBox 15"/>
          <p:cNvSpPr txBox="1"/>
          <p:nvPr/>
        </p:nvSpPr>
        <p:spPr>
          <a:xfrm>
            <a:off x="3616655" y="2366220"/>
            <a:ext cx="936625" cy="369332"/>
          </a:xfrm>
          <a:prstGeom prst="rect">
            <a:avLst/>
          </a:prstGeom>
          <a:noFill/>
        </p:spPr>
        <p:txBody>
          <a:bodyPr wrap="square" rtlCol="0">
            <a:spAutoFit/>
          </a:bodyPr>
          <a:lstStyle/>
          <a:p>
            <a:r>
              <a:rPr lang="en-US" dirty="0" err="1" smtClean="0"/>
              <a:t>trashdir</a:t>
            </a:r>
            <a:endParaRPr lang="en-US" dirty="0"/>
          </a:p>
        </p:txBody>
      </p:sp>
      <p:cxnSp>
        <p:nvCxnSpPr>
          <p:cNvPr id="17" name="Straight Connector 16"/>
          <p:cNvCxnSpPr/>
          <p:nvPr/>
        </p:nvCxnSpPr>
        <p:spPr>
          <a:xfrm>
            <a:off x="3827793" y="2314488"/>
            <a:ext cx="306388" cy="15583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121107" y="3784116"/>
            <a:ext cx="0" cy="11480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894343" y="3784116"/>
            <a:ext cx="0" cy="154672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203701" y="1143288"/>
            <a:ext cx="4095750" cy="369332"/>
          </a:xfrm>
          <a:prstGeom prst="rect">
            <a:avLst/>
          </a:prstGeom>
          <a:noFill/>
        </p:spPr>
        <p:txBody>
          <a:bodyPr wrap="square" rtlCol="0">
            <a:spAutoFit/>
          </a:bodyPr>
          <a:lstStyle/>
          <a:p>
            <a:r>
              <a:rPr lang="en-US" dirty="0" smtClean="0"/>
              <a:t>/</a:t>
            </a:r>
            <a:r>
              <a:rPr lang="en-US" dirty="0" err="1" smtClean="0"/>
              <a:t>MarFS</a:t>
            </a:r>
            <a:r>
              <a:rPr lang="en-US" dirty="0" smtClean="0"/>
              <a:t>    </a:t>
            </a:r>
            <a:r>
              <a:rPr lang="en-US" sz="1600" dirty="0" smtClean="0"/>
              <a:t>top level namespace aggregation</a:t>
            </a:r>
            <a:endParaRPr lang="en-US" sz="1600" dirty="0"/>
          </a:p>
        </p:txBody>
      </p:sp>
      <p:cxnSp>
        <p:nvCxnSpPr>
          <p:cNvPr id="27" name="Straight Connector 26"/>
          <p:cNvCxnSpPr/>
          <p:nvPr/>
        </p:nvCxnSpPr>
        <p:spPr>
          <a:xfrm flipH="1">
            <a:off x="3489657" y="1512620"/>
            <a:ext cx="1254124" cy="177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43781" y="1512620"/>
            <a:ext cx="1854200" cy="177800"/>
          </a:xfrm>
          <a:prstGeom prst="line">
            <a:avLst/>
          </a:prstGeom>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6935110" y="2140824"/>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087510" y="2293224"/>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39910" y="2445624"/>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578" y="1512620"/>
            <a:ext cx="288346" cy="2308324"/>
          </a:xfrm>
          <a:prstGeom prst="rect">
            <a:avLst/>
          </a:prstGeom>
          <a:noFill/>
        </p:spPr>
        <p:txBody>
          <a:bodyPr wrap="square" rtlCol="0">
            <a:spAutoFit/>
          </a:bodyPr>
          <a:lstStyle/>
          <a:p>
            <a:pPr algn="ctr"/>
            <a:r>
              <a:rPr lang="en-US" dirty="0" smtClean="0"/>
              <a:t>Metadata</a:t>
            </a:r>
            <a:endParaRPr lang="en-US" dirty="0"/>
          </a:p>
        </p:txBody>
      </p:sp>
      <p:sp>
        <p:nvSpPr>
          <p:cNvPr id="34" name="TextBox 33"/>
          <p:cNvSpPr txBox="1"/>
          <p:nvPr/>
        </p:nvSpPr>
        <p:spPr>
          <a:xfrm>
            <a:off x="35502" y="4621915"/>
            <a:ext cx="288346" cy="1200329"/>
          </a:xfrm>
          <a:prstGeom prst="rect">
            <a:avLst/>
          </a:prstGeom>
          <a:noFill/>
        </p:spPr>
        <p:txBody>
          <a:bodyPr wrap="square" rtlCol="0">
            <a:spAutoFit/>
          </a:bodyPr>
          <a:lstStyle/>
          <a:p>
            <a:pPr algn="ctr"/>
            <a:r>
              <a:rPr lang="en-US" dirty="0" smtClean="0"/>
              <a:t>Data</a:t>
            </a:r>
            <a:endParaRPr lang="en-US" dirty="0"/>
          </a:p>
        </p:txBody>
      </p:sp>
      <p:sp>
        <p:nvSpPr>
          <p:cNvPr id="35" name="TextBox 34"/>
          <p:cNvSpPr txBox="1"/>
          <p:nvPr/>
        </p:nvSpPr>
        <p:spPr>
          <a:xfrm>
            <a:off x="724810" y="4932116"/>
            <a:ext cx="3360158" cy="1477328"/>
          </a:xfrm>
          <a:prstGeom prst="rect">
            <a:avLst/>
          </a:prstGeom>
          <a:noFill/>
          <a:ln>
            <a:solidFill>
              <a:schemeClr val="tx1"/>
            </a:solidFill>
          </a:ln>
        </p:spPr>
        <p:txBody>
          <a:bodyPr wrap="square" rtlCol="0">
            <a:spAutoFit/>
          </a:bodyPr>
          <a:lstStyle/>
          <a:p>
            <a:r>
              <a:rPr lang="en-US" dirty="0" smtClean="0"/>
              <a:t>Object System 1</a:t>
            </a:r>
          </a:p>
          <a:p>
            <a:endParaRPr lang="en-US" dirty="0"/>
          </a:p>
          <a:p>
            <a:endParaRPr lang="en-US" dirty="0" smtClean="0"/>
          </a:p>
          <a:p>
            <a:endParaRPr lang="en-US" dirty="0" smtClean="0"/>
          </a:p>
          <a:p>
            <a:endParaRPr lang="en-US" dirty="0"/>
          </a:p>
        </p:txBody>
      </p:sp>
      <p:grpSp>
        <p:nvGrpSpPr>
          <p:cNvPr id="39" name="Group 38"/>
          <p:cNvGrpSpPr/>
          <p:nvPr/>
        </p:nvGrpSpPr>
        <p:grpSpPr>
          <a:xfrm>
            <a:off x="4388897" y="5421102"/>
            <a:ext cx="457200" cy="418378"/>
            <a:chOff x="6906534" y="2763472"/>
            <a:chExt cx="457200" cy="418378"/>
          </a:xfrm>
        </p:grpSpPr>
        <p:sp>
          <p:nvSpPr>
            <p:cNvPr id="36" name="Oval 35"/>
            <p:cNvSpPr/>
            <p:nvPr/>
          </p:nvSpPr>
          <p:spPr>
            <a:xfrm flipH="1" flipV="1">
              <a:off x="6906534" y="27634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flipH="1" flipV="1">
              <a:off x="7058934" y="29158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flipH="1" flipV="1">
              <a:off x="7211334" y="30682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a:off x="5167483" y="4934515"/>
            <a:ext cx="3519317" cy="1477328"/>
          </a:xfrm>
          <a:prstGeom prst="rect">
            <a:avLst/>
          </a:prstGeom>
          <a:noFill/>
          <a:ln>
            <a:solidFill>
              <a:schemeClr val="tx1"/>
            </a:solidFill>
          </a:ln>
        </p:spPr>
        <p:txBody>
          <a:bodyPr wrap="square" rtlCol="0">
            <a:spAutoFit/>
          </a:bodyPr>
          <a:lstStyle/>
          <a:p>
            <a:r>
              <a:rPr lang="en-US" dirty="0" smtClean="0"/>
              <a:t>Object System X</a:t>
            </a:r>
          </a:p>
          <a:p>
            <a:endParaRPr lang="en-US" dirty="0"/>
          </a:p>
          <a:p>
            <a:endParaRPr lang="en-US" dirty="0" smtClean="0"/>
          </a:p>
          <a:p>
            <a:endParaRPr lang="en-US" dirty="0" smtClean="0"/>
          </a:p>
          <a:p>
            <a:endParaRPr lang="en-US" dirty="0"/>
          </a:p>
        </p:txBody>
      </p:sp>
      <p:grpSp>
        <p:nvGrpSpPr>
          <p:cNvPr id="41" name="Group 40"/>
          <p:cNvGrpSpPr/>
          <p:nvPr/>
        </p:nvGrpSpPr>
        <p:grpSpPr>
          <a:xfrm>
            <a:off x="4960811" y="1934749"/>
            <a:ext cx="457200" cy="418378"/>
            <a:chOff x="6906534" y="2763472"/>
            <a:chExt cx="457200" cy="418378"/>
          </a:xfrm>
        </p:grpSpPr>
        <p:sp>
          <p:nvSpPr>
            <p:cNvPr id="42" name="Oval 41"/>
            <p:cNvSpPr/>
            <p:nvPr/>
          </p:nvSpPr>
          <p:spPr>
            <a:xfrm flipH="1" flipV="1">
              <a:off x="6906534" y="27634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flipH="1" flipV="1">
              <a:off x="7058934" y="29158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flipH="1" flipV="1">
              <a:off x="7211334" y="30682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1454212" y="2550886"/>
            <a:ext cx="1190625" cy="369332"/>
          </a:xfrm>
          <a:prstGeom prst="rect">
            <a:avLst/>
          </a:prstGeom>
          <a:noFill/>
        </p:spPr>
        <p:txBody>
          <a:bodyPr wrap="square" rtlCol="0">
            <a:spAutoFit/>
          </a:bodyPr>
          <a:lstStyle/>
          <a:p>
            <a:pPr algn="ctr"/>
            <a:r>
              <a:rPr lang="en-US" dirty="0" smtClean="0"/>
              <a:t>Dir2.1</a:t>
            </a:r>
            <a:endParaRPr lang="en-US" dirty="0"/>
          </a:p>
        </p:txBody>
      </p:sp>
      <p:sp>
        <p:nvSpPr>
          <p:cNvPr id="46" name="TextBox 45"/>
          <p:cNvSpPr txBox="1"/>
          <p:nvPr/>
        </p:nvSpPr>
        <p:spPr>
          <a:xfrm>
            <a:off x="2451356" y="5330842"/>
            <a:ext cx="1165299" cy="369332"/>
          </a:xfrm>
          <a:prstGeom prst="rect">
            <a:avLst/>
          </a:prstGeom>
          <a:noFill/>
          <a:ln>
            <a:solidFill>
              <a:srgbClr val="0000FF"/>
            </a:solidFill>
          </a:ln>
        </p:spPr>
        <p:txBody>
          <a:bodyPr wrap="square" rtlCol="0">
            <a:spAutoFit/>
          </a:bodyPr>
          <a:lstStyle/>
          <a:p>
            <a:r>
              <a:rPr lang="en-US" dirty="0" smtClean="0"/>
              <a:t>Obj001</a:t>
            </a:r>
            <a:endParaRPr lang="en-US" dirty="0"/>
          </a:p>
        </p:txBody>
      </p:sp>
      <p:cxnSp>
        <p:nvCxnSpPr>
          <p:cNvPr id="51" name="Straight Arrow Connector 50"/>
          <p:cNvCxnSpPr>
            <a:stCxn id="11" idx="2"/>
            <a:endCxn id="46" idx="1"/>
          </p:cNvCxnSpPr>
          <p:nvPr/>
        </p:nvCxnSpPr>
        <p:spPr>
          <a:xfrm flipH="1">
            <a:off x="2451356" y="3784116"/>
            <a:ext cx="2254449" cy="1731392"/>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endCxn id="45" idx="2"/>
          </p:cNvCxnSpPr>
          <p:nvPr/>
        </p:nvCxnSpPr>
        <p:spPr>
          <a:xfrm flipV="1">
            <a:off x="1178393" y="2920218"/>
            <a:ext cx="871132" cy="24834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3138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8"/>
            <a:ext cx="8229600" cy="715962"/>
          </a:xfrm>
        </p:spPr>
        <p:txBody>
          <a:bodyPr>
            <a:normAutofit fontScale="90000"/>
          </a:bodyPr>
          <a:lstStyle/>
          <a:p>
            <a:r>
              <a:rPr lang="en-US" dirty="0" err="1" smtClean="0"/>
              <a:t>MarFS</a:t>
            </a:r>
            <a:r>
              <a:rPr lang="en-US" dirty="0" smtClean="0"/>
              <a:t> Internals Overview Multi-File</a:t>
            </a:r>
            <a:endParaRPr lang="en-US" dirty="0"/>
          </a:p>
        </p:txBody>
      </p:sp>
      <p:cxnSp>
        <p:nvCxnSpPr>
          <p:cNvPr id="3" name="Straight Connector 2"/>
          <p:cNvCxnSpPr/>
          <p:nvPr/>
        </p:nvCxnSpPr>
        <p:spPr>
          <a:xfrm>
            <a:off x="3489656" y="1982224"/>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362531" y="1676392"/>
            <a:ext cx="2857500" cy="369332"/>
          </a:xfrm>
          <a:prstGeom prst="rect">
            <a:avLst/>
          </a:prstGeom>
          <a:noFill/>
        </p:spPr>
        <p:txBody>
          <a:bodyPr wrap="square" rtlCol="0">
            <a:spAutoFit/>
          </a:bodyPr>
          <a:lstStyle/>
          <a:p>
            <a:r>
              <a:rPr lang="en-US" dirty="0" smtClean="0"/>
              <a:t>/GPFS-MarFS-md1</a:t>
            </a:r>
            <a:endParaRPr lang="en-US" dirty="0"/>
          </a:p>
        </p:txBody>
      </p:sp>
      <p:sp>
        <p:nvSpPr>
          <p:cNvPr id="5" name="TextBox 4"/>
          <p:cNvSpPr txBox="1"/>
          <p:nvPr/>
        </p:nvSpPr>
        <p:spPr>
          <a:xfrm>
            <a:off x="6204282" y="1699687"/>
            <a:ext cx="2317750" cy="369332"/>
          </a:xfrm>
          <a:prstGeom prst="rect">
            <a:avLst/>
          </a:prstGeom>
          <a:noFill/>
        </p:spPr>
        <p:txBody>
          <a:bodyPr wrap="square" rtlCol="0">
            <a:spAutoFit/>
          </a:bodyPr>
          <a:lstStyle/>
          <a:p>
            <a:r>
              <a:rPr lang="en-US" dirty="0" smtClean="0"/>
              <a:t>/GPFS-MarFS-</a:t>
            </a:r>
            <a:r>
              <a:rPr lang="en-US" dirty="0" err="1" smtClean="0"/>
              <a:t>mdN</a:t>
            </a:r>
            <a:endParaRPr lang="en-US" dirty="0"/>
          </a:p>
        </p:txBody>
      </p:sp>
      <p:cxnSp>
        <p:nvCxnSpPr>
          <p:cNvPr id="7" name="Straight Connector 6"/>
          <p:cNvCxnSpPr/>
          <p:nvPr/>
        </p:nvCxnSpPr>
        <p:spPr>
          <a:xfrm flipH="1">
            <a:off x="2121107" y="2464786"/>
            <a:ext cx="1114552" cy="167746"/>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94343" y="2095454"/>
            <a:ext cx="1190625" cy="369332"/>
          </a:xfrm>
          <a:prstGeom prst="rect">
            <a:avLst/>
          </a:prstGeom>
          <a:noFill/>
        </p:spPr>
        <p:txBody>
          <a:bodyPr wrap="square" rtlCol="0">
            <a:spAutoFit/>
          </a:bodyPr>
          <a:lstStyle/>
          <a:p>
            <a:pPr algn="ctr"/>
            <a:r>
              <a:rPr lang="en-US" dirty="0" smtClean="0"/>
              <a:t>Dir1.1</a:t>
            </a:r>
            <a:endParaRPr lang="en-US" dirty="0"/>
          </a:p>
        </p:txBody>
      </p:sp>
      <p:sp>
        <p:nvSpPr>
          <p:cNvPr id="11" name="TextBox 10"/>
          <p:cNvSpPr txBox="1"/>
          <p:nvPr/>
        </p:nvSpPr>
        <p:spPr>
          <a:xfrm>
            <a:off x="724809" y="3181263"/>
            <a:ext cx="8228691" cy="615553"/>
          </a:xfrm>
          <a:prstGeom prst="rect">
            <a:avLst/>
          </a:prstGeom>
          <a:noFill/>
        </p:spPr>
        <p:txBody>
          <a:bodyPr wrap="square" rtlCol="0">
            <a:spAutoFit/>
          </a:bodyPr>
          <a:lstStyle/>
          <a:p>
            <a:r>
              <a:rPr lang="en-US" dirty="0" err="1" smtClean="0"/>
              <a:t>MultiFile</a:t>
            </a:r>
            <a:r>
              <a:rPr lang="en-US" dirty="0" smtClean="0"/>
              <a:t>  - </a:t>
            </a:r>
            <a:r>
              <a:rPr lang="en-US" dirty="0" err="1" smtClean="0"/>
              <a:t>Attrs</a:t>
            </a:r>
            <a:r>
              <a:rPr lang="en-US" dirty="0" smtClean="0"/>
              <a:t>: </a:t>
            </a:r>
            <a:r>
              <a:rPr lang="en-US" dirty="0" err="1" smtClean="0"/>
              <a:t>uid</a:t>
            </a:r>
            <a:r>
              <a:rPr lang="en-US" dirty="0" smtClean="0"/>
              <a:t>, </a:t>
            </a:r>
            <a:r>
              <a:rPr lang="en-US" dirty="0" err="1" smtClean="0"/>
              <a:t>gid</a:t>
            </a:r>
            <a:r>
              <a:rPr lang="en-US" dirty="0" smtClean="0"/>
              <a:t>, mode, size, dates, etc.</a:t>
            </a:r>
          </a:p>
          <a:p>
            <a:r>
              <a:rPr lang="en-US" sz="1600" dirty="0" err="1" smtClean="0"/>
              <a:t>Xattrs</a:t>
            </a:r>
            <a:r>
              <a:rPr lang="en-US" sz="1600" dirty="0" smtClean="0"/>
              <a:t> - </a:t>
            </a:r>
            <a:r>
              <a:rPr lang="en-US" sz="1600" dirty="0" err="1" smtClean="0"/>
              <a:t>objid</a:t>
            </a:r>
            <a:r>
              <a:rPr lang="en-US" sz="1600" dirty="0" smtClean="0"/>
              <a:t> repo=1, id=Obj002.,  </a:t>
            </a:r>
            <a:r>
              <a:rPr lang="en-US" sz="1600" dirty="0" err="1" smtClean="0"/>
              <a:t>objoffs</a:t>
            </a:r>
            <a:r>
              <a:rPr lang="en-US" sz="1600" dirty="0" smtClean="0"/>
              <a:t>=0,  </a:t>
            </a:r>
            <a:r>
              <a:rPr lang="en-US" sz="1600" dirty="0" err="1" smtClean="0"/>
              <a:t>chunksize</a:t>
            </a:r>
            <a:r>
              <a:rPr lang="en-US" sz="1600" dirty="0" smtClean="0"/>
              <a:t>=256M, </a:t>
            </a:r>
            <a:r>
              <a:rPr lang="en-US" sz="1600" dirty="0" err="1" smtClean="0"/>
              <a:t>ObjType</a:t>
            </a:r>
            <a:r>
              <a:rPr lang="en-US" sz="1600" dirty="0" smtClean="0"/>
              <a:t>=Multi, </a:t>
            </a:r>
            <a:r>
              <a:rPr lang="en-US" sz="1600" dirty="0" err="1" smtClean="0"/>
              <a:t>NumObj</a:t>
            </a:r>
            <a:r>
              <a:rPr lang="en-US" sz="1600" dirty="0" smtClean="0"/>
              <a:t>=2, etc.</a:t>
            </a:r>
            <a:endParaRPr lang="en-US" sz="1600" dirty="0"/>
          </a:p>
        </p:txBody>
      </p:sp>
      <p:sp>
        <p:nvSpPr>
          <p:cNvPr id="16" name="TextBox 15"/>
          <p:cNvSpPr txBox="1"/>
          <p:nvPr/>
        </p:nvSpPr>
        <p:spPr>
          <a:xfrm>
            <a:off x="3616655" y="2378920"/>
            <a:ext cx="936625" cy="369332"/>
          </a:xfrm>
          <a:prstGeom prst="rect">
            <a:avLst/>
          </a:prstGeom>
          <a:noFill/>
        </p:spPr>
        <p:txBody>
          <a:bodyPr wrap="square" rtlCol="0">
            <a:spAutoFit/>
          </a:bodyPr>
          <a:lstStyle/>
          <a:p>
            <a:r>
              <a:rPr lang="en-US" dirty="0" err="1" smtClean="0"/>
              <a:t>trashdir</a:t>
            </a:r>
            <a:endParaRPr lang="en-US" dirty="0"/>
          </a:p>
        </p:txBody>
      </p:sp>
      <p:cxnSp>
        <p:nvCxnSpPr>
          <p:cNvPr id="17" name="Straight Connector 16"/>
          <p:cNvCxnSpPr/>
          <p:nvPr/>
        </p:nvCxnSpPr>
        <p:spPr>
          <a:xfrm>
            <a:off x="3827793" y="2327188"/>
            <a:ext cx="306388" cy="15583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121107" y="3796816"/>
            <a:ext cx="0" cy="11480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894343" y="3796816"/>
            <a:ext cx="0" cy="154672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203701" y="1155988"/>
            <a:ext cx="4095750" cy="369332"/>
          </a:xfrm>
          <a:prstGeom prst="rect">
            <a:avLst/>
          </a:prstGeom>
          <a:noFill/>
        </p:spPr>
        <p:txBody>
          <a:bodyPr wrap="square" rtlCol="0">
            <a:spAutoFit/>
          </a:bodyPr>
          <a:lstStyle/>
          <a:p>
            <a:r>
              <a:rPr lang="en-US" dirty="0" smtClean="0"/>
              <a:t>/</a:t>
            </a:r>
            <a:r>
              <a:rPr lang="en-US" dirty="0" err="1" smtClean="0"/>
              <a:t>MarFS</a:t>
            </a:r>
            <a:r>
              <a:rPr lang="en-US" dirty="0" smtClean="0"/>
              <a:t>    </a:t>
            </a:r>
            <a:r>
              <a:rPr lang="en-US" sz="1600" dirty="0" smtClean="0"/>
              <a:t>top level namespace aggregation</a:t>
            </a:r>
            <a:endParaRPr lang="en-US" sz="1600" dirty="0"/>
          </a:p>
        </p:txBody>
      </p:sp>
      <p:cxnSp>
        <p:nvCxnSpPr>
          <p:cNvPr id="27" name="Straight Connector 26"/>
          <p:cNvCxnSpPr/>
          <p:nvPr/>
        </p:nvCxnSpPr>
        <p:spPr>
          <a:xfrm flipH="1">
            <a:off x="3489657" y="1525320"/>
            <a:ext cx="1254124" cy="177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43781" y="1525320"/>
            <a:ext cx="1854200" cy="177800"/>
          </a:xfrm>
          <a:prstGeom prst="line">
            <a:avLst/>
          </a:prstGeom>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6935110" y="2153524"/>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087510" y="2305924"/>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39910" y="2458324"/>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578" y="1525320"/>
            <a:ext cx="288346" cy="2308324"/>
          </a:xfrm>
          <a:prstGeom prst="rect">
            <a:avLst/>
          </a:prstGeom>
          <a:noFill/>
        </p:spPr>
        <p:txBody>
          <a:bodyPr wrap="square" rtlCol="0">
            <a:spAutoFit/>
          </a:bodyPr>
          <a:lstStyle/>
          <a:p>
            <a:pPr algn="ctr"/>
            <a:r>
              <a:rPr lang="en-US" dirty="0" smtClean="0"/>
              <a:t>Metadata</a:t>
            </a:r>
            <a:endParaRPr lang="en-US" dirty="0"/>
          </a:p>
        </p:txBody>
      </p:sp>
      <p:sp>
        <p:nvSpPr>
          <p:cNvPr id="34" name="TextBox 33"/>
          <p:cNvSpPr txBox="1"/>
          <p:nvPr/>
        </p:nvSpPr>
        <p:spPr>
          <a:xfrm>
            <a:off x="35502" y="4634615"/>
            <a:ext cx="288346" cy="1200329"/>
          </a:xfrm>
          <a:prstGeom prst="rect">
            <a:avLst/>
          </a:prstGeom>
          <a:noFill/>
        </p:spPr>
        <p:txBody>
          <a:bodyPr wrap="square" rtlCol="0">
            <a:spAutoFit/>
          </a:bodyPr>
          <a:lstStyle/>
          <a:p>
            <a:pPr algn="ctr"/>
            <a:r>
              <a:rPr lang="en-US" dirty="0" smtClean="0"/>
              <a:t>Data</a:t>
            </a:r>
            <a:endParaRPr lang="en-US" dirty="0"/>
          </a:p>
        </p:txBody>
      </p:sp>
      <p:sp>
        <p:nvSpPr>
          <p:cNvPr id="35" name="TextBox 34"/>
          <p:cNvSpPr txBox="1"/>
          <p:nvPr/>
        </p:nvSpPr>
        <p:spPr>
          <a:xfrm>
            <a:off x="724810" y="4944816"/>
            <a:ext cx="3360158" cy="1477328"/>
          </a:xfrm>
          <a:prstGeom prst="rect">
            <a:avLst/>
          </a:prstGeom>
          <a:noFill/>
          <a:ln>
            <a:solidFill>
              <a:schemeClr val="tx1"/>
            </a:solidFill>
          </a:ln>
        </p:spPr>
        <p:txBody>
          <a:bodyPr wrap="square" rtlCol="0">
            <a:spAutoFit/>
          </a:bodyPr>
          <a:lstStyle/>
          <a:p>
            <a:r>
              <a:rPr lang="en-US" dirty="0" smtClean="0"/>
              <a:t>Object System 1</a:t>
            </a:r>
          </a:p>
          <a:p>
            <a:endParaRPr lang="en-US" dirty="0" smtClean="0"/>
          </a:p>
          <a:p>
            <a:endParaRPr lang="en-US" dirty="0"/>
          </a:p>
          <a:p>
            <a:endParaRPr lang="en-US" dirty="0" smtClean="0"/>
          </a:p>
          <a:p>
            <a:endParaRPr lang="en-US" dirty="0"/>
          </a:p>
        </p:txBody>
      </p:sp>
      <p:grpSp>
        <p:nvGrpSpPr>
          <p:cNvPr id="39" name="Group 38"/>
          <p:cNvGrpSpPr/>
          <p:nvPr/>
        </p:nvGrpSpPr>
        <p:grpSpPr>
          <a:xfrm>
            <a:off x="4388897" y="5433802"/>
            <a:ext cx="457200" cy="418378"/>
            <a:chOff x="6906534" y="2763472"/>
            <a:chExt cx="457200" cy="418378"/>
          </a:xfrm>
        </p:grpSpPr>
        <p:sp>
          <p:nvSpPr>
            <p:cNvPr id="36" name="Oval 35"/>
            <p:cNvSpPr/>
            <p:nvPr/>
          </p:nvSpPr>
          <p:spPr>
            <a:xfrm flipH="1" flipV="1">
              <a:off x="6906534" y="27634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flipH="1" flipV="1">
              <a:off x="7058934" y="29158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flipH="1" flipV="1">
              <a:off x="7211334" y="30682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a:off x="5167483" y="4947215"/>
            <a:ext cx="3519317" cy="1477328"/>
          </a:xfrm>
          <a:prstGeom prst="rect">
            <a:avLst/>
          </a:prstGeom>
          <a:noFill/>
          <a:ln>
            <a:solidFill>
              <a:schemeClr val="tx1"/>
            </a:solidFill>
          </a:ln>
        </p:spPr>
        <p:txBody>
          <a:bodyPr wrap="square" rtlCol="0">
            <a:spAutoFit/>
          </a:bodyPr>
          <a:lstStyle/>
          <a:p>
            <a:r>
              <a:rPr lang="en-US" dirty="0" smtClean="0"/>
              <a:t>Object System X</a:t>
            </a:r>
          </a:p>
          <a:p>
            <a:endParaRPr lang="en-US" dirty="0"/>
          </a:p>
          <a:p>
            <a:endParaRPr lang="en-US" dirty="0" smtClean="0"/>
          </a:p>
          <a:p>
            <a:endParaRPr lang="en-US" dirty="0" smtClean="0"/>
          </a:p>
          <a:p>
            <a:endParaRPr lang="en-US" dirty="0"/>
          </a:p>
        </p:txBody>
      </p:sp>
      <p:grpSp>
        <p:nvGrpSpPr>
          <p:cNvPr id="41" name="Group 40"/>
          <p:cNvGrpSpPr/>
          <p:nvPr/>
        </p:nvGrpSpPr>
        <p:grpSpPr>
          <a:xfrm>
            <a:off x="4960811" y="1947449"/>
            <a:ext cx="457200" cy="418378"/>
            <a:chOff x="6906534" y="2763472"/>
            <a:chExt cx="457200" cy="418378"/>
          </a:xfrm>
        </p:grpSpPr>
        <p:sp>
          <p:nvSpPr>
            <p:cNvPr id="42" name="Oval 41"/>
            <p:cNvSpPr/>
            <p:nvPr/>
          </p:nvSpPr>
          <p:spPr>
            <a:xfrm flipH="1" flipV="1">
              <a:off x="6906534" y="27634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flipH="1" flipV="1">
              <a:off x="7058934" y="29158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flipH="1" flipV="1">
              <a:off x="7211334" y="30682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1454212" y="2563586"/>
            <a:ext cx="1190625" cy="369332"/>
          </a:xfrm>
          <a:prstGeom prst="rect">
            <a:avLst/>
          </a:prstGeom>
          <a:noFill/>
        </p:spPr>
        <p:txBody>
          <a:bodyPr wrap="square" rtlCol="0">
            <a:spAutoFit/>
          </a:bodyPr>
          <a:lstStyle/>
          <a:p>
            <a:pPr algn="ctr"/>
            <a:r>
              <a:rPr lang="en-US" dirty="0" smtClean="0"/>
              <a:t>Dir2.1</a:t>
            </a:r>
            <a:endParaRPr lang="en-US" dirty="0"/>
          </a:p>
        </p:txBody>
      </p:sp>
      <p:sp>
        <p:nvSpPr>
          <p:cNvPr id="46" name="TextBox 45"/>
          <p:cNvSpPr txBox="1"/>
          <p:nvPr/>
        </p:nvSpPr>
        <p:spPr>
          <a:xfrm>
            <a:off x="2451356" y="5343542"/>
            <a:ext cx="1165299" cy="369332"/>
          </a:xfrm>
          <a:prstGeom prst="rect">
            <a:avLst/>
          </a:prstGeom>
          <a:noFill/>
          <a:ln>
            <a:solidFill>
              <a:srgbClr val="0000FF"/>
            </a:solidFill>
          </a:ln>
        </p:spPr>
        <p:txBody>
          <a:bodyPr wrap="square" rtlCol="0">
            <a:spAutoFit/>
          </a:bodyPr>
          <a:lstStyle/>
          <a:p>
            <a:r>
              <a:rPr lang="en-US" dirty="0" smtClean="0"/>
              <a:t>Obj002.1</a:t>
            </a:r>
            <a:endParaRPr lang="en-US" dirty="0"/>
          </a:p>
        </p:txBody>
      </p:sp>
      <p:cxnSp>
        <p:nvCxnSpPr>
          <p:cNvPr id="51" name="Straight Arrow Connector 50"/>
          <p:cNvCxnSpPr>
            <a:endCxn id="46" idx="1"/>
          </p:cNvCxnSpPr>
          <p:nvPr/>
        </p:nvCxnSpPr>
        <p:spPr>
          <a:xfrm flipH="1">
            <a:off x="2451356" y="3796816"/>
            <a:ext cx="1498344" cy="1731392"/>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endCxn id="45" idx="2"/>
          </p:cNvCxnSpPr>
          <p:nvPr/>
        </p:nvCxnSpPr>
        <p:spPr>
          <a:xfrm flipV="1">
            <a:off x="1178393" y="2932918"/>
            <a:ext cx="871132" cy="248345"/>
          </a:xfrm>
          <a:prstGeom prst="line">
            <a:avLst/>
          </a:prstGeom>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451356" y="5807418"/>
            <a:ext cx="1165299" cy="369332"/>
          </a:xfrm>
          <a:prstGeom prst="rect">
            <a:avLst/>
          </a:prstGeom>
          <a:noFill/>
          <a:ln>
            <a:solidFill>
              <a:srgbClr val="0000FF"/>
            </a:solidFill>
          </a:ln>
        </p:spPr>
        <p:txBody>
          <a:bodyPr wrap="square" rtlCol="0">
            <a:spAutoFit/>
          </a:bodyPr>
          <a:lstStyle/>
          <a:p>
            <a:r>
              <a:rPr lang="en-US" dirty="0" smtClean="0"/>
              <a:t>Obj002.2</a:t>
            </a:r>
            <a:endParaRPr lang="en-US" dirty="0"/>
          </a:p>
        </p:txBody>
      </p:sp>
      <p:cxnSp>
        <p:nvCxnSpPr>
          <p:cNvPr id="48" name="Straight Arrow Connector 47"/>
          <p:cNvCxnSpPr/>
          <p:nvPr/>
        </p:nvCxnSpPr>
        <p:spPr>
          <a:xfrm flipH="1">
            <a:off x="3489657" y="3796816"/>
            <a:ext cx="4104943" cy="2010602"/>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4111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8"/>
            <a:ext cx="8229600" cy="715962"/>
          </a:xfrm>
        </p:spPr>
        <p:txBody>
          <a:bodyPr>
            <a:normAutofit fontScale="90000"/>
          </a:bodyPr>
          <a:lstStyle/>
          <a:p>
            <a:r>
              <a:rPr lang="en-US" dirty="0" err="1" smtClean="0"/>
              <a:t>MarFS</a:t>
            </a:r>
            <a:r>
              <a:rPr lang="en-US" dirty="0" smtClean="0"/>
              <a:t> Internals Overview Multi-File </a:t>
            </a:r>
            <a:r>
              <a:rPr lang="en-US" sz="3600" dirty="0" smtClean="0"/>
              <a:t>(striped Object Systems)</a:t>
            </a:r>
            <a:endParaRPr lang="en-US" sz="3600" dirty="0"/>
          </a:p>
        </p:txBody>
      </p:sp>
      <p:cxnSp>
        <p:nvCxnSpPr>
          <p:cNvPr id="3" name="Straight Connector 2"/>
          <p:cNvCxnSpPr/>
          <p:nvPr/>
        </p:nvCxnSpPr>
        <p:spPr>
          <a:xfrm>
            <a:off x="3489656" y="1982224"/>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362531" y="1676392"/>
            <a:ext cx="2857500" cy="369332"/>
          </a:xfrm>
          <a:prstGeom prst="rect">
            <a:avLst/>
          </a:prstGeom>
          <a:noFill/>
        </p:spPr>
        <p:txBody>
          <a:bodyPr wrap="square" rtlCol="0">
            <a:spAutoFit/>
          </a:bodyPr>
          <a:lstStyle/>
          <a:p>
            <a:r>
              <a:rPr lang="en-US" dirty="0" smtClean="0"/>
              <a:t>/GPFS-MarFS-md1</a:t>
            </a:r>
            <a:endParaRPr lang="en-US" dirty="0"/>
          </a:p>
        </p:txBody>
      </p:sp>
      <p:sp>
        <p:nvSpPr>
          <p:cNvPr id="5" name="TextBox 4"/>
          <p:cNvSpPr txBox="1"/>
          <p:nvPr/>
        </p:nvSpPr>
        <p:spPr>
          <a:xfrm>
            <a:off x="6204282" y="1699687"/>
            <a:ext cx="2317750" cy="369332"/>
          </a:xfrm>
          <a:prstGeom prst="rect">
            <a:avLst/>
          </a:prstGeom>
          <a:noFill/>
        </p:spPr>
        <p:txBody>
          <a:bodyPr wrap="square" rtlCol="0">
            <a:spAutoFit/>
          </a:bodyPr>
          <a:lstStyle/>
          <a:p>
            <a:r>
              <a:rPr lang="en-US" dirty="0" smtClean="0"/>
              <a:t>/GPFS-MarFS-</a:t>
            </a:r>
            <a:r>
              <a:rPr lang="en-US" dirty="0" err="1" smtClean="0"/>
              <a:t>mdN</a:t>
            </a:r>
            <a:endParaRPr lang="en-US" dirty="0"/>
          </a:p>
        </p:txBody>
      </p:sp>
      <p:cxnSp>
        <p:nvCxnSpPr>
          <p:cNvPr id="7" name="Straight Connector 6"/>
          <p:cNvCxnSpPr/>
          <p:nvPr/>
        </p:nvCxnSpPr>
        <p:spPr>
          <a:xfrm flipH="1">
            <a:off x="2121107" y="2464786"/>
            <a:ext cx="1114552" cy="167746"/>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94343" y="2095454"/>
            <a:ext cx="1190625" cy="369332"/>
          </a:xfrm>
          <a:prstGeom prst="rect">
            <a:avLst/>
          </a:prstGeom>
          <a:noFill/>
        </p:spPr>
        <p:txBody>
          <a:bodyPr wrap="square" rtlCol="0">
            <a:spAutoFit/>
          </a:bodyPr>
          <a:lstStyle/>
          <a:p>
            <a:pPr algn="ctr"/>
            <a:r>
              <a:rPr lang="en-US" dirty="0" smtClean="0"/>
              <a:t>Dir1.1</a:t>
            </a:r>
            <a:endParaRPr lang="en-US" dirty="0"/>
          </a:p>
        </p:txBody>
      </p:sp>
      <p:sp>
        <p:nvSpPr>
          <p:cNvPr id="11" name="TextBox 10"/>
          <p:cNvSpPr txBox="1"/>
          <p:nvPr/>
        </p:nvSpPr>
        <p:spPr>
          <a:xfrm>
            <a:off x="724809" y="3181263"/>
            <a:ext cx="8228691" cy="615553"/>
          </a:xfrm>
          <a:prstGeom prst="rect">
            <a:avLst/>
          </a:prstGeom>
          <a:noFill/>
        </p:spPr>
        <p:txBody>
          <a:bodyPr wrap="square" rtlCol="0">
            <a:spAutoFit/>
          </a:bodyPr>
          <a:lstStyle/>
          <a:p>
            <a:r>
              <a:rPr lang="en-US" dirty="0" err="1" smtClean="0"/>
              <a:t>MultiFile</a:t>
            </a:r>
            <a:r>
              <a:rPr lang="en-US" dirty="0" smtClean="0"/>
              <a:t>  - </a:t>
            </a:r>
            <a:r>
              <a:rPr lang="en-US" dirty="0" err="1" smtClean="0"/>
              <a:t>Attrs</a:t>
            </a:r>
            <a:r>
              <a:rPr lang="en-US" dirty="0" smtClean="0"/>
              <a:t>: </a:t>
            </a:r>
            <a:r>
              <a:rPr lang="en-US" dirty="0" err="1" smtClean="0"/>
              <a:t>uid</a:t>
            </a:r>
            <a:r>
              <a:rPr lang="en-US" dirty="0" smtClean="0"/>
              <a:t>, </a:t>
            </a:r>
            <a:r>
              <a:rPr lang="en-US" dirty="0" err="1" smtClean="0"/>
              <a:t>gid</a:t>
            </a:r>
            <a:r>
              <a:rPr lang="en-US" dirty="0" smtClean="0"/>
              <a:t>, mode, size, dates, etc.</a:t>
            </a:r>
          </a:p>
          <a:p>
            <a:r>
              <a:rPr lang="en-US" sz="1600" dirty="0" err="1" smtClean="0"/>
              <a:t>Xattrs</a:t>
            </a:r>
            <a:r>
              <a:rPr lang="en-US" sz="1600" dirty="0" smtClean="0"/>
              <a:t> - </a:t>
            </a:r>
            <a:r>
              <a:rPr lang="en-US" sz="1600" dirty="0" err="1" smtClean="0"/>
              <a:t>objid</a:t>
            </a:r>
            <a:r>
              <a:rPr lang="en-US" sz="1600" dirty="0" smtClean="0"/>
              <a:t> repo=</a:t>
            </a:r>
            <a:r>
              <a:rPr lang="en-US" sz="1600" dirty="0"/>
              <a:t>S</a:t>
            </a:r>
            <a:r>
              <a:rPr lang="en-US" sz="1600" dirty="0" smtClean="0"/>
              <a:t>, id=Obj002.,  </a:t>
            </a:r>
            <a:r>
              <a:rPr lang="en-US" sz="1600" dirty="0" err="1" smtClean="0"/>
              <a:t>objoffs</a:t>
            </a:r>
            <a:r>
              <a:rPr lang="en-US" sz="1600" dirty="0" smtClean="0"/>
              <a:t>=0,  </a:t>
            </a:r>
            <a:r>
              <a:rPr lang="en-US" sz="1600" dirty="0" err="1" smtClean="0"/>
              <a:t>chunksize</a:t>
            </a:r>
            <a:r>
              <a:rPr lang="en-US" sz="1600" dirty="0" smtClean="0"/>
              <a:t>=256M, </a:t>
            </a:r>
            <a:r>
              <a:rPr lang="en-US" sz="1600" dirty="0" err="1" smtClean="0"/>
              <a:t>ObjType</a:t>
            </a:r>
            <a:r>
              <a:rPr lang="en-US" sz="1600" dirty="0" smtClean="0"/>
              <a:t>=Multi, </a:t>
            </a:r>
            <a:r>
              <a:rPr lang="en-US" sz="1600" dirty="0" err="1" smtClean="0"/>
              <a:t>NumObj</a:t>
            </a:r>
            <a:r>
              <a:rPr lang="en-US" sz="1600" dirty="0" smtClean="0"/>
              <a:t>=2, etc.</a:t>
            </a:r>
            <a:endParaRPr lang="en-US" sz="1600" dirty="0"/>
          </a:p>
        </p:txBody>
      </p:sp>
      <p:sp>
        <p:nvSpPr>
          <p:cNvPr id="16" name="TextBox 15"/>
          <p:cNvSpPr txBox="1"/>
          <p:nvPr/>
        </p:nvSpPr>
        <p:spPr>
          <a:xfrm>
            <a:off x="3616655" y="2378920"/>
            <a:ext cx="936625" cy="369332"/>
          </a:xfrm>
          <a:prstGeom prst="rect">
            <a:avLst/>
          </a:prstGeom>
          <a:noFill/>
        </p:spPr>
        <p:txBody>
          <a:bodyPr wrap="square" rtlCol="0">
            <a:spAutoFit/>
          </a:bodyPr>
          <a:lstStyle/>
          <a:p>
            <a:r>
              <a:rPr lang="en-US" dirty="0" err="1" smtClean="0"/>
              <a:t>trashdir</a:t>
            </a:r>
            <a:endParaRPr lang="en-US" dirty="0"/>
          </a:p>
        </p:txBody>
      </p:sp>
      <p:cxnSp>
        <p:nvCxnSpPr>
          <p:cNvPr id="17" name="Straight Connector 16"/>
          <p:cNvCxnSpPr/>
          <p:nvPr/>
        </p:nvCxnSpPr>
        <p:spPr>
          <a:xfrm>
            <a:off x="3827793" y="2327188"/>
            <a:ext cx="306388" cy="15583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121107" y="3796816"/>
            <a:ext cx="0" cy="11480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894343" y="3796816"/>
            <a:ext cx="0" cy="154672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203701" y="1155988"/>
            <a:ext cx="4095750" cy="369332"/>
          </a:xfrm>
          <a:prstGeom prst="rect">
            <a:avLst/>
          </a:prstGeom>
          <a:noFill/>
        </p:spPr>
        <p:txBody>
          <a:bodyPr wrap="square" rtlCol="0">
            <a:spAutoFit/>
          </a:bodyPr>
          <a:lstStyle/>
          <a:p>
            <a:r>
              <a:rPr lang="en-US" dirty="0" smtClean="0"/>
              <a:t>/</a:t>
            </a:r>
            <a:r>
              <a:rPr lang="en-US" dirty="0" err="1" smtClean="0"/>
              <a:t>MarFS</a:t>
            </a:r>
            <a:r>
              <a:rPr lang="en-US" dirty="0" smtClean="0"/>
              <a:t>    </a:t>
            </a:r>
            <a:r>
              <a:rPr lang="en-US" sz="1600" dirty="0" smtClean="0"/>
              <a:t>top level namespace aggregation</a:t>
            </a:r>
            <a:endParaRPr lang="en-US" sz="1600" dirty="0"/>
          </a:p>
        </p:txBody>
      </p:sp>
      <p:cxnSp>
        <p:nvCxnSpPr>
          <p:cNvPr id="27" name="Straight Connector 26"/>
          <p:cNvCxnSpPr/>
          <p:nvPr/>
        </p:nvCxnSpPr>
        <p:spPr>
          <a:xfrm flipH="1">
            <a:off x="3489657" y="1525320"/>
            <a:ext cx="1254124" cy="177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43781" y="1525320"/>
            <a:ext cx="1854200" cy="177800"/>
          </a:xfrm>
          <a:prstGeom prst="line">
            <a:avLst/>
          </a:prstGeom>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6935110" y="2153524"/>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087510" y="2305924"/>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39910" y="2458324"/>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578" y="1525320"/>
            <a:ext cx="288346" cy="2308324"/>
          </a:xfrm>
          <a:prstGeom prst="rect">
            <a:avLst/>
          </a:prstGeom>
          <a:noFill/>
        </p:spPr>
        <p:txBody>
          <a:bodyPr wrap="square" rtlCol="0">
            <a:spAutoFit/>
          </a:bodyPr>
          <a:lstStyle/>
          <a:p>
            <a:pPr algn="ctr"/>
            <a:r>
              <a:rPr lang="en-US" dirty="0" smtClean="0"/>
              <a:t>Metadata</a:t>
            </a:r>
            <a:endParaRPr lang="en-US" dirty="0"/>
          </a:p>
        </p:txBody>
      </p:sp>
      <p:sp>
        <p:nvSpPr>
          <p:cNvPr id="34" name="TextBox 33"/>
          <p:cNvSpPr txBox="1"/>
          <p:nvPr/>
        </p:nvSpPr>
        <p:spPr>
          <a:xfrm>
            <a:off x="35502" y="4634615"/>
            <a:ext cx="288346" cy="1200329"/>
          </a:xfrm>
          <a:prstGeom prst="rect">
            <a:avLst/>
          </a:prstGeom>
          <a:noFill/>
        </p:spPr>
        <p:txBody>
          <a:bodyPr wrap="square" rtlCol="0">
            <a:spAutoFit/>
          </a:bodyPr>
          <a:lstStyle/>
          <a:p>
            <a:pPr algn="ctr"/>
            <a:r>
              <a:rPr lang="en-US" dirty="0" smtClean="0"/>
              <a:t>Data</a:t>
            </a:r>
            <a:endParaRPr lang="en-US" dirty="0"/>
          </a:p>
        </p:txBody>
      </p:sp>
      <p:sp>
        <p:nvSpPr>
          <p:cNvPr id="35" name="TextBox 34"/>
          <p:cNvSpPr txBox="1"/>
          <p:nvPr/>
        </p:nvSpPr>
        <p:spPr>
          <a:xfrm>
            <a:off x="724810" y="4944816"/>
            <a:ext cx="3360158" cy="1477328"/>
          </a:xfrm>
          <a:prstGeom prst="rect">
            <a:avLst/>
          </a:prstGeom>
          <a:noFill/>
          <a:ln>
            <a:solidFill>
              <a:schemeClr val="tx1"/>
            </a:solidFill>
          </a:ln>
        </p:spPr>
        <p:txBody>
          <a:bodyPr wrap="square" rtlCol="0">
            <a:spAutoFit/>
          </a:bodyPr>
          <a:lstStyle/>
          <a:p>
            <a:r>
              <a:rPr lang="en-US" dirty="0" smtClean="0"/>
              <a:t>Object System 1</a:t>
            </a:r>
          </a:p>
          <a:p>
            <a:endParaRPr lang="en-US" dirty="0" smtClean="0"/>
          </a:p>
          <a:p>
            <a:endParaRPr lang="en-US" dirty="0"/>
          </a:p>
          <a:p>
            <a:endParaRPr lang="en-US" dirty="0" smtClean="0"/>
          </a:p>
          <a:p>
            <a:endParaRPr lang="en-US" dirty="0"/>
          </a:p>
        </p:txBody>
      </p:sp>
      <p:grpSp>
        <p:nvGrpSpPr>
          <p:cNvPr id="39" name="Group 38"/>
          <p:cNvGrpSpPr/>
          <p:nvPr/>
        </p:nvGrpSpPr>
        <p:grpSpPr>
          <a:xfrm>
            <a:off x="4388897" y="5433802"/>
            <a:ext cx="457200" cy="418378"/>
            <a:chOff x="6906534" y="2763472"/>
            <a:chExt cx="457200" cy="418378"/>
          </a:xfrm>
        </p:grpSpPr>
        <p:sp>
          <p:nvSpPr>
            <p:cNvPr id="36" name="Oval 35"/>
            <p:cNvSpPr/>
            <p:nvPr/>
          </p:nvSpPr>
          <p:spPr>
            <a:xfrm flipH="1" flipV="1">
              <a:off x="6906534" y="27634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flipH="1" flipV="1">
              <a:off x="7058934" y="29158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flipH="1" flipV="1">
              <a:off x="7211334" y="30682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a:off x="5167483" y="4947215"/>
            <a:ext cx="3519317" cy="1477328"/>
          </a:xfrm>
          <a:prstGeom prst="rect">
            <a:avLst/>
          </a:prstGeom>
          <a:noFill/>
          <a:ln>
            <a:solidFill>
              <a:schemeClr val="tx1"/>
            </a:solidFill>
          </a:ln>
        </p:spPr>
        <p:txBody>
          <a:bodyPr wrap="square" rtlCol="0">
            <a:spAutoFit/>
          </a:bodyPr>
          <a:lstStyle/>
          <a:p>
            <a:r>
              <a:rPr lang="en-US" dirty="0" smtClean="0"/>
              <a:t>Object System X</a:t>
            </a:r>
          </a:p>
          <a:p>
            <a:endParaRPr lang="en-US" dirty="0"/>
          </a:p>
          <a:p>
            <a:endParaRPr lang="en-US" dirty="0" smtClean="0"/>
          </a:p>
          <a:p>
            <a:endParaRPr lang="en-US" dirty="0" smtClean="0"/>
          </a:p>
          <a:p>
            <a:endParaRPr lang="en-US" dirty="0"/>
          </a:p>
        </p:txBody>
      </p:sp>
      <p:grpSp>
        <p:nvGrpSpPr>
          <p:cNvPr id="41" name="Group 40"/>
          <p:cNvGrpSpPr/>
          <p:nvPr/>
        </p:nvGrpSpPr>
        <p:grpSpPr>
          <a:xfrm>
            <a:off x="4960811" y="1947449"/>
            <a:ext cx="457200" cy="418378"/>
            <a:chOff x="6906534" y="2763472"/>
            <a:chExt cx="457200" cy="418378"/>
          </a:xfrm>
        </p:grpSpPr>
        <p:sp>
          <p:nvSpPr>
            <p:cNvPr id="42" name="Oval 41"/>
            <p:cNvSpPr/>
            <p:nvPr/>
          </p:nvSpPr>
          <p:spPr>
            <a:xfrm flipH="1" flipV="1">
              <a:off x="6906534" y="27634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flipH="1" flipV="1">
              <a:off x="7058934" y="29158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flipH="1" flipV="1">
              <a:off x="7211334" y="30682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1454212" y="2563586"/>
            <a:ext cx="1190625" cy="369332"/>
          </a:xfrm>
          <a:prstGeom prst="rect">
            <a:avLst/>
          </a:prstGeom>
          <a:noFill/>
        </p:spPr>
        <p:txBody>
          <a:bodyPr wrap="square" rtlCol="0">
            <a:spAutoFit/>
          </a:bodyPr>
          <a:lstStyle/>
          <a:p>
            <a:pPr algn="ctr"/>
            <a:r>
              <a:rPr lang="en-US" dirty="0" smtClean="0"/>
              <a:t>Dir2.1</a:t>
            </a:r>
            <a:endParaRPr lang="en-US" dirty="0"/>
          </a:p>
        </p:txBody>
      </p:sp>
      <p:sp>
        <p:nvSpPr>
          <p:cNvPr id="46" name="TextBox 45"/>
          <p:cNvSpPr txBox="1"/>
          <p:nvPr/>
        </p:nvSpPr>
        <p:spPr>
          <a:xfrm>
            <a:off x="2451356" y="5343542"/>
            <a:ext cx="1165299" cy="369332"/>
          </a:xfrm>
          <a:prstGeom prst="rect">
            <a:avLst/>
          </a:prstGeom>
          <a:noFill/>
          <a:ln>
            <a:solidFill>
              <a:srgbClr val="0000FF"/>
            </a:solidFill>
          </a:ln>
        </p:spPr>
        <p:txBody>
          <a:bodyPr wrap="square" rtlCol="0">
            <a:spAutoFit/>
          </a:bodyPr>
          <a:lstStyle/>
          <a:p>
            <a:r>
              <a:rPr lang="en-US" dirty="0" smtClean="0"/>
              <a:t>Obj002.1</a:t>
            </a:r>
            <a:endParaRPr lang="en-US" dirty="0"/>
          </a:p>
        </p:txBody>
      </p:sp>
      <p:cxnSp>
        <p:nvCxnSpPr>
          <p:cNvPr id="51" name="Straight Arrow Connector 50"/>
          <p:cNvCxnSpPr>
            <a:endCxn id="46" idx="1"/>
          </p:cNvCxnSpPr>
          <p:nvPr/>
        </p:nvCxnSpPr>
        <p:spPr>
          <a:xfrm flipH="1">
            <a:off x="2451356" y="3796816"/>
            <a:ext cx="1498344" cy="1731392"/>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endCxn id="45" idx="2"/>
          </p:cNvCxnSpPr>
          <p:nvPr/>
        </p:nvCxnSpPr>
        <p:spPr>
          <a:xfrm flipV="1">
            <a:off x="1178393" y="2932918"/>
            <a:ext cx="871132" cy="248345"/>
          </a:xfrm>
          <a:prstGeom prst="line">
            <a:avLst/>
          </a:prstGeom>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621632" y="5528208"/>
            <a:ext cx="1165299" cy="369332"/>
          </a:xfrm>
          <a:prstGeom prst="rect">
            <a:avLst/>
          </a:prstGeom>
          <a:noFill/>
          <a:ln>
            <a:solidFill>
              <a:srgbClr val="0000FF"/>
            </a:solidFill>
          </a:ln>
        </p:spPr>
        <p:txBody>
          <a:bodyPr wrap="square" rtlCol="0">
            <a:spAutoFit/>
          </a:bodyPr>
          <a:lstStyle/>
          <a:p>
            <a:r>
              <a:rPr lang="en-US" dirty="0" smtClean="0"/>
              <a:t>Obj002.2</a:t>
            </a:r>
            <a:endParaRPr lang="en-US" dirty="0"/>
          </a:p>
        </p:txBody>
      </p:sp>
      <p:cxnSp>
        <p:nvCxnSpPr>
          <p:cNvPr id="48" name="Straight Arrow Connector 47"/>
          <p:cNvCxnSpPr/>
          <p:nvPr/>
        </p:nvCxnSpPr>
        <p:spPr>
          <a:xfrm flipH="1">
            <a:off x="6786931" y="3796816"/>
            <a:ext cx="807670" cy="1731392"/>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2121107" y="3833644"/>
            <a:ext cx="3098924" cy="1113571"/>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15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8"/>
            <a:ext cx="8229600" cy="715962"/>
          </a:xfrm>
        </p:spPr>
        <p:txBody>
          <a:bodyPr>
            <a:normAutofit fontScale="90000"/>
          </a:bodyPr>
          <a:lstStyle/>
          <a:p>
            <a:r>
              <a:rPr lang="en-US" dirty="0" err="1" smtClean="0"/>
              <a:t>MarFS</a:t>
            </a:r>
            <a:r>
              <a:rPr lang="en-US" dirty="0" smtClean="0"/>
              <a:t> Internals Overview Packed-File</a:t>
            </a:r>
            <a:endParaRPr lang="en-US" dirty="0"/>
          </a:p>
        </p:txBody>
      </p:sp>
      <p:cxnSp>
        <p:nvCxnSpPr>
          <p:cNvPr id="3" name="Straight Connector 2"/>
          <p:cNvCxnSpPr/>
          <p:nvPr/>
        </p:nvCxnSpPr>
        <p:spPr>
          <a:xfrm>
            <a:off x="3489656" y="1969524"/>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362531" y="1663692"/>
            <a:ext cx="2857500" cy="369332"/>
          </a:xfrm>
          <a:prstGeom prst="rect">
            <a:avLst/>
          </a:prstGeom>
          <a:noFill/>
        </p:spPr>
        <p:txBody>
          <a:bodyPr wrap="square" rtlCol="0">
            <a:spAutoFit/>
          </a:bodyPr>
          <a:lstStyle/>
          <a:p>
            <a:r>
              <a:rPr lang="en-US" dirty="0" smtClean="0"/>
              <a:t>/GPFS-MarFS-md1</a:t>
            </a:r>
            <a:endParaRPr lang="en-US" dirty="0"/>
          </a:p>
        </p:txBody>
      </p:sp>
      <p:sp>
        <p:nvSpPr>
          <p:cNvPr id="5" name="TextBox 4"/>
          <p:cNvSpPr txBox="1"/>
          <p:nvPr/>
        </p:nvSpPr>
        <p:spPr>
          <a:xfrm>
            <a:off x="6204282" y="1686987"/>
            <a:ext cx="2317750" cy="369332"/>
          </a:xfrm>
          <a:prstGeom prst="rect">
            <a:avLst/>
          </a:prstGeom>
          <a:noFill/>
        </p:spPr>
        <p:txBody>
          <a:bodyPr wrap="square" rtlCol="0">
            <a:spAutoFit/>
          </a:bodyPr>
          <a:lstStyle/>
          <a:p>
            <a:r>
              <a:rPr lang="en-US" dirty="0" smtClean="0"/>
              <a:t>/GPFS-MarFS-</a:t>
            </a:r>
            <a:r>
              <a:rPr lang="en-US" dirty="0" err="1" smtClean="0"/>
              <a:t>mdN</a:t>
            </a:r>
            <a:endParaRPr lang="en-US" dirty="0"/>
          </a:p>
        </p:txBody>
      </p:sp>
      <p:cxnSp>
        <p:nvCxnSpPr>
          <p:cNvPr id="7" name="Straight Connector 6"/>
          <p:cNvCxnSpPr/>
          <p:nvPr/>
        </p:nvCxnSpPr>
        <p:spPr>
          <a:xfrm flipH="1">
            <a:off x="2121107" y="2452086"/>
            <a:ext cx="1114552" cy="167746"/>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94343" y="2082754"/>
            <a:ext cx="1190625" cy="369332"/>
          </a:xfrm>
          <a:prstGeom prst="rect">
            <a:avLst/>
          </a:prstGeom>
          <a:noFill/>
        </p:spPr>
        <p:txBody>
          <a:bodyPr wrap="square" rtlCol="0">
            <a:spAutoFit/>
          </a:bodyPr>
          <a:lstStyle/>
          <a:p>
            <a:pPr algn="ctr"/>
            <a:r>
              <a:rPr lang="en-US" dirty="0" smtClean="0"/>
              <a:t>Dir1.1</a:t>
            </a:r>
            <a:endParaRPr lang="en-US" dirty="0"/>
          </a:p>
        </p:txBody>
      </p:sp>
      <p:sp>
        <p:nvSpPr>
          <p:cNvPr id="11" name="TextBox 10"/>
          <p:cNvSpPr txBox="1"/>
          <p:nvPr/>
        </p:nvSpPr>
        <p:spPr>
          <a:xfrm>
            <a:off x="724810" y="3168563"/>
            <a:ext cx="8241390" cy="861774"/>
          </a:xfrm>
          <a:prstGeom prst="rect">
            <a:avLst/>
          </a:prstGeom>
          <a:noFill/>
        </p:spPr>
        <p:txBody>
          <a:bodyPr wrap="square" rtlCol="0">
            <a:spAutoFit/>
          </a:bodyPr>
          <a:lstStyle/>
          <a:p>
            <a:r>
              <a:rPr lang="en-US" dirty="0" err="1" smtClean="0"/>
              <a:t>UniFile</a:t>
            </a:r>
            <a:r>
              <a:rPr lang="en-US" dirty="0"/>
              <a:t> </a:t>
            </a:r>
            <a:r>
              <a:rPr lang="en-US" dirty="0" smtClean="0"/>
              <a:t> - </a:t>
            </a:r>
            <a:r>
              <a:rPr lang="en-US" dirty="0" err="1" smtClean="0"/>
              <a:t>Attrs</a:t>
            </a:r>
            <a:r>
              <a:rPr lang="en-US" dirty="0" smtClean="0"/>
              <a:t>: </a:t>
            </a:r>
            <a:r>
              <a:rPr lang="en-US" dirty="0" err="1" smtClean="0"/>
              <a:t>uid</a:t>
            </a:r>
            <a:r>
              <a:rPr lang="en-US" dirty="0" smtClean="0"/>
              <a:t>, </a:t>
            </a:r>
            <a:r>
              <a:rPr lang="en-US" dirty="0" err="1" smtClean="0"/>
              <a:t>gid</a:t>
            </a:r>
            <a:r>
              <a:rPr lang="en-US" dirty="0" smtClean="0"/>
              <a:t>, mode, size, dates, etc.</a:t>
            </a:r>
          </a:p>
          <a:p>
            <a:r>
              <a:rPr lang="en-US" sz="1600" dirty="0" err="1" smtClean="0"/>
              <a:t>Xattrs</a:t>
            </a:r>
            <a:r>
              <a:rPr lang="en-US" sz="1600" dirty="0" smtClean="0"/>
              <a:t> - </a:t>
            </a:r>
            <a:r>
              <a:rPr lang="en-US" sz="1600" dirty="0" err="1" smtClean="0"/>
              <a:t>objid</a:t>
            </a:r>
            <a:r>
              <a:rPr lang="en-US" sz="1600" dirty="0" smtClean="0"/>
              <a:t> repo=1, id=Obj003,  </a:t>
            </a:r>
            <a:r>
              <a:rPr lang="en-US" sz="1600" dirty="0" err="1" smtClean="0"/>
              <a:t>objoffs</a:t>
            </a:r>
            <a:r>
              <a:rPr lang="en-US" sz="1600" dirty="0" smtClean="0"/>
              <a:t>=4096,  </a:t>
            </a:r>
            <a:r>
              <a:rPr lang="en-US" sz="1600" dirty="0" err="1" smtClean="0"/>
              <a:t>chunksize</a:t>
            </a:r>
            <a:r>
              <a:rPr lang="en-US" sz="1600" dirty="0" smtClean="0"/>
              <a:t>=256M, </a:t>
            </a:r>
            <a:r>
              <a:rPr lang="en-US" sz="1600" dirty="0" err="1" smtClean="0"/>
              <a:t>Objtype</a:t>
            </a:r>
            <a:r>
              <a:rPr lang="en-US" sz="1600" dirty="0" smtClean="0"/>
              <a:t>=Packed, </a:t>
            </a:r>
            <a:r>
              <a:rPr lang="en-US" sz="1600" dirty="0" err="1" smtClean="0"/>
              <a:t>NumObj</a:t>
            </a:r>
            <a:r>
              <a:rPr lang="en-US" sz="1600" dirty="0" smtClean="0"/>
              <a:t>=1, </a:t>
            </a:r>
            <a:r>
              <a:rPr lang="en-US" sz="1600" dirty="0" err="1" smtClean="0"/>
              <a:t>Ojb</a:t>
            </a:r>
            <a:r>
              <a:rPr lang="en-US" sz="1600" dirty="0" smtClean="0"/>
              <a:t>=</a:t>
            </a:r>
            <a:r>
              <a:rPr lang="en-US" sz="1600" dirty="0"/>
              <a:t>4</a:t>
            </a:r>
            <a:r>
              <a:rPr lang="en-US" sz="1600" dirty="0" smtClean="0"/>
              <a:t> of 5, etc.</a:t>
            </a:r>
            <a:endParaRPr lang="en-US" sz="1600" dirty="0"/>
          </a:p>
        </p:txBody>
      </p:sp>
      <p:sp>
        <p:nvSpPr>
          <p:cNvPr id="16" name="TextBox 15"/>
          <p:cNvSpPr txBox="1"/>
          <p:nvPr/>
        </p:nvSpPr>
        <p:spPr>
          <a:xfrm>
            <a:off x="3616655" y="2366220"/>
            <a:ext cx="936625" cy="369332"/>
          </a:xfrm>
          <a:prstGeom prst="rect">
            <a:avLst/>
          </a:prstGeom>
          <a:noFill/>
        </p:spPr>
        <p:txBody>
          <a:bodyPr wrap="square" rtlCol="0">
            <a:spAutoFit/>
          </a:bodyPr>
          <a:lstStyle/>
          <a:p>
            <a:r>
              <a:rPr lang="en-US" dirty="0" err="1" smtClean="0"/>
              <a:t>trashdir</a:t>
            </a:r>
            <a:endParaRPr lang="en-US" dirty="0"/>
          </a:p>
        </p:txBody>
      </p:sp>
      <p:cxnSp>
        <p:nvCxnSpPr>
          <p:cNvPr id="17" name="Straight Connector 16"/>
          <p:cNvCxnSpPr/>
          <p:nvPr/>
        </p:nvCxnSpPr>
        <p:spPr>
          <a:xfrm>
            <a:off x="3827793" y="2314488"/>
            <a:ext cx="306388" cy="15583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178393" y="4030337"/>
            <a:ext cx="1987340" cy="163669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811784" y="3784116"/>
            <a:ext cx="0" cy="154672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203701" y="1143288"/>
            <a:ext cx="4095750" cy="369332"/>
          </a:xfrm>
          <a:prstGeom prst="rect">
            <a:avLst/>
          </a:prstGeom>
          <a:noFill/>
        </p:spPr>
        <p:txBody>
          <a:bodyPr wrap="square" rtlCol="0">
            <a:spAutoFit/>
          </a:bodyPr>
          <a:lstStyle/>
          <a:p>
            <a:r>
              <a:rPr lang="en-US" dirty="0" smtClean="0"/>
              <a:t>/</a:t>
            </a:r>
            <a:r>
              <a:rPr lang="en-US" dirty="0" err="1" smtClean="0"/>
              <a:t>MarFS</a:t>
            </a:r>
            <a:r>
              <a:rPr lang="en-US" dirty="0" smtClean="0"/>
              <a:t>    </a:t>
            </a:r>
            <a:r>
              <a:rPr lang="en-US" sz="1600" dirty="0" smtClean="0"/>
              <a:t>top level namespace aggregation</a:t>
            </a:r>
            <a:endParaRPr lang="en-US" sz="1600" dirty="0"/>
          </a:p>
        </p:txBody>
      </p:sp>
      <p:cxnSp>
        <p:nvCxnSpPr>
          <p:cNvPr id="27" name="Straight Connector 26"/>
          <p:cNvCxnSpPr/>
          <p:nvPr/>
        </p:nvCxnSpPr>
        <p:spPr>
          <a:xfrm flipH="1">
            <a:off x="3489657" y="1512620"/>
            <a:ext cx="1254124" cy="177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43781" y="1512620"/>
            <a:ext cx="1854200" cy="177800"/>
          </a:xfrm>
          <a:prstGeom prst="line">
            <a:avLst/>
          </a:prstGeom>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6935110" y="2140824"/>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087510" y="2293224"/>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39910" y="2445624"/>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578" y="1512620"/>
            <a:ext cx="288346" cy="2308324"/>
          </a:xfrm>
          <a:prstGeom prst="rect">
            <a:avLst/>
          </a:prstGeom>
          <a:noFill/>
        </p:spPr>
        <p:txBody>
          <a:bodyPr wrap="square" rtlCol="0">
            <a:spAutoFit/>
          </a:bodyPr>
          <a:lstStyle/>
          <a:p>
            <a:pPr algn="ctr"/>
            <a:r>
              <a:rPr lang="en-US" dirty="0" smtClean="0"/>
              <a:t>Metadata</a:t>
            </a:r>
            <a:endParaRPr lang="en-US" dirty="0"/>
          </a:p>
        </p:txBody>
      </p:sp>
      <p:sp>
        <p:nvSpPr>
          <p:cNvPr id="34" name="TextBox 33"/>
          <p:cNvSpPr txBox="1"/>
          <p:nvPr/>
        </p:nvSpPr>
        <p:spPr>
          <a:xfrm>
            <a:off x="35502" y="4621915"/>
            <a:ext cx="288346" cy="1200329"/>
          </a:xfrm>
          <a:prstGeom prst="rect">
            <a:avLst/>
          </a:prstGeom>
          <a:noFill/>
        </p:spPr>
        <p:txBody>
          <a:bodyPr wrap="square" rtlCol="0">
            <a:spAutoFit/>
          </a:bodyPr>
          <a:lstStyle/>
          <a:p>
            <a:pPr algn="ctr"/>
            <a:r>
              <a:rPr lang="en-US" dirty="0" smtClean="0"/>
              <a:t>Data</a:t>
            </a:r>
            <a:endParaRPr lang="en-US" dirty="0"/>
          </a:p>
        </p:txBody>
      </p:sp>
      <p:sp>
        <p:nvSpPr>
          <p:cNvPr id="35" name="TextBox 34"/>
          <p:cNvSpPr txBox="1"/>
          <p:nvPr/>
        </p:nvSpPr>
        <p:spPr>
          <a:xfrm>
            <a:off x="724810" y="4932116"/>
            <a:ext cx="3360158" cy="1477328"/>
          </a:xfrm>
          <a:prstGeom prst="rect">
            <a:avLst/>
          </a:prstGeom>
          <a:noFill/>
          <a:ln>
            <a:solidFill>
              <a:schemeClr val="tx1"/>
            </a:solidFill>
          </a:ln>
        </p:spPr>
        <p:txBody>
          <a:bodyPr wrap="square" rtlCol="0">
            <a:spAutoFit/>
          </a:bodyPr>
          <a:lstStyle/>
          <a:p>
            <a:r>
              <a:rPr lang="en-US" dirty="0" smtClean="0"/>
              <a:t>Object System 1</a:t>
            </a:r>
          </a:p>
          <a:p>
            <a:endParaRPr lang="en-US" dirty="0"/>
          </a:p>
          <a:p>
            <a:endParaRPr lang="en-US" dirty="0" smtClean="0"/>
          </a:p>
          <a:p>
            <a:endParaRPr lang="en-US" dirty="0" smtClean="0"/>
          </a:p>
          <a:p>
            <a:endParaRPr lang="en-US" dirty="0"/>
          </a:p>
        </p:txBody>
      </p:sp>
      <p:grpSp>
        <p:nvGrpSpPr>
          <p:cNvPr id="39" name="Group 38"/>
          <p:cNvGrpSpPr/>
          <p:nvPr/>
        </p:nvGrpSpPr>
        <p:grpSpPr>
          <a:xfrm>
            <a:off x="4388897" y="5421102"/>
            <a:ext cx="457200" cy="418378"/>
            <a:chOff x="6906534" y="2763472"/>
            <a:chExt cx="457200" cy="418378"/>
          </a:xfrm>
        </p:grpSpPr>
        <p:sp>
          <p:nvSpPr>
            <p:cNvPr id="36" name="Oval 35"/>
            <p:cNvSpPr/>
            <p:nvPr/>
          </p:nvSpPr>
          <p:spPr>
            <a:xfrm flipH="1" flipV="1">
              <a:off x="6906534" y="27634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flipH="1" flipV="1">
              <a:off x="7058934" y="29158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flipH="1" flipV="1">
              <a:off x="7211334" y="30682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a:off x="5167483" y="4934515"/>
            <a:ext cx="3519317" cy="1477328"/>
          </a:xfrm>
          <a:prstGeom prst="rect">
            <a:avLst/>
          </a:prstGeom>
          <a:noFill/>
          <a:ln>
            <a:solidFill>
              <a:schemeClr val="tx1"/>
            </a:solidFill>
          </a:ln>
        </p:spPr>
        <p:txBody>
          <a:bodyPr wrap="square" rtlCol="0">
            <a:spAutoFit/>
          </a:bodyPr>
          <a:lstStyle/>
          <a:p>
            <a:r>
              <a:rPr lang="en-US" dirty="0" smtClean="0"/>
              <a:t>Object System X</a:t>
            </a:r>
          </a:p>
          <a:p>
            <a:endParaRPr lang="en-US" dirty="0"/>
          </a:p>
          <a:p>
            <a:endParaRPr lang="en-US" dirty="0" smtClean="0"/>
          </a:p>
          <a:p>
            <a:endParaRPr lang="en-US" dirty="0" smtClean="0"/>
          </a:p>
          <a:p>
            <a:endParaRPr lang="en-US" dirty="0"/>
          </a:p>
        </p:txBody>
      </p:sp>
      <p:grpSp>
        <p:nvGrpSpPr>
          <p:cNvPr id="41" name="Group 40"/>
          <p:cNvGrpSpPr/>
          <p:nvPr/>
        </p:nvGrpSpPr>
        <p:grpSpPr>
          <a:xfrm>
            <a:off x="4960811" y="1934749"/>
            <a:ext cx="457200" cy="418378"/>
            <a:chOff x="6906534" y="2763472"/>
            <a:chExt cx="457200" cy="418378"/>
          </a:xfrm>
        </p:grpSpPr>
        <p:sp>
          <p:nvSpPr>
            <p:cNvPr id="42" name="Oval 41"/>
            <p:cNvSpPr/>
            <p:nvPr/>
          </p:nvSpPr>
          <p:spPr>
            <a:xfrm flipH="1" flipV="1">
              <a:off x="6906534" y="27634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flipH="1" flipV="1">
              <a:off x="7058934" y="29158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flipH="1" flipV="1">
              <a:off x="7211334" y="3068272"/>
              <a:ext cx="152400" cy="1135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1454212" y="2550886"/>
            <a:ext cx="1190625" cy="369332"/>
          </a:xfrm>
          <a:prstGeom prst="rect">
            <a:avLst/>
          </a:prstGeom>
          <a:noFill/>
        </p:spPr>
        <p:txBody>
          <a:bodyPr wrap="square" rtlCol="0">
            <a:spAutoFit/>
          </a:bodyPr>
          <a:lstStyle/>
          <a:p>
            <a:pPr algn="ctr"/>
            <a:r>
              <a:rPr lang="en-US" dirty="0" smtClean="0"/>
              <a:t>Dir2.1</a:t>
            </a:r>
            <a:endParaRPr lang="en-US" dirty="0"/>
          </a:p>
        </p:txBody>
      </p:sp>
      <p:sp>
        <p:nvSpPr>
          <p:cNvPr id="46" name="TextBox 45"/>
          <p:cNvSpPr txBox="1"/>
          <p:nvPr/>
        </p:nvSpPr>
        <p:spPr>
          <a:xfrm>
            <a:off x="1574800" y="5330842"/>
            <a:ext cx="2003755" cy="646331"/>
          </a:xfrm>
          <a:prstGeom prst="rect">
            <a:avLst/>
          </a:prstGeom>
          <a:noFill/>
          <a:ln>
            <a:solidFill>
              <a:srgbClr val="0000FF"/>
            </a:solidFill>
          </a:ln>
        </p:spPr>
        <p:txBody>
          <a:bodyPr wrap="square" rtlCol="0">
            <a:spAutoFit/>
          </a:bodyPr>
          <a:lstStyle/>
          <a:p>
            <a:r>
              <a:rPr lang="en-US" dirty="0" smtClean="0"/>
              <a:t>Obj003</a:t>
            </a:r>
          </a:p>
          <a:p>
            <a:endParaRPr lang="en-US" dirty="0"/>
          </a:p>
        </p:txBody>
      </p:sp>
      <p:cxnSp>
        <p:nvCxnSpPr>
          <p:cNvPr id="51" name="Straight Arrow Connector 50"/>
          <p:cNvCxnSpPr/>
          <p:nvPr/>
        </p:nvCxnSpPr>
        <p:spPr>
          <a:xfrm flipH="1">
            <a:off x="2549048" y="3775583"/>
            <a:ext cx="1839850" cy="189145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endCxn id="45" idx="2"/>
          </p:cNvCxnSpPr>
          <p:nvPr/>
        </p:nvCxnSpPr>
        <p:spPr>
          <a:xfrm flipV="1">
            <a:off x="1178393" y="2920218"/>
            <a:ext cx="871132" cy="248345"/>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632886" y="5687080"/>
            <a:ext cx="302093" cy="2172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1944862" y="5681390"/>
            <a:ext cx="302093" cy="217220"/>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2549048" y="5675404"/>
            <a:ext cx="302093" cy="217220"/>
          </a:xfrm>
          <a:prstGeom prst="rect">
            <a:avLst/>
          </a:prstGeom>
          <a:solidFill>
            <a:srgbClr val="008000"/>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2246955" y="5675404"/>
            <a:ext cx="302093" cy="217220"/>
          </a:xfrm>
          <a:prstGeom prst="rect">
            <a:avLst/>
          </a:prstGeom>
          <a:solidFill>
            <a:srgbClr val="3366FF"/>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2863640" y="5667033"/>
            <a:ext cx="302093" cy="217220"/>
          </a:xfrm>
          <a:prstGeom prst="rect">
            <a:avLst/>
          </a:prstGeom>
          <a:solidFill>
            <a:srgbClr val="FFFF00"/>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flipH="1">
            <a:off x="1454212" y="3699653"/>
            <a:ext cx="819295" cy="1234862"/>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787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4487"/>
          </a:xfrm>
        </p:spPr>
        <p:txBody>
          <a:bodyPr>
            <a:normAutofit fontScale="90000"/>
          </a:bodyPr>
          <a:lstStyle/>
          <a:p>
            <a:r>
              <a:rPr lang="en-US" dirty="0" smtClean="0"/>
              <a:t>Configuration</a:t>
            </a:r>
            <a:endParaRPr lang="en-US" dirty="0"/>
          </a:p>
        </p:txBody>
      </p:sp>
      <p:sp>
        <p:nvSpPr>
          <p:cNvPr id="3" name="Content Placeholder 2"/>
          <p:cNvSpPr>
            <a:spLocks noGrp="1"/>
          </p:cNvSpPr>
          <p:nvPr>
            <p:ph idx="1"/>
          </p:nvPr>
        </p:nvSpPr>
        <p:spPr>
          <a:xfrm>
            <a:off x="457200" y="936624"/>
            <a:ext cx="8229600" cy="6010275"/>
          </a:xfrm>
        </p:spPr>
        <p:txBody>
          <a:bodyPr>
            <a:normAutofit lnSpcReduction="10000"/>
          </a:bodyPr>
          <a:lstStyle/>
          <a:p>
            <a:r>
              <a:rPr lang="en-US" dirty="0"/>
              <a:t>Top level </a:t>
            </a:r>
            <a:r>
              <a:rPr lang="en-US" dirty="0" err="1"/>
              <a:t>MarFS</a:t>
            </a:r>
            <a:r>
              <a:rPr lang="en-US" dirty="0"/>
              <a:t> </a:t>
            </a:r>
            <a:r>
              <a:rPr lang="en-US" dirty="0" err="1" smtClean="0"/>
              <a:t>mountpoint</a:t>
            </a:r>
            <a:endParaRPr lang="en-US" dirty="0" smtClean="0"/>
          </a:p>
          <a:p>
            <a:r>
              <a:rPr lang="en-US" dirty="0" smtClean="0"/>
              <a:t>Stanza for every name space/metadata file system you want to bring into  </a:t>
            </a:r>
            <a:r>
              <a:rPr lang="en-US" dirty="0" err="1" smtClean="0"/>
              <a:t>MarFS</a:t>
            </a:r>
            <a:endParaRPr lang="en-US" dirty="0" smtClean="0"/>
          </a:p>
          <a:p>
            <a:pPr lvl="1"/>
            <a:r>
              <a:rPr lang="en-US" dirty="0" smtClean="0"/>
              <a:t>Describes how metadata is to be handled in this part of the </a:t>
            </a:r>
            <a:r>
              <a:rPr lang="en-US" dirty="0" err="1" smtClean="0"/>
              <a:t>MarFS</a:t>
            </a:r>
            <a:r>
              <a:rPr lang="en-US" dirty="0" smtClean="0"/>
              <a:t> system</a:t>
            </a:r>
          </a:p>
          <a:p>
            <a:pPr lvl="1"/>
            <a:r>
              <a:rPr lang="en-US" dirty="0" smtClean="0"/>
              <a:t>Describes where data is to be put for files of various sizes/shapes (into which data repo)</a:t>
            </a:r>
          </a:p>
          <a:p>
            <a:r>
              <a:rPr lang="en-US" dirty="0" smtClean="0"/>
              <a:t>Stanza for every Repo - object system/area of object system, or other access method for data</a:t>
            </a:r>
          </a:p>
          <a:p>
            <a:pPr lvl="1"/>
            <a:r>
              <a:rPr lang="en-US" dirty="0" smtClean="0"/>
              <a:t>Describes how data is to be stored into this data repo, </a:t>
            </a:r>
            <a:r>
              <a:rPr lang="en-US" dirty="0" err="1" smtClean="0"/>
              <a:t>chunksizes</a:t>
            </a:r>
            <a:r>
              <a:rPr lang="en-US" dirty="0" smtClean="0"/>
              <a:t>/methods/etc.</a:t>
            </a:r>
          </a:p>
        </p:txBody>
      </p:sp>
    </p:spTree>
    <p:extLst>
      <p:ext uri="{BB962C8B-B14F-4D97-AF65-F5344CB8AC3E}">
        <p14:creationId xmlns:p14="http://schemas.microsoft.com/office/powerpoint/2010/main" val="681542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6562"/>
          </a:xfrm>
        </p:spPr>
        <p:txBody>
          <a:bodyPr>
            <a:normAutofit fontScale="90000"/>
          </a:bodyPr>
          <a:lstStyle/>
          <a:p>
            <a:r>
              <a:rPr lang="en-US" dirty="0" smtClean="0"/>
              <a:t>Recoverability</a:t>
            </a:r>
            <a:endParaRPr lang="en-US" dirty="0"/>
          </a:p>
        </p:txBody>
      </p:sp>
      <p:sp>
        <p:nvSpPr>
          <p:cNvPr id="3" name="Content Placeholder 2"/>
          <p:cNvSpPr>
            <a:spLocks noGrp="1"/>
          </p:cNvSpPr>
          <p:nvPr>
            <p:ph idx="1"/>
          </p:nvPr>
        </p:nvSpPr>
        <p:spPr>
          <a:xfrm>
            <a:off x="457200" y="876300"/>
            <a:ext cx="8229600" cy="5740400"/>
          </a:xfrm>
        </p:spPr>
        <p:txBody>
          <a:bodyPr>
            <a:normAutofit/>
          </a:bodyPr>
          <a:lstStyle/>
          <a:p>
            <a:r>
              <a:rPr lang="en-US" dirty="0" smtClean="0"/>
              <a:t>Parallel backup of the metadata file system(s) backs up the metadata for </a:t>
            </a:r>
            <a:r>
              <a:rPr lang="en-US" dirty="0" err="1" smtClean="0"/>
              <a:t>MarFS</a:t>
            </a:r>
            <a:r>
              <a:rPr lang="en-US" dirty="0" smtClean="0"/>
              <a:t>  </a:t>
            </a:r>
          </a:p>
          <a:p>
            <a:pPr lvl="1"/>
            <a:r>
              <a:rPr lang="en-US" dirty="0" smtClean="0"/>
              <a:t>(METADATA ONLY)</a:t>
            </a:r>
            <a:endParaRPr lang="en-US" dirty="0"/>
          </a:p>
          <a:p>
            <a:r>
              <a:rPr lang="en-US" dirty="0"/>
              <a:t>O</a:t>
            </a:r>
            <a:r>
              <a:rPr lang="en-US" dirty="0" smtClean="0"/>
              <a:t>bjects are encoded with </a:t>
            </a:r>
            <a:r>
              <a:rPr lang="en-US" dirty="0" smtClean="0">
                <a:solidFill>
                  <a:srgbClr val="FF0000"/>
                </a:solidFill>
              </a:rPr>
              <a:t>CREATE TIME</a:t>
            </a:r>
            <a:r>
              <a:rPr lang="en-US" dirty="0" smtClean="0"/>
              <a:t> info</a:t>
            </a:r>
          </a:p>
          <a:p>
            <a:pPr lvl="1"/>
            <a:r>
              <a:rPr lang="en-US" dirty="0" smtClean="0"/>
              <a:t>(</a:t>
            </a:r>
            <a:r>
              <a:rPr lang="en-US" dirty="0" err="1" smtClean="0"/>
              <a:t>path,uidgid,mode,times</a:t>
            </a:r>
            <a:r>
              <a:rPr lang="en-US" dirty="0" smtClean="0"/>
              <a:t>, </a:t>
            </a:r>
            <a:r>
              <a:rPr lang="en-US" dirty="0" err="1" smtClean="0"/>
              <a:t>MarFS</a:t>
            </a:r>
            <a:r>
              <a:rPr lang="en-US" dirty="0"/>
              <a:t>/</a:t>
            </a:r>
            <a:r>
              <a:rPr lang="en-US" dirty="0" smtClean="0"/>
              <a:t>other </a:t>
            </a:r>
            <a:r>
              <a:rPr lang="en-US" dirty="0" err="1" smtClean="0"/>
              <a:t>xattrs</a:t>
            </a:r>
            <a:r>
              <a:rPr lang="en-US" dirty="0" smtClean="0"/>
              <a:t>, etc. </a:t>
            </a:r>
            <a:endParaRPr lang="en-US" dirty="0"/>
          </a:p>
          <a:p>
            <a:r>
              <a:rPr lang="en-US" dirty="0" smtClean="0"/>
              <a:t>Parallel backup of object metadata</a:t>
            </a:r>
          </a:p>
          <a:p>
            <a:pPr lvl="1"/>
            <a:r>
              <a:rPr lang="en-US" dirty="0" smtClean="0"/>
              <a:t>Object name has some recovery info in it, so just listing/saving the objects/buckets is useful</a:t>
            </a:r>
          </a:p>
          <a:p>
            <a:pPr lvl="1"/>
            <a:r>
              <a:rPr lang="en-US" dirty="0" smtClean="0"/>
              <a:t>Any other info your object server will allow you to back up</a:t>
            </a:r>
            <a:endParaRPr lang="en-US" dirty="0"/>
          </a:p>
        </p:txBody>
      </p:sp>
    </p:spTree>
    <p:extLst>
      <p:ext uri="{BB962C8B-B14F-4D97-AF65-F5344CB8AC3E}">
        <p14:creationId xmlns:p14="http://schemas.microsoft.com/office/powerpoint/2010/main" val="848222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8"/>
            <a:ext cx="8229600" cy="563562"/>
          </a:xfrm>
        </p:spPr>
        <p:txBody>
          <a:bodyPr>
            <a:normAutofit fontScale="90000"/>
          </a:bodyPr>
          <a:lstStyle/>
          <a:p>
            <a:r>
              <a:rPr lang="en-US" dirty="0" err="1" smtClean="0"/>
              <a:t>Pftool</a:t>
            </a:r>
            <a:endParaRPr lang="en-US" dirty="0"/>
          </a:p>
        </p:txBody>
      </p:sp>
      <p:sp>
        <p:nvSpPr>
          <p:cNvPr id="3" name="Content Placeholder 2"/>
          <p:cNvSpPr>
            <a:spLocks noGrp="1"/>
          </p:cNvSpPr>
          <p:nvPr>
            <p:ph idx="1"/>
          </p:nvPr>
        </p:nvSpPr>
        <p:spPr>
          <a:xfrm>
            <a:off x="190500" y="596901"/>
            <a:ext cx="8788400" cy="3898900"/>
          </a:xfrm>
        </p:spPr>
        <p:txBody>
          <a:bodyPr>
            <a:normAutofit lnSpcReduction="10000"/>
          </a:bodyPr>
          <a:lstStyle/>
          <a:p>
            <a:r>
              <a:rPr lang="en-US" dirty="0" smtClean="0"/>
              <a:t>A highly parallel copy/</a:t>
            </a:r>
            <a:r>
              <a:rPr lang="en-US" dirty="0" err="1" smtClean="0"/>
              <a:t>rsync</a:t>
            </a:r>
            <a:r>
              <a:rPr lang="en-US" dirty="0" smtClean="0"/>
              <a:t>/compare/list tool</a:t>
            </a:r>
          </a:p>
          <a:p>
            <a:r>
              <a:rPr lang="en-US" dirty="0" smtClean="0"/>
              <a:t>Walks tree in parallel, copy/</a:t>
            </a:r>
            <a:r>
              <a:rPr lang="en-US" dirty="0" err="1" smtClean="0"/>
              <a:t>rsync</a:t>
            </a:r>
            <a:r>
              <a:rPr lang="en-US" dirty="0" smtClean="0"/>
              <a:t>/compare in parallel. </a:t>
            </a:r>
          </a:p>
          <a:p>
            <a:pPr lvl="2"/>
            <a:r>
              <a:rPr lang="en-US" dirty="0" smtClean="0"/>
              <a:t>Parallel </a:t>
            </a:r>
            <a:r>
              <a:rPr lang="en-US" dirty="0" err="1" smtClean="0"/>
              <a:t>Readdir’s</a:t>
            </a:r>
            <a:r>
              <a:rPr lang="en-US" dirty="0" smtClean="0"/>
              <a:t>,   stat’s, and  copy/</a:t>
            </a:r>
            <a:r>
              <a:rPr lang="en-US" dirty="0" err="1" smtClean="0"/>
              <a:t>rsinc</a:t>
            </a:r>
            <a:r>
              <a:rPr lang="en-US" dirty="0" smtClean="0"/>
              <a:t>/compare</a:t>
            </a:r>
          </a:p>
          <a:p>
            <a:pPr lvl="1"/>
            <a:r>
              <a:rPr lang="en-US" dirty="0" smtClean="0"/>
              <a:t>Dynamic load balancing</a:t>
            </a:r>
          </a:p>
          <a:p>
            <a:pPr lvl="1"/>
            <a:r>
              <a:rPr lang="en-US" dirty="0" smtClean="0"/>
              <a:t>Restart-ability for large trees or even very large files</a:t>
            </a:r>
          </a:p>
          <a:p>
            <a:pPr lvl="1"/>
            <a:r>
              <a:rPr lang="en-US" dirty="0" smtClean="0"/>
              <a:t>Repackaging: breaks up big files, coalesces small files</a:t>
            </a:r>
          </a:p>
          <a:p>
            <a:pPr lvl="1"/>
            <a:r>
              <a:rPr lang="en-US" dirty="0" smtClean="0"/>
              <a:t>To/From NFS/POSIX/parallel FS/</a:t>
            </a:r>
            <a:r>
              <a:rPr lang="en-US" dirty="0" err="1" smtClean="0"/>
              <a:t>MarFS</a:t>
            </a:r>
            <a:endParaRPr lang="en-US" dirty="0" smtClean="0"/>
          </a:p>
        </p:txBody>
      </p:sp>
      <p:sp>
        <p:nvSpPr>
          <p:cNvPr id="4" name="TextBox 3"/>
          <p:cNvSpPr txBox="1"/>
          <p:nvPr/>
        </p:nvSpPr>
        <p:spPr>
          <a:xfrm>
            <a:off x="190500" y="4985266"/>
            <a:ext cx="1231900" cy="923330"/>
          </a:xfrm>
          <a:prstGeom prst="rect">
            <a:avLst/>
          </a:prstGeom>
          <a:noFill/>
          <a:ln>
            <a:solidFill>
              <a:schemeClr val="tx1"/>
            </a:solidFill>
          </a:ln>
        </p:spPr>
        <p:txBody>
          <a:bodyPr wrap="square" rtlCol="0">
            <a:spAutoFit/>
          </a:bodyPr>
          <a:lstStyle/>
          <a:p>
            <a:pPr algn="ctr"/>
            <a:r>
              <a:rPr lang="en-US" dirty="0" smtClean="0"/>
              <a:t>Load </a:t>
            </a:r>
            <a:r>
              <a:rPr lang="en-US" dirty="0"/>
              <a:t>B</a:t>
            </a:r>
            <a:r>
              <a:rPr lang="en-US" dirty="0" smtClean="0"/>
              <a:t>alancer </a:t>
            </a:r>
            <a:r>
              <a:rPr lang="en-US" dirty="0"/>
              <a:t>S</a:t>
            </a:r>
            <a:r>
              <a:rPr lang="en-US" dirty="0" smtClean="0"/>
              <a:t>cheduler</a:t>
            </a:r>
            <a:endParaRPr lang="en-US" dirty="0"/>
          </a:p>
        </p:txBody>
      </p:sp>
      <p:sp>
        <p:nvSpPr>
          <p:cNvPr id="8" name="TextBox 7"/>
          <p:cNvSpPr txBox="1"/>
          <p:nvPr/>
        </p:nvSpPr>
        <p:spPr>
          <a:xfrm>
            <a:off x="7251700" y="5127367"/>
            <a:ext cx="1689100" cy="369332"/>
          </a:xfrm>
          <a:prstGeom prst="rect">
            <a:avLst/>
          </a:prstGeom>
          <a:noFill/>
          <a:ln>
            <a:solidFill>
              <a:schemeClr val="tx1"/>
            </a:solidFill>
          </a:ln>
        </p:spPr>
        <p:txBody>
          <a:bodyPr wrap="square" rtlCol="0">
            <a:spAutoFit/>
          </a:bodyPr>
          <a:lstStyle/>
          <a:p>
            <a:pPr algn="ctr"/>
            <a:r>
              <a:rPr lang="en-US" dirty="0" smtClean="0"/>
              <a:t>Reporter</a:t>
            </a:r>
            <a:endParaRPr lang="en-US" dirty="0"/>
          </a:p>
        </p:txBody>
      </p:sp>
      <p:sp>
        <p:nvSpPr>
          <p:cNvPr id="9" name="Rectangle 8"/>
          <p:cNvSpPr/>
          <p:nvPr/>
        </p:nvSpPr>
        <p:spPr>
          <a:xfrm>
            <a:off x="4140200" y="4488934"/>
            <a:ext cx="1663700" cy="3693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051300" y="4575433"/>
            <a:ext cx="1689100" cy="369332"/>
          </a:xfrm>
          <a:prstGeom prst="rect">
            <a:avLst/>
          </a:prstGeom>
          <a:noFill/>
          <a:ln>
            <a:solidFill>
              <a:schemeClr val="tx1"/>
            </a:solidFill>
          </a:ln>
        </p:spPr>
        <p:txBody>
          <a:bodyPr wrap="square" rtlCol="0">
            <a:spAutoFit/>
          </a:bodyPr>
          <a:lstStyle/>
          <a:p>
            <a:pPr algn="ctr"/>
            <a:r>
              <a:rPr lang="en-US" dirty="0" smtClean="0"/>
              <a:t>Stat</a:t>
            </a:r>
            <a:endParaRPr lang="en-US" dirty="0"/>
          </a:p>
        </p:txBody>
      </p:sp>
      <p:sp>
        <p:nvSpPr>
          <p:cNvPr id="5" name="TextBox 4"/>
          <p:cNvSpPr txBox="1"/>
          <p:nvPr/>
        </p:nvSpPr>
        <p:spPr>
          <a:xfrm>
            <a:off x="3987800" y="4673600"/>
            <a:ext cx="1689100" cy="369332"/>
          </a:xfrm>
          <a:prstGeom prst="rect">
            <a:avLst/>
          </a:prstGeom>
          <a:solidFill>
            <a:schemeClr val="bg1"/>
          </a:solidFill>
          <a:ln>
            <a:solidFill>
              <a:schemeClr val="tx1"/>
            </a:solidFill>
          </a:ln>
        </p:spPr>
        <p:txBody>
          <a:bodyPr wrap="square" rtlCol="0">
            <a:spAutoFit/>
          </a:bodyPr>
          <a:lstStyle/>
          <a:p>
            <a:pPr algn="ctr"/>
            <a:r>
              <a:rPr lang="en-US" dirty="0" err="1" smtClean="0"/>
              <a:t>Readdir</a:t>
            </a:r>
            <a:endParaRPr lang="en-US" dirty="0"/>
          </a:p>
        </p:txBody>
      </p:sp>
      <p:sp>
        <p:nvSpPr>
          <p:cNvPr id="11" name="Rectangle 10"/>
          <p:cNvSpPr/>
          <p:nvPr/>
        </p:nvSpPr>
        <p:spPr>
          <a:xfrm>
            <a:off x="4076700" y="5200134"/>
            <a:ext cx="1663700" cy="3693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165600" y="5123934"/>
            <a:ext cx="1663700" cy="3693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987800" y="5273933"/>
            <a:ext cx="1689100" cy="369332"/>
          </a:xfrm>
          <a:prstGeom prst="rect">
            <a:avLst/>
          </a:prstGeom>
          <a:solidFill>
            <a:schemeClr val="bg1"/>
          </a:solidFill>
          <a:ln>
            <a:solidFill>
              <a:schemeClr val="tx1"/>
            </a:solidFill>
          </a:ln>
        </p:spPr>
        <p:txBody>
          <a:bodyPr wrap="square" rtlCol="0">
            <a:spAutoFit/>
          </a:bodyPr>
          <a:lstStyle>
            <a:defPPr>
              <a:defRPr lang="en-US"/>
            </a:defPPr>
            <a:lvl1pPr algn="ctr"/>
          </a:lstStyle>
          <a:p>
            <a:r>
              <a:rPr lang="en-US" dirty="0"/>
              <a:t>Stat</a:t>
            </a:r>
          </a:p>
        </p:txBody>
      </p:sp>
      <p:sp>
        <p:nvSpPr>
          <p:cNvPr id="13" name="Rectangle 12"/>
          <p:cNvSpPr/>
          <p:nvPr/>
        </p:nvSpPr>
        <p:spPr>
          <a:xfrm>
            <a:off x="4076700" y="5949434"/>
            <a:ext cx="1727200" cy="62916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191000" y="6025634"/>
            <a:ext cx="1727200" cy="62916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987800" y="5832396"/>
            <a:ext cx="1689100" cy="646331"/>
          </a:xfrm>
          <a:prstGeom prst="rect">
            <a:avLst/>
          </a:prstGeom>
          <a:solidFill>
            <a:schemeClr val="bg1"/>
          </a:solidFill>
          <a:ln>
            <a:solidFill>
              <a:schemeClr val="tx1"/>
            </a:solidFill>
          </a:ln>
        </p:spPr>
        <p:txBody>
          <a:bodyPr wrap="square" rtlCol="0">
            <a:spAutoFit/>
          </a:bodyPr>
          <a:lstStyle/>
          <a:p>
            <a:pPr algn="ctr"/>
            <a:r>
              <a:rPr lang="en-US" dirty="0" smtClean="0"/>
              <a:t>Copy/</a:t>
            </a:r>
            <a:r>
              <a:rPr lang="en-US" dirty="0" err="1" smtClean="0"/>
              <a:t>Rsync</a:t>
            </a:r>
            <a:r>
              <a:rPr lang="en-US" dirty="0" smtClean="0"/>
              <a:t>/Compare</a:t>
            </a:r>
            <a:endParaRPr lang="en-US" dirty="0"/>
          </a:p>
        </p:txBody>
      </p:sp>
      <p:sp>
        <p:nvSpPr>
          <p:cNvPr id="16" name="TextBox 15"/>
          <p:cNvSpPr txBox="1"/>
          <p:nvPr/>
        </p:nvSpPr>
        <p:spPr>
          <a:xfrm>
            <a:off x="6553200" y="4331831"/>
            <a:ext cx="247650" cy="2246769"/>
          </a:xfrm>
          <a:prstGeom prst="rect">
            <a:avLst/>
          </a:prstGeom>
          <a:solidFill>
            <a:schemeClr val="bg1"/>
          </a:solidFill>
          <a:ln>
            <a:solidFill>
              <a:schemeClr val="tx1"/>
            </a:solidFill>
          </a:ln>
        </p:spPr>
        <p:txBody>
          <a:bodyPr wrap="square" rtlCol="0">
            <a:spAutoFit/>
          </a:bodyPr>
          <a:lstStyle/>
          <a:p>
            <a:pPr algn="ctr"/>
            <a:r>
              <a:rPr lang="en-US" sz="1400" dirty="0" smtClean="0"/>
              <a:t>Done Queue</a:t>
            </a:r>
            <a:endParaRPr lang="en-US" sz="1400" dirty="0"/>
          </a:p>
        </p:txBody>
      </p:sp>
      <p:cxnSp>
        <p:nvCxnSpPr>
          <p:cNvPr id="18" name="Straight Arrow Connector 17"/>
          <p:cNvCxnSpPr>
            <a:endCxn id="8" idx="1"/>
          </p:cNvCxnSpPr>
          <p:nvPr/>
        </p:nvCxnSpPr>
        <p:spPr>
          <a:xfrm flipV="1">
            <a:off x="6800850" y="5312033"/>
            <a:ext cx="450850" cy="12665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4" idx="3"/>
          </p:cNvCxnSpPr>
          <p:nvPr/>
        </p:nvCxnSpPr>
        <p:spPr>
          <a:xfrm flipV="1">
            <a:off x="5918200" y="4331831"/>
            <a:ext cx="635000" cy="20083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2" idx="3"/>
          </p:cNvCxnSpPr>
          <p:nvPr/>
        </p:nvCxnSpPr>
        <p:spPr>
          <a:xfrm flipV="1">
            <a:off x="5829300" y="4419601"/>
            <a:ext cx="723900" cy="8889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5829300" y="4488934"/>
            <a:ext cx="723900"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663700" y="4495801"/>
            <a:ext cx="1689100" cy="369332"/>
          </a:xfrm>
          <a:prstGeom prst="rect">
            <a:avLst/>
          </a:prstGeom>
          <a:solidFill>
            <a:schemeClr val="bg1"/>
          </a:solidFill>
          <a:ln>
            <a:solidFill>
              <a:schemeClr val="tx1"/>
            </a:solidFill>
          </a:ln>
        </p:spPr>
        <p:txBody>
          <a:bodyPr wrap="square" rtlCol="0">
            <a:spAutoFit/>
          </a:bodyPr>
          <a:lstStyle/>
          <a:p>
            <a:pPr algn="ctr"/>
            <a:r>
              <a:rPr lang="en-US" dirty="0" err="1" smtClean="0"/>
              <a:t>Dirs</a:t>
            </a:r>
            <a:r>
              <a:rPr lang="en-US" dirty="0" smtClean="0"/>
              <a:t> Queue</a:t>
            </a:r>
            <a:endParaRPr lang="en-US" dirty="0"/>
          </a:p>
        </p:txBody>
      </p:sp>
      <p:sp>
        <p:nvSpPr>
          <p:cNvPr id="30" name="TextBox 29"/>
          <p:cNvSpPr txBox="1"/>
          <p:nvPr/>
        </p:nvSpPr>
        <p:spPr>
          <a:xfrm>
            <a:off x="1663700" y="5366266"/>
            <a:ext cx="1689100" cy="369332"/>
          </a:xfrm>
          <a:prstGeom prst="rect">
            <a:avLst/>
          </a:prstGeom>
          <a:solidFill>
            <a:schemeClr val="bg1"/>
          </a:solidFill>
          <a:ln>
            <a:solidFill>
              <a:schemeClr val="tx1"/>
            </a:solidFill>
          </a:ln>
        </p:spPr>
        <p:txBody>
          <a:bodyPr wrap="square" rtlCol="0">
            <a:spAutoFit/>
          </a:bodyPr>
          <a:lstStyle/>
          <a:p>
            <a:pPr algn="ctr"/>
            <a:r>
              <a:rPr lang="en-US" dirty="0" smtClean="0"/>
              <a:t>Stat Queue</a:t>
            </a:r>
            <a:endParaRPr lang="en-US" dirty="0"/>
          </a:p>
        </p:txBody>
      </p:sp>
      <p:sp>
        <p:nvSpPr>
          <p:cNvPr id="31" name="TextBox 30"/>
          <p:cNvSpPr txBox="1"/>
          <p:nvPr/>
        </p:nvSpPr>
        <p:spPr>
          <a:xfrm>
            <a:off x="1663700" y="6294061"/>
            <a:ext cx="1689100" cy="369332"/>
          </a:xfrm>
          <a:prstGeom prst="rect">
            <a:avLst/>
          </a:prstGeom>
          <a:solidFill>
            <a:schemeClr val="bg1"/>
          </a:solidFill>
          <a:ln>
            <a:solidFill>
              <a:schemeClr val="tx1"/>
            </a:solidFill>
          </a:ln>
        </p:spPr>
        <p:txBody>
          <a:bodyPr wrap="square" rtlCol="0">
            <a:spAutoFit/>
          </a:bodyPr>
          <a:lstStyle/>
          <a:p>
            <a:pPr algn="ctr"/>
            <a:r>
              <a:rPr lang="en-US" dirty="0" err="1" smtClean="0"/>
              <a:t>Cp</a:t>
            </a:r>
            <a:r>
              <a:rPr lang="en-US" dirty="0" smtClean="0"/>
              <a:t>/R/C Queue</a:t>
            </a:r>
            <a:endParaRPr lang="en-US" dirty="0"/>
          </a:p>
        </p:txBody>
      </p:sp>
      <p:cxnSp>
        <p:nvCxnSpPr>
          <p:cNvPr id="33" name="Straight Arrow Connector 32"/>
          <p:cNvCxnSpPr>
            <a:stCxn id="31" idx="3"/>
          </p:cNvCxnSpPr>
          <p:nvPr/>
        </p:nvCxnSpPr>
        <p:spPr>
          <a:xfrm flipV="1">
            <a:off x="3352800" y="6340217"/>
            <a:ext cx="635000" cy="138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0" idx="3"/>
            <a:endCxn id="6" idx="1"/>
          </p:cNvCxnSpPr>
          <p:nvPr/>
        </p:nvCxnSpPr>
        <p:spPr>
          <a:xfrm flipV="1">
            <a:off x="3352800" y="5458599"/>
            <a:ext cx="635000" cy="923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9" idx="3"/>
            <a:endCxn id="5" idx="1"/>
          </p:cNvCxnSpPr>
          <p:nvPr/>
        </p:nvCxnSpPr>
        <p:spPr>
          <a:xfrm>
            <a:off x="3352800" y="4680467"/>
            <a:ext cx="635000" cy="1777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1663700" y="4985266"/>
            <a:ext cx="23241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flipV="1">
            <a:off x="1663700" y="4858266"/>
            <a:ext cx="2324100" cy="450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endCxn id="29" idx="1"/>
          </p:cNvCxnSpPr>
          <p:nvPr/>
        </p:nvCxnSpPr>
        <p:spPr>
          <a:xfrm flipV="1">
            <a:off x="1422400" y="4680467"/>
            <a:ext cx="241300" cy="59346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4" idx="3"/>
            <a:endCxn id="30" idx="1"/>
          </p:cNvCxnSpPr>
          <p:nvPr/>
        </p:nvCxnSpPr>
        <p:spPr>
          <a:xfrm>
            <a:off x="1422400" y="5446931"/>
            <a:ext cx="241300" cy="1040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1422400" y="5703332"/>
            <a:ext cx="241300" cy="63688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1663700" y="5569466"/>
            <a:ext cx="2324100" cy="7245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897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we need one of these </a:t>
            </a:r>
            <a:br>
              <a:rPr lang="en-US" dirty="0" smtClean="0"/>
            </a:br>
            <a:r>
              <a:rPr lang="en-US" dirty="0" err="1" smtClean="0"/>
              <a:t>MarFS</a:t>
            </a:r>
            <a:r>
              <a:rPr lang="en-US" dirty="0" smtClean="0"/>
              <a:t> things?</a:t>
            </a:r>
            <a:endParaRPr lang="en-US" dirty="0"/>
          </a:p>
        </p:txBody>
      </p:sp>
      <p:pic>
        <p:nvPicPr>
          <p:cNvPr id="3" name="Picture 2" descr="Screen Shot 2015-09-26 at 1.59.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802" y="1707052"/>
            <a:ext cx="7473961" cy="4067462"/>
          </a:xfrm>
          <a:prstGeom prst="rect">
            <a:avLst/>
          </a:prstGeom>
        </p:spPr>
      </p:pic>
    </p:spTree>
    <p:extLst>
      <p:ext uri="{BB962C8B-B14F-4D97-AF65-F5344CB8AC3E}">
        <p14:creationId xmlns:p14="http://schemas.microsoft.com/office/powerpoint/2010/main" val="325613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642" y="962302"/>
            <a:ext cx="506994" cy="1015663"/>
          </a:xfrm>
          <a:prstGeom prst="rect">
            <a:avLst/>
          </a:prstGeom>
          <a:noFill/>
          <a:ln>
            <a:solidFill>
              <a:schemeClr val="accent1"/>
            </a:solidFill>
          </a:ln>
        </p:spPr>
        <p:txBody>
          <a:bodyPr wrap="square" rtlCol="0">
            <a:spAutoFit/>
          </a:bodyPr>
          <a:lstStyle/>
          <a:p>
            <a:pPr algn="ctr"/>
            <a:r>
              <a:rPr lang="en-US" sz="1200" dirty="0" smtClean="0"/>
              <a:t>4 PB BB</a:t>
            </a:r>
          </a:p>
          <a:p>
            <a:pPr algn="ctr"/>
            <a:r>
              <a:rPr lang="en-US" sz="1200" dirty="0" smtClean="0"/>
              <a:t>2 TB/S</a:t>
            </a:r>
          </a:p>
          <a:p>
            <a:pPr algn="ctr"/>
            <a:endParaRPr lang="en-US" sz="1200" dirty="0"/>
          </a:p>
        </p:txBody>
      </p:sp>
      <p:sp>
        <p:nvSpPr>
          <p:cNvPr id="2" name="Title 1"/>
          <p:cNvSpPr>
            <a:spLocks noGrp="1"/>
          </p:cNvSpPr>
          <p:nvPr>
            <p:ph type="title"/>
          </p:nvPr>
        </p:nvSpPr>
        <p:spPr>
          <a:xfrm>
            <a:off x="253497" y="75462"/>
            <a:ext cx="8564578" cy="657869"/>
          </a:xfrm>
        </p:spPr>
        <p:txBody>
          <a:bodyPr>
            <a:noAutofit/>
          </a:bodyPr>
          <a:lstStyle/>
          <a:p>
            <a:r>
              <a:rPr lang="en-US" sz="3200" dirty="0" smtClean="0"/>
              <a:t>How does it fit into our environment (circa FY16) ?</a:t>
            </a:r>
            <a:endParaRPr lang="en-US" sz="3200" dirty="0"/>
          </a:p>
        </p:txBody>
      </p:sp>
      <p:sp>
        <p:nvSpPr>
          <p:cNvPr id="3" name="TextBox 2"/>
          <p:cNvSpPr txBox="1"/>
          <p:nvPr/>
        </p:nvSpPr>
        <p:spPr>
          <a:xfrm>
            <a:off x="615635" y="962302"/>
            <a:ext cx="1837854" cy="923330"/>
          </a:xfrm>
          <a:prstGeom prst="rect">
            <a:avLst/>
          </a:prstGeom>
          <a:noFill/>
          <a:ln>
            <a:solidFill>
              <a:schemeClr val="accent1"/>
            </a:solidFill>
          </a:ln>
        </p:spPr>
        <p:txBody>
          <a:bodyPr wrap="square" rtlCol="0">
            <a:spAutoFit/>
          </a:bodyPr>
          <a:lstStyle/>
          <a:p>
            <a:pPr algn="ctr"/>
            <a:r>
              <a:rPr lang="en-US" dirty="0" smtClean="0"/>
              <a:t>Premier Machine 2PB Dram </a:t>
            </a:r>
          </a:p>
          <a:p>
            <a:pPr algn="ctr"/>
            <a:endParaRPr lang="en-US" dirty="0"/>
          </a:p>
        </p:txBody>
      </p:sp>
      <p:sp>
        <p:nvSpPr>
          <p:cNvPr id="5" name="TextBox 4"/>
          <p:cNvSpPr txBox="1"/>
          <p:nvPr/>
        </p:nvSpPr>
        <p:spPr>
          <a:xfrm>
            <a:off x="1167897" y="1885632"/>
            <a:ext cx="1285593" cy="646331"/>
          </a:xfrm>
          <a:prstGeom prst="rect">
            <a:avLst/>
          </a:prstGeom>
          <a:noFill/>
          <a:ln>
            <a:solidFill>
              <a:schemeClr val="accent1"/>
            </a:solidFill>
          </a:ln>
        </p:spPr>
        <p:txBody>
          <a:bodyPr wrap="square" rtlCol="0">
            <a:spAutoFit/>
          </a:bodyPr>
          <a:lstStyle/>
          <a:p>
            <a:pPr algn="ctr"/>
            <a:r>
              <a:rPr lang="en-US" dirty="0" smtClean="0"/>
              <a:t>General IO Nodes</a:t>
            </a:r>
            <a:endParaRPr lang="en-US" dirty="0"/>
          </a:p>
        </p:txBody>
      </p:sp>
      <p:sp>
        <p:nvSpPr>
          <p:cNvPr id="6" name="TextBox 5"/>
          <p:cNvSpPr txBox="1"/>
          <p:nvPr/>
        </p:nvSpPr>
        <p:spPr>
          <a:xfrm>
            <a:off x="108642" y="1885632"/>
            <a:ext cx="1059255" cy="646331"/>
          </a:xfrm>
          <a:prstGeom prst="rect">
            <a:avLst/>
          </a:prstGeom>
          <a:solidFill>
            <a:schemeClr val="bg1"/>
          </a:solidFill>
          <a:ln>
            <a:solidFill>
              <a:schemeClr val="accent1"/>
            </a:solidFill>
          </a:ln>
        </p:spPr>
        <p:txBody>
          <a:bodyPr wrap="square" rtlCol="0">
            <a:spAutoFit/>
          </a:bodyPr>
          <a:lstStyle/>
          <a:p>
            <a:pPr algn="ctr"/>
            <a:r>
              <a:rPr lang="en-US" dirty="0" smtClean="0"/>
              <a:t>Private IO Nodes</a:t>
            </a:r>
            <a:endParaRPr lang="en-US" dirty="0"/>
          </a:p>
        </p:txBody>
      </p:sp>
      <p:grpSp>
        <p:nvGrpSpPr>
          <p:cNvPr id="9" name="Group 8"/>
          <p:cNvGrpSpPr/>
          <p:nvPr/>
        </p:nvGrpSpPr>
        <p:grpSpPr>
          <a:xfrm>
            <a:off x="4098201" y="701668"/>
            <a:ext cx="1231271" cy="1846660"/>
            <a:chOff x="4098201" y="1009470"/>
            <a:chExt cx="1231271" cy="1846660"/>
          </a:xfrm>
        </p:grpSpPr>
        <p:sp>
          <p:nvSpPr>
            <p:cNvPr id="7" name="TextBox 6"/>
            <p:cNvSpPr txBox="1"/>
            <p:nvPr/>
          </p:nvSpPr>
          <p:spPr>
            <a:xfrm>
              <a:off x="4098201" y="1009470"/>
              <a:ext cx="1231271" cy="1200329"/>
            </a:xfrm>
            <a:prstGeom prst="rect">
              <a:avLst/>
            </a:prstGeom>
            <a:noFill/>
            <a:ln>
              <a:solidFill>
                <a:schemeClr val="accent1"/>
              </a:solidFill>
            </a:ln>
          </p:spPr>
          <p:txBody>
            <a:bodyPr wrap="square" rtlCol="0">
              <a:spAutoFit/>
            </a:bodyPr>
            <a:lstStyle/>
            <a:p>
              <a:pPr algn="ctr"/>
              <a:r>
                <a:rPr lang="en-US" dirty="0" smtClean="0"/>
                <a:t>Capacity machines ~50-300 TB Dram</a:t>
              </a:r>
              <a:endParaRPr lang="en-US" dirty="0"/>
            </a:p>
          </p:txBody>
        </p:sp>
        <p:sp>
          <p:nvSpPr>
            <p:cNvPr id="8" name="TextBox 7"/>
            <p:cNvSpPr txBox="1"/>
            <p:nvPr/>
          </p:nvSpPr>
          <p:spPr>
            <a:xfrm>
              <a:off x="4098201" y="2209799"/>
              <a:ext cx="1231271" cy="646331"/>
            </a:xfrm>
            <a:prstGeom prst="rect">
              <a:avLst/>
            </a:prstGeom>
            <a:noFill/>
            <a:ln>
              <a:solidFill>
                <a:schemeClr val="accent1"/>
              </a:solidFill>
            </a:ln>
          </p:spPr>
          <p:txBody>
            <a:bodyPr wrap="square" rtlCol="0">
              <a:spAutoFit/>
            </a:bodyPr>
            <a:lstStyle/>
            <a:p>
              <a:pPr algn="ctr"/>
              <a:r>
                <a:rPr lang="en-US" dirty="0" smtClean="0"/>
                <a:t>General IO Nodes</a:t>
              </a:r>
              <a:endParaRPr lang="en-US" dirty="0"/>
            </a:p>
          </p:txBody>
        </p:sp>
      </p:grpSp>
      <p:grpSp>
        <p:nvGrpSpPr>
          <p:cNvPr id="10" name="Group 9"/>
          <p:cNvGrpSpPr/>
          <p:nvPr/>
        </p:nvGrpSpPr>
        <p:grpSpPr>
          <a:xfrm>
            <a:off x="6405325" y="701668"/>
            <a:ext cx="1231271" cy="1846660"/>
            <a:chOff x="4098201" y="1009470"/>
            <a:chExt cx="1231271" cy="1846660"/>
          </a:xfrm>
        </p:grpSpPr>
        <p:sp>
          <p:nvSpPr>
            <p:cNvPr id="11" name="TextBox 10"/>
            <p:cNvSpPr txBox="1"/>
            <p:nvPr/>
          </p:nvSpPr>
          <p:spPr>
            <a:xfrm>
              <a:off x="4098201" y="1009470"/>
              <a:ext cx="1231271" cy="1200329"/>
            </a:xfrm>
            <a:prstGeom prst="rect">
              <a:avLst/>
            </a:prstGeom>
            <a:noFill/>
            <a:ln>
              <a:solidFill>
                <a:schemeClr val="accent1"/>
              </a:solidFill>
            </a:ln>
          </p:spPr>
          <p:txBody>
            <a:bodyPr wrap="square" rtlCol="0">
              <a:spAutoFit/>
            </a:bodyPr>
            <a:lstStyle/>
            <a:p>
              <a:pPr algn="ctr"/>
              <a:r>
                <a:rPr lang="en-US" dirty="0" smtClean="0"/>
                <a:t>Capacity machines ~50-300 TB Dram</a:t>
              </a:r>
              <a:endParaRPr lang="en-US" dirty="0"/>
            </a:p>
          </p:txBody>
        </p:sp>
        <p:sp>
          <p:nvSpPr>
            <p:cNvPr id="12" name="TextBox 11"/>
            <p:cNvSpPr txBox="1"/>
            <p:nvPr/>
          </p:nvSpPr>
          <p:spPr>
            <a:xfrm>
              <a:off x="4098201" y="2209799"/>
              <a:ext cx="1231271" cy="646331"/>
            </a:xfrm>
            <a:prstGeom prst="rect">
              <a:avLst/>
            </a:prstGeom>
            <a:noFill/>
            <a:ln>
              <a:solidFill>
                <a:schemeClr val="accent1"/>
              </a:solidFill>
            </a:ln>
          </p:spPr>
          <p:txBody>
            <a:bodyPr wrap="square" rtlCol="0">
              <a:spAutoFit/>
            </a:bodyPr>
            <a:lstStyle/>
            <a:p>
              <a:pPr algn="ctr"/>
              <a:r>
                <a:rPr lang="en-US" dirty="0" smtClean="0"/>
                <a:t>General IO Nodes</a:t>
              </a:r>
              <a:endParaRPr lang="en-US" dirty="0"/>
            </a:p>
          </p:txBody>
        </p:sp>
      </p:grpSp>
      <p:grpSp>
        <p:nvGrpSpPr>
          <p:cNvPr id="16" name="Group 15"/>
          <p:cNvGrpSpPr/>
          <p:nvPr/>
        </p:nvGrpSpPr>
        <p:grpSpPr>
          <a:xfrm>
            <a:off x="5649362" y="1493347"/>
            <a:ext cx="401369" cy="84483"/>
            <a:chOff x="4617267" y="3500689"/>
            <a:chExt cx="401369" cy="84483"/>
          </a:xfrm>
        </p:grpSpPr>
        <p:sp>
          <p:nvSpPr>
            <p:cNvPr id="13" name="Oval 12"/>
            <p:cNvSpPr/>
            <p:nvPr/>
          </p:nvSpPr>
          <p:spPr>
            <a:xfrm>
              <a:off x="4617267" y="3503691"/>
              <a:ext cx="96569" cy="8148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769667" y="3502190"/>
              <a:ext cx="96569" cy="8148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922067" y="3500689"/>
              <a:ext cx="96569" cy="8148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extBox 16"/>
          <p:cNvSpPr txBox="1"/>
          <p:nvPr/>
        </p:nvSpPr>
        <p:spPr>
          <a:xfrm>
            <a:off x="2453489" y="1162331"/>
            <a:ext cx="1575303" cy="830997"/>
          </a:xfrm>
          <a:prstGeom prst="rect">
            <a:avLst/>
          </a:prstGeom>
          <a:noFill/>
        </p:spPr>
        <p:txBody>
          <a:bodyPr wrap="square" rtlCol="0">
            <a:spAutoFit/>
          </a:bodyPr>
          <a:lstStyle/>
          <a:p>
            <a:r>
              <a:rPr lang="en-US" sz="1200" dirty="0" smtClean="0"/>
              <a:t>/</a:t>
            </a:r>
            <a:r>
              <a:rPr lang="en-US" sz="1200" dirty="0" err="1" smtClean="0"/>
              <a:t>localscratch</a:t>
            </a:r>
            <a:r>
              <a:rPr lang="en-US" sz="1200" dirty="0" smtClean="0"/>
              <a:t>(s)</a:t>
            </a:r>
          </a:p>
          <a:p>
            <a:r>
              <a:rPr lang="en-US" sz="1200" dirty="0" smtClean="0"/>
              <a:t>/</a:t>
            </a:r>
            <a:r>
              <a:rPr lang="en-US" sz="1200" dirty="0" err="1" smtClean="0"/>
              <a:t>sitescratch</a:t>
            </a:r>
            <a:r>
              <a:rPr lang="en-US" sz="1200" dirty="0" smtClean="0"/>
              <a:t>(s)</a:t>
            </a:r>
          </a:p>
          <a:p>
            <a:r>
              <a:rPr lang="en-US" sz="1200" dirty="0" smtClean="0"/>
              <a:t>/home</a:t>
            </a:r>
          </a:p>
          <a:p>
            <a:r>
              <a:rPr lang="en-US" sz="1200" dirty="0" smtClean="0"/>
              <a:t>/project</a:t>
            </a:r>
            <a:endParaRPr lang="en-US" sz="1200" dirty="0"/>
          </a:p>
        </p:txBody>
      </p:sp>
      <p:sp>
        <p:nvSpPr>
          <p:cNvPr id="18" name="TextBox 17"/>
          <p:cNvSpPr txBox="1"/>
          <p:nvPr/>
        </p:nvSpPr>
        <p:spPr>
          <a:xfrm>
            <a:off x="5321171" y="701668"/>
            <a:ext cx="1575303" cy="646331"/>
          </a:xfrm>
          <a:prstGeom prst="rect">
            <a:avLst/>
          </a:prstGeom>
          <a:noFill/>
        </p:spPr>
        <p:txBody>
          <a:bodyPr wrap="square" rtlCol="0">
            <a:spAutoFit/>
          </a:bodyPr>
          <a:lstStyle/>
          <a:p>
            <a:r>
              <a:rPr lang="en-US" sz="1200" dirty="0" smtClean="0"/>
              <a:t>/</a:t>
            </a:r>
            <a:r>
              <a:rPr lang="en-US" sz="1200" dirty="0" err="1" smtClean="0"/>
              <a:t>sitescratch</a:t>
            </a:r>
            <a:r>
              <a:rPr lang="en-US" sz="1200" dirty="0" smtClean="0"/>
              <a:t>(s)</a:t>
            </a:r>
          </a:p>
          <a:p>
            <a:r>
              <a:rPr lang="en-US" sz="1200" dirty="0" smtClean="0"/>
              <a:t>/home</a:t>
            </a:r>
          </a:p>
          <a:p>
            <a:r>
              <a:rPr lang="en-US" sz="1200" dirty="0" smtClean="0"/>
              <a:t>/project</a:t>
            </a:r>
            <a:endParaRPr lang="en-US" sz="1200" dirty="0"/>
          </a:p>
        </p:txBody>
      </p:sp>
      <p:sp>
        <p:nvSpPr>
          <p:cNvPr id="20" name="TextBox 19"/>
          <p:cNvSpPr txBox="1"/>
          <p:nvPr/>
        </p:nvSpPr>
        <p:spPr>
          <a:xfrm>
            <a:off x="108642" y="2969557"/>
            <a:ext cx="1059255" cy="1169551"/>
          </a:xfrm>
          <a:prstGeom prst="rect">
            <a:avLst/>
          </a:prstGeom>
          <a:noFill/>
          <a:ln>
            <a:solidFill>
              <a:schemeClr val="accent1"/>
            </a:solidFill>
          </a:ln>
        </p:spPr>
        <p:txBody>
          <a:bodyPr wrap="square" rtlCol="0">
            <a:spAutoFit/>
          </a:bodyPr>
          <a:lstStyle/>
          <a:p>
            <a:pPr algn="ctr"/>
            <a:r>
              <a:rPr lang="en-US" sz="1400" dirty="0" smtClean="0"/>
              <a:t>Local Scratch</a:t>
            </a:r>
          </a:p>
          <a:p>
            <a:pPr algn="ctr"/>
            <a:r>
              <a:rPr lang="en-US" sz="1400" dirty="0" smtClean="0"/>
              <a:t>100 PB </a:t>
            </a:r>
          </a:p>
          <a:p>
            <a:pPr algn="ctr"/>
            <a:r>
              <a:rPr lang="en-US" sz="1400" dirty="0" smtClean="0"/>
              <a:t>1 TB/sec</a:t>
            </a:r>
          </a:p>
          <a:p>
            <a:pPr algn="ctr"/>
            <a:r>
              <a:rPr lang="en-US" sz="1400" dirty="0" smtClean="0"/>
              <a:t>1-4 Weeks</a:t>
            </a:r>
            <a:endParaRPr lang="en-US" sz="1400" dirty="0"/>
          </a:p>
        </p:txBody>
      </p:sp>
      <p:grpSp>
        <p:nvGrpSpPr>
          <p:cNvPr id="22" name="Group 21"/>
          <p:cNvGrpSpPr/>
          <p:nvPr/>
        </p:nvGrpSpPr>
        <p:grpSpPr>
          <a:xfrm>
            <a:off x="437584" y="5419872"/>
            <a:ext cx="401369" cy="84483"/>
            <a:chOff x="4617267" y="3500689"/>
            <a:chExt cx="401369" cy="84483"/>
          </a:xfrm>
        </p:grpSpPr>
        <p:sp>
          <p:nvSpPr>
            <p:cNvPr id="23" name="Oval 22"/>
            <p:cNvSpPr/>
            <p:nvPr/>
          </p:nvSpPr>
          <p:spPr>
            <a:xfrm>
              <a:off x="4617267" y="3503691"/>
              <a:ext cx="96569" cy="8148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769667" y="3502190"/>
              <a:ext cx="96569" cy="8148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922067" y="3500689"/>
              <a:ext cx="96569" cy="8148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p:cNvSpPr txBox="1"/>
          <p:nvPr/>
        </p:nvSpPr>
        <p:spPr>
          <a:xfrm>
            <a:off x="156925" y="4336405"/>
            <a:ext cx="1059255" cy="954107"/>
          </a:xfrm>
          <a:prstGeom prst="rect">
            <a:avLst/>
          </a:prstGeom>
          <a:noFill/>
          <a:ln>
            <a:solidFill>
              <a:schemeClr val="accent1"/>
            </a:solidFill>
          </a:ln>
        </p:spPr>
        <p:txBody>
          <a:bodyPr wrap="square" rtlCol="0">
            <a:spAutoFit/>
          </a:bodyPr>
          <a:lstStyle/>
          <a:p>
            <a:pPr algn="ctr"/>
            <a:r>
              <a:rPr lang="en-US" sz="1400" dirty="0" smtClean="0"/>
              <a:t>Site  Scratch</a:t>
            </a:r>
          </a:p>
          <a:p>
            <a:pPr algn="ctr"/>
            <a:r>
              <a:rPr lang="en-US" sz="1400" dirty="0" smtClean="0"/>
              <a:t>10’s PB    100 GB/sec</a:t>
            </a:r>
          </a:p>
          <a:p>
            <a:pPr algn="ctr"/>
            <a:r>
              <a:rPr lang="en-US" sz="1400" dirty="0" smtClean="0"/>
              <a:t>1-4 Weeks</a:t>
            </a:r>
            <a:endParaRPr lang="en-US" sz="1400" dirty="0"/>
          </a:p>
        </p:txBody>
      </p:sp>
      <p:sp>
        <p:nvSpPr>
          <p:cNvPr id="27" name="Cloud 26"/>
          <p:cNvSpPr/>
          <p:nvPr/>
        </p:nvSpPr>
        <p:spPr>
          <a:xfrm>
            <a:off x="473798" y="2670772"/>
            <a:ext cx="633741" cy="208230"/>
          </a:xfrm>
          <a:prstGeom prst="cloud">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5269" y="2569447"/>
            <a:ext cx="615636" cy="400110"/>
          </a:xfrm>
          <a:prstGeom prst="rect">
            <a:avLst/>
          </a:prstGeom>
          <a:noFill/>
        </p:spPr>
        <p:txBody>
          <a:bodyPr wrap="square" rtlCol="0">
            <a:spAutoFit/>
          </a:bodyPr>
          <a:lstStyle/>
          <a:p>
            <a:pPr algn="ctr"/>
            <a:r>
              <a:rPr lang="en-US" sz="1000" dirty="0" smtClean="0"/>
              <a:t>Private IB</a:t>
            </a:r>
            <a:endParaRPr lang="en-US" sz="1000" dirty="0"/>
          </a:p>
        </p:txBody>
      </p:sp>
      <p:cxnSp>
        <p:nvCxnSpPr>
          <p:cNvPr id="30" name="Straight Connector 29"/>
          <p:cNvCxnSpPr>
            <a:stCxn id="27" idx="3"/>
          </p:cNvCxnSpPr>
          <p:nvPr/>
        </p:nvCxnSpPr>
        <p:spPr>
          <a:xfrm flipH="1" flipV="1">
            <a:off x="790668" y="2548328"/>
            <a:ext cx="1" cy="13435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endCxn id="27" idx="1"/>
          </p:cNvCxnSpPr>
          <p:nvPr/>
        </p:nvCxnSpPr>
        <p:spPr>
          <a:xfrm flipH="1" flipV="1">
            <a:off x="790669" y="2878780"/>
            <a:ext cx="7553" cy="73987"/>
          </a:xfrm>
          <a:prstGeom prst="line">
            <a:avLst/>
          </a:prstGeom>
        </p:spPr>
        <p:style>
          <a:lnRef idx="2">
            <a:schemeClr val="accent1"/>
          </a:lnRef>
          <a:fillRef idx="0">
            <a:schemeClr val="accent1"/>
          </a:fillRef>
          <a:effectRef idx="1">
            <a:schemeClr val="accent1"/>
          </a:effectRef>
          <a:fontRef idx="minor">
            <a:schemeClr val="tx1"/>
          </a:fontRef>
        </p:style>
      </p:cxnSp>
      <p:sp>
        <p:nvSpPr>
          <p:cNvPr id="33" name="Cloud 32"/>
          <p:cNvSpPr/>
          <p:nvPr/>
        </p:nvSpPr>
        <p:spPr>
          <a:xfrm>
            <a:off x="2685863" y="2769502"/>
            <a:ext cx="2468576" cy="950614"/>
          </a:xfrm>
          <a:prstGeom prst="cloud">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3375434" y="2897133"/>
            <a:ext cx="1078870" cy="707886"/>
          </a:xfrm>
          <a:prstGeom prst="rect">
            <a:avLst/>
          </a:prstGeom>
          <a:noFill/>
        </p:spPr>
        <p:txBody>
          <a:bodyPr wrap="square" rtlCol="0">
            <a:spAutoFit/>
          </a:bodyPr>
          <a:lstStyle/>
          <a:p>
            <a:pPr algn="ctr"/>
            <a:r>
              <a:rPr lang="en-US" sz="1000" dirty="0" smtClean="0"/>
              <a:t>Site IB/Ether/</a:t>
            </a:r>
            <a:r>
              <a:rPr lang="en-US" sz="1000" dirty="0" err="1" smtClean="0"/>
              <a:t>Lnet</a:t>
            </a:r>
            <a:r>
              <a:rPr lang="en-US" sz="1000" dirty="0" smtClean="0"/>
              <a:t> Routers/switches (damselfly)</a:t>
            </a:r>
            <a:endParaRPr lang="en-US" sz="1000" dirty="0"/>
          </a:p>
        </p:txBody>
      </p:sp>
      <p:sp>
        <p:nvSpPr>
          <p:cNvPr id="35" name="TextBox 34"/>
          <p:cNvSpPr txBox="1"/>
          <p:nvPr/>
        </p:nvSpPr>
        <p:spPr>
          <a:xfrm>
            <a:off x="1828801" y="5344327"/>
            <a:ext cx="1059255" cy="954107"/>
          </a:xfrm>
          <a:prstGeom prst="rect">
            <a:avLst/>
          </a:prstGeom>
          <a:noFill/>
          <a:ln>
            <a:solidFill>
              <a:schemeClr val="accent1"/>
            </a:solidFill>
          </a:ln>
        </p:spPr>
        <p:txBody>
          <a:bodyPr wrap="square" rtlCol="0">
            <a:spAutoFit/>
          </a:bodyPr>
          <a:lstStyle/>
          <a:p>
            <a:pPr algn="ctr"/>
            <a:r>
              <a:rPr lang="en-US" sz="1400" dirty="0" smtClean="0"/>
              <a:t>HPSS 100 PB             10 GB/sec</a:t>
            </a:r>
          </a:p>
          <a:p>
            <a:pPr algn="ctr"/>
            <a:r>
              <a:rPr lang="en-US" sz="1400" dirty="0" smtClean="0"/>
              <a:t>Forever</a:t>
            </a:r>
            <a:endParaRPr lang="en-US" sz="1400" dirty="0"/>
          </a:p>
        </p:txBody>
      </p:sp>
      <p:sp>
        <p:nvSpPr>
          <p:cNvPr id="36" name="TextBox 35"/>
          <p:cNvSpPr txBox="1"/>
          <p:nvPr/>
        </p:nvSpPr>
        <p:spPr>
          <a:xfrm>
            <a:off x="156924" y="5617842"/>
            <a:ext cx="1059255" cy="954107"/>
          </a:xfrm>
          <a:prstGeom prst="rect">
            <a:avLst/>
          </a:prstGeom>
          <a:noFill/>
          <a:ln>
            <a:solidFill>
              <a:schemeClr val="accent1"/>
            </a:solidFill>
          </a:ln>
        </p:spPr>
        <p:txBody>
          <a:bodyPr wrap="square" rtlCol="0">
            <a:spAutoFit/>
          </a:bodyPr>
          <a:lstStyle/>
          <a:p>
            <a:pPr algn="ctr"/>
            <a:r>
              <a:rPr lang="en-US" sz="1400" dirty="0" smtClean="0"/>
              <a:t>Site  Scratch</a:t>
            </a:r>
          </a:p>
          <a:p>
            <a:pPr algn="ctr"/>
            <a:r>
              <a:rPr lang="en-US" sz="1400" dirty="0" smtClean="0"/>
              <a:t>10’s PB    100 GB/sec</a:t>
            </a:r>
          </a:p>
          <a:p>
            <a:pPr algn="ctr"/>
            <a:r>
              <a:rPr lang="en-US" sz="1400" dirty="0" smtClean="0"/>
              <a:t>1-4 Weeks</a:t>
            </a:r>
            <a:endParaRPr lang="en-US" sz="1400" dirty="0"/>
          </a:p>
        </p:txBody>
      </p:sp>
      <p:sp>
        <p:nvSpPr>
          <p:cNvPr id="37" name="TextBox 36"/>
          <p:cNvSpPr txBox="1"/>
          <p:nvPr/>
        </p:nvSpPr>
        <p:spPr>
          <a:xfrm>
            <a:off x="3938258" y="5178275"/>
            <a:ext cx="1059255" cy="1600438"/>
          </a:xfrm>
          <a:prstGeom prst="rect">
            <a:avLst/>
          </a:prstGeom>
          <a:noFill/>
          <a:ln>
            <a:solidFill>
              <a:schemeClr val="accent1"/>
            </a:solidFill>
          </a:ln>
        </p:spPr>
        <p:txBody>
          <a:bodyPr wrap="square" rtlCol="0">
            <a:spAutoFit/>
          </a:bodyPr>
          <a:lstStyle/>
          <a:p>
            <a:pPr algn="ctr"/>
            <a:r>
              <a:rPr lang="en-US" sz="1400" dirty="0" smtClean="0"/>
              <a:t>Campaign MarFS 100’s PB           100’s GB/sec</a:t>
            </a:r>
          </a:p>
          <a:p>
            <a:pPr algn="ctr"/>
            <a:r>
              <a:rPr lang="en-US" sz="1400" dirty="0" smtClean="0"/>
              <a:t>Few Years (erasure)</a:t>
            </a:r>
            <a:endParaRPr lang="en-US" sz="1400" dirty="0"/>
          </a:p>
        </p:txBody>
      </p:sp>
      <p:cxnSp>
        <p:nvCxnSpPr>
          <p:cNvPr id="38" name="Straight Connector 37"/>
          <p:cNvCxnSpPr>
            <a:endCxn id="5" idx="2"/>
          </p:cNvCxnSpPr>
          <p:nvPr/>
        </p:nvCxnSpPr>
        <p:spPr>
          <a:xfrm flipH="1" flipV="1">
            <a:off x="1810694" y="2531963"/>
            <a:ext cx="1050202" cy="5281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3" idx="2"/>
            <a:endCxn id="27" idx="0"/>
          </p:cNvCxnSpPr>
          <p:nvPr/>
        </p:nvCxnSpPr>
        <p:spPr>
          <a:xfrm flipH="1" flipV="1">
            <a:off x="1107011" y="2774887"/>
            <a:ext cx="1586509" cy="4699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a:endCxn id="8" idx="2"/>
          </p:cNvCxnSpPr>
          <p:nvPr/>
        </p:nvCxnSpPr>
        <p:spPr>
          <a:xfrm flipV="1">
            <a:off x="4472412" y="2548328"/>
            <a:ext cx="241425" cy="247689"/>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a:endCxn id="12" idx="2"/>
          </p:cNvCxnSpPr>
          <p:nvPr/>
        </p:nvCxnSpPr>
        <p:spPr>
          <a:xfrm flipV="1">
            <a:off x="4997513" y="2548328"/>
            <a:ext cx="2023448" cy="367446"/>
          </a:xfrm>
          <a:prstGeom prst="line">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6631659" y="2739239"/>
            <a:ext cx="1059255" cy="1169551"/>
          </a:xfrm>
          <a:prstGeom prst="rect">
            <a:avLst/>
          </a:prstGeom>
          <a:noFill/>
          <a:ln>
            <a:solidFill>
              <a:schemeClr val="accent1"/>
            </a:solidFill>
          </a:ln>
        </p:spPr>
        <p:txBody>
          <a:bodyPr wrap="square" rtlCol="0">
            <a:spAutoFit/>
          </a:bodyPr>
          <a:lstStyle/>
          <a:p>
            <a:pPr algn="ctr"/>
            <a:r>
              <a:rPr lang="en-US" sz="1400" dirty="0" smtClean="0"/>
              <a:t>Batch File Transfer Agents ~100 at 2-8 GB/sec per</a:t>
            </a:r>
            <a:endParaRPr lang="en-US" sz="1400" dirty="0"/>
          </a:p>
        </p:txBody>
      </p:sp>
      <p:sp>
        <p:nvSpPr>
          <p:cNvPr id="51" name="TextBox 50"/>
          <p:cNvSpPr txBox="1"/>
          <p:nvPr/>
        </p:nvSpPr>
        <p:spPr>
          <a:xfrm>
            <a:off x="6631659" y="3976154"/>
            <a:ext cx="1059255" cy="523220"/>
          </a:xfrm>
          <a:prstGeom prst="rect">
            <a:avLst/>
          </a:prstGeom>
          <a:noFill/>
          <a:ln>
            <a:solidFill>
              <a:schemeClr val="accent1"/>
            </a:solidFill>
          </a:ln>
        </p:spPr>
        <p:txBody>
          <a:bodyPr wrap="square" rtlCol="0">
            <a:spAutoFit/>
          </a:bodyPr>
          <a:lstStyle/>
          <a:p>
            <a:pPr algn="ctr"/>
            <a:r>
              <a:rPr lang="en-US" sz="1400" dirty="0" smtClean="0"/>
              <a:t>Interactive FTA(s)</a:t>
            </a:r>
            <a:endParaRPr lang="en-US" sz="1400" dirty="0"/>
          </a:p>
        </p:txBody>
      </p:sp>
      <p:sp>
        <p:nvSpPr>
          <p:cNvPr id="52" name="TextBox 51"/>
          <p:cNvSpPr txBox="1"/>
          <p:nvPr/>
        </p:nvSpPr>
        <p:spPr>
          <a:xfrm>
            <a:off x="6645233" y="4569701"/>
            <a:ext cx="1059255" cy="954107"/>
          </a:xfrm>
          <a:prstGeom prst="rect">
            <a:avLst/>
          </a:prstGeom>
          <a:noFill/>
          <a:ln>
            <a:solidFill>
              <a:schemeClr val="accent1"/>
            </a:solidFill>
          </a:ln>
        </p:spPr>
        <p:txBody>
          <a:bodyPr wrap="square" rtlCol="0">
            <a:spAutoFit/>
          </a:bodyPr>
          <a:lstStyle/>
          <a:p>
            <a:pPr algn="ctr"/>
            <a:r>
              <a:rPr lang="en-US" sz="1400" dirty="0" smtClean="0"/>
              <a:t>WAN FTA(s)  Special Security Rules</a:t>
            </a:r>
            <a:endParaRPr lang="en-US" sz="1400" dirty="0"/>
          </a:p>
        </p:txBody>
      </p:sp>
      <p:cxnSp>
        <p:nvCxnSpPr>
          <p:cNvPr id="53" name="Straight Connector 52"/>
          <p:cNvCxnSpPr/>
          <p:nvPr/>
        </p:nvCxnSpPr>
        <p:spPr>
          <a:xfrm>
            <a:off x="7704488" y="4976435"/>
            <a:ext cx="552272" cy="0"/>
          </a:xfrm>
          <a:prstGeom prst="line">
            <a:avLst/>
          </a:prstGeom>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8256760" y="4776380"/>
            <a:ext cx="715224" cy="400110"/>
          </a:xfrm>
          <a:prstGeom prst="rect">
            <a:avLst/>
          </a:prstGeom>
          <a:noFill/>
        </p:spPr>
        <p:txBody>
          <a:bodyPr wrap="square" rtlCol="0">
            <a:spAutoFit/>
          </a:bodyPr>
          <a:lstStyle/>
          <a:p>
            <a:pPr algn="ctr"/>
            <a:r>
              <a:rPr lang="en-US" sz="1000" dirty="0" smtClean="0"/>
              <a:t>100(s) </a:t>
            </a:r>
            <a:r>
              <a:rPr lang="en-US" sz="1000" dirty="0" err="1" smtClean="0"/>
              <a:t>Gbits</a:t>
            </a:r>
            <a:r>
              <a:rPr lang="en-US" sz="1000" dirty="0" smtClean="0"/>
              <a:t>/sec</a:t>
            </a:r>
            <a:endParaRPr lang="en-US" sz="1000" dirty="0"/>
          </a:p>
        </p:txBody>
      </p:sp>
      <p:cxnSp>
        <p:nvCxnSpPr>
          <p:cNvPr id="56" name="Straight Connector 55"/>
          <p:cNvCxnSpPr/>
          <p:nvPr/>
        </p:nvCxnSpPr>
        <p:spPr>
          <a:xfrm>
            <a:off x="5094081" y="3086858"/>
            <a:ext cx="1481746" cy="200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33" idx="0"/>
          </p:cNvCxnSpPr>
          <p:nvPr/>
        </p:nvCxnSpPr>
        <p:spPr>
          <a:xfrm>
            <a:off x="5152382" y="3244809"/>
            <a:ext cx="1492851" cy="1028427"/>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endCxn id="52" idx="1"/>
          </p:cNvCxnSpPr>
          <p:nvPr/>
        </p:nvCxnSpPr>
        <p:spPr>
          <a:xfrm>
            <a:off x="4799844" y="3554332"/>
            <a:ext cx="1845389" cy="1492423"/>
          </a:xfrm>
          <a:prstGeom prst="line">
            <a:avLst/>
          </a:prstGeom>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7826721" y="2975879"/>
            <a:ext cx="1317280" cy="1569660"/>
          </a:xfrm>
          <a:prstGeom prst="rect">
            <a:avLst/>
          </a:prstGeom>
          <a:noFill/>
        </p:spPr>
        <p:txBody>
          <a:bodyPr wrap="square" rtlCol="0">
            <a:spAutoFit/>
          </a:bodyPr>
          <a:lstStyle/>
          <a:p>
            <a:r>
              <a:rPr lang="en-US" sz="1200" dirty="0" smtClean="0"/>
              <a:t>/</a:t>
            </a:r>
            <a:r>
              <a:rPr lang="en-US" sz="1200" dirty="0" err="1" smtClean="0"/>
              <a:t>localscratch</a:t>
            </a:r>
            <a:r>
              <a:rPr lang="en-US" sz="1200" dirty="0" smtClean="0"/>
              <a:t>(s)</a:t>
            </a:r>
          </a:p>
          <a:p>
            <a:r>
              <a:rPr lang="en-US" sz="1200" dirty="0" smtClean="0"/>
              <a:t>/</a:t>
            </a:r>
            <a:r>
              <a:rPr lang="en-US" sz="1200" dirty="0" err="1" smtClean="0"/>
              <a:t>sitescratch</a:t>
            </a:r>
            <a:r>
              <a:rPr lang="en-US" sz="1200" dirty="0" smtClean="0"/>
              <a:t>(s)</a:t>
            </a:r>
          </a:p>
          <a:p>
            <a:r>
              <a:rPr lang="en-US" sz="1200" dirty="0" smtClean="0"/>
              <a:t>/home</a:t>
            </a:r>
          </a:p>
          <a:p>
            <a:r>
              <a:rPr lang="en-US" sz="1200" dirty="0" smtClean="0"/>
              <a:t>/project</a:t>
            </a:r>
          </a:p>
          <a:p>
            <a:r>
              <a:rPr lang="en-US" sz="1200" dirty="0" smtClean="0"/>
              <a:t>/campaign</a:t>
            </a:r>
          </a:p>
          <a:p>
            <a:r>
              <a:rPr lang="en-US" sz="1200" dirty="0" smtClean="0"/>
              <a:t>HPSS</a:t>
            </a:r>
          </a:p>
          <a:p>
            <a:r>
              <a:rPr lang="en-US" sz="1200" dirty="0" smtClean="0">
                <a:solidFill>
                  <a:srgbClr val="FF0000"/>
                </a:solidFill>
              </a:rPr>
              <a:t>/analytics     (HDFS other)</a:t>
            </a:r>
          </a:p>
        </p:txBody>
      </p:sp>
      <p:sp>
        <p:nvSpPr>
          <p:cNvPr id="66" name="TextBox 65"/>
          <p:cNvSpPr txBox="1"/>
          <p:nvPr/>
        </p:nvSpPr>
        <p:spPr>
          <a:xfrm>
            <a:off x="7953462" y="2105964"/>
            <a:ext cx="914407" cy="954107"/>
          </a:xfrm>
          <a:prstGeom prst="rect">
            <a:avLst/>
          </a:prstGeom>
          <a:noFill/>
        </p:spPr>
        <p:txBody>
          <a:bodyPr wrap="square" rtlCol="0">
            <a:spAutoFit/>
          </a:bodyPr>
          <a:lstStyle/>
          <a:p>
            <a:pPr algn="ctr"/>
            <a:r>
              <a:rPr lang="en-US" sz="1400" dirty="0" smtClean="0"/>
              <a:t>Parallel load balanced movers</a:t>
            </a:r>
            <a:endParaRPr lang="en-US" sz="1400" dirty="0"/>
          </a:p>
        </p:txBody>
      </p:sp>
      <p:cxnSp>
        <p:nvCxnSpPr>
          <p:cNvPr id="67" name="Straight Connector 66"/>
          <p:cNvCxnSpPr>
            <a:endCxn id="26" idx="3"/>
          </p:cNvCxnSpPr>
          <p:nvPr/>
        </p:nvCxnSpPr>
        <p:spPr>
          <a:xfrm flipH="1">
            <a:off x="1216180" y="3486968"/>
            <a:ext cx="1572287" cy="13264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H="1">
            <a:off x="1216180" y="3554332"/>
            <a:ext cx="1744303" cy="2321367"/>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a:off x="2453491" y="3720116"/>
            <a:ext cx="869132" cy="1619328"/>
          </a:xfrm>
          <a:prstGeom prst="line">
            <a:avLst/>
          </a:prstGeom>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1900265" y="6304002"/>
            <a:ext cx="832925" cy="553998"/>
          </a:xfrm>
          <a:prstGeom prst="rect">
            <a:avLst/>
          </a:prstGeom>
          <a:noFill/>
        </p:spPr>
        <p:txBody>
          <a:bodyPr wrap="square" rtlCol="0">
            <a:spAutoFit/>
          </a:bodyPr>
          <a:lstStyle/>
          <a:p>
            <a:pPr algn="ctr"/>
            <a:r>
              <a:rPr lang="en-US" sz="1000" dirty="0" smtClean="0"/>
              <a:t>Parallel Tape with Disk Cache</a:t>
            </a:r>
            <a:endParaRPr lang="en-US" sz="1000" dirty="0"/>
          </a:p>
        </p:txBody>
      </p:sp>
      <p:sp>
        <p:nvSpPr>
          <p:cNvPr id="79" name="TextBox 78"/>
          <p:cNvSpPr txBox="1"/>
          <p:nvPr/>
        </p:nvSpPr>
        <p:spPr>
          <a:xfrm>
            <a:off x="2960483" y="5410667"/>
            <a:ext cx="817828" cy="738664"/>
          </a:xfrm>
          <a:prstGeom prst="rect">
            <a:avLst/>
          </a:prstGeom>
          <a:noFill/>
          <a:ln>
            <a:solidFill>
              <a:schemeClr val="accent1"/>
            </a:solidFill>
          </a:ln>
        </p:spPr>
        <p:txBody>
          <a:bodyPr wrap="square" rtlCol="0">
            <a:spAutoFit/>
          </a:bodyPr>
          <a:lstStyle/>
          <a:p>
            <a:pPr algn="ctr"/>
            <a:r>
              <a:rPr lang="en-US" sz="1400" dirty="0" smtClean="0"/>
              <a:t>NFS /home /project</a:t>
            </a:r>
            <a:endParaRPr lang="en-US" sz="1400" dirty="0"/>
          </a:p>
        </p:txBody>
      </p:sp>
      <p:cxnSp>
        <p:nvCxnSpPr>
          <p:cNvPr id="81" name="Straight Connector 80"/>
          <p:cNvCxnSpPr>
            <a:endCxn id="79" idx="0"/>
          </p:cNvCxnSpPr>
          <p:nvPr/>
        </p:nvCxnSpPr>
        <p:spPr>
          <a:xfrm flipH="1">
            <a:off x="3369397" y="3720116"/>
            <a:ext cx="270096" cy="1690551"/>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33" idx="1"/>
          </p:cNvCxnSpPr>
          <p:nvPr/>
        </p:nvCxnSpPr>
        <p:spPr>
          <a:xfrm>
            <a:off x="3920151" y="3719104"/>
            <a:ext cx="443619" cy="1457386"/>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216302" y="5421775"/>
            <a:ext cx="1059255" cy="1384995"/>
          </a:xfrm>
          <a:prstGeom prst="rect">
            <a:avLst/>
          </a:prstGeom>
          <a:noFill/>
          <a:ln>
            <a:solidFill>
              <a:schemeClr val="accent1"/>
            </a:solidFill>
          </a:ln>
        </p:spPr>
        <p:txBody>
          <a:bodyPr wrap="square" rtlCol="0">
            <a:spAutoFit/>
          </a:bodyPr>
          <a:lstStyle/>
          <a:p>
            <a:pPr algn="ctr"/>
            <a:r>
              <a:rPr lang="en-US" sz="1400" dirty="0" smtClean="0">
                <a:solidFill>
                  <a:srgbClr val="FF0000"/>
                </a:solidFill>
              </a:rPr>
              <a:t>Analytics machine </a:t>
            </a:r>
            <a:r>
              <a:rPr lang="en-US" sz="1400" dirty="0">
                <a:solidFill>
                  <a:srgbClr val="FF0000"/>
                </a:solidFill>
              </a:rPr>
              <a:t>p</a:t>
            </a:r>
            <a:r>
              <a:rPr lang="en-US" sz="1400" dirty="0" smtClean="0">
                <a:solidFill>
                  <a:srgbClr val="FF0000"/>
                </a:solidFill>
              </a:rPr>
              <a:t>otentially  disk full/big memory HDFS?</a:t>
            </a:r>
            <a:endParaRPr lang="en-US" sz="1400" dirty="0">
              <a:solidFill>
                <a:srgbClr val="FF0000"/>
              </a:solidFill>
            </a:endParaRPr>
          </a:p>
        </p:txBody>
      </p:sp>
      <p:cxnSp>
        <p:nvCxnSpPr>
          <p:cNvPr id="88" name="Straight Connector 87"/>
          <p:cNvCxnSpPr/>
          <p:nvPr/>
        </p:nvCxnSpPr>
        <p:spPr>
          <a:xfrm>
            <a:off x="4454304" y="3605019"/>
            <a:ext cx="1268234" cy="1805648"/>
          </a:xfrm>
          <a:prstGeom prst="line">
            <a:avLst/>
          </a:prstGeom>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6255942" y="5633208"/>
            <a:ext cx="1910283" cy="1015663"/>
          </a:xfrm>
          <a:prstGeom prst="rect">
            <a:avLst/>
          </a:prstGeom>
          <a:noFill/>
        </p:spPr>
        <p:txBody>
          <a:bodyPr wrap="square" rtlCol="0">
            <a:spAutoFit/>
          </a:bodyPr>
          <a:lstStyle/>
          <a:p>
            <a:r>
              <a:rPr lang="en-US" sz="1200" dirty="0" smtClean="0"/>
              <a:t>/</a:t>
            </a:r>
            <a:r>
              <a:rPr lang="en-US" sz="1200" dirty="0" err="1" smtClean="0"/>
              <a:t>sitescratch</a:t>
            </a:r>
            <a:r>
              <a:rPr lang="en-US" sz="1200" dirty="0" smtClean="0"/>
              <a:t>(s)</a:t>
            </a:r>
          </a:p>
          <a:p>
            <a:r>
              <a:rPr lang="en-US" sz="1200" dirty="0" smtClean="0"/>
              <a:t>/campaign</a:t>
            </a:r>
          </a:p>
          <a:p>
            <a:r>
              <a:rPr lang="en-US" sz="1200" dirty="0" smtClean="0">
                <a:solidFill>
                  <a:srgbClr val="FF0000"/>
                </a:solidFill>
              </a:rPr>
              <a:t>/analytics     (HDFS other)</a:t>
            </a:r>
          </a:p>
          <a:p>
            <a:r>
              <a:rPr lang="en-US" sz="1200" dirty="0" smtClean="0">
                <a:solidFill>
                  <a:srgbClr val="FF0000"/>
                </a:solidFill>
              </a:rPr>
              <a:t>Use HDFS – POSIX Shim for access to POSIX resources</a:t>
            </a:r>
          </a:p>
        </p:txBody>
      </p:sp>
      <p:sp>
        <p:nvSpPr>
          <p:cNvPr id="97" name="TextBox 96"/>
          <p:cNvSpPr txBox="1"/>
          <p:nvPr/>
        </p:nvSpPr>
        <p:spPr>
          <a:xfrm>
            <a:off x="7595853" y="695657"/>
            <a:ext cx="1575303" cy="646331"/>
          </a:xfrm>
          <a:prstGeom prst="rect">
            <a:avLst/>
          </a:prstGeom>
          <a:noFill/>
        </p:spPr>
        <p:txBody>
          <a:bodyPr wrap="square" rtlCol="0">
            <a:spAutoFit/>
          </a:bodyPr>
          <a:lstStyle/>
          <a:p>
            <a:r>
              <a:rPr lang="en-US" sz="1200" dirty="0" smtClean="0"/>
              <a:t>/</a:t>
            </a:r>
            <a:r>
              <a:rPr lang="en-US" sz="1200" dirty="0" err="1" smtClean="0"/>
              <a:t>sitescratch</a:t>
            </a:r>
            <a:r>
              <a:rPr lang="en-US" sz="1200" dirty="0" smtClean="0"/>
              <a:t>(s)</a:t>
            </a:r>
          </a:p>
          <a:p>
            <a:r>
              <a:rPr lang="en-US" sz="1200" dirty="0" smtClean="0"/>
              <a:t>/home</a:t>
            </a:r>
          </a:p>
          <a:p>
            <a:r>
              <a:rPr lang="en-US" sz="1200" dirty="0" smtClean="0"/>
              <a:t>/project</a:t>
            </a:r>
            <a:endParaRPr lang="en-US" sz="1200" dirty="0"/>
          </a:p>
        </p:txBody>
      </p:sp>
    </p:spTree>
    <p:extLst>
      <p:ext uri="{BB962C8B-B14F-4D97-AF65-F5344CB8AC3E}">
        <p14:creationId xmlns:p14="http://schemas.microsoft.com/office/powerpoint/2010/main" val="1825430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512762"/>
          </a:xfrm>
        </p:spPr>
        <p:txBody>
          <a:bodyPr>
            <a:normAutofit fontScale="90000"/>
          </a:bodyPr>
          <a:lstStyle/>
          <a:p>
            <a:r>
              <a:rPr lang="en-US" dirty="0" smtClean="0"/>
              <a:t>Security Model</a:t>
            </a:r>
            <a:endParaRPr lang="en-US" dirty="0"/>
          </a:p>
        </p:txBody>
      </p:sp>
      <p:sp>
        <p:nvSpPr>
          <p:cNvPr id="3" name="Content Placeholder 2"/>
          <p:cNvSpPr>
            <a:spLocks noGrp="1"/>
          </p:cNvSpPr>
          <p:nvPr>
            <p:ph idx="1"/>
          </p:nvPr>
        </p:nvSpPr>
        <p:spPr>
          <a:xfrm>
            <a:off x="114300" y="723900"/>
            <a:ext cx="8915400" cy="6159500"/>
          </a:xfrm>
        </p:spPr>
        <p:txBody>
          <a:bodyPr>
            <a:noAutofit/>
          </a:bodyPr>
          <a:lstStyle/>
          <a:p>
            <a:r>
              <a:rPr lang="en-US" sz="2000" dirty="0"/>
              <a:t>All  POSIX security is obeyed by </a:t>
            </a:r>
            <a:r>
              <a:rPr lang="en-US" sz="2000" dirty="0" err="1" smtClean="0"/>
              <a:t>MarFS</a:t>
            </a:r>
            <a:endParaRPr lang="en-US" sz="2000" dirty="0" smtClean="0"/>
          </a:p>
          <a:p>
            <a:r>
              <a:rPr lang="en-US" sz="2000" dirty="0"/>
              <a:t>A</a:t>
            </a:r>
            <a:r>
              <a:rPr lang="en-US" sz="2000" dirty="0" smtClean="0"/>
              <a:t>ddition </a:t>
            </a:r>
            <a:r>
              <a:rPr lang="en-US" sz="2000" dirty="0"/>
              <a:t>special security can be added by configuration to manage what parts of the name space allow metadata and data update/</a:t>
            </a:r>
            <a:r>
              <a:rPr lang="en-US" sz="2000" dirty="0" smtClean="0"/>
              <a:t>read </a:t>
            </a:r>
          </a:p>
          <a:p>
            <a:pPr lvl="1"/>
            <a:r>
              <a:rPr lang="en-US" sz="2000" dirty="0" smtClean="0"/>
              <a:t>and </a:t>
            </a:r>
            <a:r>
              <a:rPr lang="en-US" sz="2000" dirty="0"/>
              <a:t>you can control those special permissions for interactive and batch </a:t>
            </a:r>
            <a:r>
              <a:rPr lang="en-US" sz="2000" dirty="0" smtClean="0"/>
              <a:t>separately per name space.</a:t>
            </a:r>
            <a:endParaRPr lang="en-US" sz="2000" dirty="0"/>
          </a:p>
          <a:p>
            <a:pPr lvl="2"/>
            <a:r>
              <a:rPr lang="en-US" sz="2000" dirty="0" err="1"/>
              <a:t>rm</a:t>
            </a:r>
            <a:r>
              <a:rPr lang="en-US" sz="2000" dirty="0"/>
              <a:t> – read </a:t>
            </a:r>
            <a:r>
              <a:rPr lang="en-US" sz="2000" dirty="0" smtClean="0"/>
              <a:t>metadata    </a:t>
            </a:r>
            <a:r>
              <a:rPr lang="en-US" sz="2000" dirty="0" err="1" smtClean="0"/>
              <a:t>wm</a:t>
            </a:r>
            <a:r>
              <a:rPr lang="en-US" sz="2000" dirty="0" smtClean="0"/>
              <a:t> </a:t>
            </a:r>
            <a:r>
              <a:rPr lang="en-US" sz="2000" dirty="0"/>
              <a:t>– write </a:t>
            </a:r>
            <a:r>
              <a:rPr lang="en-US" sz="2000" dirty="0" smtClean="0"/>
              <a:t>metadata    </a:t>
            </a:r>
            <a:r>
              <a:rPr lang="en-US" sz="2000" dirty="0" err="1" smtClean="0"/>
              <a:t>rd</a:t>
            </a:r>
            <a:r>
              <a:rPr lang="en-US" sz="2000" dirty="0" smtClean="0"/>
              <a:t> </a:t>
            </a:r>
            <a:r>
              <a:rPr lang="en-US" sz="2000" dirty="0"/>
              <a:t>– read </a:t>
            </a:r>
            <a:r>
              <a:rPr lang="en-US" sz="2000" dirty="0" smtClean="0"/>
              <a:t>data     </a:t>
            </a:r>
            <a:r>
              <a:rPr lang="en-US" sz="2000" dirty="0" err="1" smtClean="0"/>
              <a:t>wd</a:t>
            </a:r>
            <a:r>
              <a:rPr lang="en-US" sz="2000" dirty="0" smtClean="0"/>
              <a:t> </a:t>
            </a:r>
            <a:r>
              <a:rPr lang="en-US" sz="2000" dirty="0"/>
              <a:t>– write </a:t>
            </a:r>
            <a:r>
              <a:rPr lang="en-US" sz="2000" dirty="0" smtClean="0"/>
              <a:t>data    </a:t>
            </a:r>
            <a:r>
              <a:rPr lang="en-US" sz="2000" dirty="0" err="1" smtClean="0"/>
              <a:t>ud</a:t>
            </a:r>
            <a:r>
              <a:rPr lang="en-US" sz="2000" dirty="0" smtClean="0"/>
              <a:t> </a:t>
            </a:r>
            <a:r>
              <a:rPr lang="en-US" sz="2000" dirty="0"/>
              <a:t>– unlink data</a:t>
            </a:r>
          </a:p>
          <a:p>
            <a:pPr lvl="2"/>
            <a:r>
              <a:rPr lang="en-US" sz="2000" dirty="0" smtClean="0"/>
              <a:t>Can lock down data read/write separately from metadata read/update</a:t>
            </a:r>
          </a:p>
          <a:p>
            <a:pPr lvl="2"/>
            <a:r>
              <a:rPr lang="en-US" sz="2000" dirty="0"/>
              <a:t>V</a:t>
            </a:r>
            <a:r>
              <a:rPr lang="en-US" sz="2000" dirty="0" smtClean="0"/>
              <a:t>alue </a:t>
            </a:r>
            <a:r>
              <a:rPr lang="en-US" sz="2000" dirty="0"/>
              <a:t>is not stored with the file, </a:t>
            </a:r>
            <a:r>
              <a:rPr lang="en-US" sz="2000" dirty="0" smtClean="0"/>
              <a:t>real </a:t>
            </a:r>
            <a:r>
              <a:rPr lang="en-US" sz="2000" dirty="0"/>
              <a:t>time, </a:t>
            </a:r>
            <a:r>
              <a:rPr lang="en-US" sz="2000" dirty="0" smtClean="0"/>
              <a:t>fast </a:t>
            </a:r>
            <a:r>
              <a:rPr lang="en-US" sz="2000" dirty="0"/>
              <a:t>way to </a:t>
            </a:r>
            <a:r>
              <a:rPr lang="en-US" sz="2000" dirty="0" smtClean="0"/>
              <a:t>control access.</a:t>
            </a:r>
            <a:endParaRPr lang="en-US" sz="2000" dirty="0"/>
          </a:p>
          <a:p>
            <a:r>
              <a:rPr lang="en-US" sz="2000" dirty="0"/>
              <a:t>Object Security is provided by the following methods</a:t>
            </a:r>
          </a:p>
          <a:p>
            <a:pPr lvl="1"/>
            <a:r>
              <a:rPr lang="en-US" sz="2000" dirty="0" smtClean="0"/>
              <a:t>Password for Object Server access is stashed safely, can be time based, crypto securely sent to Object Server on every request.</a:t>
            </a:r>
          </a:p>
          <a:p>
            <a:pPr lvl="1"/>
            <a:r>
              <a:rPr lang="en-US" sz="2000" dirty="0" smtClean="0"/>
              <a:t>Encryption in the </a:t>
            </a:r>
            <a:r>
              <a:rPr lang="en-US" sz="2000" dirty="0"/>
              <a:t>data path </a:t>
            </a:r>
            <a:r>
              <a:rPr lang="en-US" sz="2000" dirty="0" smtClean="0"/>
              <a:t>to objects can be turned on</a:t>
            </a:r>
          </a:p>
          <a:p>
            <a:pPr lvl="1"/>
            <a:r>
              <a:rPr lang="en-US" sz="2000" dirty="0" smtClean="0"/>
              <a:t>Encryption </a:t>
            </a:r>
            <a:r>
              <a:rPr lang="en-US" sz="2000" dirty="0"/>
              <a:t>at rest </a:t>
            </a:r>
            <a:r>
              <a:rPr lang="en-US" sz="2000" dirty="0" smtClean="0"/>
              <a:t>could be implemented and is on the futures list. </a:t>
            </a:r>
            <a:r>
              <a:rPr lang="en-US" sz="2000" dirty="0"/>
              <a:t> </a:t>
            </a:r>
            <a:endParaRPr lang="en-US" sz="2000" dirty="0" smtClean="0"/>
          </a:p>
          <a:p>
            <a:pPr lvl="1"/>
            <a:r>
              <a:rPr lang="en-US" sz="2000" dirty="0" smtClean="0"/>
              <a:t>Protecting </a:t>
            </a:r>
            <a:r>
              <a:rPr lang="en-US" sz="2000" dirty="0"/>
              <a:t>the trash is essential </a:t>
            </a:r>
            <a:r>
              <a:rPr lang="en-US" sz="2000" dirty="0" smtClean="0"/>
              <a:t>as well</a:t>
            </a:r>
            <a:endParaRPr lang="en-US" sz="2000" dirty="0"/>
          </a:p>
        </p:txBody>
      </p:sp>
    </p:spTree>
    <p:extLst>
      <p:ext uri="{BB962C8B-B14F-4D97-AF65-F5344CB8AC3E}">
        <p14:creationId xmlns:p14="http://schemas.microsoft.com/office/powerpoint/2010/main" val="2401668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
            <a:ext cx="8229600" cy="487362"/>
          </a:xfrm>
        </p:spPr>
        <p:txBody>
          <a:bodyPr>
            <a:normAutofit fontScale="90000"/>
          </a:bodyPr>
          <a:lstStyle/>
          <a:p>
            <a:r>
              <a:rPr lang="en-US" dirty="0" smtClean="0"/>
              <a:t>Futures</a:t>
            </a:r>
            <a:endParaRPr lang="en-US" dirty="0"/>
          </a:p>
        </p:txBody>
      </p:sp>
      <p:sp>
        <p:nvSpPr>
          <p:cNvPr id="3" name="Content Placeholder 2"/>
          <p:cNvSpPr>
            <a:spLocks noGrp="1"/>
          </p:cNvSpPr>
          <p:nvPr>
            <p:ph idx="1"/>
          </p:nvPr>
        </p:nvSpPr>
        <p:spPr>
          <a:xfrm>
            <a:off x="165100" y="612774"/>
            <a:ext cx="8839200" cy="6473825"/>
          </a:xfrm>
        </p:spPr>
        <p:txBody>
          <a:bodyPr>
            <a:noAutofit/>
          </a:bodyPr>
          <a:lstStyle/>
          <a:p>
            <a:pPr lvl="0"/>
            <a:r>
              <a:rPr lang="en-US" sz="2400" dirty="0"/>
              <a:t>File </a:t>
            </a:r>
            <a:r>
              <a:rPr lang="en-US" sz="2400" dirty="0" smtClean="0"/>
              <a:t>data versioning – using data pointers in trash</a:t>
            </a:r>
            <a:endParaRPr lang="en-US" sz="2400" dirty="0"/>
          </a:p>
          <a:p>
            <a:pPr lvl="0"/>
            <a:r>
              <a:rPr lang="en-US" sz="2400" dirty="0"/>
              <a:t>Dual </a:t>
            </a:r>
            <a:r>
              <a:rPr lang="en-US" sz="2400" dirty="0" smtClean="0"/>
              <a:t>copy/</a:t>
            </a:r>
            <a:r>
              <a:rPr lang="en-US" sz="2400" dirty="0" err="1" smtClean="0"/>
              <a:t>MarFS</a:t>
            </a:r>
            <a:r>
              <a:rPr lang="en-US" sz="2400" dirty="0" smtClean="0"/>
              <a:t> erasure to enable erasure on erasure</a:t>
            </a:r>
          </a:p>
          <a:p>
            <a:pPr lvl="0"/>
            <a:r>
              <a:rPr lang="en-US" sz="2400" dirty="0" smtClean="0"/>
              <a:t>Metadata </a:t>
            </a:r>
            <a:r>
              <a:rPr lang="en-US" sz="2400" dirty="0"/>
              <a:t>update logging, investigate how this might be done and what the cost is</a:t>
            </a:r>
          </a:p>
          <a:p>
            <a:pPr lvl="0"/>
            <a:r>
              <a:rPr lang="en-US" sz="2400" dirty="0" smtClean="0"/>
              <a:t>Compression and </a:t>
            </a:r>
            <a:r>
              <a:rPr lang="en-US" sz="2400" dirty="0" err="1" smtClean="0"/>
              <a:t>Encrypton</a:t>
            </a:r>
            <a:r>
              <a:rPr lang="en-US" sz="2400" dirty="0" smtClean="0"/>
              <a:t> in </a:t>
            </a:r>
            <a:r>
              <a:rPr lang="en-US" sz="2400" dirty="0" err="1" smtClean="0"/>
              <a:t>MarFS</a:t>
            </a:r>
            <a:r>
              <a:rPr lang="en-US" sz="2400" dirty="0" smtClean="0"/>
              <a:t> ( for repos that don</a:t>
            </a:r>
            <a:r>
              <a:rPr lang="fr-FR" sz="2400" dirty="0" smtClean="0"/>
              <a:t>’</a:t>
            </a:r>
            <a:r>
              <a:rPr lang="en-US" sz="2400" dirty="0" smtClean="0"/>
              <a:t>t compress)</a:t>
            </a:r>
            <a:endParaRPr lang="en-US" sz="2400" dirty="0"/>
          </a:p>
          <a:p>
            <a:pPr lvl="0"/>
            <a:r>
              <a:rPr lang="en-US" sz="2400" dirty="0" smtClean="0"/>
              <a:t>Offline </a:t>
            </a:r>
            <a:r>
              <a:rPr lang="en-US" sz="2400" dirty="0"/>
              <a:t>optimizations/sorting/indexing of </a:t>
            </a:r>
            <a:r>
              <a:rPr lang="en-US" sz="2400" dirty="0" err="1"/>
              <a:t>attrs</a:t>
            </a:r>
            <a:r>
              <a:rPr lang="en-US" sz="2400" dirty="0"/>
              <a:t> and user </a:t>
            </a:r>
            <a:r>
              <a:rPr lang="en-US" sz="2400" dirty="0" err="1"/>
              <a:t>xattrs</a:t>
            </a:r>
            <a:r>
              <a:rPr lang="en-US" sz="2400" dirty="0"/>
              <a:t> </a:t>
            </a:r>
            <a:r>
              <a:rPr lang="en-US" sz="2400" dirty="0" smtClean="0"/>
              <a:t>etc.</a:t>
            </a:r>
          </a:p>
          <a:p>
            <a:pPr lvl="0"/>
            <a:r>
              <a:rPr lang="en-US" sz="2400" dirty="0"/>
              <a:t>A</a:t>
            </a:r>
            <a:r>
              <a:rPr lang="en-US" sz="2400" dirty="0" smtClean="0"/>
              <a:t>ppend </a:t>
            </a:r>
            <a:r>
              <a:rPr lang="en-US" sz="2400" dirty="0"/>
              <a:t>or sparse support, need to consider carefully, hard to do because of book </a:t>
            </a:r>
            <a:r>
              <a:rPr lang="en-US" sz="2400" dirty="0" smtClean="0"/>
              <a:t>keeping</a:t>
            </a:r>
          </a:p>
          <a:p>
            <a:pPr lvl="0"/>
            <a:r>
              <a:rPr lang="en-US" sz="2400" dirty="0" smtClean="0"/>
              <a:t>Other </a:t>
            </a:r>
            <a:r>
              <a:rPr lang="en-US" sz="2400" dirty="0"/>
              <a:t>access methods </a:t>
            </a:r>
            <a:r>
              <a:rPr lang="en-US" sz="2400" dirty="0" smtClean="0"/>
              <a:t>HPSS, Globus, other.</a:t>
            </a:r>
            <a:endParaRPr lang="en-US" sz="2400" dirty="0"/>
          </a:p>
          <a:p>
            <a:pPr lvl="0"/>
            <a:r>
              <a:rPr lang="en-US" sz="2400" dirty="0"/>
              <a:t>HDFS alternate access of same data, via java </a:t>
            </a:r>
            <a:r>
              <a:rPr lang="en-US" sz="2400" dirty="0" err="1"/>
              <a:t>hdfs</a:t>
            </a:r>
            <a:r>
              <a:rPr lang="en-US" sz="2400" dirty="0"/>
              <a:t> </a:t>
            </a:r>
            <a:r>
              <a:rPr lang="en-US" sz="2400" dirty="0" smtClean="0"/>
              <a:t>lib</a:t>
            </a:r>
          </a:p>
          <a:p>
            <a:pPr lvl="0"/>
            <a:r>
              <a:rPr lang="en-US" sz="2400" dirty="0" smtClean="0"/>
              <a:t>Offline </a:t>
            </a:r>
            <a:r>
              <a:rPr lang="en-US" sz="2400" dirty="0"/>
              <a:t>deep reconcile/repack – if trash is lost</a:t>
            </a:r>
          </a:p>
          <a:p>
            <a:pPr lvl="0"/>
            <a:r>
              <a:rPr lang="en-US" sz="2400" dirty="0" smtClean="0"/>
              <a:t>Semi-direct – store data into parallel file system file(s) for Globus or other parallel N to 1 write staging</a:t>
            </a:r>
            <a:endParaRPr lang="en-US" sz="2400" dirty="0"/>
          </a:p>
        </p:txBody>
      </p:sp>
    </p:spTree>
    <p:extLst>
      <p:ext uri="{BB962C8B-B14F-4D97-AF65-F5344CB8AC3E}">
        <p14:creationId xmlns:p14="http://schemas.microsoft.com/office/powerpoint/2010/main" val="121157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9696"/>
          </a:xfrm>
        </p:spPr>
        <p:txBody>
          <a:bodyPr>
            <a:normAutofit/>
          </a:bodyPr>
          <a:lstStyle/>
          <a:p>
            <a:r>
              <a:rPr lang="en-US" dirty="0" smtClean="0"/>
              <a:t>Open Source</a:t>
            </a:r>
            <a:br>
              <a:rPr lang="en-US" dirty="0" smtClean="0"/>
            </a:br>
            <a:r>
              <a:rPr lang="en-US" dirty="0" smtClean="0"/>
              <a:t>BSD License</a:t>
            </a:r>
            <a:br>
              <a:rPr lang="en-US" dirty="0" smtClean="0"/>
            </a:br>
            <a:r>
              <a:rPr lang="en-US" dirty="0" smtClean="0"/>
              <a:t>Partners Welcome</a:t>
            </a:r>
            <a:br>
              <a:rPr lang="en-US" dirty="0" smtClean="0"/>
            </a:br>
            <a:endParaRPr lang="en-US" dirty="0"/>
          </a:p>
        </p:txBody>
      </p:sp>
      <p:sp>
        <p:nvSpPr>
          <p:cNvPr id="3" name="Rectangle 2"/>
          <p:cNvSpPr/>
          <p:nvPr/>
        </p:nvSpPr>
        <p:spPr>
          <a:xfrm>
            <a:off x="2496176" y="3244334"/>
            <a:ext cx="4151647" cy="646331"/>
          </a:xfrm>
          <a:prstGeom prst="rect">
            <a:avLst/>
          </a:prstGeom>
        </p:spPr>
        <p:txBody>
          <a:bodyPr wrap="none">
            <a:spAutoFit/>
          </a:bodyPr>
          <a:lstStyle/>
          <a:p>
            <a:r>
              <a:rPr lang="en-US" dirty="0">
                <a:hlinkClick r:id="rId2"/>
              </a:rPr>
              <a:t>https://github.com/mar-file-system/</a:t>
            </a:r>
            <a:r>
              <a:rPr lang="en-US" dirty="0" smtClean="0">
                <a:hlinkClick r:id="rId2"/>
              </a:rPr>
              <a:t>marfs</a:t>
            </a:r>
            <a:endParaRPr lang="en-US" dirty="0" smtClean="0"/>
          </a:p>
          <a:p>
            <a:r>
              <a:rPr lang="en-US" dirty="0">
                <a:hlinkClick r:id="rId3"/>
              </a:rPr>
              <a:t>https://github.com/pftool/pftool</a:t>
            </a:r>
            <a:r>
              <a:rPr lang="en-US" dirty="0"/>
              <a:t>)</a:t>
            </a:r>
          </a:p>
        </p:txBody>
      </p:sp>
      <p:pic>
        <p:nvPicPr>
          <p:cNvPr id="4" name="Picture 3" descr="Screen Shot 2015-09-26 at 2.32.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434008"/>
            <a:ext cx="9144000" cy="1423992"/>
          </a:xfrm>
          <a:prstGeom prst="rect">
            <a:avLst/>
          </a:prstGeom>
        </p:spPr>
      </p:pic>
      <p:sp>
        <p:nvSpPr>
          <p:cNvPr id="5" name="Rectangle 4"/>
          <p:cNvSpPr/>
          <p:nvPr/>
        </p:nvSpPr>
        <p:spPr>
          <a:xfrm>
            <a:off x="2740999" y="5671249"/>
            <a:ext cx="3570844" cy="9808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496176" y="4250294"/>
            <a:ext cx="3815667" cy="954107"/>
          </a:xfrm>
          <a:prstGeom prst="rect">
            <a:avLst/>
          </a:prstGeom>
          <a:noFill/>
        </p:spPr>
        <p:txBody>
          <a:bodyPr wrap="square" rtlCol="0">
            <a:spAutoFit/>
          </a:bodyPr>
          <a:lstStyle/>
          <a:p>
            <a:pPr algn="ctr"/>
            <a:r>
              <a:rPr lang="en-US" sz="2800" dirty="0" smtClean="0"/>
              <a:t>Thank You For Your Attention</a:t>
            </a:r>
            <a:endParaRPr lang="en-US" sz="2800" dirty="0"/>
          </a:p>
        </p:txBody>
      </p:sp>
    </p:spTree>
    <p:extLst>
      <p:ext uri="{BB962C8B-B14F-4D97-AF65-F5344CB8AC3E}">
        <p14:creationId xmlns:p14="http://schemas.microsoft.com/office/powerpoint/2010/main" val="230446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290"/>
            <a:ext cx="8915400" cy="1143000"/>
          </a:xfrm>
        </p:spPr>
        <p:txBody>
          <a:bodyPr>
            <a:normAutofit fontScale="90000"/>
          </a:bodyPr>
          <a:lstStyle/>
          <a:p>
            <a:r>
              <a:rPr lang="en-US" dirty="0" smtClean="0"/>
              <a:t>What are all these storage layers?</a:t>
            </a:r>
            <a:r>
              <a:rPr lang="en-US" dirty="0"/>
              <a:t/>
            </a:r>
            <a:br>
              <a:rPr lang="en-US" dirty="0"/>
            </a:br>
            <a:r>
              <a:rPr lang="en-US" dirty="0" smtClean="0"/>
              <a:t>Why do we need all these storage layers?</a:t>
            </a:r>
            <a:endParaRPr lang="en-US" dirty="0"/>
          </a:p>
        </p:txBody>
      </p:sp>
      <p:sp>
        <p:nvSpPr>
          <p:cNvPr id="16" name="Content Placeholder 15"/>
          <p:cNvSpPr>
            <a:spLocks noGrp="1"/>
          </p:cNvSpPr>
          <p:nvPr>
            <p:ph idx="1"/>
          </p:nvPr>
        </p:nvSpPr>
        <p:spPr>
          <a:xfrm>
            <a:off x="228600" y="4755289"/>
            <a:ext cx="3657600" cy="1549811"/>
          </a:xfrm>
        </p:spPr>
        <p:txBody>
          <a:bodyPr>
            <a:normAutofit fontScale="92500" lnSpcReduction="10000"/>
          </a:bodyPr>
          <a:lstStyle/>
          <a:p>
            <a:r>
              <a:rPr lang="en-US" sz="2800" dirty="0" smtClean="0"/>
              <a:t>Why</a:t>
            </a:r>
          </a:p>
          <a:p>
            <a:pPr lvl="1"/>
            <a:r>
              <a:rPr lang="en-US" sz="2600" dirty="0" smtClean="0"/>
              <a:t>BB: Economics (disk </a:t>
            </a:r>
            <a:r>
              <a:rPr lang="en-US" sz="2600" dirty="0" err="1" smtClean="0"/>
              <a:t>bw</a:t>
            </a:r>
            <a:r>
              <a:rPr lang="en-US" sz="2600" dirty="0" smtClean="0"/>
              <a:t>/</a:t>
            </a:r>
            <a:r>
              <a:rPr lang="en-US" sz="2600" dirty="0" err="1" smtClean="0"/>
              <a:t>iops</a:t>
            </a:r>
            <a:r>
              <a:rPr lang="en-US" sz="2600" dirty="0" smtClean="0"/>
              <a:t> too expensive)</a:t>
            </a:r>
          </a:p>
        </p:txBody>
      </p:sp>
      <p:grpSp>
        <p:nvGrpSpPr>
          <p:cNvPr id="3" name="Group 17"/>
          <p:cNvGrpSpPr/>
          <p:nvPr/>
        </p:nvGrpSpPr>
        <p:grpSpPr>
          <a:xfrm>
            <a:off x="4407545" y="1702824"/>
            <a:ext cx="2819400" cy="3182559"/>
            <a:chOff x="457200" y="1705734"/>
            <a:chExt cx="3293206" cy="3182559"/>
          </a:xfrm>
        </p:grpSpPr>
        <p:sp>
          <p:nvSpPr>
            <p:cNvPr id="4" name="Rectangle 3"/>
            <p:cNvSpPr/>
            <p:nvPr/>
          </p:nvSpPr>
          <p:spPr>
            <a:xfrm>
              <a:off x="457200" y="1705734"/>
              <a:ext cx="3293206" cy="635035"/>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Memory</a:t>
              </a:r>
              <a:endParaRPr lang="en-US" dirty="0"/>
            </a:p>
          </p:txBody>
        </p:sp>
        <p:sp>
          <p:nvSpPr>
            <p:cNvPr id="5" name="Rectangle 4"/>
            <p:cNvSpPr/>
            <p:nvPr/>
          </p:nvSpPr>
          <p:spPr>
            <a:xfrm>
              <a:off x="457200" y="2340769"/>
              <a:ext cx="3293206" cy="635035"/>
            </a:xfrm>
            <a:prstGeom prst="rect">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Burst Buffer</a:t>
              </a:r>
              <a:endParaRPr lang="en-US" dirty="0"/>
            </a:p>
          </p:txBody>
        </p:sp>
        <p:sp>
          <p:nvSpPr>
            <p:cNvPr id="6" name="Rectangle 5"/>
            <p:cNvSpPr/>
            <p:nvPr/>
          </p:nvSpPr>
          <p:spPr>
            <a:xfrm>
              <a:off x="457200" y="2983188"/>
              <a:ext cx="3293206" cy="635035"/>
            </a:xfrm>
            <a:prstGeom prst="rect">
              <a:avLst/>
            </a:prstGeom>
            <a:solidFill>
              <a:srgbClr val="0080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Parallel File System</a:t>
              </a:r>
              <a:endParaRPr lang="en-US" dirty="0"/>
            </a:p>
          </p:txBody>
        </p:sp>
        <p:sp>
          <p:nvSpPr>
            <p:cNvPr id="7" name="Rectangle 6"/>
            <p:cNvSpPr/>
            <p:nvPr/>
          </p:nvSpPr>
          <p:spPr>
            <a:xfrm>
              <a:off x="457200" y="3618223"/>
              <a:ext cx="3293206" cy="635035"/>
            </a:xfrm>
            <a:prstGeom prst="rect">
              <a:avLst/>
            </a:prstGeom>
            <a:solidFill>
              <a:srgbClr val="660066"/>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Campaign Storage</a:t>
              </a:r>
              <a:endParaRPr lang="en-US" dirty="0"/>
            </a:p>
          </p:txBody>
        </p:sp>
        <p:sp>
          <p:nvSpPr>
            <p:cNvPr id="8" name="Rectangle 7"/>
            <p:cNvSpPr/>
            <p:nvPr/>
          </p:nvSpPr>
          <p:spPr>
            <a:xfrm>
              <a:off x="457200" y="4253258"/>
              <a:ext cx="3293206" cy="635035"/>
            </a:xfrm>
            <a:prstGeom prst="rect">
              <a:avLst/>
            </a:prstGeom>
            <a:solidFill>
              <a:srgbClr val="FF66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Archive</a:t>
              </a:r>
              <a:endParaRPr lang="en-US" dirty="0"/>
            </a:p>
          </p:txBody>
        </p:sp>
      </p:grpSp>
      <p:sp>
        <p:nvSpPr>
          <p:cNvPr id="17" name="Striped Right Arrow 16"/>
          <p:cNvSpPr/>
          <p:nvPr/>
        </p:nvSpPr>
        <p:spPr>
          <a:xfrm>
            <a:off x="3725424" y="2998224"/>
            <a:ext cx="631321" cy="635035"/>
          </a:xfrm>
          <a:prstGeom prst="stripedRight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p:cNvGrpSpPr/>
          <p:nvPr/>
        </p:nvGrpSpPr>
        <p:grpSpPr>
          <a:xfrm>
            <a:off x="1033024" y="2388624"/>
            <a:ext cx="2590800" cy="1905000"/>
            <a:chOff x="457200" y="1705734"/>
            <a:chExt cx="3293206" cy="1905000"/>
          </a:xfrm>
        </p:grpSpPr>
        <p:sp>
          <p:nvSpPr>
            <p:cNvPr id="19" name="Rectangle 18"/>
            <p:cNvSpPr/>
            <p:nvPr/>
          </p:nvSpPr>
          <p:spPr>
            <a:xfrm>
              <a:off x="457200" y="1705734"/>
              <a:ext cx="3293206" cy="635035"/>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Memory</a:t>
              </a:r>
              <a:endParaRPr lang="en-US" dirty="0"/>
            </a:p>
          </p:txBody>
        </p:sp>
        <p:sp>
          <p:nvSpPr>
            <p:cNvPr id="21" name="Rectangle 20"/>
            <p:cNvSpPr/>
            <p:nvPr/>
          </p:nvSpPr>
          <p:spPr>
            <a:xfrm>
              <a:off x="457200" y="2315334"/>
              <a:ext cx="3293206" cy="635035"/>
            </a:xfrm>
            <a:prstGeom prst="rect">
              <a:avLst/>
            </a:prstGeom>
            <a:solidFill>
              <a:srgbClr val="0080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Parallel File System</a:t>
              </a:r>
              <a:endParaRPr lang="en-US" dirty="0"/>
            </a:p>
          </p:txBody>
        </p:sp>
        <p:sp>
          <p:nvSpPr>
            <p:cNvPr id="23" name="Rectangle 22"/>
            <p:cNvSpPr/>
            <p:nvPr/>
          </p:nvSpPr>
          <p:spPr>
            <a:xfrm>
              <a:off x="457200" y="2975699"/>
              <a:ext cx="3293206" cy="635035"/>
            </a:xfrm>
            <a:prstGeom prst="rect">
              <a:avLst/>
            </a:prstGeom>
            <a:solidFill>
              <a:srgbClr val="FF66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Archive</a:t>
              </a:r>
              <a:endParaRPr lang="en-US" dirty="0"/>
            </a:p>
          </p:txBody>
        </p:sp>
      </p:grpSp>
      <p:sp>
        <p:nvSpPr>
          <p:cNvPr id="24" name="TextBox 23"/>
          <p:cNvSpPr txBox="1"/>
          <p:nvPr/>
        </p:nvSpPr>
        <p:spPr>
          <a:xfrm>
            <a:off x="1185424" y="2064714"/>
            <a:ext cx="2438400" cy="400110"/>
          </a:xfrm>
          <a:prstGeom prst="rect">
            <a:avLst/>
          </a:prstGeom>
          <a:noFill/>
        </p:spPr>
        <p:txBody>
          <a:bodyPr wrap="square" rtlCol="0">
            <a:spAutoFit/>
          </a:bodyPr>
          <a:lstStyle/>
          <a:p>
            <a:pPr>
              <a:buNone/>
            </a:pPr>
            <a:r>
              <a:rPr lang="en-US" dirty="0" smtClean="0"/>
              <a:t>HPC Before Trinity</a:t>
            </a:r>
            <a:endParaRPr lang="en-US" dirty="0"/>
          </a:p>
        </p:txBody>
      </p:sp>
      <p:sp>
        <p:nvSpPr>
          <p:cNvPr id="25" name="TextBox 24"/>
          <p:cNvSpPr txBox="1"/>
          <p:nvPr/>
        </p:nvSpPr>
        <p:spPr>
          <a:xfrm>
            <a:off x="4407545" y="1378914"/>
            <a:ext cx="2438400" cy="400110"/>
          </a:xfrm>
          <a:prstGeom prst="rect">
            <a:avLst/>
          </a:prstGeom>
          <a:noFill/>
        </p:spPr>
        <p:txBody>
          <a:bodyPr wrap="square" rtlCol="0">
            <a:spAutoFit/>
          </a:bodyPr>
          <a:lstStyle/>
          <a:p>
            <a:pPr>
              <a:buNone/>
            </a:pPr>
            <a:r>
              <a:rPr lang="en-US" dirty="0" smtClean="0"/>
              <a:t>HPC After Trinity</a:t>
            </a:r>
            <a:endParaRPr lang="en-US" dirty="0"/>
          </a:p>
        </p:txBody>
      </p:sp>
      <p:sp>
        <p:nvSpPr>
          <p:cNvPr id="27" name="TextBox 26"/>
          <p:cNvSpPr txBox="1"/>
          <p:nvPr/>
        </p:nvSpPr>
        <p:spPr>
          <a:xfrm>
            <a:off x="7226945" y="1702824"/>
            <a:ext cx="2087041" cy="646331"/>
          </a:xfrm>
          <a:prstGeom prst="rect">
            <a:avLst/>
          </a:prstGeom>
          <a:noFill/>
        </p:spPr>
        <p:txBody>
          <a:bodyPr wrap="square" rtlCol="0">
            <a:spAutoFit/>
          </a:bodyPr>
          <a:lstStyle/>
          <a:p>
            <a:pPr algn="l">
              <a:buNone/>
            </a:pPr>
            <a:r>
              <a:rPr lang="en-US" sz="1200" dirty="0" smtClean="0"/>
              <a:t>1-2 PB/sec                   Residence – hours           Overwritten – continuous</a:t>
            </a:r>
          </a:p>
        </p:txBody>
      </p:sp>
      <p:sp>
        <p:nvSpPr>
          <p:cNvPr id="28" name="TextBox 27"/>
          <p:cNvSpPr txBox="1"/>
          <p:nvPr/>
        </p:nvSpPr>
        <p:spPr>
          <a:xfrm>
            <a:off x="7226945" y="2312424"/>
            <a:ext cx="2087041" cy="646331"/>
          </a:xfrm>
          <a:prstGeom prst="rect">
            <a:avLst/>
          </a:prstGeom>
          <a:noFill/>
        </p:spPr>
        <p:txBody>
          <a:bodyPr wrap="square" rtlCol="0">
            <a:spAutoFit/>
          </a:bodyPr>
          <a:lstStyle/>
          <a:p>
            <a:pPr algn="l">
              <a:buNone/>
            </a:pPr>
            <a:r>
              <a:rPr lang="en-US" sz="1200" dirty="0" smtClean="0"/>
              <a:t>4-6 TB/sec                           Residence – hours     Overwritten – hours</a:t>
            </a:r>
          </a:p>
        </p:txBody>
      </p:sp>
      <p:sp>
        <p:nvSpPr>
          <p:cNvPr id="29" name="TextBox 28"/>
          <p:cNvSpPr txBox="1"/>
          <p:nvPr/>
        </p:nvSpPr>
        <p:spPr>
          <a:xfrm>
            <a:off x="7226945" y="2998224"/>
            <a:ext cx="1981200" cy="646331"/>
          </a:xfrm>
          <a:prstGeom prst="rect">
            <a:avLst/>
          </a:prstGeom>
          <a:noFill/>
        </p:spPr>
        <p:txBody>
          <a:bodyPr wrap="square" rtlCol="0">
            <a:spAutoFit/>
          </a:bodyPr>
          <a:lstStyle/>
          <a:p>
            <a:pPr algn="l">
              <a:buNone/>
            </a:pPr>
            <a:r>
              <a:rPr lang="en-US" sz="1200" dirty="0" smtClean="0"/>
              <a:t>1-2 TB/sec                    Residence – days/weeks Flushed – weeks</a:t>
            </a:r>
          </a:p>
        </p:txBody>
      </p:sp>
      <p:sp>
        <p:nvSpPr>
          <p:cNvPr id="30" name="TextBox 29"/>
          <p:cNvSpPr txBox="1"/>
          <p:nvPr/>
        </p:nvSpPr>
        <p:spPr>
          <a:xfrm>
            <a:off x="7226945" y="3607824"/>
            <a:ext cx="1981200" cy="646331"/>
          </a:xfrm>
          <a:prstGeom prst="rect">
            <a:avLst/>
          </a:prstGeom>
          <a:noFill/>
        </p:spPr>
        <p:txBody>
          <a:bodyPr wrap="square" rtlCol="0">
            <a:spAutoFit/>
          </a:bodyPr>
          <a:lstStyle/>
          <a:p>
            <a:pPr algn="l">
              <a:buNone/>
            </a:pPr>
            <a:r>
              <a:rPr lang="en-US" sz="1200" dirty="0" smtClean="0"/>
              <a:t>100-300 GB/sec                Residence – months-year Flushed – months-year</a:t>
            </a:r>
          </a:p>
        </p:txBody>
      </p:sp>
      <p:sp>
        <p:nvSpPr>
          <p:cNvPr id="31" name="TextBox 30"/>
          <p:cNvSpPr txBox="1"/>
          <p:nvPr/>
        </p:nvSpPr>
        <p:spPr>
          <a:xfrm>
            <a:off x="7226945" y="4293624"/>
            <a:ext cx="2286000" cy="461665"/>
          </a:xfrm>
          <a:prstGeom prst="rect">
            <a:avLst/>
          </a:prstGeom>
          <a:noFill/>
        </p:spPr>
        <p:txBody>
          <a:bodyPr wrap="square" rtlCol="0">
            <a:spAutoFit/>
          </a:bodyPr>
          <a:lstStyle/>
          <a:p>
            <a:pPr algn="l">
              <a:buNone/>
            </a:pPr>
            <a:r>
              <a:rPr lang="en-US" sz="1200" dirty="0" smtClean="0"/>
              <a:t>10s GB/sec (parallel tape Residence – forever</a:t>
            </a:r>
          </a:p>
        </p:txBody>
      </p:sp>
      <p:sp>
        <p:nvSpPr>
          <p:cNvPr id="50" name="TextBox 49"/>
          <p:cNvSpPr txBox="1"/>
          <p:nvPr/>
        </p:nvSpPr>
        <p:spPr>
          <a:xfrm>
            <a:off x="64145" y="3684024"/>
            <a:ext cx="990600" cy="646331"/>
          </a:xfrm>
          <a:prstGeom prst="rect">
            <a:avLst/>
          </a:prstGeom>
          <a:noFill/>
        </p:spPr>
        <p:txBody>
          <a:bodyPr wrap="square" rtlCol="0">
            <a:spAutoFit/>
          </a:bodyPr>
          <a:lstStyle/>
          <a:p>
            <a:pPr algn="l">
              <a:buNone/>
            </a:pPr>
            <a:r>
              <a:rPr lang="en-US" sz="1200" dirty="0" smtClean="0"/>
              <a:t>HPSS Parallel Tape</a:t>
            </a:r>
          </a:p>
        </p:txBody>
      </p:sp>
      <p:sp>
        <p:nvSpPr>
          <p:cNvPr id="51" name="TextBox 50"/>
          <p:cNvSpPr txBox="1"/>
          <p:nvPr/>
        </p:nvSpPr>
        <p:spPr>
          <a:xfrm>
            <a:off x="64145" y="2998224"/>
            <a:ext cx="990600" cy="646331"/>
          </a:xfrm>
          <a:prstGeom prst="rect">
            <a:avLst/>
          </a:prstGeom>
          <a:noFill/>
        </p:spPr>
        <p:txBody>
          <a:bodyPr wrap="square" rtlCol="0">
            <a:spAutoFit/>
          </a:bodyPr>
          <a:lstStyle/>
          <a:p>
            <a:pPr algn="l">
              <a:buNone/>
            </a:pPr>
            <a:r>
              <a:rPr lang="en-US" sz="1200" dirty="0" err="1" smtClean="0"/>
              <a:t>Lustre</a:t>
            </a:r>
            <a:r>
              <a:rPr lang="en-US" sz="1200" dirty="0" smtClean="0"/>
              <a:t> Parallel File System</a:t>
            </a:r>
          </a:p>
        </p:txBody>
      </p:sp>
      <p:sp>
        <p:nvSpPr>
          <p:cNvPr id="52" name="TextBox 51"/>
          <p:cNvSpPr txBox="1"/>
          <p:nvPr/>
        </p:nvSpPr>
        <p:spPr>
          <a:xfrm>
            <a:off x="64145" y="2568825"/>
            <a:ext cx="990600" cy="276999"/>
          </a:xfrm>
          <a:prstGeom prst="rect">
            <a:avLst/>
          </a:prstGeom>
          <a:noFill/>
        </p:spPr>
        <p:txBody>
          <a:bodyPr wrap="square" rtlCol="0">
            <a:spAutoFit/>
          </a:bodyPr>
          <a:lstStyle/>
          <a:p>
            <a:pPr algn="l">
              <a:buNone/>
            </a:pPr>
            <a:r>
              <a:rPr lang="en-US" sz="1200" dirty="0" smtClean="0"/>
              <a:t>DRAM</a:t>
            </a:r>
          </a:p>
        </p:txBody>
      </p:sp>
      <p:sp>
        <p:nvSpPr>
          <p:cNvPr id="26" name="Content Placeholder 15"/>
          <p:cNvSpPr txBox="1">
            <a:spLocks/>
          </p:cNvSpPr>
          <p:nvPr/>
        </p:nvSpPr>
        <p:spPr bwMode="auto">
          <a:xfrm>
            <a:off x="4026545" y="5193646"/>
            <a:ext cx="4963861" cy="16643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50000"/>
              </a:spcBef>
              <a:spcAft>
                <a:spcPct val="0"/>
              </a:spcAft>
              <a:buClr>
                <a:srgbClr val="004080"/>
              </a:buClr>
              <a:buSzPct val="65000"/>
              <a:buFont typeface="Wingdings" pitchFamily="-111" charset="2"/>
              <a:buChar char="n"/>
              <a:defRPr b="1">
                <a:solidFill>
                  <a:schemeClr val="tx1"/>
                </a:solidFill>
                <a:latin typeface="+mn-lt"/>
                <a:ea typeface="ＭＳ Ｐゴシック" pitchFamily="-111" charset="-128"/>
                <a:cs typeface="ＭＳ Ｐゴシック" pitchFamily="-111" charset="-128"/>
              </a:defRPr>
            </a:lvl1pPr>
            <a:lvl2pPr marL="669925" indent="-325438" algn="l" rtl="0" eaLnBrk="0" fontAlgn="base" hangingPunct="0">
              <a:spcBef>
                <a:spcPct val="20000"/>
              </a:spcBef>
              <a:spcAft>
                <a:spcPct val="0"/>
              </a:spcAft>
              <a:buClr>
                <a:srgbClr val="800000"/>
              </a:buClr>
              <a:buFont typeface="Times" pitchFamily="-111" charset="0"/>
              <a:buChar char="•"/>
              <a:defRPr sz="1600">
                <a:solidFill>
                  <a:schemeClr val="tx1"/>
                </a:solidFill>
                <a:latin typeface="+mn-lt"/>
                <a:ea typeface="ＭＳ Ｐゴシック" charset="-128"/>
              </a:defRPr>
            </a:lvl2pPr>
            <a:lvl3pPr marL="1022350" indent="-350838" algn="l" rtl="0" eaLnBrk="0" fontAlgn="base" hangingPunct="0">
              <a:spcBef>
                <a:spcPct val="20000"/>
              </a:spcBef>
              <a:spcAft>
                <a:spcPct val="0"/>
              </a:spcAft>
              <a:buSzPct val="65000"/>
              <a:buChar char="—"/>
              <a:defRPr sz="1600">
                <a:solidFill>
                  <a:schemeClr val="tx1"/>
                </a:solidFill>
                <a:latin typeface="+mn-lt"/>
                <a:ea typeface="ＭＳ Ｐゴシック" charset="-128"/>
              </a:defRPr>
            </a:lvl3pPr>
            <a:lvl4pPr marL="1339850" indent="-315913" algn="l" rtl="0" eaLnBrk="0" fontAlgn="base" hangingPunct="0">
              <a:spcBef>
                <a:spcPct val="20000"/>
              </a:spcBef>
              <a:spcAft>
                <a:spcPct val="0"/>
              </a:spcAft>
              <a:buFont typeface="Times" pitchFamily="-111" charset="0"/>
              <a:buChar char="•"/>
              <a:defRPr sz="1400">
                <a:solidFill>
                  <a:schemeClr val="tx1"/>
                </a:solidFill>
                <a:latin typeface="+mn-lt"/>
                <a:ea typeface="ＭＳ Ｐゴシック" charset="-128"/>
              </a:defRPr>
            </a:lvl4pPr>
            <a:lvl5pPr marL="1681163" indent="-339725" algn="l" rtl="0" eaLnBrk="0" fontAlgn="base" hangingPunct="0">
              <a:spcBef>
                <a:spcPct val="20000"/>
              </a:spcBef>
              <a:spcAft>
                <a:spcPct val="0"/>
              </a:spcAft>
              <a:buClr>
                <a:schemeClr val="accent1"/>
              </a:buClr>
              <a:buSzPct val="75000"/>
              <a:defRPr sz="1400">
                <a:solidFill>
                  <a:schemeClr val="tx1"/>
                </a:solidFill>
                <a:latin typeface="+mn-lt"/>
                <a:ea typeface="ＭＳ Ｐゴシック" charset="-128"/>
              </a:defRPr>
            </a:lvl5pPr>
            <a:lvl6pPr marL="2138363" indent="-339725" algn="l" rtl="0" fontAlgn="base">
              <a:spcBef>
                <a:spcPct val="20000"/>
              </a:spcBef>
              <a:spcAft>
                <a:spcPct val="0"/>
              </a:spcAft>
              <a:buClr>
                <a:schemeClr val="accent1"/>
              </a:buClr>
              <a:buSzPct val="75000"/>
              <a:defRPr sz="1400">
                <a:solidFill>
                  <a:schemeClr val="tx1"/>
                </a:solidFill>
                <a:latin typeface="+mn-lt"/>
                <a:ea typeface="ＭＳ Ｐゴシック" charset="-128"/>
              </a:defRPr>
            </a:lvl6pPr>
            <a:lvl7pPr marL="2595563" indent="-339725" algn="l" rtl="0" fontAlgn="base">
              <a:spcBef>
                <a:spcPct val="20000"/>
              </a:spcBef>
              <a:spcAft>
                <a:spcPct val="0"/>
              </a:spcAft>
              <a:buClr>
                <a:schemeClr val="accent1"/>
              </a:buClr>
              <a:buSzPct val="75000"/>
              <a:defRPr sz="1400">
                <a:solidFill>
                  <a:schemeClr val="tx1"/>
                </a:solidFill>
                <a:latin typeface="+mn-lt"/>
                <a:ea typeface="ＭＳ Ｐゴシック" charset="-128"/>
              </a:defRPr>
            </a:lvl7pPr>
            <a:lvl8pPr marL="3052763" indent="-339725" algn="l" rtl="0" fontAlgn="base">
              <a:spcBef>
                <a:spcPct val="20000"/>
              </a:spcBef>
              <a:spcAft>
                <a:spcPct val="0"/>
              </a:spcAft>
              <a:buClr>
                <a:schemeClr val="accent1"/>
              </a:buClr>
              <a:buSzPct val="75000"/>
              <a:defRPr sz="1400">
                <a:solidFill>
                  <a:schemeClr val="tx1"/>
                </a:solidFill>
                <a:latin typeface="+mn-lt"/>
                <a:ea typeface="ＭＳ Ｐゴシック" charset="-128"/>
              </a:defRPr>
            </a:lvl8pPr>
            <a:lvl9pPr marL="3509963" indent="-339725" algn="l" rtl="0" fontAlgn="base">
              <a:spcBef>
                <a:spcPct val="20000"/>
              </a:spcBef>
              <a:spcAft>
                <a:spcPct val="0"/>
              </a:spcAft>
              <a:buClr>
                <a:schemeClr val="accent1"/>
              </a:buClr>
              <a:buSzPct val="75000"/>
              <a:defRPr sz="1400">
                <a:solidFill>
                  <a:schemeClr val="tx1"/>
                </a:solidFill>
                <a:latin typeface="+mn-lt"/>
                <a:ea typeface="ＭＳ Ｐゴシック" charset="-128"/>
              </a:defRPr>
            </a:lvl9pPr>
          </a:lstStyle>
          <a:p>
            <a:r>
              <a:rPr lang="en-US" sz="2800" b="0" kern="0" dirty="0" smtClean="0"/>
              <a:t>Campaign: Economics (PFS Raid too expensive, PFS solution too rich in function, PFS metadata not scalable enough, PFS designed for scratch use not years residency, Archive BW too expensive/difficult, Archive metadata too slow) </a:t>
            </a:r>
          </a:p>
        </p:txBody>
      </p:sp>
    </p:spTree>
    <p:extLst>
      <p:ext uri="{BB962C8B-B14F-4D97-AF65-F5344CB8AC3E}">
        <p14:creationId xmlns:p14="http://schemas.microsoft.com/office/powerpoint/2010/main" val="238928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874"/>
            <a:ext cx="9144000" cy="661783"/>
          </a:xfrm>
        </p:spPr>
        <p:txBody>
          <a:bodyPr>
            <a:normAutofit fontScale="90000"/>
          </a:bodyPr>
          <a:lstStyle/>
          <a:p>
            <a:r>
              <a:rPr lang="en-US" dirty="0" smtClean="0"/>
              <a:t>Isn’t that too many layers just for storage?</a:t>
            </a:r>
            <a:endParaRPr lang="en-US" dirty="0"/>
          </a:p>
        </p:txBody>
      </p:sp>
      <p:sp>
        <p:nvSpPr>
          <p:cNvPr id="16" name="Content Placeholder 15"/>
          <p:cNvSpPr>
            <a:spLocks noGrp="1"/>
          </p:cNvSpPr>
          <p:nvPr>
            <p:ph idx="1"/>
          </p:nvPr>
        </p:nvSpPr>
        <p:spPr>
          <a:xfrm>
            <a:off x="228600" y="4178299"/>
            <a:ext cx="7467600" cy="1897797"/>
          </a:xfrm>
        </p:spPr>
        <p:txBody>
          <a:bodyPr>
            <a:normAutofit fontScale="70000" lnSpcReduction="20000"/>
          </a:bodyPr>
          <a:lstStyle/>
          <a:p>
            <a:r>
              <a:rPr lang="en-US" dirty="0" smtClean="0"/>
              <a:t>If the Burst Buffer does its job very well (and indications are capacity of in system NV will grow radically) and campaign storage works out well (leveraging cloud), do we need a parallel file system anymore, or an archive?  </a:t>
            </a:r>
          </a:p>
          <a:p>
            <a:r>
              <a:rPr lang="en-US" dirty="0" smtClean="0">
                <a:solidFill>
                  <a:schemeClr val="tx2"/>
                </a:solidFill>
              </a:rPr>
              <a:t>Maybe just a </a:t>
            </a:r>
            <a:r>
              <a:rPr lang="en-US" dirty="0" err="1" smtClean="0">
                <a:solidFill>
                  <a:schemeClr val="tx2"/>
                </a:solidFill>
              </a:rPr>
              <a:t>bw</a:t>
            </a:r>
            <a:r>
              <a:rPr lang="en-US" dirty="0" smtClean="0">
                <a:solidFill>
                  <a:schemeClr val="tx2"/>
                </a:solidFill>
              </a:rPr>
              <a:t>/</a:t>
            </a:r>
            <a:r>
              <a:rPr lang="en-US" dirty="0" err="1" smtClean="0">
                <a:solidFill>
                  <a:schemeClr val="tx2"/>
                </a:solidFill>
              </a:rPr>
              <a:t>iops</a:t>
            </a:r>
            <a:r>
              <a:rPr lang="en-US" dirty="0" smtClean="0">
                <a:solidFill>
                  <a:schemeClr val="tx2"/>
                </a:solidFill>
              </a:rPr>
              <a:t> tier and a capacity tier.</a:t>
            </a:r>
          </a:p>
          <a:p>
            <a:r>
              <a:rPr lang="en-US" dirty="0" smtClean="0"/>
              <a:t>Too soon to say, seems feasible longer term</a:t>
            </a:r>
          </a:p>
        </p:txBody>
      </p:sp>
      <p:grpSp>
        <p:nvGrpSpPr>
          <p:cNvPr id="3" name="Group 17"/>
          <p:cNvGrpSpPr/>
          <p:nvPr/>
        </p:nvGrpSpPr>
        <p:grpSpPr>
          <a:xfrm>
            <a:off x="152400" y="1130301"/>
            <a:ext cx="3293206" cy="2971799"/>
            <a:chOff x="457200" y="1705734"/>
            <a:chExt cx="3293206" cy="3182559"/>
          </a:xfrm>
        </p:grpSpPr>
        <p:sp>
          <p:nvSpPr>
            <p:cNvPr id="4" name="Rectangle 3"/>
            <p:cNvSpPr/>
            <p:nvPr/>
          </p:nvSpPr>
          <p:spPr>
            <a:xfrm>
              <a:off x="457200" y="1705734"/>
              <a:ext cx="3293206" cy="635035"/>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Memory</a:t>
              </a:r>
              <a:endParaRPr lang="en-US" dirty="0"/>
            </a:p>
          </p:txBody>
        </p:sp>
        <p:sp>
          <p:nvSpPr>
            <p:cNvPr id="5" name="Rectangle 4"/>
            <p:cNvSpPr/>
            <p:nvPr/>
          </p:nvSpPr>
          <p:spPr>
            <a:xfrm>
              <a:off x="457200" y="2340769"/>
              <a:ext cx="3293206" cy="635035"/>
            </a:xfrm>
            <a:prstGeom prst="rect">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Burst Buffer</a:t>
              </a:r>
              <a:endParaRPr lang="en-US" dirty="0"/>
            </a:p>
          </p:txBody>
        </p:sp>
        <p:sp>
          <p:nvSpPr>
            <p:cNvPr id="6" name="Rectangle 5"/>
            <p:cNvSpPr/>
            <p:nvPr/>
          </p:nvSpPr>
          <p:spPr>
            <a:xfrm>
              <a:off x="457200" y="2983188"/>
              <a:ext cx="3293206" cy="635035"/>
            </a:xfrm>
            <a:prstGeom prst="rect">
              <a:avLst/>
            </a:prstGeom>
            <a:solidFill>
              <a:srgbClr val="0080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Parallel File System (PFS)</a:t>
              </a:r>
              <a:endParaRPr lang="en-US" dirty="0"/>
            </a:p>
          </p:txBody>
        </p:sp>
        <p:sp>
          <p:nvSpPr>
            <p:cNvPr id="7" name="Rectangle 6"/>
            <p:cNvSpPr/>
            <p:nvPr/>
          </p:nvSpPr>
          <p:spPr>
            <a:xfrm>
              <a:off x="457200" y="3618223"/>
              <a:ext cx="3293206" cy="635035"/>
            </a:xfrm>
            <a:prstGeom prst="rect">
              <a:avLst/>
            </a:prstGeom>
            <a:solidFill>
              <a:srgbClr val="660066"/>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Campaign Storage</a:t>
              </a:r>
              <a:endParaRPr lang="en-US" dirty="0"/>
            </a:p>
          </p:txBody>
        </p:sp>
        <p:sp>
          <p:nvSpPr>
            <p:cNvPr id="8" name="Rectangle 7"/>
            <p:cNvSpPr/>
            <p:nvPr/>
          </p:nvSpPr>
          <p:spPr>
            <a:xfrm>
              <a:off x="457200" y="4253258"/>
              <a:ext cx="3293206" cy="635035"/>
            </a:xfrm>
            <a:prstGeom prst="rect">
              <a:avLst/>
            </a:prstGeom>
            <a:solidFill>
              <a:srgbClr val="FF66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Archive</a:t>
              </a:r>
              <a:endParaRPr lang="en-US" dirty="0"/>
            </a:p>
          </p:txBody>
        </p:sp>
      </p:grpSp>
      <p:grpSp>
        <p:nvGrpSpPr>
          <p:cNvPr id="14" name="Group 2"/>
          <p:cNvGrpSpPr/>
          <p:nvPr/>
        </p:nvGrpSpPr>
        <p:grpSpPr>
          <a:xfrm>
            <a:off x="4343400" y="1137685"/>
            <a:ext cx="3293206" cy="2964415"/>
            <a:chOff x="5393594" y="1705734"/>
            <a:chExt cx="3293206" cy="3167791"/>
          </a:xfrm>
        </p:grpSpPr>
        <p:sp>
          <p:nvSpPr>
            <p:cNvPr id="9" name="Rectangle 8"/>
            <p:cNvSpPr/>
            <p:nvPr/>
          </p:nvSpPr>
          <p:spPr>
            <a:xfrm>
              <a:off x="5393594" y="1705734"/>
              <a:ext cx="3293206" cy="635035"/>
            </a:xfrm>
            <a:prstGeom prst="rect">
              <a:avLst/>
            </a:prstGeom>
            <a:gradFill>
              <a:gsLst>
                <a:gs pos="0">
                  <a:srgbClr val="FF0000"/>
                </a:gs>
                <a:gs pos="65000">
                  <a:srgbClr val="0000F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Memory</a:t>
              </a:r>
              <a:endParaRPr lang="en-US" dirty="0"/>
            </a:p>
          </p:txBody>
        </p:sp>
        <p:sp>
          <p:nvSpPr>
            <p:cNvPr id="10" name="Rectangle 9"/>
            <p:cNvSpPr/>
            <p:nvPr/>
          </p:nvSpPr>
          <p:spPr>
            <a:xfrm>
              <a:off x="5393594" y="2340769"/>
              <a:ext cx="3293206" cy="635035"/>
            </a:xfrm>
            <a:prstGeom prst="rect">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IOPS/BW Tier</a:t>
              </a:r>
              <a:endParaRPr lang="en-US" dirty="0"/>
            </a:p>
          </p:txBody>
        </p:sp>
        <p:sp>
          <p:nvSpPr>
            <p:cNvPr id="11" name="Rectangle 10"/>
            <p:cNvSpPr/>
            <p:nvPr/>
          </p:nvSpPr>
          <p:spPr>
            <a:xfrm>
              <a:off x="5393594" y="2968420"/>
              <a:ext cx="3293206" cy="635035"/>
            </a:xfrm>
            <a:prstGeom prst="rect">
              <a:avLst/>
            </a:prstGeom>
            <a:gradFill flip="none" rotWithShape="1">
              <a:gsLst>
                <a:gs pos="48000">
                  <a:srgbClr val="008000"/>
                </a:gs>
                <a:gs pos="100000">
                  <a:srgbClr val="FFFFFF"/>
                </a:gs>
                <a:gs pos="78000">
                  <a:srgbClr val="FF0000"/>
                </a:gs>
                <a:gs pos="19000">
                  <a:srgbClr val="660066"/>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Parallel File System (PFS)</a:t>
              </a:r>
              <a:endParaRPr lang="en-US" dirty="0"/>
            </a:p>
          </p:txBody>
        </p:sp>
        <p:sp>
          <p:nvSpPr>
            <p:cNvPr id="12" name="Rectangle 11"/>
            <p:cNvSpPr/>
            <p:nvPr/>
          </p:nvSpPr>
          <p:spPr>
            <a:xfrm>
              <a:off x="5393594" y="3603455"/>
              <a:ext cx="3293206" cy="635035"/>
            </a:xfrm>
            <a:prstGeom prst="rect">
              <a:avLst/>
            </a:prstGeom>
            <a:solidFill>
              <a:srgbClr val="660066"/>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Capacity Tier</a:t>
              </a:r>
              <a:endParaRPr lang="en-US" dirty="0"/>
            </a:p>
          </p:txBody>
        </p:sp>
        <p:sp>
          <p:nvSpPr>
            <p:cNvPr id="13" name="Rectangle 12"/>
            <p:cNvSpPr/>
            <p:nvPr/>
          </p:nvSpPr>
          <p:spPr>
            <a:xfrm>
              <a:off x="5393594" y="4238490"/>
              <a:ext cx="3293206" cy="635035"/>
            </a:xfrm>
            <a:prstGeom prst="rect">
              <a:avLst/>
            </a:prstGeom>
            <a:gradFill flip="none" rotWithShape="1">
              <a:gsLst>
                <a:gs pos="0">
                  <a:srgbClr val="FF6600"/>
                </a:gs>
                <a:gs pos="100000">
                  <a:srgbClr val="FFFFFF"/>
                </a:gs>
                <a:gs pos="65000">
                  <a:srgbClr val="660066"/>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Archive</a:t>
              </a:r>
              <a:endParaRPr lang="en-US" dirty="0"/>
            </a:p>
          </p:txBody>
        </p:sp>
      </p:grpSp>
      <p:sp>
        <p:nvSpPr>
          <p:cNvPr id="17" name="Striped Right Arrow 16"/>
          <p:cNvSpPr/>
          <p:nvPr/>
        </p:nvSpPr>
        <p:spPr>
          <a:xfrm>
            <a:off x="3635879" y="2404062"/>
            <a:ext cx="478921" cy="635035"/>
          </a:xfrm>
          <a:prstGeom prst="stripedRight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3429000" y="3412579"/>
            <a:ext cx="876300" cy="769441"/>
          </a:xfrm>
          <a:prstGeom prst="rect">
            <a:avLst/>
          </a:prstGeom>
          <a:noFill/>
        </p:spPr>
        <p:txBody>
          <a:bodyPr wrap="square" rtlCol="0">
            <a:spAutoFit/>
          </a:bodyPr>
          <a:lstStyle/>
          <a:p>
            <a:pPr algn="ctr">
              <a:buNone/>
            </a:pPr>
            <a:r>
              <a:rPr lang="en-US" sz="1100" dirty="0" smtClean="0"/>
              <a:t>Diagram courtesy of John Bent EMC</a:t>
            </a:r>
            <a:endParaRPr lang="en-US" sz="1100" dirty="0"/>
          </a:p>
        </p:txBody>
      </p:sp>
      <p:sp>
        <p:nvSpPr>
          <p:cNvPr id="15" name="TextBox 14"/>
          <p:cNvSpPr txBox="1"/>
          <p:nvPr/>
        </p:nvSpPr>
        <p:spPr bwMode="auto">
          <a:xfrm>
            <a:off x="1981200" y="6037766"/>
            <a:ext cx="1981200" cy="523220"/>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800" b="1" i="1" u="none" strike="noStrike" kern="1200" normalizeH="0" baseline="0" noProof="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uLnTx/>
                <a:uFillTx/>
                <a:latin typeface="Arial" charset="0"/>
              </a:rPr>
              <a:t>RIP PFS ?</a:t>
            </a:r>
          </a:p>
        </p:txBody>
      </p:sp>
      <p:sp>
        <p:nvSpPr>
          <p:cNvPr id="19" name="TextBox 18"/>
          <p:cNvSpPr txBox="1"/>
          <p:nvPr/>
        </p:nvSpPr>
        <p:spPr>
          <a:xfrm>
            <a:off x="7696200" y="1130301"/>
            <a:ext cx="1447800" cy="3816429"/>
          </a:xfrm>
          <a:prstGeom prst="rect">
            <a:avLst/>
          </a:prstGeom>
          <a:solidFill>
            <a:srgbClr val="FFFF00"/>
          </a:solidFill>
        </p:spPr>
        <p:txBody>
          <a:bodyPr wrap="square" rtlCol="0">
            <a:spAutoFit/>
          </a:bodyPr>
          <a:lstStyle/>
          <a:p>
            <a:pPr>
              <a:buNone/>
            </a:pPr>
            <a:r>
              <a:rPr lang="en-US" dirty="0" smtClean="0"/>
              <a:t>Factoids </a:t>
            </a:r>
            <a:r>
              <a:rPr lang="en-US" sz="1600" dirty="0" smtClean="0"/>
              <a:t>(times are changing!)</a:t>
            </a:r>
          </a:p>
          <a:p>
            <a:pPr>
              <a:buNone/>
            </a:pPr>
            <a:r>
              <a:rPr lang="en-US" sz="1200" dirty="0" smtClean="0"/>
              <a:t>LANL HPSS = 53 PB and 543 M files</a:t>
            </a:r>
          </a:p>
          <a:p>
            <a:pPr>
              <a:buNone/>
            </a:pPr>
            <a:endParaRPr lang="en-US" sz="1200" dirty="0" smtClean="0"/>
          </a:p>
          <a:p>
            <a:pPr>
              <a:buNone/>
            </a:pPr>
            <a:r>
              <a:rPr lang="en-US" sz="1200" dirty="0" smtClean="0"/>
              <a:t>Trinity 2 PB memory, 4 PB flash (11% of HPSS) and 80 PB PFS or 150% HPSS)</a:t>
            </a:r>
          </a:p>
          <a:p>
            <a:pPr>
              <a:buNone/>
            </a:pPr>
            <a:endParaRPr lang="en-US" sz="1200" dirty="0" smtClean="0"/>
          </a:p>
          <a:p>
            <a:pPr>
              <a:buNone/>
            </a:pPr>
            <a:r>
              <a:rPr lang="en-US" sz="1200" dirty="0" smtClean="0"/>
              <a:t>Crossroads may have 5-10 PB memory, 40 PB solid state or 100% of HPSS with data residency measured in days or weeks </a:t>
            </a:r>
          </a:p>
        </p:txBody>
      </p:sp>
      <p:sp>
        <p:nvSpPr>
          <p:cNvPr id="20" name="TextBox 19"/>
          <p:cNvSpPr txBox="1"/>
          <p:nvPr/>
        </p:nvSpPr>
        <p:spPr>
          <a:xfrm>
            <a:off x="6753432" y="5083658"/>
            <a:ext cx="2275383" cy="1477328"/>
          </a:xfrm>
          <a:prstGeom prst="rect">
            <a:avLst/>
          </a:prstGeom>
          <a:solidFill>
            <a:srgbClr val="FF0000"/>
          </a:solidFill>
        </p:spPr>
        <p:txBody>
          <a:bodyPr wrap="square" rtlCol="0">
            <a:spAutoFit/>
          </a:bodyPr>
          <a:lstStyle/>
          <a:p>
            <a:pPr>
              <a:buNone/>
            </a:pPr>
            <a:r>
              <a:rPr lang="en-US" dirty="0" smtClean="0"/>
              <a:t>We would have never contemplated more in system storage than our archive a few years ago</a:t>
            </a:r>
            <a:endParaRPr lang="en-US" dirty="0"/>
          </a:p>
        </p:txBody>
      </p:sp>
    </p:spTree>
    <p:extLst>
      <p:ext uri="{BB962C8B-B14F-4D97-AF65-F5344CB8AC3E}">
        <p14:creationId xmlns:p14="http://schemas.microsoft.com/office/powerpoint/2010/main" val="57731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Ok – we need a capacity tier</a:t>
            </a:r>
            <a:br>
              <a:rPr lang="en-US" dirty="0" smtClean="0"/>
            </a:br>
            <a:r>
              <a:rPr lang="en-US" dirty="0" smtClean="0"/>
              <a:t>Campaign Storage</a:t>
            </a:r>
            <a:endParaRPr lang="en-US" dirty="0"/>
          </a:p>
        </p:txBody>
      </p:sp>
      <p:sp>
        <p:nvSpPr>
          <p:cNvPr id="4" name="Title 1"/>
          <p:cNvSpPr txBox="1">
            <a:spLocks/>
          </p:cNvSpPr>
          <p:nvPr/>
        </p:nvSpPr>
        <p:spPr>
          <a:xfrm>
            <a:off x="457200" y="5555656"/>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What now?</a:t>
            </a:r>
            <a:endParaRPr lang="en-US" dirty="0"/>
          </a:p>
        </p:txBody>
      </p:sp>
      <p:pic>
        <p:nvPicPr>
          <p:cNvPr id="5" name="Picture 4" descr="Screen Shot 2015-09-27 at 2.01.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900" y="1519238"/>
            <a:ext cx="5943600" cy="4366103"/>
          </a:xfrm>
          <a:prstGeom prst="rect">
            <a:avLst/>
          </a:prstGeom>
        </p:spPr>
      </p:pic>
    </p:spTree>
    <p:extLst>
      <p:ext uri="{BB962C8B-B14F-4D97-AF65-F5344CB8AC3E}">
        <p14:creationId xmlns:p14="http://schemas.microsoft.com/office/powerpoint/2010/main" val="40382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3081"/>
            <a:ext cx="8229600" cy="262217"/>
          </a:xfrm>
        </p:spPr>
        <p:txBody>
          <a:bodyPr>
            <a:normAutofit fontScale="90000"/>
          </a:bodyPr>
          <a:lstStyle/>
          <a:p>
            <a:r>
              <a:rPr lang="en-US" dirty="0" smtClean="0"/>
              <a:t>How about a Scalable Near-POSIX Name Space over Object Erasure?</a:t>
            </a:r>
            <a:endParaRPr lang="en-US" dirty="0"/>
          </a:p>
        </p:txBody>
      </p:sp>
      <p:sp>
        <p:nvSpPr>
          <p:cNvPr id="3" name="Content Placeholder 2"/>
          <p:cNvSpPr>
            <a:spLocks noGrp="1"/>
          </p:cNvSpPr>
          <p:nvPr>
            <p:ph idx="1"/>
          </p:nvPr>
        </p:nvSpPr>
        <p:spPr>
          <a:xfrm>
            <a:off x="190499" y="1568386"/>
            <a:ext cx="8797793" cy="6087788"/>
          </a:xfrm>
        </p:spPr>
        <p:txBody>
          <a:bodyPr>
            <a:noAutofit/>
          </a:bodyPr>
          <a:lstStyle/>
          <a:p>
            <a:r>
              <a:rPr lang="en-US" sz="2400" dirty="0" smtClean="0"/>
              <a:t>Best of both worlds</a:t>
            </a:r>
          </a:p>
          <a:p>
            <a:pPr lvl="1"/>
            <a:r>
              <a:rPr lang="en-US" sz="2400" dirty="0" smtClean="0"/>
              <a:t>Objects Systems </a:t>
            </a:r>
          </a:p>
          <a:p>
            <a:pPr lvl="2"/>
            <a:r>
              <a:rPr lang="en-US" sz="2000" dirty="0"/>
              <a:t>P</a:t>
            </a:r>
            <a:r>
              <a:rPr lang="en-US" sz="2000" dirty="0" smtClean="0"/>
              <a:t>rovide massive scaling and efficient erasure techniques</a:t>
            </a:r>
          </a:p>
          <a:p>
            <a:pPr lvl="2"/>
            <a:r>
              <a:rPr lang="en-US" sz="2000" dirty="0" smtClean="0"/>
              <a:t>Friendly to applications, not to people.  People need a name space.</a:t>
            </a:r>
          </a:p>
          <a:p>
            <a:pPr lvl="2"/>
            <a:r>
              <a:rPr lang="en-US" sz="2000" dirty="0" smtClean="0"/>
              <a:t>Huge Economic appeal (erasure enables use of inexpensive storage)</a:t>
            </a:r>
          </a:p>
          <a:p>
            <a:pPr lvl="1"/>
            <a:r>
              <a:rPr lang="en-US" sz="2400" dirty="0" smtClean="0"/>
              <a:t>POSIX name space is powerful but has issues scaling </a:t>
            </a:r>
          </a:p>
          <a:p>
            <a:r>
              <a:rPr lang="en-US" sz="2400" dirty="0" smtClean="0"/>
              <a:t>The challenges</a:t>
            </a:r>
          </a:p>
          <a:p>
            <a:pPr lvl="1"/>
            <a:r>
              <a:rPr lang="en-US" sz="2000" dirty="0" smtClean="0"/>
              <a:t>Mismatch of POSIX an Object metadata, security, read/write semantics, efficient object/file sizes.</a:t>
            </a:r>
          </a:p>
          <a:p>
            <a:pPr lvl="1"/>
            <a:r>
              <a:rPr lang="en-US" sz="2000" dirty="0" smtClean="0"/>
              <a:t>No update in place with Objects</a:t>
            </a:r>
          </a:p>
          <a:p>
            <a:pPr lvl="1"/>
            <a:r>
              <a:rPr lang="en-US" sz="2000" dirty="0" smtClean="0"/>
              <a:t>How do we scale POSIX name space to trillions of files/directories</a:t>
            </a:r>
          </a:p>
        </p:txBody>
      </p:sp>
    </p:spTree>
    <p:extLst>
      <p:ext uri="{BB962C8B-B14F-4D97-AF65-F5344CB8AC3E}">
        <p14:creationId xmlns:p14="http://schemas.microsoft.com/office/powerpoint/2010/main" val="281900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217"/>
          </a:xfrm>
        </p:spPr>
        <p:txBody>
          <a:bodyPr>
            <a:normAutofit fontScale="90000"/>
          </a:bodyPr>
          <a:lstStyle/>
          <a:p>
            <a:r>
              <a:rPr lang="en-US" dirty="0" smtClean="0"/>
              <a:t>Won’t someone else do it?</a:t>
            </a:r>
            <a:endParaRPr lang="en-US" dirty="0"/>
          </a:p>
        </p:txBody>
      </p:sp>
      <p:sp>
        <p:nvSpPr>
          <p:cNvPr id="3" name="Content Placeholder 2"/>
          <p:cNvSpPr>
            <a:spLocks noGrp="1"/>
          </p:cNvSpPr>
          <p:nvPr>
            <p:ph idx="1"/>
          </p:nvPr>
        </p:nvSpPr>
        <p:spPr>
          <a:xfrm>
            <a:off x="-15675" y="713645"/>
            <a:ext cx="9146672" cy="6139998"/>
          </a:xfrm>
        </p:spPr>
        <p:txBody>
          <a:bodyPr>
            <a:noAutofit/>
          </a:bodyPr>
          <a:lstStyle/>
          <a:p>
            <a:r>
              <a:rPr lang="en-US" sz="1800" dirty="0" smtClean="0"/>
              <a:t>There is evidence others see the need but no magic bullets yet:  (partial list)</a:t>
            </a:r>
          </a:p>
          <a:p>
            <a:pPr lvl="1"/>
            <a:r>
              <a:rPr lang="en-US" sz="1800" dirty="0" err="1" smtClean="0"/>
              <a:t>Cleversafe</a:t>
            </a:r>
            <a:r>
              <a:rPr lang="en-US" sz="1800" dirty="0" smtClean="0"/>
              <a:t>/</a:t>
            </a:r>
            <a:r>
              <a:rPr lang="en-US" sz="1800" dirty="0" err="1" smtClean="0"/>
              <a:t>Scality</a:t>
            </a:r>
            <a:r>
              <a:rPr lang="en-US" sz="1800" dirty="0" smtClean="0"/>
              <a:t>/EMC </a:t>
            </a:r>
            <a:r>
              <a:rPr lang="en-US" sz="1800" dirty="0" err="1" smtClean="0"/>
              <a:t>ViPR</a:t>
            </a:r>
            <a:r>
              <a:rPr lang="en-US" sz="1800" dirty="0" smtClean="0"/>
              <a:t>/</a:t>
            </a:r>
            <a:r>
              <a:rPr lang="en-US" sz="1800" dirty="0" err="1" smtClean="0"/>
              <a:t>Ceph</a:t>
            </a:r>
            <a:r>
              <a:rPr lang="en-US" sz="1800" dirty="0" smtClean="0"/>
              <a:t>/Swift etc. are moving towards multi-personality data lakes over erasure coded objects, all are young and assume update in place for </a:t>
            </a:r>
            <a:r>
              <a:rPr lang="en-US" sz="1800" dirty="0" err="1" smtClean="0"/>
              <a:t>posix</a:t>
            </a:r>
            <a:endParaRPr lang="en-US" sz="1800" dirty="0"/>
          </a:p>
          <a:p>
            <a:pPr lvl="1"/>
            <a:r>
              <a:rPr lang="en-US" sz="1800" dirty="0" err="1" smtClean="0"/>
              <a:t>Glusterfs</a:t>
            </a:r>
            <a:r>
              <a:rPr lang="en-US" sz="1800" dirty="0" smtClean="0"/>
              <a:t> is probably the closes thing to </a:t>
            </a:r>
            <a:r>
              <a:rPr lang="en-US" sz="1800" dirty="0" err="1" smtClean="0"/>
              <a:t>MarF</a:t>
            </a:r>
            <a:r>
              <a:rPr lang="en-US" sz="1800" dirty="0" err="1"/>
              <a:t>S</a:t>
            </a:r>
            <a:r>
              <a:rPr lang="en-US" sz="1800" dirty="0" smtClean="0"/>
              <a:t>.  </a:t>
            </a:r>
            <a:r>
              <a:rPr lang="en-US" sz="1800" dirty="0" err="1" smtClean="0"/>
              <a:t>Gluster</a:t>
            </a:r>
            <a:r>
              <a:rPr lang="en-US" sz="1800" dirty="0" smtClean="0"/>
              <a:t> is aimed more for the enterprise and midrange HPC and less for extreme HPC.  It also is making the trade off space for update in place which we can live without. </a:t>
            </a:r>
            <a:r>
              <a:rPr lang="en-US" sz="1800" dirty="0" err="1" smtClean="0"/>
              <a:t>Glusterfs</a:t>
            </a:r>
            <a:r>
              <a:rPr lang="en-US" sz="1800" dirty="0" smtClean="0"/>
              <a:t> is a way to unify file and object systems, </a:t>
            </a:r>
            <a:r>
              <a:rPr lang="en-US" sz="1800" dirty="0" err="1" smtClean="0"/>
              <a:t>MarFS</a:t>
            </a:r>
            <a:r>
              <a:rPr lang="en-US" sz="1800" dirty="0" smtClean="0"/>
              <a:t> is another, each coming at it from a different stance in trade space</a:t>
            </a:r>
          </a:p>
          <a:p>
            <a:pPr lvl="1"/>
            <a:r>
              <a:rPr lang="en-US" sz="1800" dirty="0" smtClean="0"/>
              <a:t>General Atomics Nirvana, Storage Resource Broker/IRODS  is optimized for WAN and HSM metadata rates. </a:t>
            </a:r>
            <a:r>
              <a:rPr lang="en-US" sz="1800" dirty="0"/>
              <a:t>There are some capabilities for putting POSIX files over objects, but these methods are largely via NFS or other methods that try to mimic full file system semantics including update in place.  These methods are not designed for massive parallelism in a single file, etc. </a:t>
            </a:r>
            <a:endParaRPr lang="en-US" sz="1800" dirty="0" smtClean="0"/>
          </a:p>
          <a:p>
            <a:pPr lvl="1"/>
            <a:r>
              <a:rPr lang="en-US" sz="1800" dirty="0" err="1" smtClean="0"/>
              <a:t>Maginatics</a:t>
            </a:r>
            <a:r>
              <a:rPr lang="en-US" sz="1800" dirty="0" smtClean="0"/>
              <a:t> from EMC but it is in its infancy and </a:t>
            </a:r>
            <a:r>
              <a:rPr lang="en-US" sz="1800" dirty="0" err="1" smtClean="0"/>
              <a:t>isnt</a:t>
            </a:r>
            <a:r>
              <a:rPr lang="en-US" sz="1800" dirty="0" smtClean="0"/>
              <a:t> a full solution to our problem yet. </a:t>
            </a:r>
          </a:p>
          <a:p>
            <a:pPr lvl="1"/>
            <a:r>
              <a:rPr lang="en-US" sz="1800" dirty="0" err="1" smtClean="0"/>
              <a:t>Camlistore</a:t>
            </a:r>
            <a:r>
              <a:rPr lang="en-US" sz="1800" dirty="0" smtClean="0"/>
              <a:t> </a:t>
            </a:r>
            <a:r>
              <a:rPr lang="en-US" sz="1800" dirty="0"/>
              <a:t>a</a:t>
            </a:r>
            <a:r>
              <a:rPr lang="en-US" sz="1800" dirty="0" smtClean="0"/>
              <a:t>ppears to be targeted and personal storage.  </a:t>
            </a:r>
          </a:p>
          <a:p>
            <a:pPr lvl="1"/>
            <a:r>
              <a:rPr lang="en-US" sz="1800" dirty="0" err="1" smtClean="0"/>
              <a:t>Bridgestore</a:t>
            </a:r>
            <a:r>
              <a:rPr lang="en-US" sz="1800" dirty="0" smtClean="0"/>
              <a:t> is a POSIX name space over objects but they put their metadata in a flat space so rename of a directory is painful.  </a:t>
            </a:r>
          </a:p>
          <a:p>
            <a:pPr lvl="1"/>
            <a:r>
              <a:rPr lang="en-US" sz="1800" dirty="0" err="1" smtClean="0"/>
              <a:t>Avere</a:t>
            </a:r>
            <a:r>
              <a:rPr lang="en-US" sz="1800" dirty="0" smtClean="0"/>
              <a:t> over objects is focused at NFS so N to 1 is a non starter.</a:t>
            </a:r>
          </a:p>
          <a:p>
            <a:pPr lvl="1"/>
            <a:r>
              <a:rPr lang="en-US" sz="1800" dirty="0" smtClean="0"/>
              <a:t>HPSS or </a:t>
            </a:r>
            <a:r>
              <a:rPr lang="en-US" sz="1800" dirty="0" err="1" smtClean="0"/>
              <a:t>SamQFS</a:t>
            </a:r>
            <a:r>
              <a:rPr lang="en-US" sz="1800" dirty="0" smtClean="0"/>
              <a:t> or a classic HSM</a:t>
            </a:r>
            <a:r>
              <a:rPr lang="en-US" sz="1800" dirty="0"/>
              <a:t>?</a:t>
            </a:r>
            <a:r>
              <a:rPr lang="en-US" sz="1800" dirty="0" smtClean="0"/>
              <a:t>  The metadata rates design target way too low.</a:t>
            </a:r>
          </a:p>
          <a:p>
            <a:pPr lvl="1"/>
            <a:r>
              <a:rPr lang="en-US" sz="1800" dirty="0" smtClean="0"/>
              <a:t>HDFS metadata </a:t>
            </a:r>
            <a:r>
              <a:rPr lang="en-US" sz="1800" dirty="0" err="1" smtClean="0"/>
              <a:t>doesn</a:t>
            </a:r>
            <a:r>
              <a:rPr lang="fr-FR" sz="1800" dirty="0" smtClean="0"/>
              <a:t>’</a:t>
            </a:r>
            <a:r>
              <a:rPr lang="en-US" sz="1800" dirty="0" smtClean="0"/>
              <a:t>t scale well. </a:t>
            </a:r>
          </a:p>
        </p:txBody>
      </p:sp>
    </p:spTree>
    <p:extLst>
      <p:ext uri="{BB962C8B-B14F-4D97-AF65-F5344CB8AC3E}">
        <p14:creationId xmlns:p14="http://schemas.microsoft.com/office/powerpoint/2010/main" val="203274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1577"/>
          </a:xfrm>
        </p:spPr>
        <p:txBody>
          <a:bodyPr>
            <a:normAutofit fontScale="90000"/>
          </a:bodyPr>
          <a:lstStyle/>
          <a:p>
            <a:r>
              <a:rPr lang="en-US" dirty="0" err="1" smtClean="0"/>
              <a:t>MarFS</a:t>
            </a:r>
            <a:r>
              <a:rPr lang="en-US" dirty="0" smtClean="0"/>
              <a:t> Requirements</a:t>
            </a:r>
            <a:endParaRPr lang="en-US" dirty="0"/>
          </a:p>
        </p:txBody>
      </p:sp>
      <p:sp>
        <p:nvSpPr>
          <p:cNvPr id="3" name="Content Placeholder 2"/>
          <p:cNvSpPr>
            <a:spLocks noGrp="1"/>
          </p:cNvSpPr>
          <p:nvPr>
            <p:ph idx="1"/>
          </p:nvPr>
        </p:nvSpPr>
        <p:spPr>
          <a:xfrm>
            <a:off x="166779" y="1193800"/>
            <a:ext cx="8813649" cy="5778500"/>
          </a:xfrm>
        </p:spPr>
        <p:txBody>
          <a:bodyPr>
            <a:normAutofit fontScale="70000" lnSpcReduction="20000"/>
          </a:bodyPr>
          <a:lstStyle/>
          <a:p>
            <a:r>
              <a:rPr lang="en-US" sz="3400" dirty="0" smtClean="0"/>
              <a:t>Linux </a:t>
            </a:r>
            <a:r>
              <a:rPr lang="en-US" sz="3400" dirty="0"/>
              <a:t>system(s) with C/C++ and FUSE support</a:t>
            </a:r>
          </a:p>
          <a:p>
            <a:pPr lvl="0"/>
            <a:r>
              <a:rPr lang="en-US" sz="3400" dirty="0"/>
              <a:t>MPI for parallel </a:t>
            </a:r>
            <a:r>
              <a:rPr lang="en-US" sz="3400" dirty="0" err="1" smtClean="0"/>
              <a:t>comms</a:t>
            </a:r>
            <a:r>
              <a:rPr lang="en-US" sz="3400" dirty="0" smtClean="0"/>
              <a:t> </a:t>
            </a:r>
            <a:r>
              <a:rPr lang="en-US" sz="3400" dirty="0"/>
              <a:t>in </a:t>
            </a:r>
            <a:r>
              <a:rPr lang="en-US" sz="3400" dirty="0" err="1" smtClean="0"/>
              <a:t>Pftool</a:t>
            </a:r>
            <a:r>
              <a:rPr lang="en-US" sz="3400" dirty="0" smtClean="0"/>
              <a:t> </a:t>
            </a:r>
            <a:r>
              <a:rPr lang="en-US" sz="3400" dirty="0"/>
              <a:t>(a parallel data </a:t>
            </a:r>
            <a:r>
              <a:rPr lang="en-US" sz="3400" dirty="0" smtClean="0"/>
              <a:t>transfer tool)</a:t>
            </a:r>
          </a:p>
          <a:p>
            <a:pPr lvl="1"/>
            <a:r>
              <a:rPr lang="en-US" sz="3400" dirty="0" smtClean="0"/>
              <a:t>MPI </a:t>
            </a:r>
            <a:r>
              <a:rPr lang="en-US" sz="3400" dirty="0"/>
              <a:t>library can </a:t>
            </a:r>
            <a:r>
              <a:rPr lang="en-US" sz="3400" dirty="0" smtClean="0"/>
              <a:t>use </a:t>
            </a:r>
            <a:r>
              <a:rPr lang="en-US" sz="3400" dirty="0"/>
              <a:t>many </a:t>
            </a:r>
            <a:r>
              <a:rPr lang="en-US" sz="3400" dirty="0" err="1" smtClean="0"/>
              <a:t>comm</a:t>
            </a:r>
            <a:r>
              <a:rPr lang="en-US" sz="3400" dirty="0" smtClean="0"/>
              <a:t> </a:t>
            </a:r>
            <a:r>
              <a:rPr lang="en-US" sz="3400" dirty="0"/>
              <a:t>methods like TCP/IP, </a:t>
            </a:r>
            <a:r>
              <a:rPr lang="en-US" sz="3400" dirty="0" err="1"/>
              <a:t>Infiniband</a:t>
            </a:r>
            <a:r>
              <a:rPr lang="en-US" sz="3400" dirty="0"/>
              <a:t> OFED, etc</a:t>
            </a:r>
            <a:r>
              <a:rPr lang="en-US" sz="3400" dirty="0" smtClean="0"/>
              <a:t>.</a:t>
            </a:r>
          </a:p>
          <a:p>
            <a:r>
              <a:rPr lang="en-US" sz="3800" dirty="0" smtClean="0"/>
              <a:t>Support lazy data and metadata quotas per user per name space</a:t>
            </a:r>
          </a:p>
          <a:p>
            <a:r>
              <a:rPr lang="en-US" sz="3400" dirty="0" smtClean="0"/>
              <a:t>Wide parallelism for data and metadata</a:t>
            </a:r>
          </a:p>
          <a:p>
            <a:r>
              <a:rPr lang="en-US" sz="3400" dirty="0" smtClean="0"/>
              <a:t>Try hard not to walk trees for management (use </a:t>
            </a:r>
            <a:r>
              <a:rPr lang="en-US" sz="3400" dirty="0" err="1" smtClean="0"/>
              <a:t>inode</a:t>
            </a:r>
            <a:r>
              <a:rPr lang="en-US" sz="3400" dirty="0" smtClean="0"/>
              <a:t> scans etc.)</a:t>
            </a:r>
          </a:p>
          <a:p>
            <a:r>
              <a:rPr lang="en-US" sz="3400" dirty="0" smtClean="0"/>
              <a:t>Use trash mechanism for user recovery </a:t>
            </a:r>
            <a:endParaRPr lang="en-US" sz="3400" dirty="0"/>
          </a:p>
          <a:p>
            <a:pPr lvl="0"/>
            <a:r>
              <a:rPr lang="en-US" sz="3400" dirty="0"/>
              <a:t>If </a:t>
            </a:r>
            <a:r>
              <a:rPr lang="en-US" sz="3400" dirty="0" smtClean="0"/>
              <a:t>use </a:t>
            </a:r>
            <a:r>
              <a:rPr lang="en-US" sz="3400" dirty="0" err="1"/>
              <a:t>MarFS</a:t>
            </a:r>
            <a:r>
              <a:rPr lang="en-US" sz="3400" dirty="0"/>
              <a:t> </a:t>
            </a:r>
            <a:r>
              <a:rPr lang="en-US" sz="3400" dirty="0" smtClean="0"/>
              <a:t>to </a:t>
            </a:r>
            <a:r>
              <a:rPr lang="en-US" sz="3400" dirty="0"/>
              <a:t>combine multiple POSIX file systems into one mount point, any set of POSIX file systems can be used. </a:t>
            </a:r>
          </a:p>
          <a:p>
            <a:pPr lvl="0"/>
            <a:r>
              <a:rPr lang="en-US" sz="3400" dirty="0"/>
              <a:t>M</a:t>
            </a:r>
            <a:r>
              <a:rPr lang="en-US" sz="3400" dirty="0" smtClean="0"/>
              <a:t>ulti</a:t>
            </a:r>
            <a:r>
              <a:rPr lang="en-US" sz="3400" dirty="0"/>
              <a:t>-node parallelism </a:t>
            </a:r>
            <a:r>
              <a:rPr lang="en-US" sz="3400" dirty="0" smtClean="0"/>
              <a:t>MD FS’s must be globally visible somehow</a:t>
            </a:r>
          </a:p>
          <a:p>
            <a:pPr lvl="0"/>
            <a:r>
              <a:rPr lang="en-US" sz="3400" dirty="0" smtClean="0"/>
              <a:t>Using object store data repo, object </a:t>
            </a:r>
            <a:r>
              <a:rPr lang="en-US" sz="3400" dirty="0"/>
              <a:t>store needs </a:t>
            </a:r>
            <a:r>
              <a:rPr lang="en-US" sz="3400" dirty="0" smtClean="0"/>
              <a:t>globally visible.</a:t>
            </a:r>
          </a:p>
          <a:p>
            <a:pPr lvl="0"/>
            <a:r>
              <a:rPr lang="en-US" sz="3400" dirty="0" smtClean="0"/>
              <a:t>The </a:t>
            </a:r>
            <a:r>
              <a:rPr lang="en-US" sz="3400" dirty="0" err="1"/>
              <a:t>MarFS</a:t>
            </a:r>
            <a:r>
              <a:rPr lang="en-US" sz="3400" dirty="0"/>
              <a:t> </a:t>
            </a:r>
            <a:r>
              <a:rPr lang="en-US" sz="3400" dirty="0" smtClean="0"/>
              <a:t>MD FS’s must </a:t>
            </a:r>
            <a:r>
              <a:rPr lang="en-US" sz="3400" dirty="0"/>
              <a:t>be capable of </a:t>
            </a:r>
            <a:r>
              <a:rPr lang="en-US" sz="3400" dirty="0" smtClean="0"/>
              <a:t>POSIX </a:t>
            </a:r>
            <a:r>
              <a:rPr lang="en-US" sz="3400" dirty="0" err="1" smtClean="0"/>
              <a:t>xattr</a:t>
            </a:r>
            <a:r>
              <a:rPr lang="en-US" sz="3400" dirty="0" smtClean="0"/>
              <a:t> </a:t>
            </a:r>
            <a:r>
              <a:rPr lang="en-US" sz="3400" dirty="0"/>
              <a:t>and </a:t>
            </a:r>
            <a:r>
              <a:rPr lang="en-US" sz="3400" dirty="0" smtClean="0"/>
              <a:t>sparse </a:t>
            </a:r>
          </a:p>
          <a:p>
            <a:pPr lvl="1"/>
            <a:r>
              <a:rPr lang="en-US" sz="3400" dirty="0" smtClean="0"/>
              <a:t>don</a:t>
            </a:r>
            <a:r>
              <a:rPr lang="fr-FR" sz="3400" dirty="0" smtClean="0"/>
              <a:t>’</a:t>
            </a:r>
            <a:r>
              <a:rPr lang="en-US" sz="3400" dirty="0" smtClean="0"/>
              <a:t>t have to use GPFS, we use due to ILM </a:t>
            </a:r>
            <a:r>
              <a:rPr lang="en-US" sz="3400" dirty="0" err="1" smtClean="0"/>
              <a:t>inode</a:t>
            </a:r>
            <a:r>
              <a:rPr lang="en-US" sz="3400" dirty="0" smtClean="0"/>
              <a:t> scan features</a:t>
            </a:r>
            <a:endParaRPr lang="en-US" sz="3400" dirty="0"/>
          </a:p>
          <a:p>
            <a:endParaRPr lang="en-US" dirty="0"/>
          </a:p>
        </p:txBody>
      </p:sp>
    </p:spTree>
    <p:extLst>
      <p:ext uri="{BB962C8B-B14F-4D97-AF65-F5344CB8AC3E}">
        <p14:creationId xmlns:p14="http://schemas.microsoft.com/office/powerpoint/2010/main" val="367110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MarFS</a:t>
            </a:r>
            <a:r>
              <a:rPr lang="en-US" dirty="0" smtClean="0"/>
              <a:t>?</a:t>
            </a:r>
            <a:endParaRPr lang="en-US" dirty="0"/>
          </a:p>
        </p:txBody>
      </p:sp>
      <p:sp>
        <p:nvSpPr>
          <p:cNvPr id="3" name="Content Placeholder 2"/>
          <p:cNvSpPr>
            <a:spLocks noGrp="1"/>
          </p:cNvSpPr>
          <p:nvPr>
            <p:ph idx="1"/>
          </p:nvPr>
        </p:nvSpPr>
        <p:spPr>
          <a:xfrm>
            <a:off x="228600" y="1320800"/>
            <a:ext cx="8712200" cy="5067300"/>
          </a:xfrm>
        </p:spPr>
        <p:txBody>
          <a:bodyPr>
            <a:normAutofit fontScale="70000" lnSpcReduction="20000"/>
          </a:bodyPr>
          <a:lstStyle/>
          <a:p>
            <a:r>
              <a:rPr lang="en-US" dirty="0" smtClean="0"/>
              <a:t>Near-POSIX global scalable name space over many POSIX and non POSIX data repositories (Scalable object systems - CDMI, S3, etc.)</a:t>
            </a:r>
          </a:p>
          <a:p>
            <a:r>
              <a:rPr lang="en-US" dirty="0" smtClean="0"/>
              <a:t>It scales name space</a:t>
            </a:r>
            <a:r>
              <a:rPr lang="en-US" dirty="0"/>
              <a:t> </a:t>
            </a:r>
            <a:r>
              <a:rPr lang="en-US" dirty="0" smtClean="0"/>
              <a:t>by sewing together multiple POSIX file systems both as parts of the tree and as parts of a single directory allowing scaling across the tree and within a single directory</a:t>
            </a:r>
          </a:p>
          <a:p>
            <a:r>
              <a:rPr lang="en-US" dirty="0" smtClean="0"/>
              <a:t>It is small amount of code (C/C++/Scripts)</a:t>
            </a:r>
          </a:p>
          <a:p>
            <a:pPr lvl="1"/>
            <a:r>
              <a:rPr lang="en-US" dirty="0" smtClean="0"/>
              <a:t>A small Linux Fuse </a:t>
            </a:r>
          </a:p>
          <a:p>
            <a:pPr lvl="1"/>
            <a:r>
              <a:rPr lang="en-US" dirty="0"/>
              <a:t>A</a:t>
            </a:r>
            <a:r>
              <a:rPr lang="en-US" dirty="0" smtClean="0"/>
              <a:t> pretty small parallel batch copy/sync/compare/ utility</a:t>
            </a:r>
          </a:p>
          <a:p>
            <a:pPr lvl="1"/>
            <a:r>
              <a:rPr lang="en-US" dirty="0" smtClean="0"/>
              <a:t>A set of other small parallel batch utilities for management</a:t>
            </a:r>
          </a:p>
          <a:p>
            <a:pPr lvl="1"/>
            <a:r>
              <a:rPr lang="en-US" dirty="0"/>
              <a:t>A</a:t>
            </a:r>
            <a:r>
              <a:rPr lang="en-US" dirty="0" smtClean="0"/>
              <a:t> moderate sized library both FUSE and the batch utilities call</a:t>
            </a:r>
          </a:p>
          <a:p>
            <a:r>
              <a:rPr lang="en-US" dirty="0" smtClean="0"/>
              <a:t>Data movement scales just like many scalable object systems</a:t>
            </a:r>
          </a:p>
          <a:p>
            <a:r>
              <a:rPr lang="en-US" dirty="0" smtClean="0"/>
              <a:t>Metadata scales like </a:t>
            </a:r>
            <a:r>
              <a:rPr lang="en-US" dirty="0" err="1" smtClean="0"/>
              <a:t>NxM</a:t>
            </a:r>
            <a:r>
              <a:rPr lang="en-US" dirty="0" smtClean="0"/>
              <a:t> POSIX name spaces both across the tree and within a single directory</a:t>
            </a:r>
          </a:p>
          <a:p>
            <a:r>
              <a:rPr lang="en-US" dirty="0" smtClean="0"/>
              <a:t>It is friendly to object systems by</a:t>
            </a:r>
          </a:p>
          <a:p>
            <a:pPr lvl="1"/>
            <a:r>
              <a:rPr lang="en-US" dirty="0" smtClean="0"/>
              <a:t>Spreading very large files across many objects</a:t>
            </a:r>
          </a:p>
          <a:p>
            <a:pPr lvl="1"/>
            <a:r>
              <a:rPr lang="en-US" dirty="0"/>
              <a:t>P</a:t>
            </a:r>
            <a:r>
              <a:rPr lang="en-US" dirty="0" smtClean="0"/>
              <a:t>acking many small files into one large data object</a:t>
            </a:r>
            <a:endParaRPr lang="en-US" dirty="0"/>
          </a:p>
        </p:txBody>
      </p:sp>
    </p:spTree>
    <p:extLst>
      <p:ext uri="{BB962C8B-B14F-4D97-AF65-F5344CB8AC3E}">
        <p14:creationId xmlns:p14="http://schemas.microsoft.com/office/powerpoint/2010/main" val="157746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935</TotalTime>
  <Words>2276</Words>
  <Application>Microsoft Office PowerPoint</Application>
  <PresentationFormat>On-screen Show (4:3)</PresentationFormat>
  <Paragraphs>384</Paragraphs>
  <Slides>23</Slides>
  <Notes>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Why do we need one of these  MarFS things?</vt:lpstr>
      <vt:lpstr>What are all these storage layers? Why do we need all these storage layers?</vt:lpstr>
      <vt:lpstr>Isn’t that too many layers just for storage?</vt:lpstr>
      <vt:lpstr>Ok – we need a capacity tier Campaign Storage</vt:lpstr>
      <vt:lpstr>How about a Scalable Near-POSIX Name Space over Object Erasure?</vt:lpstr>
      <vt:lpstr>Won’t someone else do it?</vt:lpstr>
      <vt:lpstr>MarFS Requirements</vt:lpstr>
      <vt:lpstr>What is MarFS?</vt:lpstr>
      <vt:lpstr>What it is not!</vt:lpstr>
      <vt:lpstr>MarFS Scaling</vt:lpstr>
      <vt:lpstr>Simple MarFS Deployment</vt:lpstr>
      <vt:lpstr>MarFS Internals Overview Uni-File</vt:lpstr>
      <vt:lpstr>MarFS Internals Overview Multi-File</vt:lpstr>
      <vt:lpstr>MarFS Internals Overview Multi-File (striped Object Systems)</vt:lpstr>
      <vt:lpstr>MarFS Internals Overview Packed-File</vt:lpstr>
      <vt:lpstr>Configuration</vt:lpstr>
      <vt:lpstr>Recoverability</vt:lpstr>
      <vt:lpstr>Pftool</vt:lpstr>
      <vt:lpstr>How does it fit into our environment (circa FY16) ?</vt:lpstr>
      <vt:lpstr>Security Model</vt:lpstr>
      <vt:lpstr>Futures</vt:lpstr>
      <vt:lpstr>Open Source BSD License Partners Welcome </vt:lpstr>
    </vt:vector>
  </TitlesOfParts>
  <Company>Los Alamos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Architecture (notional, it is possible to co-locate some of this)</dc:title>
  <dc:creator>Gary Grider</dc:creator>
  <cp:lastModifiedBy>Gary Grider</cp:lastModifiedBy>
  <cp:revision>117</cp:revision>
  <dcterms:created xsi:type="dcterms:W3CDTF">2015-03-07T20:39:45Z</dcterms:created>
  <dcterms:modified xsi:type="dcterms:W3CDTF">2015-10-02T21:32:41Z</dcterms:modified>
</cp:coreProperties>
</file>