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5143500" type="screen16x9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65" autoAdjust="0"/>
  </p:normalViewPr>
  <p:slideViewPr>
    <p:cSldViewPr snapToGrid="0" snapToObjects="1">
      <p:cViewPr>
        <p:scale>
          <a:sx n="135" d="100"/>
          <a:sy n="135" d="100"/>
        </p:scale>
        <p:origin x="-1504" y="-8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713560D-65D8-B740-9191-BCA4851AA966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39A29FB-5931-F744-8AEF-7E7E4A27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A29FB-5931-F744-8AEF-7E7E4A2715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5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7D90-F3E3-3B42-B7B5-BE8B50AAA138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2BE2-6BDE-A441-8C17-7CE2A679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282" y="1093467"/>
            <a:ext cx="1219480" cy="8663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Lab Logo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74" y="2245814"/>
            <a:ext cx="101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Study 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2974" y="2632733"/>
            <a:ext cx="101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Study 2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2974" y="3028064"/>
            <a:ext cx="101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Study 3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2974" y="3431805"/>
            <a:ext cx="101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Study 4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2974" y="3843958"/>
            <a:ext cx="101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Study 5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42974" y="4214054"/>
            <a:ext cx="101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Study 6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974" y="4643029"/>
            <a:ext cx="101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More Links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15649" y="1050179"/>
            <a:ext cx="5359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MarFS</a:t>
            </a:r>
            <a:r>
              <a:rPr lang="en-US" sz="1600" dirty="0" smtClean="0"/>
              <a:t> -  A Scalable Near-</a:t>
            </a:r>
            <a:r>
              <a:rPr lang="en-US" sz="1600" dirty="0" err="1" smtClean="0"/>
              <a:t>Posix</a:t>
            </a:r>
            <a:r>
              <a:rPr lang="en-US" sz="1600" dirty="0" smtClean="0"/>
              <a:t> Name Space over Cloud Objects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415649" y="1294412"/>
            <a:ext cx="53599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What is </a:t>
            </a:r>
            <a:r>
              <a:rPr lang="en-US" sz="800" b="1" dirty="0" err="1"/>
              <a:t>MarFS</a:t>
            </a:r>
            <a:r>
              <a:rPr lang="en-US" sz="800" b="1" dirty="0"/>
              <a:t>? </a:t>
            </a:r>
            <a:r>
              <a:rPr lang="en-US" sz="800" dirty="0" smtClean="0"/>
              <a:t>Near-POSIX </a:t>
            </a:r>
            <a:r>
              <a:rPr lang="en-US" sz="800" dirty="0"/>
              <a:t>global scalable name space over many POSIX and non POSIX data repositories (Scalable object systems - CDMI, S3, </a:t>
            </a:r>
            <a:r>
              <a:rPr lang="en-US" sz="800" dirty="0" err="1" smtClean="0"/>
              <a:t>RestFul</a:t>
            </a:r>
            <a:r>
              <a:rPr lang="en-US" sz="800" dirty="0" smtClean="0"/>
              <a:t> API, etc</a:t>
            </a:r>
            <a:r>
              <a:rPr lang="en-US" sz="800" dirty="0"/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It </a:t>
            </a:r>
            <a:r>
              <a:rPr lang="en-US" sz="800" dirty="0"/>
              <a:t>scales name space by sewing together multiple POSIX file systems both as parts of the tree and as parts of a single directory allowing scaling across the tree and within a single directory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It </a:t>
            </a:r>
            <a:r>
              <a:rPr lang="en-US" sz="800" dirty="0"/>
              <a:t>is small amount of code (C/C++/Scripts)</a:t>
            </a:r>
          </a:p>
          <a:p>
            <a:pPr marL="171450" indent="-3175">
              <a:buFont typeface="Wingdings" panose="05000000000000000000" pitchFamily="2" charset="2"/>
              <a:buChar char="Ø"/>
            </a:pPr>
            <a:r>
              <a:rPr lang="en-US" sz="800" dirty="0" smtClean="0"/>
              <a:t>	A </a:t>
            </a:r>
            <a:r>
              <a:rPr lang="en-US" sz="800" dirty="0"/>
              <a:t>small Linux Fuse </a:t>
            </a:r>
          </a:p>
          <a:p>
            <a:pPr marL="171450" indent="-3175">
              <a:buFont typeface="Wingdings" panose="05000000000000000000" pitchFamily="2" charset="2"/>
              <a:buChar char="Ø"/>
            </a:pPr>
            <a:r>
              <a:rPr lang="en-US" sz="800" dirty="0" smtClean="0"/>
              <a:t>	A </a:t>
            </a:r>
            <a:r>
              <a:rPr lang="en-US" sz="800" dirty="0"/>
              <a:t>pretty small parallel batch copy/sync/compare/ utility</a:t>
            </a:r>
          </a:p>
          <a:p>
            <a:pPr marL="171450" indent="-3175">
              <a:buFont typeface="Wingdings" panose="05000000000000000000" pitchFamily="2" charset="2"/>
              <a:buChar char="Ø"/>
            </a:pPr>
            <a:r>
              <a:rPr lang="en-US" sz="800" dirty="0" smtClean="0"/>
              <a:t>	A </a:t>
            </a:r>
            <a:r>
              <a:rPr lang="en-US" sz="800" dirty="0"/>
              <a:t>set of other small parallel batch utilities for management</a:t>
            </a:r>
          </a:p>
          <a:p>
            <a:pPr marL="171450" indent="-3175">
              <a:buFont typeface="Wingdings" panose="05000000000000000000" pitchFamily="2" charset="2"/>
              <a:buChar char="Ø"/>
            </a:pPr>
            <a:r>
              <a:rPr lang="en-US" sz="800" dirty="0" smtClean="0"/>
              <a:t>	A </a:t>
            </a:r>
            <a:r>
              <a:rPr lang="en-US" sz="800" dirty="0"/>
              <a:t>moderate sized library both FUSE and the batch utilities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Data </a:t>
            </a:r>
            <a:r>
              <a:rPr lang="en-US" sz="800" dirty="0"/>
              <a:t>movement scales just like many scalable object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Metadata </a:t>
            </a:r>
            <a:r>
              <a:rPr lang="en-US" sz="800" dirty="0"/>
              <a:t>scales like </a:t>
            </a:r>
            <a:r>
              <a:rPr lang="en-US" sz="800" dirty="0" err="1"/>
              <a:t>NxM</a:t>
            </a:r>
            <a:r>
              <a:rPr lang="en-US" sz="800" dirty="0"/>
              <a:t> POSIX name spaces both across the tree and within a single directory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It </a:t>
            </a:r>
            <a:r>
              <a:rPr lang="en-US" sz="800" dirty="0"/>
              <a:t>is friendly to object systems by</a:t>
            </a:r>
          </a:p>
          <a:p>
            <a:pPr marL="171450" indent="-3175">
              <a:buFont typeface="Wingdings" panose="05000000000000000000" pitchFamily="2" charset="2"/>
              <a:buChar char="Ø"/>
            </a:pPr>
            <a:r>
              <a:rPr lang="en-US" sz="800" dirty="0"/>
              <a:t>	</a:t>
            </a:r>
            <a:r>
              <a:rPr lang="en-US" sz="800" dirty="0" smtClean="0"/>
              <a:t>Spreading </a:t>
            </a:r>
            <a:r>
              <a:rPr lang="en-US" sz="800" dirty="0"/>
              <a:t>very large files across many objects</a:t>
            </a:r>
          </a:p>
          <a:p>
            <a:pPr marL="171450" indent="-3175">
              <a:buFont typeface="Wingdings" panose="05000000000000000000" pitchFamily="2" charset="2"/>
              <a:buChar char="Ø"/>
            </a:pPr>
            <a:r>
              <a:rPr lang="en-US" sz="800" dirty="0"/>
              <a:t>	</a:t>
            </a:r>
            <a:r>
              <a:rPr lang="en-US" sz="800" dirty="0" smtClean="0"/>
              <a:t>Packing </a:t>
            </a:r>
            <a:r>
              <a:rPr lang="en-US" sz="800" dirty="0"/>
              <a:t>many small files into one large data </a:t>
            </a:r>
            <a:r>
              <a:rPr lang="en-US" sz="800" dirty="0" smtClean="0"/>
              <a:t>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How about a Scalable Near-POSIX Name Space over Object </a:t>
            </a:r>
            <a:r>
              <a:rPr lang="en-US" sz="800" dirty="0" smtClean="0"/>
              <a:t>Erasure ?</a:t>
            </a:r>
          </a:p>
          <a:p>
            <a:r>
              <a:rPr lang="en-US" sz="800" dirty="0" smtClean="0"/>
              <a:t>        Best </a:t>
            </a:r>
            <a:r>
              <a:rPr lang="en-US" sz="800" dirty="0"/>
              <a:t>of both worlds</a:t>
            </a:r>
          </a:p>
          <a:p>
            <a:pPr marL="171450" indent="-3175">
              <a:buFont typeface="Wingdings" panose="05000000000000000000" pitchFamily="2" charset="2"/>
              <a:buChar char="Ø"/>
            </a:pPr>
            <a:r>
              <a:rPr lang="en-US" sz="800" dirty="0" smtClean="0"/>
              <a:t>	Objects </a:t>
            </a:r>
            <a:r>
              <a:rPr lang="en-US" sz="800" dirty="0"/>
              <a:t>Systems </a:t>
            </a:r>
          </a:p>
          <a:p>
            <a:pPr marL="344488">
              <a:buFont typeface="Wingdings" panose="05000000000000000000" pitchFamily="2" charset="2"/>
              <a:buChar char="v"/>
            </a:pPr>
            <a:r>
              <a:rPr lang="en-US" sz="800" dirty="0" smtClean="0"/>
              <a:t>	Provide </a:t>
            </a:r>
            <a:r>
              <a:rPr lang="en-US" sz="800" dirty="0"/>
              <a:t>massive scaling and efficient erasure techniques</a:t>
            </a:r>
          </a:p>
          <a:p>
            <a:pPr marL="344488">
              <a:buFont typeface="Wingdings" panose="05000000000000000000" pitchFamily="2" charset="2"/>
              <a:buChar char="v"/>
            </a:pPr>
            <a:r>
              <a:rPr lang="en-US" sz="800" dirty="0" smtClean="0"/>
              <a:t>	Friendly </a:t>
            </a:r>
            <a:r>
              <a:rPr lang="en-US" sz="800" dirty="0"/>
              <a:t>to applications, not to people.  People need a name space.</a:t>
            </a:r>
          </a:p>
          <a:p>
            <a:pPr marL="344488">
              <a:buFont typeface="Wingdings" panose="05000000000000000000" pitchFamily="2" charset="2"/>
              <a:buChar char="v"/>
            </a:pPr>
            <a:r>
              <a:rPr lang="en-US" sz="800" dirty="0" smtClean="0"/>
              <a:t>	Huge </a:t>
            </a:r>
            <a:r>
              <a:rPr lang="en-US" sz="800" dirty="0"/>
              <a:t>Economic appeal (erasure enables use of inexpensive storage)</a:t>
            </a:r>
          </a:p>
          <a:p>
            <a:r>
              <a:rPr lang="en-US" sz="800" dirty="0" smtClean="0"/>
              <a:t>	POSIX </a:t>
            </a:r>
            <a:r>
              <a:rPr lang="en-US" sz="800" dirty="0"/>
              <a:t>name space is powerful but has issues scaling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The </a:t>
            </a:r>
            <a:r>
              <a:rPr lang="en-US" sz="800" dirty="0"/>
              <a:t>challenges</a:t>
            </a:r>
          </a:p>
          <a:p>
            <a:pPr marL="231775">
              <a:buFont typeface="Wingdings" panose="05000000000000000000" pitchFamily="2" charset="2"/>
              <a:buChar char="Ø"/>
            </a:pPr>
            <a:r>
              <a:rPr lang="en-US" sz="800" dirty="0"/>
              <a:t>Mismatch of POSIX an Object metadata, security, read/write semantics, </a:t>
            </a:r>
            <a:endParaRPr lang="en-US" sz="800" dirty="0" smtClean="0"/>
          </a:p>
          <a:p>
            <a:pPr marL="231775"/>
            <a:r>
              <a:rPr lang="en-US" sz="800" dirty="0"/>
              <a:t>	</a:t>
            </a:r>
            <a:r>
              <a:rPr lang="en-US" sz="800" dirty="0" smtClean="0"/>
              <a:t>efficient </a:t>
            </a:r>
            <a:r>
              <a:rPr lang="en-US" sz="800" dirty="0"/>
              <a:t>object/file sizes.</a:t>
            </a:r>
          </a:p>
          <a:p>
            <a:pPr marL="231775">
              <a:buFont typeface="Wingdings" panose="05000000000000000000" pitchFamily="2" charset="2"/>
              <a:buChar char="Ø"/>
            </a:pPr>
            <a:r>
              <a:rPr lang="en-US" sz="800" dirty="0"/>
              <a:t>No update in place with Objects</a:t>
            </a:r>
          </a:p>
          <a:p>
            <a:pPr marL="231775">
              <a:buFont typeface="Wingdings" panose="05000000000000000000" pitchFamily="2" charset="2"/>
              <a:buChar char="Ø"/>
            </a:pPr>
            <a:r>
              <a:rPr lang="en-US" sz="800" dirty="0"/>
              <a:t>How do we scale POSIX name space to trillions of </a:t>
            </a:r>
            <a:r>
              <a:rPr lang="en-US" sz="800" dirty="0" smtClean="0"/>
              <a:t>files/directories </a:t>
            </a:r>
          </a:p>
          <a:p>
            <a:pPr marL="231775" indent="-231775"/>
            <a:r>
              <a:rPr lang="en-US" sz="800" b="1" dirty="0" smtClean="0">
                <a:solidFill>
                  <a:srgbClr val="C00000"/>
                </a:solidFill>
              </a:rPr>
              <a:t>SC15 Presentation and talk schedule </a:t>
            </a:r>
          </a:p>
          <a:p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SC15 BOF</a:t>
            </a:r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Two Tiers Scalable Storage: Building POSIX-Like Namespaces with Object 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Stores</a:t>
            </a:r>
          </a:p>
          <a:p>
            <a:r>
              <a:rPr lang="en-US" sz="800" dirty="0"/>
              <a:t>	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 Nov. 18</a:t>
            </a:r>
            <a:r>
              <a:rPr lang="en-US" sz="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,2015 , 5:30-7:00PM, Hilton Salon 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r>
              <a:rPr lang="en-US" sz="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Brighttalk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webinars, Nov.10</a:t>
            </a:r>
            <a:r>
              <a:rPr lang="en-US" sz="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2015, Speaker: </a:t>
            </a:r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 </a:t>
            </a:r>
            <a:r>
              <a:rPr lang="en-US" sz="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Grider</a:t>
            </a:r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MarFS</a:t>
            </a:r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Scalable Near-POSIX 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en-U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over Cloud 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27138" y="4922958"/>
            <a:ext cx="1370864" cy="1673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Funding: DOE </a:t>
            </a:r>
          </a:p>
        </p:txBody>
      </p:sp>
      <p:pic>
        <p:nvPicPr>
          <p:cNvPr id="1026" name="Picture 2" descr="E:\MARFS\Document\two-tiered-stor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43" y="1388733"/>
            <a:ext cx="2342268" cy="145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70" y="3148198"/>
            <a:ext cx="2425752" cy="1669831"/>
          </a:xfrm>
          <a:prstGeom prst="rect">
            <a:avLst/>
          </a:prstGeom>
        </p:spPr>
      </p:pic>
      <p:pic>
        <p:nvPicPr>
          <p:cNvPr id="1027" name="Picture 3" descr="E:\MARFS\Document\MarFs-deploymen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05" y="3169096"/>
            <a:ext cx="1924450" cy="134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Screen Shot 2015-09-26 at 1.59.4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62" y="2116146"/>
            <a:ext cx="1837081" cy="7149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09504" y="2196644"/>
            <a:ext cx="1866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</a:rPr>
              <a:t>Mar(Spanish)- Sea(English): </a:t>
            </a:r>
            <a:r>
              <a:rPr lang="en-US" sz="1000" b="1" dirty="0" err="1" smtClean="0">
                <a:solidFill>
                  <a:srgbClr val="FFFF00"/>
                </a:solidFill>
              </a:rPr>
              <a:t>MarFS</a:t>
            </a:r>
            <a:r>
              <a:rPr lang="en-US" sz="1000" b="1" dirty="0" smtClean="0">
                <a:solidFill>
                  <a:srgbClr val="FFFF00"/>
                </a:solidFill>
              </a:rPr>
              <a:t>:  A Scalable Near-</a:t>
            </a:r>
            <a:r>
              <a:rPr lang="en-US" sz="1000" b="1" dirty="0" err="1" smtClean="0">
                <a:solidFill>
                  <a:srgbClr val="FFFF00"/>
                </a:solidFill>
              </a:rPr>
              <a:t>Posix</a:t>
            </a:r>
            <a:r>
              <a:rPr lang="en-US" sz="1000" b="1" dirty="0" smtClean="0">
                <a:solidFill>
                  <a:srgbClr val="FFFF00"/>
                </a:solidFill>
              </a:rPr>
              <a:t> File System to Manage Sea of Data </a:t>
            </a:r>
            <a:endParaRPr lang="en-US" sz="1000" b="1" dirty="0">
              <a:solidFill>
                <a:srgbClr val="FFFF00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6881056" y="1102983"/>
            <a:ext cx="2110154" cy="28575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</a:gra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i="1" dirty="0" smtClean="0">
                <a:solidFill>
                  <a:schemeClr val="tx2">
                    <a:lumMod val="75000"/>
                  </a:schemeClr>
                </a:solidFill>
              </a:rPr>
              <a:t>Why do we need </a:t>
            </a:r>
            <a:r>
              <a:rPr lang="en-US" sz="1200" b="1" i="1" dirty="0" err="1" smtClean="0">
                <a:solidFill>
                  <a:schemeClr val="tx2">
                    <a:lumMod val="75000"/>
                  </a:schemeClr>
                </a:solidFill>
              </a:rPr>
              <a:t>MarFS</a:t>
            </a:r>
            <a:r>
              <a:rPr lang="en-US" sz="1200" b="1" i="1" dirty="0" smtClean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en-US" sz="12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54355" y="2846275"/>
            <a:ext cx="2363556" cy="301923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We need capacity tier – Campaign Storage</a:t>
            </a:r>
          </a:p>
        </p:txBody>
      </p:sp>
    </p:spTree>
    <p:extLst>
      <p:ext uri="{BB962C8B-B14F-4D97-AF65-F5344CB8AC3E}">
        <p14:creationId xmlns:p14="http://schemas.microsoft.com/office/powerpoint/2010/main" val="258013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152</Words>
  <Application>Microsoft Macintosh PowerPoint</Application>
  <PresentationFormat>On-screen Show (16:9)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Group 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Kevy Vona</dc:creator>
  <cp:lastModifiedBy>Brett Kettering</cp:lastModifiedBy>
  <cp:revision>20</cp:revision>
  <cp:lastPrinted>2015-10-19T23:04:53Z</cp:lastPrinted>
  <dcterms:created xsi:type="dcterms:W3CDTF">2015-09-03T22:22:00Z</dcterms:created>
  <dcterms:modified xsi:type="dcterms:W3CDTF">2015-10-20T19:31:33Z</dcterms:modified>
</cp:coreProperties>
</file>