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81" r:id="rId3"/>
    <p:sldId id="265" r:id="rId4"/>
    <p:sldId id="266" r:id="rId5"/>
    <p:sldId id="267" r:id="rId6"/>
    <p:sldId id="257" r:id="rId7"/>
    <p:sldId id="258" r:id="rId8"/>
    <p:sldId id="280" r:id="rId9"/>
    <p:sldId id="27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9" autoAdjust="0"/>
    <p:restoredTop sz="94660"/>
  </p:normalViewPr>
  <p:slideViewPr>
    <p:cSldViewPr snapToGrid="0" snapToObjects="1">
      <p:cViewPr varScale="1">
        <p:scale>
          <a:sx n="146" d="100"/>
          <a:sy n="146" d="100"/>
        </p:scale>
        <p:origin x="-1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6/16/15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6/16/15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6/16/15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6/16/15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r>
              <a:rPr lang="en-US" sz="5300" b="1" dirty="0" err="1" smtClean="0"/>
              <a:t>MarFS</a:t>
            </a:r>
            <a:r>
              <a:rPr lang="en-US" dirty="0" smtClean="0"/>
              <a:t/>
            </a:r>
            <a:br>
              <a:rPr lang="en-US" dirty="0" smtClean="0"/>
            </a:br>
            <a:r>
              <a:rPr lang="en-US" dirty="0" smtClean="0"/>
              <a:t>A Near-POSIX File System using </a:t>
            </a:r>
            <a:br>
              <a:rPr lang="en-US" dirty="0" smtClean="0"/>
            </a:br>
            <a:r>
              <a:rPr lang="en-US" dirty="0" smtClean="0"/>
              <a:t>Scale Out Commercial/Cloud for Data</a:t>
            </a:r>
            <a:br>
              <a:rPr lang="en-US" dirty="0" smtClean="0"/>
            </a:br>
            <a:r>
              <a:rPr lang="en-US" dirty="0" smtClean="0"/>
              <a:t>and Many POSIX File Systems </a:t>
            </a:r>
            <a:br>
              <a:rPr lang="en-US" dirty="0" smtClean="0"/>
            </a:br>
            <a:r>
              <a:rPr lang="en-US" dirty="0" smtClean="0"/>
              <a:t>for Metadata</a:t>
            </a:r>
            <a:br>
              <a:rPr lang="en-US" dirty="0" smtClean="0"/>
            </a:br>
            <a:r>
              <a:rPr lang="en-US" dirty="0" smtClean="0"/>
              <a:t>(SPOOFS)</a:t>
            </a:r>
            <a:br>
              <a:rPr lang="en-US" dirty="0" smtClean="0"/>
            </a:br>
            <a:r>
              <a:rPr lang="en-US" dirty="0" smtClean="0"/>
              <a:t>Gary </a:t>
            </a:r>
            <a:r>
              <a:rPr lang="en-US" dirty="0" err="1" smtClean="0"/>
              <a:t>Grider</a:t>
            </a:r>
            <a:r>
              <a:rPr lang="en-US" dirty="0" smtClean="0"/>
              <a:t>, LANL</a:t>
            </a:r>
            <a:endParaRPr lang="en-US" dirty="0"/>
          </a:p>
        </p:txBody>
      </p:sp>
      <p:sp>
        <p:nvSpPr>
          <p:cNvPr id="3" name="Subtitle 2"/>
          <p:cNvSpPr>
            <a:spLocks noGrp="1"/>
          </p:cNvSpPr>
          <p:nvPr>
            <p:ph type="subTitle" idx="1"/>
          </p:nvPr>
        </p:nvSpPr>
        <p:spPr>
          <a:xfrm>
            <a:off x="1371600" y="5497575"/>
            <a:ext cx="6400800" cy="933720"/>
          </a:xfrm>
        </p:spPr>
        <p:txBody>
          <a:bodyPr>
            <a:normAutofit fontScale="92500" lnSpcReduction="20000"/>
          </a:bodyPr>
          <a:lstStyle/>
          <a:p>
            <a:r>
              <a:rPr lang="en-US" smtClean="0"/>
              <a:t>LA-UR-15-24159</a:t>
            </a:r>
            <a:endParaRPr lang="en-US" dirty="0" smtClean="0"/>
          </a:p>
          <a:p>
            <a:r>
              <a:rPr lang="en-US" dirty="0" smtClean="0"/>
              <a:t>05/2015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Campaign Storage?</a:t>
            </a:r>
            <a:br>
              <a:rPr lang="en-US" dirty="0" smtClean="0"/>
            </a:br>
            <a:r>
              <a:rPr lang="en-US" dirty="0" smtClean="0"/>
              <a:t>Scalable POSIX on Object</a:t>
            </a:r>
            <a:endParaRPr lang="en-US" dirty="0"/>
          </a:p>
        </p:txBody>
      </p:sp>
      <p:grpSp>
        <p:nvGrpSpPr>
          <p:cNvPr id="3" name="Group 17"/>
          <p:cNvGrpSpPr/>
          <p:nvPr/>
        </p:nvGrpSpPr>
        <p:grpSpPr>
          <a:xfrm>
            <a:off x="4343400" y="2241985"/>
            <a:ext cx="2819400" cy="3182559"/>
            <a:chOff x="457200" y="1705734"/>
            <a:chExt cx="3293206" cy="3182559"/>
          </a:xfrm>
        </p:grpSpPr>
        <p:sp>
          <p:nvSpPr>
            <p:cNvPr id="4" name="Rectangle 3"/>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5" name="Rectangle 4"/>
            <p:cNvSpPr/>
            <p:nvPr/>
          </p:nvSpPr>
          <p:spPr>
            <a:xfrm>
              <a:off x="457200"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Burst Buffer</a:t>
              </a:r>
              <a:endParaRPr lang="en-US" dirty="0"/>
            </a:p>
          </p:txBody>
        </p:sp>
        <p:sp>
          <p:nvSpPr>
            <p:cNvPr id="6" name="Rectangle 5"/>
            <p:cNvSpPr/>
            <p:nvPr/>
          </p:nvSpPr>
          <p:spPr>
            <a:xfrm>
              <a:off x="457200" y="2983188"/>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7" name="Rectangle 6"/>
            <p:cNvSpPr/>
            <p:nvPr/>
          </p:nvSpPr>
          <p:spPr>
            <a:xfrm>
              <a:off x="457200" y="3618223"/>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Campaign Storage</a:t>
              </a:r>
              <a:endParaRPr lang="en-US" dirty="0"/>
            </a:p>
          </p:txBody>
        </p:sp>
        <p:sp>
          <p:nvSpPr>
            <p:cNvPr id="8" name="Rectangle 7"/>
            <p:cNvSpPr/>
            <p:nvPr/>
          </p:nvSpPr>
          <p:spPr>
            <a:xfrm>
              <a:off x="457200" y="4253258"/>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17" name="Striped Right Arrow 16"/>
          <p:cNvSpPr/>
          <p:nvPr/>
        </p:nvSpPr>
        <p:spPr>
          <a:xfrm>
            <a:off x="3712079" y="3537385"/>
            <a:ext cx="631321" cy="635035"/>
          </a:xfrm>
          <a:prstGeom prst="striped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968879" y="2927785"/>
            <a:ext cx="2590800" cy="1905000"/>
            <a:chOff x="457200" y="1705734"/>
            <a:chExt cx="3293206" cy="1905000"/>
          </a:xfrm>
        </p:grpSpPr>
        <p:sp>
          <p:nvSpPr>
            <p:cNvPr id="19" name="Rectangle 18"/>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21" name="Rectangle 20"/>
            <p:cNvSpPr/>
            <p:nvPr/>
          </p:nvSpPr>
          <p:spPr>
            <a:xfrm>
              <a:off x="457200" y="2315334"/>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23" name="Rectangle 22"/>
            <p:cNvSpPr/>
            <p:nvPr/>
          </p:nvSpPr>
          <p:spPr>
            <a:xfrm>
              <a:off x="457200" y="2975699"/>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24" name="TextBox 23"/>
          <p:cNvSpPr txBox="1"/>
          <p:nvPr/>
        </p:nvSpPr>
        <p:spPr>
          <a:xfrm>
            <a:off x="1121279" y="2603875"/>
            <a:ext cx="2438400" cy="400110"/>
          </a:xfrm>
          <a:prstGeom prst="rect">
            <a:avLst/>
          </a:prstGeom>
          <a:noFill/>
        </p:spPr>
        <p:txBody>
          <a:bodyPr wrap="square" rtlCol="0">
            <a:spAutoFit/>
          </a:bodyPr>
          <a:lstStyle/>
          <a:p>
            <a:pPr>
              <a:buNone/>
            </a:pPr>
            <a:r>
              <a:rPr lang="en-US" dirty="0" smtClean="0"/>
              <a:t>HPC Before Trinity</a:t>
            </a:r>
            <a:endParaRPr lang="en-US" dirty="0"/>
          </a:p>
        </p:txBody>
      </p:sp>
      <p:sp>
        <p:nvSpPr>
          <p:cNvPr id="25" name="TextBox 24"/>
          <p:cNvSpPr txBox="1"/>
          <p:nvPr/>
        </p:nvSpPr>
        <p:spPr>
          <a:xfrm>
            <a:off x="4343400" y="1918075"/>
            <a:ext cx="2438400" cy="400110"/>
          </a:xfrm>
          <a:prstGeom prst="rect">
            <a:avLst/>
          </a:prstGeom>
          <a:noFill/>
        </p:spPr>
        <p:txBody>
          <a:bodyPr wrap="square" rtlCol="0">
            <a:spAutoFit/>
          </a:bodyPr>
          <a:lstStyle/>
          <a:p>
            <a:pPr>
              <a:buNone/>
            </a:pPr>
            <a:r>
              <a:rPr lang="en-US" dirty="0" smtClean="0"/>
              <a:t>HPC After Trinity</a:t>
            </a:r>
            <a:endParaRPr lang="en-US" dirty="0"/>
          </a:p>
        </p:txBody>
      </p:sp>
      <p:sp>
        <p:nvSpPr>
          <p:cNvPr id="27" name="TextBox 26"/>
          <p:cNvSpPr txBox="1"/>
          <p:nvPr/>
        </p:nvSpPr>
        <p:spPr>
          <a:xfrm>
            <a:off x="7162800" y="2241985"/>
            <a:ext cx="1795145" cy="646331"/>
          </a:xfrm>
          <a:prstGeom prst="rect">
            <a:avLst/>
          </a:prstGeom>
          <a:noFill/>
        </p:spPr>
        <p:txBody>
          <a:bodyPr wrap="square" rtlCol="0">
            <a:spAutoFit/>
          </a:bodyPr>
          <a:lstStyle/>
          <a:p>
            <a:pPr algn="l">
              <a:buNone/>
            </a:pPr>
            <a:r>
              <a:rPr lang="en-US" sz="1200" dirty="0" smtClean="0"/>
              <a:t>1-2 PB/sec                   Residence – hours           Overwritten – continuous</a:t>
            </a:r>
          </a:p>
        </p:txBody>
      </p:sp>
      <p:sp>
        <p:nvSpPr>
          <p:cNvPr id="28" name="TextBox 27"/>
          <p:cNvSpPr txBox="1"/>
          <p:nvPr/>
        </p:nvSpPr>
        <p:spPr>
          <a:xfrm>
            <a:off x="7162800" y="2851585"/>
            <a:ext cx="1981200" cy="646331"/>
          </a:xfrm>
          <a:prstGeom prst="rect">
            <a:avLst/>
          </a:prstGeom>
          <a:noFill/>
        </p:spPr>
        <p:txBody>
          <a:bodyPr wrap="square" rtlCol="0">
            <a:spAutoFit/>
          </a:bodyPr>
          <a:lstStyle/>
          <a:p>
            <a:pPr algn="l">
              <a:buNone/>
            </a:pPr>
            <a:r>
              <a:rPr lang="en-US" sz="1200" dirty="0" smtClean="0"/>
              <a:t>4-6 TB/sec                           Residence – hours     Overwritten – hours</a:t>
            </a:r>
          </a:p>
        </p:txBody>
      </p:sp>
      <p:sp>
        <p:nvSpPr>
          <p:cNvPr id="29" name="TextBox 28"/>
          <p:cNvSpPr txBox="1"/>
          <p:nvPr/>
        </p:nvSpPr>
        <p:spPr>
          <a:xfrm>
            <a:off x="7162800" y="3537385"/>
            <a:ext cx="1981200" cy="646331"/>
          </a:xfrm>
          <a:prstGeom prst="rect">
            <a:avLst/>
          </a:prstGeom>
          <a:noFill/>
        </p:spPr>
        <p:txBody>
          <a:bodyPr wrap="square" rtlCol="0">
            <a:spAutoFit/>
          </a:bodyPr>
          <a:lstStyle/>
          <a:p>
            <a:pPr algn="l">
              <a:buNone/>
            </a:pPr>
            <a:r>
              <a:rPr lang="en-US" sz="1200" dirty="0" smtClean="0"/>
              <a:t>1-2 TB/sec                    Residence – days/weeks Flushed – weeks</a:t>
            </a:r>
          </a:p>
        </p:txBody>
      </p:sp>
      <p:sp>
        <p:nvSpPr>
          <p:cNvPr id="30" name="TextBox 29"/>
          <p:cNvSpPr txBox="1"/>
          <p:nvPr/>
        </p:nvSpPr>
        <p:spPr>
          <a:xfrm>
            <a:off x="7162800" y="4146985"/>
            <a:ext cx="1981200" cy="646331"/>
          </a:xfrm>
          <a:prstGeom prst="rect">
            <a:avLst/>
          </a:prstGeom>
          <a:noFill/>
        </p:spPr>
        <p:txBody>
          <a:bodyPr wrap="square" rtlCol="0">
            <a:spAutoFit/>
          </a:bodyPr>
          <a:lstStyle/>
          <a:p>
            <a:pPr algn="l">
              <a:buNone/>
            </a:pPr>
            <a:r>
              <a:rPr lang="en-US" sz="1200" dirty="0" smtClean="0"/>
              <a:t>100-300 GB/sec                Residence – months-year Flushed – months-year</a:t>
            </a:r>
          </a:p>
        </p:txBody>
      </p:sp>
      <p:sp>
        <p:nvSpPr>
          <p:cNvPr id="31" name="TextBox 30"/>
          <p:cNvSpPr txBox="1"/>
          <p:nvPr/>
        </p:nvSpPr>
        <p:spPr>
          <a:xfrm>
            <a:off x="7162800" y="4832785"/>
            <a:ext cx="2286000" cy="461665"/>
          </a:xfrm>
          <a:prstGeom prst="rect">
            <a:avLst/>
          </a:prstGeom>
          <a:noFill/>
        </p:spPr>
        <p:txBody>
          <a:bodyPr wrap="square" rtlCol="0">
            <a:spAutoFit/>
          </a:bodyPr>
          <a:lstStyle/>
          <a:p>
            <a:pPr algn="l">
              <a:buNone/>
            </a:pPr>
            <a:r>
              <a:rPr lang="en-US" sz="1200" dirty="0" smtClean="0"/>
              <a:t>10s GB/sec (parallel tape Residence – forever</a:t>
            </a:r>
          </a:p>
        </p:txBody>
      </p:sp>
      <p:sp>
        <p:nvSpPr>
          <p:cNvPr id="50" name="TextBox 49"/>
          <p:cNvSpPr txBox="1"/>
          <p:nvPr/>
        </p:nvSpPr>
        <p:spPr>
          <a:xfrm>
            <a:off x="0" y="4223185"/>
            <a:ext cx="990600" cy="646331"/>
          </a:xfrm>
          <a:prstGeom prst="rect">
            <a:avLst/>
          </a:prstGeom>
          <a:noFill/>
        </p:spPr>
        <p:txBody>
          <a:bodyPr wrap="square" rtlCol="0">
            <a:spAutoFit/>
          </a:bodyPr>
          <a:lstStyle/>
          <a:p>
            <a:pPr algn="l">
              <a:buNone/>
            </a:pPr>
            <a:r>
              <a:rPr lang="en-US" sz="1200" dirty="0" smtClean="0"/>
              <a:t>HPSS Parallel Tape</a:t>
            </a:r>
          </a:p>
        </p:txBody>
      </p:sp>
      <p:sp>
        <p:nvSpPr>
          <p:cNvPr id="51" name="TextBox 50"/>
          <p:cNvSpPr txBox="1"/>
          <p:nvPr/>
        </p:nvSpPr>
        <p:spPr>
          <a:xfrm>
            <a:off x="0" y="3537385"/>
            <a:ext cx="990600" cy="646331"/>
          </a:xfrm>
          <a:prstGeom prst="rect">
            <a:avLst/>
          </a:prstGeom>
          <a:noFill/>
        </p:spPr>
        <p:txBody>
          <a:bodyPr wrap="square" rtlCol="0">
            <a:spAutoFit/>
          </a:bodyPr>
          <a:lstStyle/>
          <a:p>
            <a:pPr algn="l">
              <a:buNone/>
            </a:pPr>
            <a:r>
              <a:rPr lang="en-US" sz="1200" dirty="0" err="1" smtClean="0"/>
              <a:t>Lustre</a:t>
            </a:r>
            <a:r>
              <a:rPr lang="en-US" sz="1200" dirty="0" smtClean="0"/>
              <a:t> Parallel File System</a:t>
            </a:r>
          </a:p>
        </p:txBody>
      </p:sp>
      <p:sp>
        <p:nvSpPr>
          <p:cNvPr id="52" name="TextBox 51"/>
          <p:cNvSpPr txBox="1"/>
          <p:nvPr/>
        </p:nvSpPr>
        <p:spPr>
          <a:xfrm>
            <a:off x="0" y="3107986"/>
            <a:ext cx="990600" cy="276999"/>
          </a:xfrm>
          <a:prstGeom prst="rect">
            <a:avLst/>
          </a:prstGeom>
          <a:noFill/>
        </p:spPr>
        <p:txBody>
          <a:bodyPr wrap="square" rtlCol="0">
            <a:spAutoFit/>
          </a:bodyPr>
          <a:lstStyle/>
          <a:p>
            <a:pPr algn="l">
              <a:buNone/>
            </a:pPr>
            <a:r>
              <a:rPr lang="en-US" sz="1200" dirty="0" smtClean="0"/>
              <a:t>DRAM</a:t>
            </a:r>
          </a:p>
        </p:txBody>
      </p:sp>
      <p:sp>
        <p:nvSpPr>
          <p:cNvPr id="10" name="Oval 9"/>
          <p:cNvSpPr/>
          <p:nvPr/>
        </p:nvSpPr>
        <p:spPr>
          <a:xfrm>
            <a:off x="3712079" y="4028094"/>
            <a:ext cx="5245866" cy="942164"/>
          </a:xfrm>
          <a:prstGeom prst="ellipse">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31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228600" y="1320800"/>
            <a:ext cx="8712200" cy="5067300"/>
          </a:xfrm>
        </p:spPr>
        <p:txBody>
          <a:bodyPr>
            <a:normAutofit fontScale="70000" lnSpcReduction="20000"/>
          </a:bodyPr>
          <a:lstStyle/>
          <a:p>
            <a:r>
              <a:rPr lang="en-US" dirty="0" smtClean="0"/>
              <a:t>It provides a Near-POSIX global name space over many POSIX and non POSIX data repositories (Scalable object systems - CDMI, S3, etc.)</a:t>
            </a:r>
          </a:p>
          <a:p>
            <a:r>
              <a:rPr lang="en-US" dirty="0" smtClean="0"/>
              <a:t>It provides scalability of name space</a:t>
            </a:r>
            <a:r>
              <a:rPr lang="en-US" dirty="0"/>
              <a:t> </a:t>
            </a:r>
            <a:r>
              <a:rPr lang="en-US" dirty="0" smtClean="0"/>
              <a:t>by sewing together multiple POSIX file systems both as parts of the tree and as parts of a single directory allowing scaling across the tree and within a single directory</a:t>
            </a:r>
          </a:p>
          <a:p>
            <a:r>
              <a:rPr lang="en-US" dirty="0" smtClean="0"/>
              <a:t>It is small amount of code (C/C++/Scripts)</a:t>
            </a:r>
          </a:p>
          <a:p>
            <a:pPr lvl="1"/>
            <a:r>
              <a:rPr lang="en-US" dirty="0" smtClean="0"/>
              <a:t>A small Linux Fuse </a:t>
            </a:r>
          </a:p>
          <a:p>
            <a:pPr lvl="1"/>
            <a:r>
              <a:rPr lang="en-US" dirty="0"/>
              <a:t>A</a:t>
            </a:r>
            <a:r>
              <a:rPr lang="en-US" dirty="0" smtClean="0"/>
              <a:t> pretty small parallel batch copy/sync/compare/ utility</a:t>
            </a:r>
          </a:p>
          <a:p>
            <a:pPr lvl="1"/>
            <a:r>
              <a:rPr lang="en-US" dirty="0" smtClean="0"/>
              <a:t>A set of other small parallel batch utilities for management</a:t>
            </a:r>
          </a:p>
          <a:p>
            <a:pPr lvl="1"/>
            <a:r>
              <a:rPr lang="en-US" dirty="0"/>
              <a:t>A</a:t>
            </a:r>
            <a:r>
              <a:rPr lang="en-US" dirty="0" smtClean="0"/>
              <a:t> moderate sized library both FUSE and the batch utilities call</a:t>
            </a:r>
          </a:p>
          <a:p>
            <a:r>
              <a:rPr lang="en-US" dirty="0" smtClean="0"/>
              <a:t>Data movement should scale just like many scalable object systems </a:t>
            </a:r>
          </a:p>
          <a:p>
            <a:r>
              <a:rPr lang="en-US" dirty="0" smtClean="0"/>
              <a:t>Metadata should scale like N POSIX name spaces both across the tree and within a single directory (like </a:t>
            </a:r>
            <a:r>
              <a:rPr lang="en-US" dirty="0" err="1" smtClean="0"/>
              <a:t>Lustre</a:t>
            </a:r>
            <a:r>
              <a:rPr lang="en-US" dirty="0" smtClean="0"/>
              <a:t> DNE 1+2)</a:t>
            </a:r>
          </a:p>
          <a:p>
            <a:r>
              <a:rPr lang="en-US" dirty="0" smtClean="0"/>
              <a:t>It is friendly to object systems by</a:t>
            </a:r>
          </a:p>
          <a:p>
            <a:pPr lvl="1"/>
            <a:r>
              <a:rPr lang="en-US" dirty="0" smtClean="0"/>
              <a:t>Spreading very large files across many objects</a:t>
            </a:r>
          </a:p>
          <a:p>
            <a:pPr lvl="1"/>
            <a:r>
              <a:rPr lang="en-US" dirty="0"/>
              <a:t>P</a:t>
            </a:r>
            <a:r>
              <a:rPr lang="en-US" dirty="0" smtClean="0"/>
              <a:t>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686630"/>
          </a:xfrm>
        </p:spPr>
        <p:txBody>
          <a:bodyPr>
            <a:normAutofit fontScale="92500" lnSpcReduction="20000"/>
          </a:bodyPr>
          <a:lstStyle/>
          <a:p>
            <a:r>
              <a:rPr lang="en-US" dirty="0" smtClean="0"/>
              <a:t>Doesn’t allow update file in place for object data repo’s</a:t>
            </a:r>
          </a:p>
          <a:p>
            <a:r>
              <a:rPr lang="en-US" dirty="0" smtClean="0"/>
              <a:t>Currently scales across multiple metadata file systems (</a:t>
            </a:r>
            <a:r>
              <a:rPr lang="en-US" dirty="0" err="1" smtClean="0"/>
              <a:t>Lustre</a:t>
            </a:r>
            <a:r>
              <a:rPr lang="en-US" dirty="0" smtClean="0"/>
              <a:t> DNE 1) and within a single directory (</a:t>
            </a:r>
            <a:r>
              <a:rPr lang="en-US" dirty="0" err="1" smtClean="0"/>
              <a:t>Lustre</a:t>
            </a:r>
            <a:r>
              <a:rPr lang="en-US" dirty="0" smtClean="0"/>
              <a:t> DNE 2) by winter</a:t>
            </a:r>
          </a:p>
          <a:p>
            <a:r>
              <a:rPr lang="en-US" dirty="0" smtClean="0"/>
              <a:t>FUSE daemon does not check for or protect against multiple writers into the same file, the proper way to do that is to use the batch utility or library.  The intended use of the FUSE  is interactive metadata and read mostly use.  Writing from FUSE is possible but FUSE will not create data objects that are packed or of a friendly size for Object systems.  It will be possible to use batch utilities to reformat FUSE written files to be friendly to the object systems.</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it/Isn’t it hard to do?</a:t>
            </a:r>
            <a:endParaRPr lang="en-US" dirty="0"/>
          </a:p>
        </p:txBody>
      </p:sp>
      <p:sp>
        <p:nvSpPr>
          <p:cNvPr id="3" name="Content Placeholder 2"/>
          <p:cNvSpPr>
            <a:spLocks noGrp="1"/>
          </p:cNvSpPr>
          <p:nvPr>
            <p:ph idx="1"/>
          </p:nvPr>
        </p:nvSpPr>
        <p:spPr>
          <a:xfrm>
            <a:off x="190499" y="833683"/>
            <a:ext cx="8623301" cy="6487415"/>
          </a:xfrm>
        </p:spPr>
        <p:txBody>
          <a:bodyPr>
            <a:noAutofit/>
          </a:bodyPr>
          <a:lstStyle/>
          <a:p>
            <a:r>
              <a:rPr lang="en-US" sz="2000" dirty="0" smtClean="0"/>
              <a:t>The need</a:t>
            </a:r>
          </a:p>
          <a:p>
            <a:pPr lvl="1"/>
            <a:r>
              <a:rPr lang="en-US" sz="2000" dirty="0" smtClean="0"/>
              <a:t>Objects Systems provide massive scaling with convenient and efficient erasure techniques but their use is friendly only to applications, not to people.  People need folders and many of the powers that POSIX metadata gives them.  Leveraging the best of POSIX namespace </a:t>
            </a:r>
            <a:r>
              <a:rPr lang="en-US" sz="2000" dirty="0" err="1" smtClean="0"/>
              <a:t>mgmt</a:t>
            </a:r>
            <a:r>
              <a:rPr lang="en-US" sz="2000" dirty="0" smtClean="0"/>
              <a:t> in a scalable way over the best of Object Systems has huge economic appeal.  Update in place is one thing we can learn to live without though.  We would like to have an open source solution in this space to set the bar high for more integrated solutions to beat someday.</a:t>
            </a:r>
          </a:p>
          <a:p>
            <a:r>
              <a:rPr lang="en-US" sz="2000" dirty="0" smtClean="0"/>
              <a:t>The challenges</a:t>
            </a:r>
          </a:p>
          <a:p>
            <a:pPr lvl="1"/>
            <a:r>
              <a:rPr lang="en-US" sz="2000" dirty="0" smtClean="0"/>
              <a:t>There are many challenges to provide this capability including the mismatch of POSIX and Object metadata, security, update in place semantics, and efficient object sizes.  Further, the HPC need includes billions of files in a single directory and single files that are even </a:t>
            </a:r>
            <a:r>
              <a:rPr lang="en-US" sz="2000" dirty="0" err="1" smtClean="0"/>
              <a:t>zetabytes</a:t>
            </a:r>
            <a:r>
              <a:rPr lang="en-US" sz="2000" dirty="0" smtClean="0"/>
              <a:t> in size, so Scale is a huge factor.</a:t>
            </a:r>
          </a:p>
        </p:txBody>
      </p:sp>
    </p:spTree>
    <p:extLst>
      <p:ext uri="{BB962C8B-B14F-4D97-AF65-F5344CB8AC3E}">
        <p14:creationId xmlns:p14="http://schemas.microsoft.com/office/powerpoint/2010/main" val="281900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err="1" smtClean="0"/>
              <a:t>Uni</a:t>
            </a:r>
            <a:r>
              <a:rPr lang="en-US" dirty="0" smtClean="0"/>
              <a:t> Object and Multi Object File</a:t>
            </a:r>
            <a:endParaRPr lang="en-US" dirty="0"/>
          </a:p>
        </p:txBody>
      </p:sp>
      <p:cxnSp>
        <p:nvCxnSpPr>
          <p:cNvPr id="4" name="Straight Connector 3"/>
          <p:cNvCxnSpPr/>
          <p:nvPr/>
        </p:nvCxnSpPr>
        <p:spPr>
          <a:xfrm>
            <a:off x="3952875" y="16203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808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2933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1314488"/>
            <a:ext cx="2857500" cy="369332"/>
          </a:xfrm>
          <a:prstGeom prst="rect">
            <a:avLst/>
          </a:prstGeom>
          <a:noFill/>
        </p:spPr>
        <p:txBody>
          <a:bodyPr wrap="square" rtlCol="0">
            <a:spAutoFit/>
          </a:bodyPr>
          <a:lstStyle/>
          <a:p>
            <a:r>
              <a:rPr lang="en-US" dirty="0" smtClean="0"/>
              <a:t>/GPFS-MarFS-md1</a:t>
            </a:r>
            <a:endParaRPr lang="en-US" dirty="0"/>
          </a:p>
        </p:txBody>
      </p:sp>
      <p:sp>
        <p:nvSpPr>
          <p:cNvPr id="14" name="TextBox 13"/>
          <p:cNvSpPr txBox="1"/>
          <p:nvPr/>
        </p:nvSpPr>
        <p:spPr>
          <a:xfrm>
            <a:off x="6667501" y="1337783"/>
            <a:ext cx="2317750" cy="369332"/>
          </a:xfrm>
          <a:prstGeom prst="rect">
            <a:avLst/>
          </a:prstGeom>
          <a:noFill/>
        </p:spPr>
        <p:txBody>
          <a:bodyPr wrap="square" rtlCol="0">
            <a:spAutoFit/>
          </a:bodyPr>
          <a:lstStyle/>
          <a:p>
            <a:r>
              <a:rPr lang="en-US" dirty="0" smtClean="0"/>
              <a:t>/GPFS-MarFS-md2</a:t>
            </a:r>
            <a:endParaRPr lang="en-US" dirty="0"/>
          </a:p>
        </p:txBody>
      </p:sp>
      <p:cxnSp>
        <p:nvCxnSpPr>
          <p:cNvPr id="15" name="Straight Connector 14"/>
          <p:cNvCxnSpPr/>
          <p:nvPr/>
        </p:nvCxnSpPr>
        <p:spPr>
          <a:xfrm>
            <a:off x="7978775" y="17155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21028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22256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7335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600438"/>
          </a:xfrm>
          <a:prstGeom prst="rect">
            <a:avLst/>
          </a:prstGeom>
          <a:noFill/>
        </p:spPr>
        <p:txBody>
          <a:bodyPr wrap="square" rtlCol="0">
            <a:spAutoFit/>
          </a:bodyPr>
          <a:lstStyle/>
          <a:p>
            <a:r>
              <a:rPr lang="en-US" sz="1400" dirty="0" smtClean="0"/>
              <a:t>Directories are just GPFS </a:t>
            </a:r>
            <a:r>
              <a:rPr lang="en-US" sz="1400" dirty="0" err="1" smtClean="0"/>
              <a:t>dirs</a:t>
            </a:r>
            <a:r>
              <a:rPr lang="en-US" sz="1400" dirty="0" smtClean="0"/>
              <a:t>, permissions are just permissions, (so all md ops just work (link, </a:t>
            </a:r>
            <a:r>
              <a:rPr lang="en-US" sz="1400" dirty="0" err="1" smtClean="0"/>
              <a:t>chown</a:t>
            </a:r>
            <a:r>
              <a:rPr lang="en-US" sz="1400" dirty="0" smtClean="0"/>
              <a:t>, </a:t>
            </a:r>
            <a:r>
              <a:rPr lang="en-US" sz="1400" dirty="0" err="1" smtClean="0"/>
              <a:t>chmod</a:t>
            </a:r>
            <a:r>
              <a:rPr lang="en-US" sz="1400" dirty="0" smtClean="0"/>
              <a:t>,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t>
            </a:r>
          </a:p>
          <a:p>
            <a:r>
              <a:rPr lang="en-US" sz="1400" dirty="0" err="1" smtClean="0"/>
              <a:t>Unifiles</a:t>
            </a:r>
            <a:r>
              <a:rPr lang="en-US" sz="1400" dirty="0" smtClean="0"/>
              <a:t> have no GPFS </a:t>
            </a:r>
            <a:r>
              <a:rPr lang="en-US" sz="1400" dirty="0" err="1" smtClean="0"/>
              <a:t>mdfile</a:t>
            </a:r>
            <a:r>
              <a:rPr lang="en-US" sz="1400" dirty="0" smtClean="0"/>
              <a:t> data, just metadata, multipart files have GPFS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manageable.</a:t>
            </a:r>
            <a:endParaRPr lang="en-US" sz="1400" dirty="0"/>
          </a:p>
        </p:txBody>
      </p:sp>
      <p:sp>
        <p:nvSpPr>
          <p:cNvPr id="25" name="TextBox 24"/>
          <p:cNvSpPr txBox="1"/>
          <p:nvPr/>
        </p:nvSpPr>
        <p:spPr>
          <a:xfrm>
            <a:off x="7496175" y="18563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2209759"/>
            <a:ext cx="3111500" cy="2585323"/>
          </a:xfrm>
          <a:prstGeom prst="rect">
            <a:avLst/>
          </a:prstGeom>
          <a:noFill/>
        </p:spPr>
        <p:txBody>
          <a:bodyPr wrap="square" rtlCol="0">
            <a:spAutoFit/>
          </a:bodyPr>
          <a:lstStyle/>
          <a:p>
            <a:r>
              <a:rPr lang="en-US" dirty="0" smtClean="0"/>
              <a:t>UniFile-1</a:t>
            </a:r>
          </a:p>
          <a:p>
            <a:r>
              <a:rPr lang="en-US" sz="1600" dirty="0" smtClean="0"/>
              <a:t>All md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23103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548985"/>
            <a:ext cx="3254375" cy="2554545"/>
          </a:xfrm>
          <a:prstGeom prst="rect">
            <a:avLst/>
          </a:prstGeom>
          <a:noFill/>
        </p:spPr>
        <p:txBody>
          <a:bodyPr wrap="square" rtlCol="0">
            <a:spAutoFit/>
          </a:bodyPr>
          <a:lstStyle/>
          <a:p>
            <a:r>
              <a:rPr lang="en-US" sz="1600" dirty="0" smtClean="0"/>
              <a:t>Additional meta:</a:t>
            </a:r>
          </a:p>
          <a:p>
            <a:r>
              <a:rPr lang="en-US" sz="1600" dirty="0" err="1" smtClean="0"/>
              <a:t>Xattr</a:t>
            </a:r>
            <a:r>
              <a:rPr lang="en-US" sz="1600" dirty="0" smtClean="0"/>
              <a:t>-</a:t>
            </a:r>
            <a:r>
              <a:rPr lang="en-US" sz="1600" dirty="0"/>
              <a:t>r</a:t>
            </a:r>
            <a:r>
              <a:rPr lang="en-US" sz="1600" dirty="0" smtClean="0"/>
              <a:t>epo=2 </a:t>
            </a:r>
          </a:p>
          <a:p>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p>
          <a:p>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GPFS </a:t>
            </a:r>
            <a:r>
              <a:rPr lang="en-US" sz="1600" dirty="0" err="1" smtClean="0"/>
              <a:t>mdfile</a:t>
            </a:r>
            <a:endParaRPr lang="en-US" sz="1600" dirty="0" smtClean="0"/>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a:p>
            <a:r>
              <a:rPr lang="en-US" sz="1600" dirty="0" err="1" smtClean="0"/>
              <a:t>Xattr</a:t>
            </a:r>
            <a:r>
              <a:rPr lang="en-US" sz="1600" dirty="0" smtClean="0"/>
              <a:t>-restart</a:t>
            </a:r>
          </a:p>
        </p:txBody>
      </p:sp>
      <p:sp>
        <p:nvSpPr>
          <p:cNvPr id="42" name="TextBox 41"/>
          <p:cNvSpPr txBox="1"/>
          <p:nvPr/>
        </p:nvSpPr>
        <p:spPr>
          <a:xfrm>
            <a:off x="8218487" y="22175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21938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20170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9652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8563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21198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5909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9179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smtClean="0"/>
              <a:t>S3/CDMI, </a:t>
            </a:r>
          </a:p>
          <a:p>
            <a:pPr algn="ctr"/>
            <a:r>
              <a:rPr lang="en-US" dirty="0" smtClean="0"/>
              <a:t>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6" name="Straight Arrow Connector 5"/>
          <p:cNvCxnSpPr/>
          <p:nvPr/>
        </p:nvCxnSpPr>
        <p:spPr>
          <a:xfrm flipH="1" flipV="1">
            <a:off x="889000" y="1898650"/>
            <a:ext cx="1936750" cy="21907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460500" y="1607584"/>
            <a:ext cx="1365250" cy="228754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4525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889501" y="7940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30" name="Straight Connector 29"/>
          <p:cNvCxnSpPr/>
          <p:nvPr/>
        </p:nvCxnSpPr>
        <p:spPr>
          <a:xfrm flipH="1">
            <a:off x="3952876" y="1163416"/>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207000" y="1163416"/>
            <a:ext cx="1854200" cy="1778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8298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1200329"/>
          </a:xfrm>
          <a:prstGeom prst="rect">
            <a:avLst/>
          </a:prstGeom>
          <a:noFill/>
          <a:ln>
            <a:solidFill>
              <a:schemeClr val="tx1"/>
            </a:solidFill>
          </a:ln>
        </p:spPr>
        <p:txBody>
          <a:bodyPr wrap="square" rtlCol="0">
            <a:spAutoFit/>
          </a:bodyPr>
          <a:lstStyle/>
          <a:p>
            <a:r>
              <a:rPr lang="en-US" dirty="0" smtClean="0"/>
              <a:t>Obj001</a:t>
            </a:r>
          </a:p>
          <a:p>
            <a:endParaRPr lang="en-US" dirty="0"/>
          </a:p>
          <a:p>
            <a:endParaRPr lang="en-US" dirty="0" smtClean="0"/>
          </a:p>
          <a:p>
            <a:endParaRPr lang="en-US" dirty="0" smtClean="0"/>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1524038"/>
            <a:ext cx="2857500" cy="369332"/>
          </a:xfrm>
          <a:prstGeom prst="rect">
            <a:avLst/>
          </a:prstGeom>
          <a:noFill/>
        </p:spPr>
        <p:txBody>
          <a:bodyPr wrap="square" rtlCol="0">
            <a:spAutoFit/>
          </a:bodyPr>
          <a:lstStyle/>
          <a:p>
            <a:r>
              <a:rPr lang="en-US" dirty="0" smtClean="0"/>
              <a:t>/GPFS-MarFS-md1</a:t>
            </a:r>
            <a:endParaRPr lang="en-US" dirty="0"/>
          </a:p>
        </p:txBody>
      </p:sp>
      <p:cxnSp>
        <p:nvCxnSpPr>
          <p:cNvPr id="16" name="Straight Connector 15"/>
          <p:cNvCxnSpPr/>
          <p:nvPr/>
        </p:nvCxnSpPr>
        <p:spPr>
          <a:xfrm flipH="1">
            <a:off x="3190875" y="23124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9431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839917"/>
            <a:ext cx="8959850" cy="1200329"/>
          </a:xfrm>
          <a:prstGeom prst="rect">
            <a:avLst/>
          </a:prstGeom>
          <a:noFill/>
        </p:spPr>
        <p:txBody>
          <a:bodyPr wrap="square" rtlCol="0">
            <a:spAutoFit/>
          </a:bodyPr>
          <a:lstStyle/>
          <a:p>
            <a:r>
              <a:rPr lang="en-US" dirty="0" smtClean="0"/>
              <a:t>When files are overwritten (they have to be completely over written, no update in place, enforced by </a:t>
            </a:r>
            <a:r>
              <a:rPr lang="en-US" dirty="0" err="1" smtClean="0"/>
              <a:t>pftool</a:t>
            </a:r>
            <a:r>
              <a:rPr lang="en-US" dirty="0" smtClean="0"/>
              <a:t> and fuse), </a:t>
            </a:r>
            <a:r>
              <a:rPr lang="en-US" dirty="0" err="1" smtClean="0"/>
              <a:t>trunc’d</a:t>
            </a:r>
            <a:r>
              <a:rPr lang="en-US" dirty="0" smtClean="0"/>
              <a:t>/</a:t>
            </a:r>
            <a:r>
              <a:rPr lang="en-US" dirty="0" err="1" smtClean="0"/>
              <a:t>unlink’d</a:t>
            </a:r>
            <a:r>
              <a:rPr lang="en-US" dirty="0" smtClean="0"/>
              <a:t> files are moved to trash and clean up can repack and get space back in batch, not done interactively.  Packed objects can get trash in then as well.  </a:t>
            </a:r>
            <a:endParaRPr lang="en-US" sz="1600" dirty="0"/>
          </a:p>
        </p:txBody>
      </p:sp>
      <p:sp>
        <p:nvSpPr>
          <p:cNvPr id="29" name="TextBox 28"/>
          <p:cNvSpPr txBox="1"/>
          <p:nvPr/>
        </p:nvSpPr>
        <p:spPr>
          <a:xfrm>
            <a:off x="2778125" y="24193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34666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30973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9851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21698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20658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8004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20291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smtClean="0"/>
              <a:t>S3/CDMI, erasure etc.</a:t>
            </a:r>
            <a:endParaRPr lang="en-US" dirty="0"/>
          </a:p>
        </p:txBody>
      </p:sp>
      <p:sp>
        <p:nvSpPr>
          <p:cNvPr id="58" name="Rectangle 57"/>
          <p:cNvSpPr/>
          <p:nvPr/>
        </p:nvSpPr>
        <p:spPr>
          <a:xfrm>
            <a:off x="2543174" y="977938"/>
            <a:ext cx="6580187" cy="379726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35" name="Straight Connector 34"/>
          <p:cNvCxnSpPr/>
          <p:nvPr/>
        </p:nvCxnSpPr>
        <p:spPr>
          <a:xfrm>
            <a:off x="4291012" y="21698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23812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solidFill>
                  <a:srgbClr val="FF0000"/>
                </a:solidFill>
              </a:rPr>
              <a:t>objoffs</a:t>
            </a:r>
            <a:r>
              <a:rPr lang="en-US" sz="1600" dirty="0" smtClean="0">
                <a:solidFill>
                  <a:srgbClr val="FF0000"/>
                </a:solidFill>
              </a:rPr>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
        <p:nvSpPr>
          <p:cNvPr id="23" name="TextBox 22"/>
          <p:cNvSpPr txBox="1"/>
          <p:nvPr/>
        </p:nvSpPr>
        <p:spPr>
          <a:xfrm>
            <a:off x="4699001" y="9845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6" name="Straight Connector 5"/>
          <p:cNvCxnSpPr/>
          <p:nvPr/>
        </p:nvCxnSpPr>
        <p:spPr>
          <a:xfrm flipH="1">
            <a:off x="3835400" y="1353916"/>
            <a:ext cx="1143000" cy="242335"/>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8425" y="2285144"/>
            <a:ext cx="711200" cy="369332"/>
          </a:xfrm>
          <a:prstGeom prst="rect">
            <a:avLst/>
          </a:prstGeom>
          <a:noFill/>
          <a:ln>
            <a:solidFill>
              <a:schemeClr val="tx1"/>
            </a:solidFill>
          </a:ln>
        </p:spPr>
        <p:txBody>
          <a:bodyPr wrap="square" rtlCol="0">
            <a:spAutoFit/>
          </a:bodyPr>
          <a:lstStyle/>
          <a:p>
            <a:r>
              <a:rPr lang="en-US" dirty="0" smtClean="0"/>
              <a:t>Pfile1</a:t>
            </a:r>
            <a:endParaRPr lang="en-US" dirty="0"/>
          </a:p>
        </p:txBody>
      </p:sp>
      <p:sp>
        <p:nvSpPr>
          <p:cNvPr id="27" name="TextBox 26"/>
          <p:cNvSpPr txBox="1"/>
          <p:nvPr/>
        </p:nvSpPr>
        <p:spPr>
          <a:xfrm>
            <a:off x="79375" y="2660785"/>
            <a:ext cx="711200" cy="369332"/>
          </a:xfrm>
          <a:prstGeom prst="rect">
            <a:avLst/>
          </a:prstGeom>
          <a:noFill/>
          <a:ln>
            <a:solidFill>
              <a:schemeClr val="tx1"/>
            </a:solidFill>
          </a:ln>
        </p:spPr>
        <p:txBody>
          <a:bodyPr wrap="square" rtlCol="0">
            <a:spAutoFit/>
          </a:bodyPr>
          <a:lstStyle/>
          <a:p>
            <a:r>
              <a:rPr lang="en-US" dirty="0" smtClean="0"/>
              <a:t>Pfile2</a:t>
            </a:r>
            <a:endParaRPr lang="en-US" dirty="0"/>
          </a:p>
        </p:txBody>
      </p:sp>
      <p:cxnSp>
        <p:nvCxnSpPr>
          <p:cNvPr id="10" name="Straight Arrow Connector 9"/>
          <p:cNvCxnSpPr/>
          <p:nvPr/>
        </p:nvCxnSpPr>
        <p:spPr>
          <a:xfrm flipH="1" flipV="1">
            <a:off x="901700" y="2654476"/>
            <a:ext cx="5029200" cy="166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27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63562"/>
          </a:xfrm>
        </p:spPr>
        <p:txBody>
          <a:bodyPr>
            <a:normAutofit fontScale="90000"/>
          </a:bodyPr>
          <a:lstStyle/>
          <a:p>
            <a:r>
              <a:rPr lang="en-US" dirty="0" err="1" smtClean="0"/>
              <a:t>Pftool</a:t>
            </a:r>
            <a:endParaRPr lang="en-US" dirty="0"/>
          </a:p>
        </p:txBody>
      </p:sp>
      <p:sp>
        <p:nvSpPr>
          <p:cNvPr id="3" name="Content Placeholder 2"/>
          <p:cNvSpPr>
            <a:spLocks noGrp="1"/>
          </p:cNvSpPr>
          <p:nvPr>
            <p:ph idx="1"/>
          </p:nvPr>
        </p:nvSpPr>
        <p:spPr>
          <a:xfrm>
            <a:off x="190500" y="596901"/>
            <a:ext cx="8788400" cy="3898900"/>
          </a:xfrm>
        </p:spPr>
        <p:txBody>
          <a:bodyPr>
            <a:normAutofit/>
          </a:bodyPr>
          <a:lstStyle/>
          <a:p>
            <a:r>
              <a:rPr lang="en-US" dirty="0" smtClean="0"/>
              <a:t>A highly parallel copy/</a:t>
            </a:r>
            <a:r>
              <a:rPr lang="en-US" dirty="0" err="1" smtClean="0"/>
              <a:t>rsync</a:t>
            </a:r>
            <a:r>
              <a:rPr lang="en-US" dirty="0" smtClean="0"/>
              <a:t>/compare/list tool</a:t>
            </a:r>
          </a:p>
          <a:p>
            <a:r>
              <a:rPr lang="en-US" dirty="0" smtClean="0"/>
              <a:t>Walks tree in parallel, copy/</a:t>
            </a:r>
            <a:r>
              <a:rPr lang="en-US" dirty="0" err="1" smtClean="0"/>
              <a:t>rsync</a:t>
            </a:r>
            <a:r>
              <a:rPr lang="en-US" dirty="0" smtClean="0"/>
              <a:t>/compare in parallel. </a:t>
            </a:r>
          </a:p>
          <a:p>
            <a:pPr lvl="2"/>
            <a:r>
              <a:rPr lang="en-US" dirty="0" smtClean="0"/>
              <a:t>Parallel </a:t>
            </a:r>
            <a:r>
              <a:rPr lang="en-US" dirty="0" err="1" smtClean="0"/>
              <a:t>Readdir’s</a:t>
            </a:r>
            <a:r>
              <a:rPr lang="en-US" dirty="0" smtClean="0"/>
              <a:t>,   stat’s, and  copy/</a:t>
            </a:r>
            <a:r>
              <a:rPr lang="en-US" dirty="0" err="1" smtClean="0"/>
              <a:t>rsinc</a:t>
            </a:r>
            <a:r>
              <a:rPr lang="en-US" dirty="0" smtClean="0"/>
              <a:t>/compare</a:t>
            </a:r>
          </a:p>
          <a:p>
            <a:pPr lvl="1"/>
            <a:r>
              <a:rPr lang="en-US" dirty="0" smtClean="0"/>
              <a:t>Dynamic load balancing</a:t>
            </a:r>
          </a:p>
          <a:p>
            <a:pPr lvl="1"/>
            <a:r>
              <a:rPr lang="en-US" dirty="0" smtClean="0"/>
              <a:t>Repackaging: breaks up big files, coalesces small files</a:t>
            </a:r>
          </a:p>
          <a:p>
            <a:pPr lvl="1"/>
            <a:r>
              <a:rPr lang="en-US" dirty="0" smtClean="0"/>
              <a:t>To/From NFS/POSIX/parallel FS/</a:t>
            </a:r>
            <a:r>
              <a:rPr lang="en-US" dirty="0" err="1" smtClean="0"/>
              <a:t>MarFS</a:t>
            </a:r>
            <a:endParaRPr lang="en-US" dirty="0" smtClean="0"/>
          </a:p>
        </p:txBody>
      </p:sp>
      <p:sp>
        <p:nvSpPr>
          <p:cNvPr id="4" name="TextBox 3"/>
          <p:cNvSpPr txBox="1"/>
          <p:nvPr/>
        </p:nvSpPr>
        <p:spPr>
          <a:xfrm>
            <a:off x="190500" y="4985266"/>
            <a:ext cx="1231900" cy="923330"/>
          </a:xfrm>
          <a:prstGeom prst="rect">
            <a:avLst/>
          </a:prstGeom>
          <a:noFill/>
          <a:ln>
            <a:solidFill>
              <a:schemeClr val="tx1"/>
            </a:solidFill>
          </a:ln>
        </p:spPr>
        <p:txBody>
          <a:bodyPr wrap="square" rtlCol="0">
            <a:spAutoFit/>
          </a:bodyPr>
          <a:lstStyle/>
          <a:p>
            <a:pPr algn="ctr"/>
            <a:r>
              <a:rPr lang="en-US" dirty="0" smtClean="0"/>
              <a:t>Load </a:t>
            </a:r>
            <a:r>
              <a:rPr lang="en-US" dirty="0"/>
              <a:t>B</a:t>
            </a:r>
            <a:r>
              <a:rPr lang="en-US" dirty="0" smtClean="0"/>
              <a:t>alancer </a:t>
            </a:r>
            <a:r>
              <a:rPr lang="en-US" dirty="0"/>
              <a:t>S</a:t>
            </a:r>
            <a:r>
              <a:rPr lang="en-US" dirty="0" smtClean="0"/>
              <a:t>cheduler</a:t>
            </a:r>
            <a:endParaRPr lang="en-US" dirty="0"/>
          </a:p>
        </p:txBody>
      </p:sp>
      <p:sp>
        <p:nvSpPr>
          <p:cNvPr id="8" name="TextBox 7"/>
          <p:cNvSpPr txBox="1"/>
          <p:nvPr/>
        </p:nvSpPr>
        <p:spPr>
          <a:xfrm>
            <a:off x="7251700" y="5127367"/>
            <a:ext cx="1689100" cy="369332"/>
          </a:xfrm>
          <a:prstGeom prst="rect">
            <a:avLst/>
          </a:prstGeom>
          <a:noFill/>
          <a:ln>
            <a:solidFill>
              <a:schemeClr val="tx1"/>
            </a:solidFill>
          </a:ln>
        </p:spPr>
        <p:txBody>
          <a:bodyPr wrap="square" rtlCol="0">
            <a:spAutoFit/>
          </a:bodyPr>
          <a:lstStyle/>
          <a:p>
            <a:pPr algn="ctr"/>
            <a:r>
              <a:rPr lang="en-US" dirty="0" smtClean="0"/>
              <a:t>Reporter</a:t>
            </a:r>
            <a:endParaRPr lang="en-US" dirty="0"/>
          </a:p>
        </p:txBody>
      </p:sp>
      <p:sp>
        <p:nvSpPr>
          <p:cNvPr id="9" name="Rectangle 8"/>
          <p:cNvSpPr/>
          <p:nvPr/>
        </p:nvSpPr>
        <p:spPr>
          <a:xfrm>
            <a:off x="4140200" y="4488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51300" y="4575433"/>
            <a:ext cx="1689100" cy="369332"/>
          </a:xfrm>
          <a:prstGeom prst="rect">
            <a:avLst/>
          </a:prstGeom>
          <a:noFill/>
          <a:ln>
            <a:solidFill>
              <a:schemeClr val="tx1"/>
            </a:solidFill>
          </a:ln>
        </p:spPr>
        <p:txBody>
          <a:bodyPr wrap="square" rtlCol="0">
            <a:spAutoFit/>
          </a:bodyPr>
          <a:lstStyle/>
          <a:p>
            <a:pPr algn="ctr"/>
            <a:r>
              <a:rPr lang="en-US" dirty="0" smtClean="0"/>
              <a:t>Stat</a:t>
            </a:r>
            <a:endParaRPr lang="en-US" dirty="0"/>
          </a:p>
        </p:txBody>
      </p:sp>
      <p:sp>
        <p:nvSpPr>
          <p:cNvPr id="5" name="TextBox 4"/>
          <p:cNvSpPr txBox="1"/>
          <p:nvPr/>
        </p:nvSpPr>
        <p:spPr>
          <a:xfrm>
            <a:off x="3987800" y="4673600"/>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Readdir</a:t>
            </a:r>
            <a:endParaRPr lang="en-US" dirty="0"/>
          </a:p>
        </p:txBody>
      </p:sp>
      <p:sp>
        <p:nvSpPr>
          <p:cNvPr id="11" name="Rectangle 10"/>
          <p:cNvSpPr/>
          <p:nvPr/>
        </p:nvSpPr>
        <p:spPr>
          <a:xfrm>
            <a:off x="4076700" y="52001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65600" y="5123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87800" y="5273933"/>
            <a:ext cx="1689100" cy="369332"/>
          </a:xfrm>
          <a:prstGeom prst="rect">
            <a:avLst/>
          </a:prstGeom>
          <a:solidFill>
            <a:schemeClr val="bg1"/>
          </a:solidFill>
          <a:ln>
            <a:solidFill>
              <a:schemeClr val="tx1"/>
            </a:solidFill>
          </a:ln>
        </p:spPr>
        <p:txBody>
          <a:bodyPr wrap="square" rtlCol="0">
            <a:spAutoFit/>
          </a:bodyPr>
          <a:lstStyle>
            <a:defPPr>
              <a:defRPr lang="en-US"/>
            </a:defPPr>
            <a:lvl1pPr algn="ctr"/>
          </a:lstStyle>
          <a:p>
            <a:r>
              <a:rPr lang="en-US" dirty="0"/>
              <a:t>Stat</a:t>
            </a:r>
          </a:p>
        </p:txBody>
      </p:sp>
      <p:sp>
        <p:nvSpPr>
          <p:cNvPr id="13" name="Rectangle 12"/>
          <p:cNvSpPr/>
          <p:nvPr/>
        </p:nvSpPr>
        <p:spPr>
          <a:xfrm>
            <a:off x="4076700" y="59494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60256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7800" y="5832396"/>
            <a:ext cx="1689100" cy="646331"/>
          </a:xfrm>
          <a:prstGeom prst="rect">
            <a:avLst/>
          </a:prstGeom>
          <a:solidFill>
            <a:schemeClr val="bg1"/>
          </a:solidFill>
          <a:ln>
            <a:solidFill>
              <a:schemeClr val="tx1"/>
            </a:solidFill>
          </a:ln>
        </p:spPr>
        <p:txBody>
          <a:bodyPr wrap="square" rtlCol="0">
            <a:spAutoFit/>
          </a:bodyPr>
          <a:lstStyle/>
          <a:p>
            <a:pPr algn="ctr"/>
            <a:r>
              <a:rPr lang="en-US" dirty="0" smtClean="0"/>
              <a:t>Copy/</a:t>
            </a:r>
            <a:r>
              <a:rPr lang="en-US" dirty="0" err="1" smtClean="0"/>
              <a:t>Rsync</a:t>
            </a:r>
            <a:r>
              <a:rPr lang="en-US" dirty="0" smtClean="0"/>
              <a:t>/Compare</a:t>
            </a:r>
            <a:endParaRPr lang="en-US" dirty="0"/>
          </a:p>
        </p:txBody>
      </p:sp>
      <p:sp>
        <p:nvSpPr>
          <p:cNvPr id="16" name="TextBox 15"/>
          <p:cNvSpPr txBox="1"/>
          <p:nvPr/>
        </p:nvSpPr>
        <p:spPr>
          <a:xfrm>
            <a:off x="6553200" y="4331831"/>
            <a:ext cx="247650" cy="2246769"/>
          </a:xfrm>
          <a:prstGeom prst="rect">
            <a:avLst/>
          </a:prstGeom>
          <a:solidFill>
            <a:schemeClr val="bg1"/>
          </a:solidFill>
          <a:ln>
            <a:solidFill>
              <a:schemeClr val="tx1"/>
            </a:solidFill>
          </a:ln>
        </p:spPr>
        <p:txBody>
          <a:bodyPr wrap="square" rtlCol="0">
            <a:spAutoFit/>
          </a:bodyPr>
          <a:lstStyle/>
          <a:p>
            <a:pPr algn="ctr"/>
            <a:r>
              <a:rPr lang="en-US" sz="1400" dirty="0" smtClean="0"/>
              <a:t>Done Queue</a:t>
            </a:r>
            <a:endParaRPr lang="en-US" sz="1400" dirty="0"/>
          </a:p>
        </p:txBody>
      </p:sp>
      <p:cxnSp>
        <p:nvCxnSpPr>
          <p:cNvPr id="18" name="Straight Arrow Connector 17"/>
          <p:cNvCxnSpPr>
            <a:endCxn id="8" idx="1"/>
          </p:cNvCxnSpPr>
          <p:nvPr/>
        </p:nvCxnSpPr>
        <p:spPr>
          <a:xfrm flipV="1">
            <a:off x="6800850" y="5312033"/>
            <a:ext cx="450850" cy="1266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p:cNvCxnSpPr>
          <p:nvPr/>
        </p:nvCxnSpPr>
        <p:spPr>
          <a:xfrm flipV="1">
            <a:off x="5918200" y="4331831"/>
            <a:ext cx="635000" cy="200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829300" y="4419601"/>
            <a:ext cx="723900" cy="88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829300" y="4488934"/>
            <a:ext cx="7239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63700" y="449580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Dirs</a:t>
            </a:r>
            <a:r>
              <a:rPr lang="en-US" dirty="0" smtClean="0"/>
              <a:t> Queue</a:t>
            </a:r>
            <a:endParaRPr lang="en-US" dirty="0"/>
          </a:p>
        </p:txBody>
      </p:sp>
      <p:sp>
        <p:nvSpPr>
          <p:cNvPr id="30" name="TextBox 29"/>
          <p:cNvSpPr txBox="1"/>
          <p:nvPr/>
        </p:nvSpPr>
        <p:spPr>
          <a:xfrm>
            <a:off x="1663700" y="5366266"/>
            <a:ext cx="1689100" cy="369332"/>
          </a:xfrm>
          <a:prstGeom prst="rect">
            <a:avLst/>
          </a:prstGeom>
          <a:solidFill>
            <a:schemeClr val="bg1"/>
          </a:solidFill>
          <a:ln>
            <a:solidFill>
              <a:schemeClr val="tx1"/>
            </a:solidFill>
          </a:ln>
        </p:spPr>
        <p:txBody>
          <a:bodyPr wrap="square" rtlCol="0">
            <a:spAutoFit/>
          </a:bodyPr>
          <a:lstStyle/>
          <a:p>
            <a:pPr algn="ctr"/>
            <a:r>
              <a:rPr lang="en-US" dirty="0" smtClean="0"/>
              <a:t>Stat Queue</a:t>
            </a:r>
            <a:endParaRPr lang="en-US" dirty="0"/>
          </a:p>
        </p:txBody>
      </p:sp>
      <p:sp>
        <p:nvSpPr>
          <p:cNvPr id="31" name="TextBox 30"/>
          <p:cNvSpPr txBox="1"/>
          <p:nvPr/>
        </p:nvSpPr>
        <p:spPr>
          <a:xfrm>
            <a:off x="1663700" y="629406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Cp</a:t>
            </a:r>
            <a:r>
              <a:rPr lang="en-US" dirty="0" smtClean="0"/>
              <a:t>/R/C Queue</a:t>
            </a:r>
            <a:endParaRPr lang="en-US" dirty="0"/>
          </a:p>
        </p:txBody>
      </p:sp>
      <p:cxnSp>
        <p:nvCxnSpPr>
          <p:cNvPr id="33" name="Straight Arrow Connector 32"/>
          <p:cNvCxnSpPr>
            <a:stCxn id="31" idx="3"/>
          </p:cNvCxnSpPr>
          <p:nvPr/>
        </p:nvCxnSpPr>
        <p:spPr>
          <a:xfrm flipV="1">
            <a:off x="3352800" y="6340217"/>
            <a:ext cx="635000" cy="138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3"/>
            <a:endCxn id="6" idx="1"/>
          </p:cNvCxnSpPr>
          <p:nvPr/>
        </p:nvCxnSpPr>
        <p:spPr>
          <a:xfrm flipV="1">
            <a:off x="3352800" y="5458599"/>
            <a:ext cx="635000" cy="92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9" idx="3"/>
            <a:endCxn id="5" idx="1"/>
          </p:cNvCxnSpPr>
          <p:nvPr/>
        </p:nvCxnSpPr>
        <p:spPr>
          <a:xfrm>
            <a:off x="3352800" y="4680467"/>
            <a:ext cx="635000" cy="17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663700" y="4985266"/>
            <a:ext cx="23241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663700" y="4858266"/>
            <a:ext cx="2324100" cy="4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9" idx="1"/>
          </p:cNvCxnSpPr>
          <p:nvPr/>
        </p:nvCxnSpPr>
        <p:spPr>
          <a:xfrm flipV="1">
            <a:off x="1422400" y="4680467"/>
            <a:ext cx="241300" cy="5934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 idx="3"/>
            <a:endCxn id="30" idx="1"/>
          </p:cNvCxnSpPr>
          <p:nvPr/>
        </p:nvCxnSpPr>
        <p:spPr>
          <a:xfrm>
            <a:off x="1422400" y="5446931"/>
            <a:ext cx="241300" cy="104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422400" y="5703332"/>
            <a:ext cx="241300" cy="6368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1663700" y="5569466"/>
            <a:ext cx="2324100" cy="724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9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MarFS</a:t>
            </a:r>
            <a:r>
              <a:rPr lang="en-US" dirty="0" smtClean="0"/>
              <a:t>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Linux </a:t>
            </a:r>
            <a:r>
              <a:rPr lang="en-US" dirty="0"/>
              <a:t>system(s) with C/C++ and FUSE support</a:t>
            </a:r>
          </a:p>
          <a:p>
            <a:pPr lvl="0"/>
            <a:r>
              <a:rPr lang="en-US" dirty="0"/>
              <a:t>MPI for parallel communication in </a:t>
            </a:r>
            <a:r>
              <a:rPr lang="en-US" dirty="0" err="1" smtClean="0"/>
              <a:t>Pftool</a:t>
            </a:r>
            <a:r>
              <a:rPr lang="en-US" dirty="0" smtClean="0"/>
              <a:t> </a:t>
            </a:r>
            <a:r>
              <a:rPr lang="en-US" dirty="0"/>
              <a:t>(a parallel data transfer tool, see https://</a:t>
            </a:r>
            <a:r>
              <a:rPr lang="en-US" dirty="0" err="1"/>
              <a:t>github.com</a:t>
            </a:r>
            <a:r>
              <a:rPr lang="en-US" dirty="0"/>
              <a:t>/</a:t>
            </a:r>
            <a:r>
              <a:rPr lang="en-US" dirty="0" err="1"/>
              <a:t>pftool</a:t>
            </a:r>
            <a:r>
              <a:rPr lang="en-US" dirty="0"/>
              <a:t>/</a:t>
            </a:r>
            <a:r>
              <a:rPr lang="en-US" dirty="0" err="1"/>
              <a:t>pftool</a:t>
            </a:r>
            <a:r>
              <a:rPr lang="en-US" dirty="0"/>
              <a:t>). Thus, most any MPI library with a C interface can be used.</a:t>
            </a:r>
          </a:p>
          <a:p>
            <a:pPr lvl="1"/>
            <a:r>
              <a:rPr lang="en-US" dirty="0"/>
              <a:t>Communications with the MPI library can utilize many communications methods like TCP/IP, </a:t>
            </a:r>
            <a:r>
              <a:rPr lang="en-US" dirty="0" err="1"/>
              <a:t>Infiniband</a:t>
            </a:r>
            <a:r>
              <a:rPr lang="en-US" dirty="0"/>
              <a:t> OFED, etc.</a:t>
            </a:r>
          </a:p>
          <a:p>
            <a:pPr lvl="0"/>
            <a:r>
              <a:rPr lang="en-US" dirty="0" smtClean="0"/>
              <a:t>All servers need to see all metadata file systems and all object server system directly or via forwarding</a:t>
            </a:r>
            <a:endParaRPr lang="en-US" dirty="0"/>
          </a:p>
          <a:p>
            <a:endParaRPr lang="en-US" dirty="0"/>
          </a:p>
        </p:txBody>
      </p:sp>
    </p:spTree>
    <p:extLst>
      <p:ext uri="{BB962C8B-B14F-4D97-AF65-F5344CB8AC3E}">
        <p14:creationId xmlns:p14="http://schemas.microsoft.com/office/powerpoint/2010/main" val="367110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690</TotalTime>
  <Words>1278</Words>
  <Application>Microsoft Macintosh PowerPoint</Application>
  <PresentationFormat>On-screen Show (4:3)</PresentationFormat>
  <Paragraphs>138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MarFS A Near-POSIX File System using  Scale Out Commercial/Cloud for Data and Many POSIX File Systems  for Metadata (SPOOFS) Gary Grider, LANL</vt:lpstr>
      <vt:lpstr>Campaign Storage? Scalable POSIX on Object</vt:lpstr>
      <vt:lpstr>What is it?</vt:lpstr>
      <vt:lpstr>What it is not!</vt:lpstr>
      <vt:lpstr>Why do it/Isn’t it hard to do?</vt:lpstr>
      <vt:lpstr>Uni Object and Multi Object File</vt:lpstr>
      <vt:lpstr>Packed File (same as previous but packed object)</vt:lpstr>
      <vt:lpstr>Pftool</vt:lpstr>
      <vt:lpstr>MarFS Requirements</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96</cp:revision>
  <dcterms:created xsi:type="dcterms:W3CDTF">2015-03-07T20:39:45Z</dcterms:created>
  <dcterms:modified xsi:type="dcterms:W3CDTF">2015-06-16T16:20:09Z</dcterms:modified>
</cp:coreProperties>
</file>