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71" r:id="rId14"/>
    <p:sldId id="272" r:id="rId15"/>
    <p:sldId id="270" r:id="rId16"/>
    <p:sldId id="273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5EEC3C"/>
    <a:srgbClr val="9EFF29"/>
    <a:srgbClr val="A4660C"/>
    <a:srgbClr val="952F69"/>
    <a:srgbClr val="FF856D"/>
    <a:srgbClr val="FF2549"/>
    <a:srgbClr val="003635"/>
    <a:srgbClr val="005856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560" y="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968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960" y="2949677"/>
            <a:ext cx="8048717" cy="1637071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83" y="1998415"/>
            <a:ext cx="7975483" cy="685791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713" y="194838"/>
            <a:ext cx="8246070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843" y="1275735"/>
            <a:ext cx="8246070" cy="326212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5500" y="605639"/>
            <a:ext cx="6461299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500" y="1519084"/>
            <a:ext cx="6461299" cy="322103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2693" y="220024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552291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024688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552291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024688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91912" y="3293390"/>
            <a:ext cx="5904854" cy="106475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StyleAttnGAN for Text-to-Image Synthesis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D114C-4CD0-0C92-A6F3-8AD6385AC259}"/>
              </a:ext>
            </a:extLst>
          </p:cNvPr>
          <p:cNvSpPr txBox="1"/>
          <p:nvPr/>
        </p:nvSpPr>
        <p:spPr>
          <a:xfrm>
            <a:off x="7206712" y="4602997"/>
            <a:ext cx="2781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DeepFusion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418BB-6D7C-2D14-73A0-531DC7CA6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26C6-5127-3B9D-DE85-DB1BE351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725" y="117345"/>
            <a:ext cx="9073993" cy="763526"/>
          </a:xfrm>
        </p:spPr>
        <p:txBody>
          <a:bodyPr>
            <a:noAutofit/>
          </a:bodyPr>
          <a:lstStyle/>
          <a:p>
            <a:r>
              <a:rPr lang="en-US" sz="3200" b="1" dirty="0"/>
              <a:t>AttnGAN: Attentional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00F2-7B72-753B-2645-B8800DBA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022A92-FBB2-24D8-C55B-9162FDCB5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99" y="1324660"/>
            <a:ext cx="8315813" cy="3701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66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482F3-9F0A-C70F-E0BB-50CBDED4E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EE82F-D0C8-E6D4-1493-E10BCC443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096B3-5B76-129D-5D16-3EA3BE96D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59" y="1341845"/>
            <a:ext cx="8246070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03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A002B-8297-99C0-5A19-1F68F1832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46CC-94C3-5C8E-DDF0-266D8A0D0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177" y="759417"/>
            <a:ext cx="8246070" cy="92990"/>
          </a:xfrm>
        </p:spPr>
        <p:txBody>
          <a:bodyPr>
            <a:noAutofit/>
          </a:bodyPr>
          <a:lstStyle/>
          <a:p>
            <a:r>
              <a:rPr lang="en-IN" sz="3200" b="1" i="0" dirty="0">
                <a:effectLst/>
                <a:latin typeface="-apple-system"/>
              </a:rPr>
              <a:t>Style-</a:t>
            </a:r>
            <a:r>
              <a:rPr lang="en-IN" sz="3200" b="1" i="0" dirty="0" err="1">
                <a:effectLst/>
                <a:latin typeface="-apple-system"/>
              </a:rPr>
              <a:t>AttnGAN</a:t>
            </a:r>
            <a:br>
              <a:rPr lang="en-IN" sz="2800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US" sz="48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7962EFC-78ED-41CA-56E6-E358470AE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992"/>
            <a:ext cx="6346556" cy="508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2C9600-F88E-E18C-8795-9C053E695A0B}"/>
              </a:ext>
            </a:extLst>
          </p:cNvPr>
          <p:cNvSpPr txBox="1"/>
          <p:nvPr/>
        </p:nvSpPr>
        <p:spPr>
          <a:xfrm>
            <a:off x="5815739" y="4712176"/>
            <a:ext cx="4610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1" dirty="0">
                <a:solidFill>
                  <a:srgbClr val="1F2328"/>
                </a:solidFill>
                <a:effectLst/>
                <a:latin typeface="-apple-system"/>
              </a:rPr>
              <a:t>StyleGAN generator architecture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92556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D66ED-D683-D460-C7C4-BF001C80E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CFE89-EAFE-2E21-AA0C-F06BB2058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0EFA6-E90C-A548-C2A4-9DFC9E423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958365"/>
            <a:ext cx="8826286" cy="408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728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4EAEC-4AFD-6D74-D5B5-F6F72F17F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64402-95DA-32B0-F511-D9E3C801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C428E-844D-CC63-7A86-35166018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8" y="958364"/>
            <a:ext cx="8246070" cy="418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713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7FFA3-02F1-C680-8A54-FB1DD7E72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94F2-DC26-7A67-F679-92454914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0D3B5-E3F3-AA6C-DBAB-D479D0942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351" y="1245083"/>
            <a:ext cx="8246070" cy="345899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1800" dirty="0"/>
              <a:t>StyleAttnGAN advances text-to-image synthesis by combining text alignment with global style coherence, building on models like StackGAN, ProGAN, and AttnGAN.</a:t>
            </a:r>
          </a:p>
          <a:p>
            <a:r>
              <a:rPr lang="en-US" sz="1800" dirty="0"/>
              <a:t>Its unique style-aware attention mechanism integrates text embeddings with a style vector, producing images that are both semantically accurate and aesthetically cohesive. </a:t>
            </a:r>
          </a:p>
          <a:p>
            <a:r>
              <a:rPr lang="en-US" sz="1800" dirty="0"/>
              <a:t>Through multi-stage generation and style-guided loss functions, StyleAttnGAN achieves higher-quality, detailed images that effectively reflect both text and desired style. </a:t>
            </a:r>
          </a:p>
          <a:p>
            <a:r>
              <a:rPr lang="en-US" sz="1800" dirty="0"/>
              <a:t>This model sets a strong foundation for future work in enhancing style control and handling complex text inputs in generative modeling.</a:t>
            </a:r>
          </a:p>
        </p:txBody>
      </p:sp>
    </p:spTree>
    <p:extLst>
      <p:ext uri="{BB962C8B-B14F-4D97-AF65-F5344CB8AC3E}">
        <p14:creationId xmlns:p14="http://schemas.microsoft.com/office/powerpoint/2010/main" val="209633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03DE7-F21A-D971-AF76-3A9A7CFD0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C4B8F-725F-D669-1148-8383AB2D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err="1"/>
              <a:t>Github</a:t>
            </a:r>
            <a:r>
              <a:rPr lang="en-US" sz="4800" b="1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1D1C-479C-09D4-36D8-62388B108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464" y="1717117"/>
            <a:ext cx="9374345" cy="2986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rgbClr val="00B0F0"/>
                </a:solidFill>
              </a:rPr>
              <a:t>https://github.com/cheekuag/DEEP-FUSION/tree/main/AttnGAN-Tensorflow-master</a:t>
            </a:r>
          </a:p>
        </p:txBody>
      </p:sp>
    </p:spTree>
    <p:extLst>
      <p:ext uri="{BB962C8B-B14F-4D97-AF65-F5344CB8AC3E}">
        <p14:creationId xmlns:p14="http://schemas.microsoft.com/office/powerpoint/2010/main" val="62171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00AE09-5042-611B-3E8C-C771E3B90F4B}"/>
              </a:ext>
            </a:extLst>
          </p:cNvPr>
          <p:cNvSpPr txBox="1"/>
          <p:nvPr/>
        </p:nvSpPr>
        <p:spPr>
          <a:xfrm>
            <a:off x="627681" y="1598757"/>
            <a:ext cx="824607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The project focuses on improving the StackGAN (Stacked Generative Adversarial Network) model by evolving it into a Style Attention GAN (SAGAN) for enhanced text-to-image retrieval. </a:t>
            </a:r>
          </a:p>
          <a:p>
            <a:endParaRPr lang="en-IN" dirty="0"/>
          </a:p>
          <a:p>
            <a:r>
              <a:rPr lang="en-IN" dirty="0"/>
              <a:t>This work builds upon a series of advancements in GAN-based image generation models, including Progressive GAN (ProGAN) and Attention GAN, which have significantly improved the quality and resolution of generated images.</a:t>
            </a:r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B9D0F0EF-3F4E-41F4-DF84-FBE2CD8005D0}"/>
              </a:ext>
            </a:extLst>
          </p:cNvPr>
          <p:cNvSpPr txBox="1"/>
          <p:nvPr/>
        </p:nvSpPr>
        <p:spPr>
          <a:xfrm>
            <a:off x="3626604" y="667742"/>
            <a:ext cx="45874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StackGAN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B0772E-563C-D598-3BD4-27D8CACC79EF}"/>
              </a:ext>
            </a:extLst>
          </p:cNvPr>
          <p:cNvSpPr txBox="1"/>
          <p:nvPr/>
        </p:nvSpPr>
        <p:spPr>
          <a:xfrm>
            <a:off x="2351868" y="1504649"/>
            <a:ext cx="4587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Oswald"/>
                <a:ea typeface="Oswald"/>
                <a:cs typeface="Oswald"/>
                <a:sym typeface="Oswald"/>
              </a:rPr>
              <a:t>Objectives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50587C-0655-8819-B7F4-5CDF6B3E3B52}"/>
              </a:ext>
            </a:extLst>
          </p:cNvPr>
          <p:cNvSpPr txBox="1"/>
          <p:nvPr/>
        </p:nvSpPr>
        <p:spPr>
          <a:xfrm>
            <a:off x="2351868" y="1873981"/>
            <a:ext cx="69781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Text to Image Retrieval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Generate high resolution images based on text description.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latin typeface="Times New Roman"/>
                <a:ea typeface="Times New Roman"/>
                <a:cs typeface="Times New Roman"/>
                <a:sym typeface="Times New Roman"/>
              </a:rPr>
              <a:t>Reproduce results of </a:t>
            </a:r>
            <a:r>
              <a:rPr lang="en" sz="1700" b="1" dirty="0">
                <a:latin typeface="Times New Roman"/>
                <a:ea typeface="Times New Roman"/>
                <a:cs typeface="Times New Roman"/>
                <a:sym typeface="Times New Roman"/>
              </a:rPr>
              <a:t>StackGAN: Text to Photo-realistic Image Synthesis with Stacked Generative Adversarial Networks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600" b="1" dirty="0">
                <a:latin typeface="Courier New"/>
                <a:ea typeface="Courier New"/>
                <a:cs typeface="Courier New"/>
                <a:sym typeface="Courier New"/>
              </a:rPr>
              <a:t>GAN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Generator - 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-US" dirty="0"/>
              <a:t>Creates realistic images from noise to fool the Discriminator.</a:t>
            </a:r>
            <a:endParaRPr lang="en-US"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Discriminator- </a:t>
            </a: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Returns the likelihood that the input image is real</a:t>
            </a:r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80;p18">
            <a:extLst>
              <a:ext uri="{FF2B5EF4-FFF2-40B4-BE49-F238E27FC236}">
                <a16:creationId xmlns:a16="http://schemas.microsoft.com/office/drawing/2014/main" id="{910AD547-1187-181F-577C-C2FE433DB4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8800" y="60738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ourier New"/>
                <a:ea typeface="Courier New"/>
                <a:cs typeface="Courier New"/>
                <a:sym typeface="Courier New"/>
              </a:rPr>
              <a:t>StackGAN</a:t>
            </a:r>
            <a:endParaRPr dirty="0"/>
          </a:p>
        </p:txBody>
      </p:sp>
      <p:sp>
        <p:nvSpPr>
          <p:cNvPr id="18" name="Google Shape;181;p18">
            <a:extLst>
              <a:ext uri="{FF2B5EF4-FFF2-40B4-BE49-F238E27FC236}">
                <a16:creationId xmlns:a16="http://schemas.microsoft.com/office/drawing/2014/main" id="{19270672-A43F-C3A8-0691-F39B3C9C9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60054" y="1351051"/>
            <a:ext cx="7092900" cy="2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Conditional GAN (condition - text description)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Times New Roman"/>
              <a:buChar char="➢"/>
            </a:pPr>
            <a:r>
              <a:rPr lang="en" sz="1500" dirty="0">
                <a:latin typeface="Times New Roman"/>
                <a:ea typeface="Times New Roman"/>
                <a:cs typeface="Times New Roman"/>
                <a:sym typeface="Times New Roman"/>
              </a:rPr>
              <a:t>Two GANs stacked 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" name="Google Shape;182;p18">
            <a:extLst>
              <a:ext uri="{FF2B5EF4-FFF2-40B4-BE49-F238E27FC236}">
                <a16:creationId xmlns:a16="http://schemas.microsoft.com/office/drawing/2014/main" id="{6AA5345B-19E1-81C5-D81D-A81EAF4E99B8}"/>
              </a:ext>
            </a:extLst>
          </p:cNvPr>
          <p:cNvSpPr/>
          <p:nvPr/>
        </p:nvSpPr>
        <p:spPr>
          <a:xfrm rot="10800000">
            <a:off x="1871175" y="2267875"/>
            <a:ext cx="1261200" cy="444328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" name="Google Shape;183;p18">
            <a:extLst>
              <a:ext uri="{FF2B5EF4-FFF2-40B4-BE49-F238E27FC236}">
                <a16:creationId xmlns:a16="http://schemas.microsoft.com/office/drawing/2014/main" id="{4E990430-1A92-F7C8-9E90-7FC31B7BB555}"/>
              </a:ext>
            </a:extLst>
          </p:cNvPr>
          <p:cNvSpPr/>
          <p:nvPr/>
        </p:nvSpPr>
        <p:spPr>
          <a:xfrm rot="10800000" flipH="1">
            <a:off x="2919400" y="2267875"/>
            <a:ext cx="4078800" cy="444329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" name="Google Shape;184;p18">
            <a:extLst>
              <a:ext uri="{FF2B5EF4-FFF2-40B4-BE49-F238E27FC236}">
                <a16:creationId xmlns:a16="http://schemas.microsoft.com/office/drawing/2014/main" id="{7FDECD1C-1CBB-F1BE-FA73-6398F6D06A9D}"/>
              </a:ext>
            </a:extLst>
          </p:cNvPr>
          <p:cNvSpPr/>
          <p:nvPr/>
        </p:nvSpPr>
        <p:spPr>
          <a:xfrm>
            <a:off x="52775" y="2781946"/>
            <a:ext cx="4308000" cy="2300815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Stage 1</a:t>
            </a:r>
            <a:endParaRPr sz="16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➔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 resolution image (64*64)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➔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embedding input with noise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➔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Captures the basic shape and colour of the text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Google Shape;185;p18">
            <a:extLst>
              <a:ext uri="{FF2B5EF4-FFF2-40B4-BE49-F238E27FC236}">
                <a16:creationId xmlns:a16="http://schemas.microsoft.com/office/drawing/2014/main" id="{8473095A-4EF3-1A73-53FA-53A69357023E}"/>
              </a:ext>
            </a:extLst>
          </p:cNvPr>
          <p:cNvSpPr/>
          <p:nvPr/>
        </p:nvSpPr>
        <p:spPr>
          <a:xfrm>
            <a:off x="4622975" y="2853050"/>
            <a:ext cx="4349100" cy="2229711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Stage 2</a:t>
            </a:r>
            <a:endParaRPr sz="1600" b="1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➔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 resolution image (256*256)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➔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Stage 1 result and embed input</a:t>
            </a:r>
            <a:endParaRPr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imes New Roman"/>
              <a:buChar char="➔"/>
            </a:pPr>
            <a:r>
              <a:rPr lang="en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Rectifies defects and adds details</a:t>
            </a: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" name="Google Shape;186;p18">
            <a:extLst>
              <a:ext uri="{FF2B5EF4-FFF2-40B4-BE49-F238E27FC236}">
                <a16:creationId xmlns:a16="http://schemas.microsoft.com/office/drawing/2014/main" id="{26572439-EBD6-57B2-E371-3DA35FC2E7F7}"/>
              </a:ext>
            </a:extLst>
          </p:cNvPr>
          <p:cNvSpPr/>
          <p:nvPr/>
        </p:nvSpPr>
        <p:spPr>
          <a:xfrm rot="10800000" flipH="1">
            <a:off x="3361775" y="1723300"/>
            <a:ext cx="1261200" cy="7575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7;p22">
            <a:extLst>
              <a:ext uri="{FF2B5EF4-FFF2-40B4-BE49-F238E27FC236}">
                <a16:creationId xmlns:a16="http://schemas.microsoft.com/office/drawing/2014/main" id="{E168C062-DD32-B0CF-6ED5-2F174BE65317}"/>
              </a:ext>
            </a:extLst>
          </p:cNvPr>
          <p:cNvSpPr txBox="1">
            <a:spLocks/>
          </p:cNvSpPr>
          <p:nvPr/>
        </p:nvSpPr>
        <p:spPr>
          <a:xfrm>
            <a:off x="3091912" y="56583"/>
            <a:ext cx="6676998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IN" sz="32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Conditioning Augmentation</a:t>
            </a:r>
          </a:p>
        </p:txBody>
      </p:sp>
      <p:pic>
        <p:nvPicPr>
          <p:cNvPr id="4" name="Google Shape;228;p22">
            <a:extLst>
              <a:ext uri="{FF2B5EF4-FFF2-40B4-BE49-F238E27FC236}">
                <a16:creationId xmlns:a16="http://schemas.microsoft.com/office/drawing/2014/main" id="{7480B657-15C1-222D-9082-38C64F7D987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847" y="1547622"/>
            <a:ext cx="4098624" cy="215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29;p22">
            <a:extLst>
              <a:ext uri="{FF2B5EF4-FFF2-40B4-BE49-F238E27FC236}">
                <a16:creationId xmlns:a16="http://schemas.microsoft.com/office/drawing/2014/main" id="{6646E3F9-34B6-226A-945F-F0BCAB6BC07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0350" y="1471650"/>
            <a:ext cx="3487150" cy="23087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30;p22">
            <a:extLst>
              <a:ext uri="{FF2B5EF4-FFF2-40B4-BE49-F238E27FC236}">
                <a16:creationId xmlns:a16="http://schemas.microsoft.com/office/drawing/2014/main" id="{8C8D79DD-BE83-8E97-97CB-63D63D8D64B1}"/>
              </a:ext>
            </a:extLst>
          </p:cNvPr>
          <p:cNvSpPr/>
          <p:nvPr/>
        </p:nvSpPr>
        <p:spPr>
          <a:xfrm>
            <a:off x="4449350" y="3026475"/>
            <a:ext cx="1011000" cy="4863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With CA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231;p22">
            <a:extLst>
              <a:ext uri="{FF2B5EF4-FFF2-40B4-BE49-F238E27FC236}">
                <a16:creationId xmlns:a16="http://schemas.microsoft.com/office/drawing/2014/main" id="{8833AF73-389A-5539-F861-A91CCC835AAD}"/>
              </a:ext>
            </a:extLst>
          </p:cNvPr>
          <p:cNvSpPr/>
          <p:nvPr/>
        </p:nvSpPr>
        <p:spPr>
          <a:xfrm>
            <a:off x="4449350" y="1778325"/>
            <a:ext cx="1011000" cy="486300"/>
          </a:xfrm>
          <a:prstGeom prst="homePlate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Times New Roman"/>
                <a:ea typeface="Times New Roman"/>
                <a:cs typeface="Times New Roman"/>
                <a:sym typeface="Times New Roman"/>
              </a:rPr>
              <a:t>Without CA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232;p22">
            <a:extLst>
              <a:ext uri="{FF2B5EF4-FFF2-40B4-BE49-F238E27FC236}">
                <a16:creationId xmlns:a16="http://schemas.microsoft.com/office/drawing/2014/main" id="{FCC35663-72D5-3840-0446-AE645846784A}"/>
              </a:ext>
            </a:extLst>
          </p:cNvPr>
          <p:cNvSpPr/>
          <p:nvPr/>
        </p:nvSpPr>
        <p:spPr>
          <a:xfrm>
            <a:off x="978300" y="3979750"/>
            <a:ext cx="1703700" cy="81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Lato"/>
                <a:ea typeface="Lato"/>
                <a:cs typeface="Lato"/>
                <a:sym typeface="Lato"/>
              </a:rPr>
              <a:t>(1,1024)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233;p22">
            <a:extLst>
              <a:ext uri="{FF2B5EF4-FFF2-40B4-BE49-F238E27FC236}">
                <a16:creationId xmlns:a16="http://schemas.microsoft.com/office/drawing/2014/main" id="{27EFCA16-A63E-8CDB-63F1-FD2FAD5AA5EF}"/>
              </a:ext>
            </a:extLst>
          </p:cNvPr>
          <p:cNvSpPr/>
          <p:nvPr/>
        </p:nvSpPr>
        <p:spPr>
          <a:xfrm>
            <a:off x="3636925" y="3944175"/>
            <a:ext cx="1703700" cy="81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Lato"/>
                <a:ea typeface="Lato"/>
                <a:cs typeface="Lato"/>
                <a:sym typeface="Lato"/>
              </a:rPr>
              <a:t>(1,256)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234;p22">
            <a:extLst>
              <a:ext uri="{FF2B5EF4-FFF2-40B4-BE49-F238E27FC236}">
                <a16:creationId xmlns:a16="http://schemas.microsoft.com/office/drawing/2014/main" id="{1280233E-FEFF-E020-8358-3748DCE4E5B5}"/>
              </a:ext>
            </a:extLst>
          </p:cNvPr>
          <p:cNvSpPr/>
          <p:nvPr/>
        </p:nvSpPr>
        <p:spPr>
          <a:xfrm>
            <a:off x="6295550" y="3944175"/>
            <a:ext cx="1703700" cy="8109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Lato"/>
                <a:ea typeface="Lato"/>
                <a:cs typeface="Lato"/>
                <a:sym typeface="Lato"/>
              </a:rPr>
              <a:t>(1,128)</a:t>
            </a:r>
            <a:endParaRPr sz="1500"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Google Shape;235;p22">
            <a:extLst>
              <a:ext uri="{FF2B5EF4-FFF2-40B4-BE49-F238E27FC236}">
                <a16:creationId xmlns:a16="http://schemas.microsoft.com/office/drawing/2014/main" id="{08572A26-F8A9-C0CE-2EEA-FB8F4B2EBEBB}"/>
              </a:ext>
            </a:extLst>
          </p:cNvPr>
          <p:cNvSpPr/>
          <p:nvPr/>
        </p:nvSpPr>
        <p:spPr>
          <a:xfrm>
            <a:off x="2682000" y="4175650"/>
            <a:ext cx="955200" cy="4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Linear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" name="Google Shape;236;p22">
            <a:extLst>
              <a:ext uri="{FF2B5EF4-FFF2-40B4-BE49-F238E27FC236}">
                <a16:creationId xmlns:a16="http://schemas.microsoft.com/office/drawing/2014/main" id="{4E38AA5A-E184-96B1-1AA0-C905CCF39386}"/>
              </a:ext>
            </a:extLst>
          </p:cNvPr>
          <p:cNvSpPr/>
          <p:nvPr/>
        </p:nvSpPr>
        <p:spPr>
          <a:xfrm>
            <a:off x="5340625" y="4140075"/>
            <a:ext cx="955200" cy="419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CA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9848D-3727-12C0-7AF4-15ABFBC8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28">
            <a:extLst>
              <a:ext uri="{FF2B5EF4-FFF2-40B4-BE49-F238E27FC236}">
                <a16:creationId xmlns:a16="http://schemas.microsoft.com/office/drawing/2014/main" id="{C6DF2696-4948-74D4-9EEF-57E16F356F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0527" y="149204"/>
            <a:ext cx="2401416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latin typeface="Courier New"/>
                <a:ea typeface="Courier New"/>
                <a:cs typeface="Courier New"/>
                <a:sym typeface="Courier New"/>
              </a:rPr>
              <a:t>Results</a:t>
            </a:r>
            <a:endParaRPr dirty="0"/>
          </a:p>
        </p:txBody>
      </p:sp>
      <p:pic>
        <p:nvPicPr>
          <p:cNvPr id="9" name="Google Shape;328;p28">
            <a:extLst>
              <a:ext uri="{FF2B5EF4-FFF2-40B4-BE49-F238E27FC236}">
                <a16:creationId xmlns:a16="http://schemas.microsoft.com/office/drawing/2014/main" id="{A2D0E2D6-D441-C7AE-DB0B-41E03E083FB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2977" y="1349015"/>
            <a:ext cx="2331926" cy="19046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329;p28">
            <a:extLst>
              <a:ext uri="{FF2B5EF4-FFF2-40B4-BE49-F238E27FC236}">
                <a16:creationId xmlns:a16="http://schemas.microsoft.com/office/drawing/2014/main" id="{B517FC96-22AA-267E-F0E3-851529180F3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4598"/>
          <a:stretch/>
        </p:blipFill>
        <p:spPr>
          <a:xfrm>
            <a:off x="4771114" y="1349016"/>
            <a:ext cx="3144050" cy="190462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8">
            <a:extLst>
              <a:ext uri="{FF2B5EF4-FFF2-40B4-BE49-F238E27FC236}">
                <a16:creationId xmlns:a16="http://schemas.microsoft.com/office/drawing/2014/main" id="{F9E1B77F-7923-A807-A0F9-DB7C2AFD8D22}"/>
              </a:ext>
            </a:extLst>
          </p:cNvPr>
          <p:cNvSpPr txBox="1"/>
          <p:nvPr/>
        </p:nvSpPr>
        <p:spPr>
          <a:xfrm>
            <a:off x="392696" y="3164448"/>
            <a:ext cx="31440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Stage 1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331;p28">
            <a:extLst>
              <a:ext uri="{FF2B5EF4-FFF2-40B4-BE49-F238E27FC236}">
                <a16:creationId xmlns:a16="http://schemas.microsoft.com/office/drawing/2014/main" id="{0432CB49-3BC7-1E7E-21E6-AAB96DED58C1}"/>
              </a:ext>
            </a:extLst>
          </p:cNvPr>
          <p:cNvSpPr txBox="1"/>
          <p:nvPr/>
        </p:nvSpPr>
        <p:spPr>
          <a:xfrm>
            <a:off x="4740168" y="3133949"/>
            <a:ext cx="3144000" cy="4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/>
                <a:ea typeface="Times New Roman"/>
                <a:cs typeface="Times New Roman"/>
                <a:sym typeface="Times New Roman"/>
              </a:rPr>
              <a:t>Stage 2</a:t>
            </a:r>
            <a:endParaRPr sz="1800" dirty="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ECA45F8-ED50-6FD2-453E-2BF5B6F61560}"/>
              </a:ext>
            </a:extLst>
          </p:cNvPr>
          <p:cNvSpPr txBox="1">
            <a:spLocks/>
          </p:cNvSpPr>
          <p:nvPr/>
        </p:nvSpPr>
        <p:spPr>
          <a:xfrm>
            <a:off x="721281" y="35393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Challenges in StackGAN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C76B13-1DEA-FD4F-1B25-F867979828CD}"/>
              </a:ext>
            </a:extLst>
          </p:cNvPr>
          <p:cNvSpPr txBox="1"/>
          <p:nvPr/>
        </p:nvSpPr>
        <p:spPr>
          <a:xfrm>
            <a:off x="775525" y="4049290"/>
            <a:ext cx="778967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Mode Collapse:</a:t>
            </a:r>
            <a:r>
              <a:rPr lang="en-US" sz="1400" dirty="0"/>
              <a:t> Limited diversity in generated images.</a:t>
            </a:r>
          </a:p>
          <a:p>
            <a:r>
              <a:rPr lang="en-US" sz="1400" b="1" dirty="0"/>
              <a:t>Training Instability:</a:t>
            </a:r>
            <a:r>
              <a:rPr lang="en-US" sz="1400" dirty="0"/>
              <a:t> Difficulties during early training stages.</a:t>
            </a:r>
          </a:p>
          <a:p>
            <a:r>
              <a:rPr lang="en-US" sz="1400" b="1" dirty="0"/>
              <a:t>High Computational Costs:</a:t>
            </a:r>
            <a:r>
              <a:rPr lang="en-US" sz="1400" dirty="0"/>
              <a:t> Long training times and resource requirements.</a:t>
            </a:r>
          </a:p>
          <a:p>
            <a:r>
              <a:rPr lang="en-US" sz="1400" b="1" dirty="0"/>
              <a:t>Limited Detail Generation:</a:t>
            </a:r>
            <a:r>
              <a:rPr lang="en-US" sz="1400" dirty="0"/>
              <a:t> Inadequate fine detail, especially in complex scenes.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62555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5ACE8-E449-219B-A62C-1A4D90CC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14036-93F7-27EF-0FBB-AF437228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231" y="101848"/>
            <a:ext cx="6540020" cy="763526"/>
          </a:xfrm>
        </p:spPr>
        <p:txBody>
          <a:bodyPr>
            <a:noAutofit/>
          </a:bodyPr>
          <a:lstStyle/>
          <a:p>
            <a:r>
              <a:rPr lang="en-US" sz="2800" b="1" dirty="0"/>
              <a:t>ProGAN: Progressive Growing of GANs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2E5E0-A1AD-F7EB-36A1-843E76111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4DF10-616B-5077-CC4B-4D91DF7F5996}"/>
              </a:ext>
            </a:extLst>
          </p:cNvPr>
          <p:cNvSpPr txBox="1"/>
          <p:nvPr/>
        </p:nvSpPr>
        <p:spPr>
          <a:xfrm>
            <a:off x="426844" y="1614134"/>
            <a:ext cx="808947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Progressive Training</a:t>
            </a:r>
          </a:p>
          <a:p>
            <a:endParaRPr lang="en-US" sz="2000" b="1" dirty="0"/>
          </a:p>
          <a:p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9059A-D2AE-E509-6894-04CFAA91E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81" y="2571750"/>
            <a:ext cx="257211" cy="285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B73B999-2AB2-4143-F3F6-E72405283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7" y="2199456"/>
            <a:ext cx="845938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08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D1AEB-24F6-CEF8-977D-0FEDB9EB4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726AC72-9567-95AA-5DF2-483B0B148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4231" y="101848"/>
            <a:ext cx="6540020" cy="763526"/>
          </a:xfrm>
        </p:spPr>
        <p:txBody>
          <a:bodyPr>
            <a:noAutofit/>
          </a:bodyPr>
          <a:lstStyle/>
          <a:p>
            <a:r>
              <a:rPr lang="en-US" sz="2800" b="1" dirty="0"/>
              <a:t>ProGAN: Progressive Growing of GANs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B4E0A98-8D62-DD3B-0358-A881C8BF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43" y="1275735"/>
            <a:ext cx="8246070" cy="3262122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170005-3BF3-8292-BFD1-B51A28F6F4B5}"/>
              </a:ext>
            </a:extLst>
          </p:cNvPr>
          <p:cNvSpPr txBox="1"/>
          <p:nvPr/>
        </p:nvSpPr>
        <p:spPr>
          <a:xfrm>
            <a:off x="426844" y="1614134"/>
            <a:ext cx="8089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Loss Function</a:t>
            </a:r>
          </a:p>
          <a:p>
            <a:endParaRPr lang="en-US" sz="20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3F26B4-64B9-22EA-C8B9-AD8C3D8C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81" y="2571750"/>
            <a:ext cx="257211" cy="2857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6D6531-B203-F521-A348-EDDE3F111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87" y="2216297"/>
            <a:ext cx="8449854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3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2D4C-E887-04C1-5DBB-8E5549E2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0F08-688C-17DD-5484-F6B9C063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AttnGAN: Attention GAN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D4539-8030-814A-8E3E-1E0DB5953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5AD3D-5FE0-6CD6-188A-417B441513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0" y="1329979"/>
            <a:ext cx="8401395" cy="37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5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</Words>
  <Application>Microsoft Office PowerPoint</Application>
  <PresentationFormat>On-screen Show (16:9)</PresentationFormat>
  <Paragraphs>61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-apple-system</vt:lpstr>
      <vt:lpstr>Arial</vt:lpstr>
      <vt:lpstr>Calibri</vt:lpstr>
      <vt:lpstr>Comic Sans MS</vt:lpstr>
      <vt:lpstr>Courier New</vt:lpstr>
      <vt:lpstr>Lato</vt:lpstr>
      <vt:lpstr>Oswald</vt:lpstr>
      <vt:lpstr>Times New Roman</vt:lpstr>
      <vt:lpstr>Office Theme</vt:lpstr>
      <vt:lpstr>StyleAttnGAN for Text-to-Image Synthesis</vt:lpstr>
      <vt:lpstr>Introduction</vt:lpstr>
      <vt:lpstr>PowerPoint Presentation</vt:lpstr>
      <vt:lpstr>StackGAN</vt:lpstr>
      <vt:lpstr>PowerPoint Presentation</vt:lpstr>
      <vt:lpstr>Results</vt:lpstr>
      <vt:lpstr>ProGAN: Progressive Growing of GANs</vt:lpstr>
      <vt:lpstr>ProGAN: Progressive Growing of GANs</vt:lpstr>
      <vt:lpstr>AttnGAN: Attention GAN</vt:lpstr>
      <vt:lpstr>AttnGAN: Attentional GAN</vt:lpstr>
      <vt:lpstr>PowerPoint Presentation</vt:lpstr>
      <vt:lpstr>Style-AttnGAN </vt:lpstr>
      <vt:lpstr>PowerPoint Presentation</vt:lpstr>
      <vt:lpstr>PowerPoint Presentation</vt:lpstr>
      <vt:lpstr>Conclusion</vt:lpstr>
      <vt:lpstr>Github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2024-11-11T06:27:47Z</dcterms:modified>
</cp:coreProperties>
</file>