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67" r:id="rId3"/>
    <p:sldId id="262" r:id="rId4"/>
    <p:sldId id="257" r:id="rId5"/>
    <p:sldId id="258"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3090" autoAdjust="0"/>
  </p:normalViewPr>
  <p:slideViewPr>
    <p:cSldViewPr snapToGrid="0">
      <p:cViewPr varScale="1">
        <p:scale>
          <a:sx n="83" d="100"/>
          <a:sy n="83" d="100"/>
        </p:scale>
        <p:origin x="6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17088-E15B-431C-945C-45AE30A6C131}" type="datetimeFigureOut">
              <a:rPr lang="de-DE" smtClean="0"/>
              <a:t>26.01.2021</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DEC52-BDE4-4875-ACE5-E55E0D0805AB}" type="slidenum">
              <a:rPr lang="de-DE" smtClean="0"/>
              <a:t>‹#›</a:t>
            </a:fld>
            <a:endParaRPr lang="de-DE"/>
          </a:p>
        </p:txBody>
      </p:sp>
    </p:spTree>
    <p:extLst>
      <p:ext uri="{BB962C8B-B14F-4D97-AF65-F5344CB8AC3E}">
        <p14:creationId xmlns:p14="http://schemas.microsoft.com/office/powerpoint/2010/main" val="285649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Internship_(medicine)" TargetMode="External"/><Relationship Id="rId13" Type="http://schemas.openxmlformats.org/officeDocument/2006/relationships/hyperlink" Target="https://en.wikipedia.org/wiki/Accounting" TargetMode="External"/><Relationship Id="rId18" Type="http://schemas.openxmlformats.org/officeDocument/2006/relationships/hyperlink" Target="https://en.wikipedia.org/wiki/Internship#cite_note-12" TargetMode="External"/><Relationship Id="rId3" Type="http://schemas.openxmlformats.org/officeDocument/2006/relationships/hyperlink" Target="https://en.wikipedia.org/wiki/Investment_banking" TargetMode="External"/><Relationship Id="rId7" Type="http://schemas.openxmlformats.org/officeDocument/2006/relationships/hyperlink" Target="https://en.wikipedia.org/wiki/Virtual_internship" TargetMode="External"/><Relationship Id="rId12" Type="http://schemas.openxmlformats.org/officeDocument/2006/relationships/hyperlink" Target="https://en.wikipedia.org/wiki/Lawyer" TargetMode="External"/><Relationship Id="rId17" Type="http://schemas.openxmlformats.org/officeDocument/2006/relationships/hyperlink" Target="https://en.wikipedia.org/wiki/Internship#cite_note-11" TargetMode="External"/><Relationship Id="rId2" Type="http://schemas.openxmlformats.org/officeDocument/2006/relationships/slide" Target="../slides/slide4.xml"/><Relationship Id="rId16" Type="http://schemas.openxmlformats.org/officeDocument/2006/relationships/hyperlink" Target="https://en.wikipedia.org/wiki/Advertising" TargetMode="External"/><Relationship Id="rId20" Type="http://schemas.openxmlformats.org/officeDocument/2006/relationships/hyperlink" Target="https://en.wikipedia.org/wiki/Internship#cite_note-:1-5" TargetMode="External"/><Relationship Id="rId1" Type="http://schemas.openxmlformats.org/officeDocument/2006/relationships/notesMaster" Target="../notesMasters/notesMaster1.xml"/><Relationship Id="rId6" Type="http://schemas.openxmlformats.org/officeDocument/2006/relationships/hyperlink" Target="https://en.wikipedia.org/wiki/Internship#cite_note-:2-13" TargetMode="External"/><Relationship Id="rId11" Type="http://schemas.openxmlformats.org/officeDocument/2006/relationships/hyperlink" Target="https://en.wikipedia.org/wiki/Engineering" TargetMode="External"/><Relationship Id="rId5" Type="http://schemas.openxmlformats.org/officeDocument/2006/relationships/hyperlink" Target="https://en.wikipedia.org/wiki/Internship#cite_note-10" TargetMode="External"/><Relationship Id="rId15" Type="http://schemas.openxmlformats.org/officeDocument/2006/relationships/hyperlink" Target="https://en.wikipedia.org/wiki/Technology" TargetMode="External"/><Relationship Id="rId10" Type="http://schemas.openxmlformats.org/officeDocument/2006/relationships/hyperlink" Target="https://en.wikipedia.org/wiki/Science" TargetMode="External"/><Relationship Id="rId19" Type="http://schemas.openxmlformats.org/officeDocument/2006/relationships/hyperlink" Target="https://en.wikipedia.org/wiki/Think_tank" TargetMode="External"/><Relationship Id="rId4" Type="http://schemas.openxmlformats.org/officeDocument/2006/relationships/hyperlink" Target="https://en.wikipedia.org/wiki/Internship#cite_note-9" TargetMode="External"/><Relationship Id="rId9" Type="http://schemas.openxmlformats.org/officeDocument/2006/relationships/hyperlink" Target="https://en.wikipedia.org/wiki/Intern_Architect" TargetMode="External"/><Relationship Id="rId14" Type="http://schemas.openxmlformats.org/officeDocument/2006/relationships/hyperlink" Target="https://en.wikipedia.org/wiki/Financ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collegeraptor.com/explore-careers/articles/careers-internships/where-to-start-your-search-for-an-internship/"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collegeraptor.com/getting-in/articles/college-admissions/nail-college-interview/" TargetMode="External"/><Relationship Id="rId5" Type="http://schemas.openxmlformats.org/officeDocument/2006/relationships/hyperlink" Target="https://www.collegeraptor.com/explore-careers/articles/careers-internships/how-to-find-an-internship-in-your-field-of-study/" TargetMode="External"/><Relationship Id="rId4" Type="http://schemas.openxmlformats.org/officeDocument/2006/relationships/hyperlink" Target="https://www.collegeraptor.com/explore-careers/articles/careers-internships/how-your-resume-should-look-if-youve-never-worked-befor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8D3DEC52-BDE4-4875-ACE5-E55E0D0805AB}" type="slidenum">
              <a:rPr lang="de-DE" smtClean="0"/>
              <a:t>1</a:t>
            </a:fld>
            <a:endParaRPr lang="de-DE"/>
          </a:p>
        </p:txBody>
      </p:sp>
    </p:spTree>
    <p:extLst>
      <p:ext uri="{BB962C8B-B14F-4D97-AF65-F5344CB8AC3E}">
        <p14:creationId xmlns:p14="http://schemas.microsoft.com/office/powerpoint/2010/main" val="1051091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noProof="0" dirty="0"/>
              <a:t>To get into the topic I will provide some general information about internships.</a:t>
            </a:r>
          </a:p>
          <a:p>
            <a:pPr marL="171450" indent="-171450">
              <a:buFont typeface="Arial" panose="020B0604020202020204" pitchFamily="34" charset="0"/>
              <a:buChar char="•"/>
            </a:pPr>
            <a:r>
              <a:rPr lang="en-GB" noProof="0" dirty="0"/>
              <a:t>Internships exist in a wide variety of industries and settings. Internships may be part time or full time and are commonly flexible with students‘ schedules. </a:t>
            </a:r>
          </a:p>
          <a:p>
            <a:pPr marL="171450" indent="-171450">
              <a:buFont typeface="Arial" panose="020B0604020202020204" pitchFamily="34" charset="0"/>
              <a:buChar char="•"/>
            </a:pPr>
            <a:endParaRPr lang="en-GB" noProof="0" dirty="0"/>
          </a:p>
          <a:p>
            <a:pPr marL="171450" indent="-171450">
              <a:buFont typeface="Arial" panose="020B0604020202020204" pitchFamily="34" charset="0"/>
              <a:buChar char="•"/>
            </a:pPr>
            <a:r>
              <a:rPr lang="en-GB" noProof="0" dirty="0"/>
              <a:t>A typical internship lasts between one and four months, but can also be shorter or longer depending on the organization involved</a:t>
            </a:r>
          </a:p>
          <a:p>
            <a:endParaRPr lang="de-DE" dirty="0"/>
          </a:p>
          <a:p>
            <a:pPr marL="171450" indent="-171450">
              <a:buFont typeface="Arial" panose="020B0604020202020204" pitchFamily="34" charset="0"/>
              <a:buChar char="•"/>
            </a:pPr>
            <a:r>
              <a:rPr lang="en-GB" noProof="0" dirty="0"/>
              <a:t>Some people may confuse internships with </a:t>
            </a:r>
            <a:r>
              <a:rPr lang="en-GB" noProof="0" dirty="0" err="1"/>
              <a:t>ápprenticeships</a:t>
            </a:r>
            <a:r>
              <a:rPr lang="en-GB" noProof="0" dirty="0"/>
              <a:t> and the main difference is that in internships the goal is to get new people into the field and attract their interest in some way whereas an apprenticeship particularly aims to train a new generation of practitioners</a:t>
            </a:r>
          </a:p>
          <a:p>
            <a:pPr marL="628650" lvl="1" indent="-171450">
              <a:buFont typeface="Arial" panose="020B0604020202020204" pitchFamily="34" charset="0"/>
              <a:buChar char="•"/>
            </a:pPr>
            <a:r>
              <a:rPr lang="en-GB" noProof="0" dirty="0"/>
              <a:t>German word for Internship is: </a:t>
            </a:r>
            <a:r>
              <a:rPr lang="en-GB" noProof="0" dirty="0" err="1"/>
              <a:t>Praktikum</a:t>
            </a:r>
            <a:endParaRPr lang="en-GB" noProof="0" dirty="0"/>
          </a:p>
          <a:p>
            <a:pPr marL="628650" lvl="1" indent="-171450">
              <a:buFont typeface="Arial" panose="020B0604020202020204" pitchFamily="34" charset="0"/>
              <a:buChar char="•"/>
            </a:pPr>
            <a:r>
              <a:rPr lang="en-GB" noProof="0" dirty="0"/>
              <a:t>German word for apprenticeship: </a:t>
            </a:r>
            <a:r>
              <a:rPr lang="en-GB" noProof="0" dirty="0" err="1"/>
              <a:t>Lehre</a:t>
            </a:r>
            <a:r>
              <a:rPr lang="en-GB" noProof="0" dirty="0"/>
              <a:t> / </a:t>
            </a:r>
            <a:r>
              <a:rPr lang="en-GB" noProof="0" dirty="0" err="1"/>
              <a:t>Ausbildung</a:t>
            </a:r>
            <a:endParaRPr lang="en-GB" noProof="0" dirty="0"/>
          </a:p>
        </p:txBody>
      </p:sp>
      <p:sp>
        <p:nvSpPr>
          <p:cNvPr id="4" name="Slide Number Placeholder 3"/>
          <p:cNvSpPr>
            <a:spLocks noGrp="1"/>
          </p:cNvSpPr>
          <p:nvPr>
            <p:ph type="sldNum" sz="quarter" idx="5"/>
          </p:nvPr>
        </p:nvSpPr>
        <p:spPr/>
        <p:txBody>
          <a:bodyPr/>
          <a:lstStyle/>
          <a:p>
            <a:fld id="{8D3DEC52-BDE4-4875-ACE5-E55E0D0805AB}" type="slidenum">
              <a:rPr lang="de-DE" smtClean="0"/>
              <a:t>3</a:t>
            </a:fld>
            <a:endParaRPr lang="de-DE"/>
          </a:p>
        </p:txBody>
      </p:sp>
    </p:spTree>
    <p:extLst>
      <p:ext uri="{BB962C8B-B14F-4D97-AF65-F5344CB8AC3E}">
        <p14:creationId xmlns:p14="http://schemas.microsoft.com/office/powerpoint/2010/main" val="330547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noProof="0" dirty="0"/>
          </a:p>
          <a:p>
            <a:pPr marL="171450" indent="-171450" algn="l">
              <a:buFont typeface="Arial" panose="020B0604020202020204" pitchFamily="34" charset="0"/>
              <a:buChar char="•"/>
            </a:pPr>
            <a:r>
              <a:rPr lang="en-US" b="1" i="0" dirty="0">
                <a:solidFill>
                  <a:srgbClr val="202122"/>
                </a:solidFill>
                <a:effectLst/>
                <a:latin typeface="Arial" panose="020B0604020202020204" pitchFamily="34" charset="0"/>
              </a:rPr>
              <a:t>Insights</a:t>
            </a:r>
            <a:r>
              <a:rPr lang="en-US" b="0" i="0" dirty="0">
                <a:solidFill>
                  <a:srgbClr val="202122"/>
                </a:solidFill>
                <a:effectLst/>
                <a:latin typeface="Arial" panose="020B0604020202020204" pitchFamily="34" charset="0"/>
              </a:rPr>
              <a:t>: Many large corporations, particularly </a:t>
            </a:r>
            <a:r>
              <a:rPr lang="en-US" b="0" i="0" u="none" strike="noStrike" dirty="0">
                <a:solidFill>
                  <a:srgbClr val="0B0080"/>
                </a:solidFill>
                <a:effectLst/>
                <a:latin typeface="Arial" panose="020B0604020202020204" pitchFamily="34" charset="0"/>
                <a:hlinkClick r:id="rId3" tooltip="Investment banking"/>
              </a:rPr>
              <a:t>investment banks</a:t>
            </a:r>
            <a:r>
              <a:rPr lang="en-US" b="0" i="0" dirty="0">
                <a:solidFill>
                  <a:srgbClr val="202122"/>
                </a:solidFill>
                <a:effectLst/>
                <a:latin typeface="Arial" panose="020B0604020202020204" pitchFamily="34" charset="0"/>
              </a:rPr>
              <a:t>, have "insights" programs that serve as a pre-internship event numbering a day to a week, either in person or virtually.</a:t>
            </a:r>
            <a:r>
              <a:rPr lang="en-US" b="0" i="0" u="none" strike="noStrike" baseline="30000" dirty="0">
                <a:solidFill>
                  <a:srgbClr val="0B0080"/>
                </a:solidFill>
                <a:effectLst/>
                <a:latin typeface="Arial" panose="020B0604020202020204" pitchFamily="34" charset="0"/>
                <a:hlinkClick r:id="rId4"/>
              </a:rPr>
              <a:t>[9]</a:t>
            </a:r>
            <a:r>
              <a:rPr lang="en-US" b="0" i="0" u="none" strike="noStrike" baseline="30000" dirty="0">
                <a:solidFill>
                  <a:srgbClr val="0B0080"/>
                </a:solidFill>
                <a:effectLst/>
                <a:latin typeface="Arial" panose="020B0604020202020204" pitchFamily="34" charset="0"/>
                <a:hlinkClick r:id="rId5"/>
              </a:rPr>
              <a:t>[10]</a:t>
            </a:r>
            <a:endParaRPr lang="en-US" b="0" i="0" dirty="0">
              <a:solidFill>
                <a:srgbClr val="202122"/>
              </a:solidFill>
              <a:effectLst/>
              <a:latin typeface="Arial" panose="020B0604020202020204" pitchFamily="34" charset="0"/>
            </a:endParaRPr>
          </a:p>
          <a:p>
            <a:pPr marL="171450" indent="-171450" algn="l">
              <a:buFont typeface="Arial" panose="020B0604020202020204" pitchFamily="34" charset="0"/>
              <a:buChar char="•"/>
            </a:pPr>
            <a:endParaRPr lang="en-US" b="1" i="0" dirty="0">
              <a:solidFill>
                <a:srgbClr val="202122"/>
              </a:solidFill>
              <a:effectLst/>
              <a:latin typeface="Arial" panose="020B0604020202020204" pitchFamily="34" charset="0"/>
            </a:endParaRPr>
          </a:p>
          <a:p>
            <a:pPr marL="171450" indent="-171450" algn="l">
              <a:buFont typeface="Arial" panose="020B0604020202020204" pitchFamily="34" charset="0"/>
              <a:buChar char="•"/>
            </a:pPr>
            <a:r>
              <a:rPr lang="en-US" b="1" i="0" dirty="0">
                <a:solidFill>
                  <a:srgbClr val="202122"/>
                </a:solidFill>
                <a:effectLst/>
                <a:latin typeface="Arial" panose="020B0604020202020204" pitchFamily="34" charset="0"/>
              </a:rPr>
              <a:t>Work research, virtual research (graduation) or dissertation:</a:t>
            </a:r>
            <a:r>
              <a:rPr lang="en-US" b="0" i="0" dirty="0">
                <a:solidFill>
                  <a:srgbClr val="202122"/>
                </a:solidFill>
                <a:effectLst/>
                <a:latin typeface="Arial" panose="020B0604020202020204" pitchFamily="34" charset="0"/>
              </a:rPr>
              <a:t> This is mostly done by students who are in their final year of school. With this kind of internship, a student does research for a particular company.</a:t>
            </a:r>
            <a:r>
              <a:rPr lang="en-US" b="0" i="0" u="none" strike="noStrike" baseline="30000" dirty="0">
                <a:solidFill>
                  <a:srgbClr val="0B0080"/>
                </a:solidFill>
                <a:effectLst/>
                <a:latin typeface="Arial" panose="020B0604020202020204" pitchFamily="34" charset="0"/>
                <a:hlinkClick r:id="rId6"/>
              </a:rPr>
              <a:t>[13]</a:t>
            </a:r>
            <a:r>
              <a:rPr lang="en-US" b="0" i="0" dirty="0">
                <a:solidFill>
                  <a:srgbClr val="202122"/>
                </a:solidFill>
                <a:effectLst/>
                <a:latin typeface="Arial" panose="020B0604020202020204" pitchFamily="34" charset="0"/>
              </a:rPr>
              <a:t> The company can have something that they feel they need to improve, or the student can choose a topic in the company themselves. The results of the research study will be put in a report and often will have to be presented.</a:t>
            </a:r>
            <a:r>
              <a:rPr lang="en-US" b="0" i="0" u="none" strike="noStrike" baseline="30000" dirty="0">
                <a:solidFill>
                  <a:srgbClr val="0B0080"/>
                </a:solidFill>
                <a:effectLst/>
                <a:latin typeface="Arial" panose="020B0604020202020204" pitchFamily="34" charset="0"/>
                <a:hlinkClick r:id="rId6"/>
              </a:rPr>
              <a:t>[13]</a:t>
            </a:r>
            <a:endParaRPr lang="en-US" b="0" i="0" dirty="0">
              <a:solidFill>
                <a:srgbClr val="202122"/>
              </a:solidFill>
              <a:effectLst/>
              <a:latin typeface="Arial" panose="020B0604020202020204" pitchFamily="34" charset="0"/>
            </a:endParaRPr>
          </a:p>
          <a:p>
            <a:pPr marL="171450" indent="-171450" algn="l">
              <a:buFont typeface="Arial" panose="020B0604020202020204" pitchFamily="34" charset="0"/>
              <a:buChar char="•"/>
            </a:pPr>
            <a:endParaRPr lang="en-US" b="1" i="0" dirty="0">
              <a:solidFill>
                <a:srgbClr val="202122"/>
              </a:solidFill>
              <a:effectLst/>
              <a:latin typeface="Arial" panose="020B0604020202020204" pitchFamily="34" charset="0"/>
            </a:endParaRPr>
          </a:p>
          <a:p>
            <a:pPr marL="171450" indent="-171450" algn="l">
              <a:buFont typeface="Arial" panose="020B0604020202020204" pitchFamily="34" charset="0"/>
              <a:buChar char="•"/>
            </a:pPr>
            <a:r>
              <a:rPr lang="en-US" b="0" i="0" dirty="0">
                <a:solidFill>
                  <a:srgbClr val="202122"/>
                </a:solidFill>
                <a:effectLst/>
                <a:latin typeface="Arial" panose="020B0604020202020204" pitchFamily="34" charset="0"/>
              </a:rPr>
              <a:t>Another type of internship growing in popularity is the </a:t>
            </a:r>
            <a:r>
              <a:rPr lang="en-US" b="0" i="0" u="none" strike="noStrike" dirty="0">
                <a:solidFill>
                  <a:srgbClr val="0B0080"/>
                </a:solidFill>
                <a:effectLst/>
                <a:latin typeface="Arial" panose="020B0604020202020204" pitchFamily="34" charset="0"/>
                <a:hlinkClick r:id="rId7" tooltip="Virtual internship"/>
              </a:rPr>
              <a:t>virtual internship</a:t>
            </a:r>
            <a:r>
              <a:rPr lang="en-US" b="0" i="0" dirty="0">
                <a:solidFill>
                  <a:srgbClr val="202122"/>
                </a:solidFill>
                <a:effectLst/>
                <a:latin typeface="Arial" panose="020B0604020202020204" pitchFamily="34" charset="0"/>
              </a:rPr>
              <a:t>, in which the intern works remotely, and is not physically present at the job location. It provides the capacity to gain job experience without the conventional requirement of being physically present in an office. The internship is conducted via virtual means, such as phone, email, and web communication.</a:t>
            </a:r>
          </a:p>
          <a:p>
            <a:pPr marL="628650" lvl="1" indent="-171450" algn="l">
              <a:buFont typeface="Arial" panose="020B0604020202020204" pitchFamily="34" charset="0"/>
              <a:buChar char="•"/>
            </a:pPr>
            <a:r>
              <a:rPr lang="en-US" b="0" i="0" dirty="0">
                <a:solidFill>
                  <a:srgbClr val="202122"/>
                </a:solidFill>
                <a:effectLst/>
                <a:latin typeface="Arial" panose="020B0604020202020204" pitchFamily="34" charset="0"/>
              </a:rPr>
              <a:t>This is particularly popular in times of COVID-19 as working with the company locally is hardly possible while still respecting rules like social distancing.</a:t>
            </a:r>
            <a:endParaRPr lang="en-US" b="1" i="0" dirty="0">
              <a:solidFill>
                <a:srgbClr val="202122"/>
              </a:solidFill>
              <a:effectLst/>
              <a:latin typeface="Arial" panose="020B0604020202020204" pitchFamily="34" charset="0"/>
            </a:endParaRPr>
          </a:p>
          <a:p>
            <a:pPr marL="171450" indent="-171450" algn="l">
              <a:buFont typeface="Arial" panose="020B0604020202020204" pitchFamily="34" charset="0"/>
              <a:buChar char="•"/>
            </a:pPr>
            <a:endParaRPr lang="en-US" b="1" i="0" dirty="0">
              <a:solidFill>
                <a:srgbClr val="202122"/>
              </a:solidFill>
              <a:effectLst/>
              <a:latin typeface="Arial" panose="020B0604020202020204" pitchFamily="34" charset="0"/>
            </a:endParaRPr>
          </a:p>
          <a:p>
            <a:pPr marL="171450" indent="-171450" algn="l">
              <a:buFont typeface="Arial" panose="020B0604020202020204" pitchFamily="34" charset="0"/>
              <a:buChar char="•"/>
            </a:pPr>
            <a:r>
              <a:rPr lang="en-US" b="1" i="0" dirty="0">
                <a:solidFill>
                  <a:srgbClr val="202122"/>
                </a:solidFill>
                <a:effectLst/>
                <a:latin typeface="Arial" panose="020B0604020202020204" pitchFamily="34" charset="0"/>
              </a:rPr>
              <a:t>Paid internships</a:t>
            </a:r>
            <a:r>
              <a:rPr lang="en-US" b="0" i="0" dirty="0">
                <a:solidFill>
                  <a:srgbClr val="202122"/>
                </a:solidFill>
                <a:effectLst/>
                <a:latin typeface="Arial" panose="020B0604020202020204" pitchFamily="34" charset="0"/>
              </a:rPr>
              <a:t> are common in professional fields including </a:t>
            </a:r>
            <a:r>
              <a:rPr lang="en-US" b="0" i="0" u="none" strike="noStrike" dirty="0">
                <a:solidFill>
                  <a:srgbClr val="0B0080"/>
                </a:solidFill>
                <a:effectLst/>
                <a:latin typeface="Arial" panose="020B0604020202020204" pitchFamily="34" charset="0"/>
                <a:hlinkClick r:id="rId8" tooltip="Internship (medicine)"/>
              </a:rPr>
              <a:t>medicine</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9" tooltip="Intern Architect"/>
              </a:rPr>
              <a:t>architecture</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10" tooltip="Science"/>
              </a:rPr>
              <a:t>science</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11" tooltip="Engineering"/>
              </a:rPr>
              <a:t>engineering</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12" tooltip="Lawyer"/>
              </a:rPr>
              <a:t>law</a:t>
            </a:r>
            <a:r>
              <a:rPr lang="en-US" b="0" i="0" dirty="0">
                <a:solidFill>
                  <a:srgbClr val="202122"/>
                </a:solidFill>
                <a:effectLst/>
                <a:latin typeface="Arial" panose="020B0604020202020204" pitchFamily="34" charset="0"/>
              </a:rPr>
              <a:t>, business (especially </a:t>
            </a:r>
            <a:r>
              <a:rPr lang="en-US" b="0" i="0" u="none" strike="noStrike" dirty="0">
                <a:solidFill>
                  <a:srgbClr val="0B0080"/>
                </a:solidFill>
                <a:effectLst/>
                <a:latin typeface="Arial" panose="020B0604020202020204" pitchFamily="34" charset="0"/>
                <a:hlinkClick r:id="rId13" tooltip="Accounting"/>
              </a:rPr>
              <a:t>accounting</a:t>
            </a:r>
            <a:r>
              <a:rPr lang="en-US" b="0" i="0" dirty="0">
                <a:solidFill>
                  <a:srgbClr val="202122"/>
                </a:solidFill>
                <a:effectLst/>
                <a:latin typeface="Arial" panose="020B0604020202020204" pitchFamily="34" charset="0"/>
              </a:rPr>
              <a:t> and </a:t>
            </a:r>
            <a:r>
              <a:rPr lang="en-US" b="0" i="0" u="none" strike="noStrike" dirty="0">
                <a:solidFill>
                  <a:srgbClr val="0B0080"/>
                </a:solidFill>
                <a:effectLst/>
                <a:latin typeface="Arial" panose="020B0604020202020204" pitchFamily="34" charset="0"/>
                <a:hlinkClick r:id="rId14" tooltip="Finance"/>
              </a:rPr>
              <a:t>finance</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15" tooltip="Technology"/>
              </a:rPr>
              <a:t>technology</a:t>
            </a:r>
            <a:r>
              <a:rPr lang="en-US" b="0" i="0" dirty="0">
                <a:solidFill>
                  <a:srgbClr val="202122"/>
                </a:solidFill>
                <a:effectLst/>
                <a:latin typeface="Arial" panose="020B0604020202020204" pitchFamily="34" charset="0"/>
              </a:rPr>
              <a:t>, and </a:t>
            </a:r>
            <a:r>
              <a:rPr lang="en-US" b="0" i="0" u="none" strike="noStrike" dirty="0">
                <a:solidFill>
                  <a:srgbClr val="0B0080"/>
                </a:solidFill>
                <a:effectLst/>
                <a:latin typeface="Arial" panose="020B0604020202020204" pitchFamily="34" charset="0"/>
                <a:hlinkClick r:id="rId16" tooltip="Advertising"/>
              </a:rPr>
              <a:t>advertising</a:t>
            </a:r>
            <a:r>
              <a:rPr lang="en-US" b="0" i="0" dirty="0">
                <a:solidFill>
                  <a:srgbClr val="202122"/>
                </a:solidFill>
                <a:effectLst/>
                <a:latin typeface="Arial" panose="020B0604020202020204" pitchFamily="34" charset="0"/>
              </a:rPr>
              <a:t>.</a:t>
            </a:r>
            <a:r>
              <a:rPr lang="en-US" b="0" i="0" u="none" strike="noStrike" baseline="30000" dirty="0">
                <a:solidFill>
                  <a:srgbClr val="0B0080"/>
                </a:solidFill>
                <a:effectLst/>
                <a:latin typeface="Arial" panose="020B0604020202020204" pitchFamily="34" charset="0"/>
                <a:hlinkClick r:id="rId17"/>
              </a:rPr>
              <a:t>[11]</a:t>
            </a:r>
            <a:r>
              <a:rPr lang="en-US" b="0" i="0" dirty="0">
                <a:solidFill>
                  <a:srgbClr val="202122"/>
                </a:solidFill>
                <a:effectLst/>
                <a:latin typeface="Arial" panose="020B0604020202020204" pitchFamily="34" charset="0"/>
              </a:rPr>
              <a:t> Work experience internships usually occur during the second or third year of schooling. This type of internship is to expand an intern's knowledge both in their school studies and also at the company. The intern is expected to bring ideas and knowledge from school into the company.</a:t>
            </a:r>
            <a:r>
              <a:rPr lang="en-US" b="0" i="0" u="none" strike="noStrike" baseline="30000" dirty="0">
                <a:solidFill>
                  <a:srgbClr val="0B0080"/>
                </a:solidFill>
                <a:effectLst/>
                <a:latin typeface="Arial" panose="020B0604020202020204" pitchFamily="34" charset="0"/>
                <a:hlinkClick r:id="rId18"/>
              </a:rPr>
              <a:t>[12]</a:t>
            </a:r>
            <a:endParaRPr lang="en-US" b="0" i="0" dirty="0">
              <a:solidFill>
                <a:srgbClr val="202122"/>
              </a:solidFill>
              <a:effectLst/>
              <a:latin typeface="Arial" panose="020B0604020202020204" pitchFamily="34" charset="0"/>
            </a:endParaRPr>
          </a:p>
          <a:p>
            <a:pPr marL="171450" indent="-171450" algn="l">
              <a:buFont typeface="Arial" panose="020B0604020202020204" pitchFamily="34" charset="0"/>
              <a:buChar char="•"/>
            </a:pPr>
            <a:endParaRPr lang="en-US" b="1" i="0" dirty="0">
              <a:solidFill>
                <a:srgbClr val="202122"/>
              </a:solidFill>
              <a:effectLst/>
              <a:latin typeface="Arial" panose="020B0604020202020204" pitchFamily="34" charset="0"/>
            </a:endParaRPr>
          </a:p>
          <a:p>
            <a:pPr marL="171450" indent="-171450" algn="l">
              <a:buFont typeface="Arial" panose="020B0604020202020204" pitchFamily="34" charset="0"/>
              <a:buChar char="•"/>
            </a:pPr>
            <a:r>
              <a:rPr lang="en-US" b="1" i="0" dirty="0">
                <a:solidFill>
                  <a:srgbClr val="202122"/>
                </a:solidFill>
                <a:effectLst/>
                <a:latin typeface="Arial" panose="020B0604020202020204" pitchFamily="34" charset="0"/>
              </a:rPr>
              <a:t>Unpaid internships</a:t>
            </a:r>
            <a:r>
              <a:rPr lang="en-US" b="0" i="0" dirty="0">
                <a:solidFill>
                  <a:srgbClr val="202122"/>
                </a:solidFill>
                <a:effectLst/>
                <a:latin typeface="Arial" panose="020B0604020202020204" pitchFamily="34" charset="0"/>
              </a:rPr>
              <a:t> are typically through non-profit charities and </a:t>
            </a:r>
            <a:r>
              <a:rPr lang="en-US" b="0" i="0" u="none" strike="noStrike" dirty="0">
                <a:solidFill>
                  <a:srgbClr val="0B0080"/>
                </a:solidFill>
                <a:effectLst/>
                <a:latin typeface="Arial" panose="020B0604020202020204" pitchFamily="34" charset="0"/>
                <a:hlinkClick r:id="rId19" tooltip="Think tank"/>
              </a:rPr>
              <a:t>think tanks</a:t>
            </a:r>
            <a:r>
              <a:rPr lang="en-US" b="0" i="0" dirty="0">
                <a:solidFill>
                  <a:srgbClr val="202122"/>
                </a:solidFill>
                <a:effectLst/>
                <a:latin typeface="Arial" panose="020B0604020202020204" pitchFamily="34" charset="0"/>
              </a:rPr>
              <a:t> which often have unpaid or volunteer positions.</a:t>
            </a:r>
            <a:r>
              <a:rPr lang="en-US" b="0" i="0" u="none" strike="noStrike" baseline="30000" dirty="0">
                <a:solidFill>
                  <a:srgbClr val="0B0080"/>
                </a:solidFill>
                <a:effectLst/>
                <a:latin typeface="Arial" panose="020B0604020202020204" pitchFamily="34" charset="0"/>
                <a:hlinkClick r:id="rId20"/>
              </a:rPr>
              <a:t>[5]</a:t>
            </a:r>
            <a:r>
              <a:rPr lang="en-US" b="0" i="0" dirty="0">
                <a:solidFill>
                  <a:srgbClr val="202122"/>
                </a:solidFill>
                <a:effectLst/>
                <a:latin typeface="Arial" panose="020B0604020202020204" pitchFamily="34" charset="0"/>
              </a:rPr>
              <a:t> State law and state enforcement agencies may impose requirements on unpaid internship programs under Minimum Wage Act. A program must meet criteria to be properly classified as an unpaid internship.</a:t>
            </a:r>
          </a:p>
          <a:p>
            <a:pPr marL="171450" indent="-171450" algn="l">
              <a:buFont typeface="Arial" panose="020B0604020202020204" pitchFamily="34" charset="0"/>
              <a:buChar char="•"/>
            </a:pPr>
            <a:endParaRPr lang="en-US" b="1" i="0" dirty="0">
              <a:solidFill>
                <a:srgbClr val="202122"/>
              </a:solidFill>
              <a:effectLst/>
              <a:latin typeface="Arial" panose="020B0604020202020204" pitchFamily="34" charset="0"/>
            </a:endParaRPr>
          </a:p>
          <a:p>
            <a:pPr marL="171450" indent="-171450" algn="l">
              <a:buFont typeface="Arial" panose="020B0604020202020204" pitchFamily="34" charset="0"/>
              <a:buChar char="•"/>
            </a:pPr>
            <a:r>
              <a:rPr lang="en-US" b="1" i="0" dirty="0">
                <a:solidFill>
                  <a:srgbClr val="202122"/>
                </a:solidFill>
                <a:effectLst/>
                <a:latin typeface="Arial" panose="020B0604020202020204" pitchFamily="34" charset="0"/>
              </a:rPr>
              <a:t>Partially-paid internships</a:t>
            </a:r>
            <a:r>
              <a:rPr lang="en-US" b="0" i="0" dirty="0">
                <a:solidFill>
                  <a:srgbClr val="202122"/>
                </a:solidFill>
                <a:effectLst/>
                <a:latin typeface="Arial" panose="020B0604020202020204" pitchFamily="34" charset="0"/>
              </a:rPr>
              <a:t> is when students are paid in the form of a stipend. Stipends are typically a fixed amount of money that is paid out on a regular basis. Usually, interns that are paid with stipends are paid on a set schedule associated with the organization.</a:t>
            </a:r>
            <a:r>
              <a:rPr lang="en-US" b="0" i="0" u="none" strike="noStrike" baseline="30000" dirty="0">
                <a:solidFill>
                  <a:srgbClr val="0B0080"/>
                </a:solidFill>
                <a:effectLst/>
                <a:latin typeface="Arial" panose="020B0604020202020204" pitchFamily="34" charset="0"/>
                <a:hlinkClick r:id="rId20"/>
              </a:rPr>
              <a:t>[5]</a:t>
            </a:r>
            <a:endParaRPr lang="en-US" b="0" i="0" dirty="0">
              <a:solidFill>
                <a:srgbClr val="202122"/>
              </a:solidFill>
              <a:effectLst/>
              <a:latin typeface="Arial" panose="020B0604020202020204" pitchFamily="34" charset="0"/>
            </a:endParaRPr>
          </a:p>
          <a:p>
            <a:pPr marL="171450" indent="-171450" algn="l">
              <a:buFont typeface="Arial" panose="020B0604020202020204" pitchFamily="34" charset="0"/>
              <a:buChar char="•"/>
            </a:pPr>
            <a:endParaRPr lang="en-US" b="0" i="0" dirty="0">
              <a:solidFill>
                <a:srgbClr val="202122"/>
              </a:solidFill>
              <a:effectLst/>
              <a:latin typeface="Arial" panose="020B0604020202020204" pitchFamily="34" charset="0"/>
            </a:endParaRPr>
          </a:p>
          <a:p>
            <a:endParaRPr lang="en-GB" noProof="0" dirty="0"/>
          </a:p>
        </p:txBody>
      </p:sp>
      <p:sp>
        <p:nvSpPr>
          <p:cNvPr id="4" name="Slide Number Placeholder 3"/>
          <p:cNvSpPr>
            <a:spLocks noGrp="1"/>
          </p:cNvSpPr>
          <p:nvPr>
            <p:ph type="sldNum" sz="quarter" idx="5"/>
          </p:nvPr>
        </p:nvSpPr>
        <p:spPr/>
        <p:txBody>
          <a:bodyPr/>
          <a:lstStyle/>
          <a:p>
            <a:fld id="{8D3DEC52-BDE4-4875-ACE5-E55E0D0805AB}" type="slidenum">
              <a:rPr lang="de-DE" smtClean="0"/>
              <a:t>4</a:t>
            </a:fld>
            <a:endParaRPr lang="de-DE"/>
          </a:p>
        </p:txBody>
      </p:sp>
    </p:spTree>
    <p:extLst>
      <p:ext uri="{BB962C8B-B14F-4D97-AF65-F5344CB8AC3E}">
        <p14:creationId xmlns:p14="http://schemas.microsoft.com/office/powerpoint/2010/main" val="1878021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Job shadowing or work shadowing is a program consisting of on-the-job learning, career-development and leadership development</a:t>
            </a:r>
          </a:p>
          <a:p>
            <a:r>
              <a:rPr lang="en-GB" noProof="0" dirty="0"/>
              <a:t>Job shadowing involves working with another employee who might have a different job in hand, have something to teach or be able to help the person shadowing them to learn new aspects of the job, organization, certain behaviours or competences</a:t>
            </a:r>
          </a:p>
        </p:txBody>
      </p:sp>
      <p:sp>
        <p:nvSpPr>
          <p:cNvPr id="4" name="Slide Number Placeholder 3"/>
          <p:cNvSpPr>
            <a:spLocks noGrp="1"/>
          </p:cNvSpPr>
          <p:nvPr>
            <p:ph type="sldNum" sz="quarter" idx="5"/>
          </p:nvPr>
        </p:nvSpPr>
        <p:spPr/>
        <p:txBody>
          <a:bodyPr/>
          <a:lstStyle/>
          <a:p>
            <a:fld id="{8D3DEC52-BDE4-4875-ACE5-E55E0D0805AB}" type="slidenum">
              <a:rPr lang="de-DE" smtClean="0"/>
              <a:t>5</a:t>
            </a:fld>
            <a:endParaRPr lang="de-DE"/>
          </a:p>
        </p:txBody>
      </p:sp>
    </p:spTree>
    <p:extLst>
      <p:ext uri="{BB962C8B-B14F-4D97-AF65-F5344CB8AC3E}">
        <p14:creationId xmlns:p14="http://schemas.microsoft.com/office/powerpoint/2010/main" val="3408587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Job shadowing or work shadowing is a program consisting of on-the-job learning, career-development and leadership development</a:t>
            </a:r>
          </a:p>
          <a:p>
            <a:r>
              <a:rPr lang="en-GB" noProof="0" dirty="0"/>
              <a:t>Job shadowing involves working with another employee who might have a different job in hand, have something to teach or be able to help the person shadowing them to learn new aspects of the job, organization, certain behaviours or competences</a:t>
            </a:r>
          </a:p>
        </p:txBody>
      </p:sp>
      <p:sp>
        <p:nvSpPr>
          <p:cNvPr id="4" name="Slide Number Placeholder 3"/>
          <p:cNvSpPr>
            <a:spLocks noGrp="1"/>
          </p:cNvSpPr>
          <p:nvPr>
            <p:ph type="sldNum" sz="quarter" idx="5"/>
          </p:nvPr>
        </p:nvSpPr>
        <p:spPr/>
        <p:txBody>
          <a:bodyPr/>
          <a:lstStyle/>
          <a:p>
            <a:fld id="{8D3DEC52-BDE4-4875-ACE5-E55E0D0805AB}" type="slidenum">
              <a:rPr lang="de-DE" smtClean="0"/>
              <a:t>6</a:t>
            </a:fld>
            <a:endParaRPr lang="de-DE"/>
          </a:p>
        </p:txBody>
      </p:sp>
    </p:spTree>
    <p:extLst>
      <p:ext uri="{BB962C8B-B14F-4D97-AF65-F5344CB8AC3E}">
        <p14:creationId xmlns:p14="http://schemas.microsoft.com/office/powerpoint/2010/main" val="2533937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Companies in </a:t>
            </a:r>
            <a:r>
              <a:rPr lang="de-DE" dirty="0" err="1"/>
              <a:t>search</a:t>
            </a:r>
            <a:r>
              <a:rPr lang="de-DE" dirty="0"/>
              <a:t> </a:t>
            </a:r>
            <a:r>
              <a:rPr lang="de-DE" dirty="0" err="1"/>
              <a:t>of</a:t>
            </a:r>
            <a:r>
              <a:rPr lang="de-DE" dirty="0"/>
              <a:t> </a:t>
            </a:r>
            <a:r>
              <a:rPr lang="de-DE" dirty="0" err="1"/>
              <a:t>interns</a:t>
            </a:r>
            <a:r>
              <a:rPr lang="de-DE" dirty="0"/>
              <a:t> </a:t>
            </a:r>
            <a:r>
              <a:rPr lang="de-DE" dirty="0" err="1"/>
              <a:t>often</a:t>
            </a:r>
            <a:r>
              <a:rPr lang="de-DE" dirty="0"/>
              <a:t> find an </a:t>
            </a:r>
            <a:r>
              <a:rPr lang="de-DE" dirty="0" err="1"/>
              <a:t>place</a:t>
            </a:r>
            <a:r>
              <a:rPr lang="de-DE" dirty="0"/>
              <a:t> </a:t>
            </a:r>
            <a:r>
              <a:rPr lang="de-DE" dirty="0" err="1"/>
              <a:t>students</a:t>
            </a:r>
            <a:r>
              <a:rPr lang="de-DE" dirty="0"/>
              <a:t> in </a:t>
            </a:r>
            <a:r>
              <a:rPr lang="de-DE" dirty="0" err="1"/>
              <a:t>mostly</a:t>
            </a:r>
            <a:r>
              <a:rPr lang="de-DE" dirty="0"/>
              <a:t> </a:t>
            </a:r>
            <a:r>
              <a:rPr lang="de-DE" dirty="0" err="1"/>
              <a:t>unpaid</a:t>
            </a:r>
            <a:r>
              <a:rPr lang="de-DE" dirty="0"/>
              <a:t> </a:t>
            </a:r>
            <a:r>
              <a:rPr lang="de-DE" dirty="0" err="1"/>
              <a:t>internships</a:t>
            </a:r>
            <a:r>
              <a:rPr lang="de-DE" dirty="0"/>
              <a:t>, </a:t>
            </a:r>
            <a:r>
              <a:rPr lang="de-DE" dirty="0" err="1"/>
              <a:t>for</a:t>
            </a:r>
            <a:r>
              <a:rPr lang="de-DE" dirty="0"/>
              <a:t> a </a:t>
            </a:r>
            <a:r>
              <a:rPr lang="de-DE" dirty="0" err="1"/>
              <a:t>fee</a:t>
            </a:r>
            <a:r>
              <a:rPr lang="de-DE" dirty="0"/>
              <a:t>. </a:t>
            </a:r>
          </a:p>
          <a:p>
            <a:pPr marL="171450" indent="-171450">
              <a:buFont typeface="Arial" panose="020B0604020202020204" pitchFamily="34" charset="0"/>
              <a:buChar char="•"/>
            </a:pPr>
            <a:r>
              <a:rPr lang="de-DE" dirty="0"/>
              <a:t>These </a:t>
            </a:r>
            <a:r>
              <a:rPr lang="de-DE" dirty="0" err="1"/>
              <a:t>companies</a:t>
            </a:r>
            <a:r>
              <a:rPr lang="de-DE" dirty="0"/>
              <a:t> </a:t>
            </a:r>
            <a:r>
              <a:rPr lang="de-DE" dirty="0" err="1"/>
              <a:t>charge</a:t>
            </a:r>
            <a:r>
              <a:rPr lang="de-DE" dirty="0"/>
              <a:t> </a:t>
            </a:r>
            <a:r>
              <a:rPr lang="de-DE" dirty="0" err="1"/>
              <a:t>students</a:t>
            </a:r>
            <a:r>
              <a:rPr lang="de-DE" dirty="0"/>
              <a:t> </a:t>
            </a:r>
            <a:r>
              <a:rPr lang="de-DE" dirty="0" err="1"/>
              <a:t>to</a:t>
            </a:r>
            <a:r>
              <a:rPr lang="de-DE" dirty="0"/>
              <a:t> </a:t>
            </a:r>
            <a:r>
              <a:rPr lang="de-DE" dirty="0" err="1"/>
              <a:t>assist</a:t>
            </a:r>
            <a:r>
              <a:rPr lang="de-DE" dirty="0"/>
              <a:t> </a:t>
            </a:r>
            <a:r>
              <a:rPr lang="de-DE" dirty="0" err="1"/>
              <a:t>with</a:t>
            </a:r>
            <a:r>
              <a:rPr lang="de-DE" dirty="0"/>
              <a:t> </a:t>
            </a:r>
            <a:r>
              <a:rPr lang="de-DE" dirty="0" err="1"/>
              <a:t>research</a:t>
            </a:r>
            <a:r>
              <a:rPr lang="de-DE" dirty="0"/>
              <a:t>, promising </a:t>
            </a:r>
            <a:r>
              <a:rPr lang="de-DE" dirty="0" err="1"/>
              <a:t>to</a:t>
            </a:r>
            <a:r>
              <a:rPr lang="de-DE" dirty="0"/>
              <a:t> </a:t>
            </a:r>
            <a:r>
              <a:rPr lang="de-DE" dirty="0" err="1"/>
              <a:t>refund</a:t>
            </a:r>
            <a:r>
              <a:rPr lang="de-DE" dirty="0"/>
              <a:t> </a:t>
            </a:r>
            <a:r>
              <a:rPr lang="de-DE" dirty="0" err="1"/>
              <a:t>the</a:t>
            </a:r>
            <a:r>
              <a:rPr lang="de-DE" dirty="0"/>
              <a:t> </a:t>
            </a:r>
            <a:r>
              <a:rPr lang="de-DE" dirty="0" err="1"/>
              <a:t>fee</a:t>
            </a:r>
            <a:r>
              <a:rPr lang="de-DE" dirty="0"/>
              <a:t> </a:t>
            </a:r>
            <a:r>
              <a:rPr lang="de-DE" dirty="0" err="1"/>
              <a:t>if</a:t>
            </a:r>
            <a:r>
              <a:rPr lang="de-DE" dirty="0"/>
              <a:t> </a:t>
            </a:r>
            <a:r>
              <a:rPr lang="de-DE" dirty="0" err="1"/>
              <a:t>no</a:t>
            </a:r>
            <a:r>
              <a:rPr lang="de-DE" dirty="0"/>
              <a:t> </a:t>
            </a:r>
            <a:r>
              <a:rPr lang="de-DE" dirty="0" err="1"/>
              <a:t>internship</a:t>
            </a:r>
            <a:r>
              <a:rPr lang="de-DE" dirty="0"/>
              <a:t> </a:t>
            </a:r>
            <a:r>
              <a:rPr lang="de-DE" dirty="0" err="1"/>
              <a:t>is</a:t>
            </a:r>
            <a:r>
              <a:rPr lang="de-DE" dirty="0"/>
              <a:t> </a:t>
            </a:r>
            <a:r>
              <a:rPr lang="de-DE" dirty="0" err="1"/>
              <a:t>found</a:t>
            </a:r>
            <a:r>
              <a:rPr lang="de-DE" dirty="0"/>
              <a:t>.</a:t>
            </a:r>
          </a:p>
          <a:p>
            <a:pPr marL="171450" indent="-171450">
              <a:buFont typeface="Arial" panose="020B0604020202020204" pitchFamily="34" charset="0"/>
              <a:buChar char="•"/>
            </a:pPr>
            <a:r>
              <a:rPr lang="de-DE" dirty="0" err="1"/>
              <a:t>Programs</a:t>
            </a:r>
            <a:r>
              <a:rPr lang="de-DE" dirty="0"/>
              <a:t> </a:t>
            </a:r>
            <a:r>
              <a:rPr lang="de-DE" dirty="0" err="1"/>
              <a:t>vary</a:t>
            </a:r>
            <a:r>
              <a:rPr lang="de-DE" dirty="0"/>
              <a:t> and </a:t>
            </a:r>
            <a:r>
              <a:rPr lang="de-DE" dirty="0" err="1"/>
              <a:t>aim</a:t>
            </a:r>
            <a:r>
              <a:rPr lang="de-DE" dirty="0"/>
              <a:t> </a:t>
            </a:r>
            <a:r>
              <a:rPr lang="de-DE" dirty="0" err="1"/>
              <a:t>to</a:t>
            </a:r>
            <a:r>
              <a:rPr lang="de-DE" dirty="0"/>
              <a:t> </a:t>
            </a:r>
            <a:r>
              <a:rPr lang="de-DE" dirty="0" err="1"/>
              <a:t>provide</a:t>
            </a:r>
            <a:r>
              <a:rPr lang="de-DE" dirty="0"/>
              <a:t> </a:t>
            </a:r>
            <a:r>
              <a:rPr lang="de-DE" dirty="0" err="1"/>
              <a:t>internship</a:t>
            </a:r>
            <a:r>
              <a:rPr lang="de-DE" dirty="0"/>
              <a:t> </a:t>
            </a:r>
            <a:r>
              <a:rPr lang="de-DE" dirty="0" err="1"/>
              <a:t>placements</a:t>
            </a:r>
            <a:r>
              <a:rPr lang="de-DE" dirty="0"/>
              <a:t> at reputable </a:t>
            </a:r>
            <a:r>
              <a:rPr lang="de-DE" dirty="0" err="1"/>
              <a:t>companies</a:t>
            </a:r>
            <a:endParaRPr lang="de-DE" dirty="0"/>
          </a:p>
          <a:p>
            <a:pPr marL="628650" lvl="1" indent="-171450">
              <a:buFont typeface="Arial" panose="020B0604020202020204" pitchFamily="34" charset="0"/>
              <a:buChar char="•"/>
            </a:pPr>
            <a:r>
              <a:rPr lang="de-DE" dirty="0" err="1"/>
              <a:t>Some</a:t>
            </a:r>
            <a:r>
              <a:rPr lang="de-DE" dirty="0"/>
              <a:t> </a:t>
            </a:r>
            <a:r>
              <a:rPr lang="de-DE" dirty="0" err="1"/>
              <a:t>companies</a:t>
            </a:r>
            <a:r>
              <a:rPr lang="de-DE" dirty="0"/>
              <a:t> </a:t>
            </a:r>
            <a:r>
              <a:rPr lang="de-DE" dirty="0" err="1"/>
              <a:t>may</a:t>
            </a:r>
            <a:r>
              <a:rPr lang="de-DE" dirty="0"/>
              <a:t> </a:t>
            </a:r>
            <a:r>
              <a:rPr lang="de-DE" dirty="0" err="1"/>
              <a:t>even</a:t>
            </a:r>
            <a:r>
              <a:rPr lang="de-DE" dirty="0"/>
              <a:t> </a:t>
            </a:r>
            <a:r>
              <a:rPr lang="de-DE" dirty="0" err="1"/>
              <a:t>provide</a:t>
            </a:r>
            <a:r>
              <a:rPr lang="de-DE" dirty="0"/>
              <a:t> </a:t>
            </a:r>
            <a:r>
              <a:rPr lang="de-DE" dirty="0" err="1"/>
              <a:t>controlled</a:t>
            </a:r>
            <a:r>
              <a:rPr lang="de-DE" dirty="0"/>
              <a:t> </a:t>
            </a:r>
            <a:r>
              <a:rPr lang="de-DE" dirty="0" err="1"/>
              <a:t>housing</a:t>
            </a:r>
            <a:r>
              <a:rPr lang="de-DE" dirty="0"/>
              <a:t> in a </a:t>
            </a:r>
            <a:r>
              <a:rPr lang="de-DE" dirty="0" err="1"/>
              <a:t>new</a:t>
            </a:r>
            <a:r>
              <a:rPr lang="de-DE" dirty="0"/>
              <a:t> </a:t>
            </a:r>
            <a:r>
              <a:rPr lang="de-DE" dirty="0" err="1"/>
              <a:t>city</a:t>
            </a:r>
            <a:r>
              <a:rPr lang="de-DE" dirty="0"/>
              <a:t>, </a:t>
            </a:r>
            <a:r>
              <a:rPr lang="de-DE" dirty="0" err="1"/>
              <a:t>mentorship</a:t>
            </a:r>
            <a:r>
              <a:rPr lang="de-DE" dirty="0"/>
              <a:t>, support, </a:t>
            </a:r>
            <a:r>
              <a:rPr lang="de-DE" dirty="0" err="1"/>
              <a:t>networking</a:t>
            </a:r>
            <a:r>
              <a:rPr lang="de-DE" dirty="0"/>
              <a:t> </a:t>
            </a:r>
            <a:r>
              <a:rPr lang="de-DE" dirty="0" err="1"/>
              <a:t>activities</a:t>
            </a:r>
            <a:r>
              <a:rPr lang="de-DE" dirty="0"/>
              <a:t> and </a:t>
            </a:r>
            <a:r>
              <a:rPr lang="de-DE" dirty="0" err="1"/>
              <a:t>academic</a:t>
            </a:r>
            <a:r>
              <a:rPr lang="de-DE" dirty="0"/>
              <a:t> </a:t>
            </a:r>
            <a:r>
              <a:rPr lang="de-DE" dirty="0" err="1"/>
              <a:t>credit</a:t>
            </a:r>
            <a:endParaRPr lang="de-DE" dirty="0"/>
          </a:p>
        </p:txBody>
      </p:sp>
      <p:sp>
        <p:nvSpPr>
          <p:cNvPr id="4" name="Slide Number Placeholder 3"/>
          <p:cNvSpPr>
            <a:spLocks noGrp="1"/>
          </p:cNvSpPr>
          <p:nvPr>
            <p:ph type="sldNum" sz="quarter" idx="5"/>
          </p:nvPr>
        </p:nvSpPr>
        <p:spPr/>
        <p:txBody>
          <a:bodyPr/>
          <a:lstStyle/>
          <a:p>
            <a:fld id="{8D3DEC52-BDE4-4875-ACE5-E55E0D0805AB}" type="slidenum">
              <a:rPr lang="de-DE" smtClean="0"/>
              <a:t>7</a:t>
            </a:fld>
            <a:endParaRPr lang="de-DE"/>
          </a:p>
        </p:txBody>
      </p:sp>
    </p:spTree>
    <p:extLst>
      <p:ext uri="{BB962C8B-B14F-4D97-AF65-F5344CB8AC3E}">
        <p14:creationId xmlns:p14="http://schemas.microsoft.com/office/powerpoint/2010/main" val="3052843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33333"/>
                </a:solidFill>
                <a:effectLst/>
                <a:latin typeface="Roboto"/>
              </a:rPr>
              <a:t>The hands-on work experience interns receive is invaluable and cannot be obtained in a classroom setting, making this one of the most important </a:t>
            </a:r>
            <a:r>
              <a:rPr lang="en-US" b="1" i="0" dirty="0">
                <a:solidFill>
                  <a:srgbClr val="333333"/>
                </a:solidFill>
                <a:effectLst/>
                <a:latin typeface="Roboto"/>
              </a:rPr>
              <a:t>benefits of internships</a:t>
            </a:r>
          </a:p>
          <a:p>
            <a:pPr marL="228600" indent="-228600">
              <a:buAutoNum type="arabicPeriod"/>
            </a:pPr>
            <a:r>
              <a:rPr lang="en-US" b="0" i="0" dirty="0">
                <a:solidFill>
                  <a:srgbClr val="333333"/>
                </a:solidFill>
                <a:effectLst/>
                <a:latin typeface="Roboto"/>
              </a:rPr>
              <a:t>Exploring is an important part of the college experience, and internships are a great way for students to acquaint themselves with the field they are interested in.</a:t>
            </a:r>
          </a:p>
          <a:p>
            <a:pPr marL="228600" indent="-228600">
              <a:buAutoNum type="arabicPeriod"/>
            </a:pPr>
            <a:r>
              <a:rPr lang="en-US" b="0" i="0" dirty="0">
                <a:solidFill>
                  <a:srgbClr val="333333"/>
                </a:solidFill>
                <a:effectLst/>
                <a:latin typeface="Roboto"/>
              </a:rPr>
              <a:t>One of the most important </a:t>
            </a:r>
            <a:r>
              <a:rPr lang="en-US" b="1" i="0" dirty="0">
                <a:solidFill>
                  <a:srgbClr val="333333"/>
                </a:solidFill>
                <a:effectLst/>
                <a:latin typeface="Roboto"/>
              </a:rPr>
              <a:t>internship benefits</a:t>
            </a:r>
            <a:r>
              <a:rPr lang="en-US" b="0" i="0" dirty="0">
                <a:solidFill>
                  <a:srgbClr val="333333"/>
                </a:solidFill>
                <a:effectLst/>
                <a:latin typeface="Roboto"/>
              </a:rPr>
              <a:t> is that college graduates who already have some work experience in the form of an internship stand out to potential employers</a:t>
            </a:r>
          </a:p>
          <a:p>
            <a:pPr marL="228600" indent="-228600">
              <a:buAutoNum type="arabicPeriod"/>
            </a:pPr>
            <a:r>
              <a:rPr lang="en-US" b="0" i="0" dirty="0">
                <a:solidFill>
                  <a:srgbClr val="333333"/>
                </a:solidFill>
                <a:effectLst/>
                <a:latin typeface="Roboto"/>
              </a:rPr>
              <a:t>You can learn a lot about your strengths and weaknesses during an internship.</a:t>
            </a:r>
          </a:p>
          <a:p>
            <a:pPr marL="228600" indent="-228600">
              <a:buAutoNum type="arabicPeriod"/>
            </a:pPr>
            <a:r>
              <a:rPr lang="en-US" b="0" i="0" dirty="0">
                <a:solidFill>
                  <a:srgbClr val="333333"/>
                </a:solidFill>
                <a:effectLst/>
                <a:latin typeface="Roboto"/>
              </a:rPr>
              <a:t>Many internships are paid which means you can gain valuable work experience and make money at the same time.</a:t>
            </a:r>
          </a:p>
          <a:p>
            <a:pPr marL="228600" indent="-228600">
              <a:buAutoNum type="arabicPeriod"/>
            </a:pPr>
            <a:r>
              <a:rPr lang="en-US" b="0" i="0" dirty="0">
                <a:solidFill>
                  <a:srgbClr val="333333"/>
                </a:solidFill>
                <a:effectLst/>
                <a:latin typeface="Roboto"/>
              </a:rPr>
              <a:t>In the working world, it’s all about who you know. As an intern, you will be surrounded by professionals in the industry.</a:t>
            </a:r>
          </a:p>
          <a:p>
            <a:pPr marL="228600" indent="-228600">
              <a:buAutoNum type="arabicPeriod"/>
            </a:pPr>
            <a:r>
              <a:rPr lang="en-US" b="0" i="0" dirty="0">
                <a:solidFill>
                  <a:srgbClr val="333333"/>
                </a:solidFill>
                <a:effectLst/>
                <a:latin typeface="Roboto"/>
              </a:rPr>
              <a:t>Internships allow you to test out specific techniques learned in the classroom before entering the working world.</a:t>
            </a:r>
          </a:p>
          <a:p>
            <a:pPr marL="228600" indent="-228600">
              <a:buAutoNum type="arabicPeriod"/>
            </a:pPr>
            <a:r>
              <a:rPr lang="en-US" b="0" i="0" dirty="0">
                <a:solidFill>
                  <a:srgbClr val="333333"/>
                </a:solidFill>
                <a:effectLst/>
                <a:latin typeface="Roboto"/>
              </a:rPr>
              <a:t>Many companies use internships as a way to enhance their recruitment efforts. In some cases, a company may decide to hire an intern at the end of the assignment.</a:t>
            </a:r>
            <a:endParaRPr lang="de-DE" dirty="0"/>
          </a:p>
        </p:txBody>
      </p:sp>
      <p:sp>
        <p:nvSpPr>
          <p:cNvPr id="4" name="Slide Number Placeholder 3"/>
          <p:cNvSpPr>
            <a:spLocks noGrp="1"/>
          </p:cNvSpPr>
          <p:nvPr>
            <p:ph type="sldNum" sz="quarter" idx="5"/>
          </p:nvPr>
        </p:nvSpPr>
        <p:spPr/>
        <p:txBody>
          <a:bodyPr/>
          <a:lstStyle/>
          <a:p>
            <a:fld id="{8D3DEC52-BDE4-4875-ACE5-E55E0D0805AB}" type="slidenum">
              <a:rPr lang="de-DE" smtClean="0"/>
              <a:t>8</a:t>
            </a:fld>
            <a:endParaRPr lang="de-DE"/>
          </a:p>
        </p:txBody>
      </p:sp>
    </p:spTree>
    <p:extLst>
      <p:ext uri="{BB962C8B-B14F-4D97-AF65-F5344CB8AC3E}">
        <p14:creationId xmlns:p14="http://schemas.microsoft.com/office/powerpoint/2010/main" val="4057413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D1D1D"/>
                </a:solidFill>
                <a:effectLst/>
                <a:latin typeface="open sans" panose="020B0606030504020204" pitchFamily="34" charset="0"/>
              </a:rPr>
              <a:t>To get an </a:t>
            </a:r>
            <a:r>
              <a:rPr lang="en-US" b="0" i="0" u="sng" dirty="0">
                <a:solidFill>
                  <a:srgbClr val="9F9F9F"/>
                </a:solidFill>
                <a:effectLst/>
                <a:latin typeface="open sans" panose="020B0606030504020204" pitchFamily="34" charset="0"/>
                <a:hlinkClick r:id="rId3"/>
              </a:rPr>
              <a:t>internship, you have to find one first</a:t>
            </a:r>
            <a:r>
              <a:rPr lang="en-US" b="0" i="0" dirty="0">
                <a:solidFill>
                  <a:srgbClr val="1D1D1D"/>
                </a:solidFill>
                <a:effectLst/>
                <a:latin typeface="open sans" panose="020B0606030504020204" pitchFamily="34" charset="0"/>
              </a:rPr>
              <a:t>. This is where networking comes in. Whether you’re asking your favorite professor, a family friend, or even your academic advisor—everyone knows someone. Never underestimate the power of networking to not only find internships, but to also have someone put in a good word for you.</a:t>
            </a:r>
          </a:p>
          <a:p>
            <a:pPr marL="228600" indent="-228600">
              <a:buFont typeface="+mj-lt"/>
              <a:buAutoNum type="arabicPeriod"/>
            </a:pPr>
            <a:r>
              <a:rPr lang="en-US" b="0" i="0" dirty="0">
                <a:solidFill>
                  <a:srgbClr val="1D1D1D"/>
                </a:solidFill>
                <a:effectLst/>
                <a:latin typeface="open sans" panose="020B0606030504020204" pitchFamily="34" charset="0"/>
              </a:rPr>
              <a:t>Social media is a great way to find internships and also present yourself. Employers often check a candidate’s social media pages, so it’s vital to keep those pages clean and positive. If you don’t already have one, created a LinkedIn page to search for internship opportunities and have people search for you as well.</a:t>
            </a:r>
          </a:p>
          <a:p>
            <a:pPr marL="228600" indent="-228600">
              <a:buFont typeface="+mj-lt"/>
              <a:buAutoNum type="arabicPeriod"/>
            </a:pPr>
            <a:r>
              <a:rPr lang="en-US" b="0" i="0" dirty="0">
                <a:solidFill>
                  <a:srgbClr val="1D1D1D"/>
                </a:solidFill>
                <a:effectLst/>
                <a:latin typeface="open sans" panose="020B0606030504020204" pitchFamily="34" charset="0"/>
              </a:rPr>
              <a:t>The </a:t>
            </a:r>
            <a:r>
              <a:rPr lang="en-US" b="0" i="0" u="sng" dirty="0">
                <a:solidFill>
                  <a:srgbClr val="9F9F9F"/>
                </a:solidFill>
                <a:effectLst/>
                <a:latin typeface="open sans" panose="020B0606030504020204" pitchFamily="34" charset="0"/>
                <a:hlinkClick r:id="rId4"/>
              </a:rPr>
              <a:t>resume</a:t>
            </a:r>
            <a:r>
              <a:rPr lang="en-US" b="0" i="0" dirty="0">
                <a:solidFill>
                  <a:srgbClr val="1D1D1D"/>
                </a:solidFill>
                <a:effectLst/>
                <a:latin typeface="open sans" panose="020B0606030504020204" pitchFamily="34" charset="0"/>
              </a:rPr>
              <a:t> is often your very first impression. This is the place to highlight your skills, experience, interests, goals, and awards/accolades. A resume should be neat, 1–2 pages, have proper spelling and grammar, and be eye-catching.</a:t>
            </a:r>
          </a:p>
          <a:p>
            <a:pPr marL="228600" indent="-228600">
              <a:buFont typeface="+mj-lt"/>
              <a:buAutoNum type="arabicPeriod"/>
            </a:pPr>
            <a:r>
              <a:rPr lang="en-US" b="0" i="0" dirty="0">
                <a:solidFill>
                  <a:srgbClr val="1D1D1D"/>
                </a:solidFill>
                <a:effectLst/>
                <a:latin typeface="open sans" panose="020B0606030504020204" pitchFamily="34" charset="0"/>
              </a:rPr>
              <a:t>Employers will want an intern that has some experience related to their job title or duties. This could be previous work, volunteer experiences, or even related classes. Companies will understand that not every intern will have a long list of previous work history, but some </a:t>
            </a:r>
            <a:r>
              <a:rPr lang="en-US" b="0" i="0" u="sng" dirty="0">
                <a:solidFill>
                  <a:srgbClr val="9F9F9F"/>
                </a:solidFill>
                <a:effectLst/>
                <a:latin typeface="open sans" panose="020B0606030504020204" pitchFamily="34" charset="0"/>
                <a:hlinkClick r:id="rId5"/>
              </a:rPr>
              <a:t>relevant experience</a:t>
            </a:r>
            <a:r>
              <a:rPr lang="en-US" b="0" i="0" dirty="0">
                <a:solidFill>
                  <a:srgbClr val="1D1D1D"/>
                </a:solidFill>
                <a:effectLst/>
                <a:latin typeface="open sans" panose="020B0606030504020204" pitchFamily="34" charset="0"/>
              </a:rPr>
              <a:t> is ideal.</a:t>
            </a:r>
          </a:p>
          <a:p>
            <a:pPr marL="228600" indent="-228600" algn="l">
              <a:buFont typeface="+mj-lt"/>
              <a:buAutoNum type="arabicPeriod"/>
            </a:pPr>
            <a:r>
              <a:rPr lang="en-US" b="0" i="0" dirty="0">
                <a:solidFill>
                  <a:srgbClr val="1D1D1D"/>
                </a:solidFill>
                <a:effectLst/>
                <a:latin typeface="open sans" panose="020B0606030504020204" pitchFamily="34" charset="0"/>
              </a:rPr>
              <a:t>The all-important </a:t>
            </a:r>
            <a:r>
              <a:rPr lang="en-US" b="0" i="0" u="sng" dirty="0">
                <a:solidFill>
                  <a:srgbClr val="9F9F9F"/>
                </a:solidFill>
                <a:effectLst/>
                <a:latin typeface="open sans" panose="020B0606030504020204" pitchFamily="34" charset="0"/>
                <a:hlinkClick r:id="rId6"/>
              </a:rPr>
              <a:t>interview</a:t>
            </a:r>
            <a:r>
              <a:rPr lang="en-US" b="0" i="0" dirty="0">
                <a:solidFill>
                  <a:srgbClr val="1D1D1D"/>
                </a:solidFill>
                <a:effectLst/>
                <a:latin typeface="open sans" panose="020B0606030504020204" pitchFamily="34" charset="0"/>
              </a:rPr>
              <a:t> is another key element to earning an internship. Either by phone or in-person, we have already covered this part of applying for an internship extensively in earlier classes</a:t>
            </a:r>
          </a:p>
          <a:p>
            <a:pPr marL="685800" lvl="1" indent="-228600" algn="l">
              <a:buFont typeface="+mj-lt"/>
              <a:buAutoNum type="arabicPeriod"/>
            </a:pPr>
            <a:r>
              <a:rPr lang="en-US" b="0" i="0" dirty="0">
                <a:solidFill>
                  <a:srgbClr val="1D1D1D"/>
                </a:solidFill>
                <a:effectLst/>
                <a:latin typeface="open sans" panose="020B0606030504020204" pitchFamily="34" charset="0"/>
              </a:rPr>
              <a:t>The presentation has the expression “nail the interview” and someone came to me earlier and asked me what that means</a:t>
            </a:r>
          </a:p>
          <a:p>
            <a:pPr marL="685800" lvl="1" indent="-228600" algn="l">
              <a:buFont typeface="+mj-lt"/>
              <a:buAutoNum type="arabicPeriod"/>
            </a:pPr>
            <a:r>
              <a:rPr lang="en-US" b="0" i="0" dirty="0">
                <a:solidFill>
                  <a:srgbClr val="1D1D1D"/>
                </a:solidFill>
                <a:effectLst/>
                <a:latin typeface="open sans" panose="020B0606030504020204" pitchFamily="34" charset="0"/>
              </a:rPr>
              <a:t>So, I prepared this translation I got from google. And as we all know, google is always right</a:t>
            </a:r>
          </a:p>
          <a:p>
            <a:pPr marL="228600" indent="-228600" algn="l">
              <a:buFont typeface="+mj-lt"/>
              <a:buAutoNum type="arabicPeriod"/>
            </a:pPr>
            <a:r>
              <a:rPr lang="en-US" b="0" i="0" dirty="0">
                <a:solidFill>
                  <a:srgbClr val="1D1D1D"/>
                </a:solidFill>
                <a:effectLst/>
                <a:latin typeface="open sans" panose="020B0606030504020204" pitchFamily="34" charset="0"/>
              </a:rPr>
              <a:t>After the interview, be sure to send an email thanking them for their time. If you think of any other questions afterward, feel free to include it in that email as well. After a week or so, follow up with another email or call, inquiring about your candidacy. Following up can earn you kudos.</a:t>
            </a:r>
          </a:p>
        </p:txBody>
      </p:sp>
      <p:sp>
        <p:nvSpPr>
          <p:cNvPr id="4" name="Slide Number Placeholder 3"/>
          <p:cNvSpPr>
            <a:spLocks noGrp="1"/>
          </p:cNvSpPr>
          <p:nvPr>
            <p:ph type="sldNum" sz="quarter" idx="5"/>
          </p:nvPr>
        </p:nvSpPr>
        <p:spPr/>
        <p:txBody>
          <a:bodyPr/>
          <a:lstStyle/>
          <a:p>
            <a:fld id="{8D3DEC52-BDE4-4875-ACE5-E55E0D0805AB}" type="slidenum">
              <a:rPr lang="de-DE" smtClean="0"/>
              <a:t>10</a:t>
            </a:fld>
            <a:endParaRPr lang="de-DE"/>
          </a:p>
        </p:txBody>
      </p:sp>
    </p:spTree>
    <p:extLst>
      <p:ext uri="{BB962C8B-B14F-4D97-AF65-F5344CB8AC3E}">
        <p14:creationId xmlns:p14="http://schemas.microsoft.com/office/powerpoint/2010/main" val="885855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4292107-1249-4109-99A9-187283114BCF}" type="datetimeFigureOut">
              <a:rPr lang="de-DE" smtClean="0"/>
              <a:t>26.01.2021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C3B3564-9E7D-41D4-80D2-F1A2DD7ACCCD}" type="slidenum">
              <a:rPr lang="de-DE" smtClean="0"/>
              <a:t>‹#›</a:t>
            </a:fld>
            <a:endParaRPr lang="de-DE"/>
          </a:p>
        </p:txBody>
      </p:sp>
    </p:spTree>
    <p:extLst>
      <p:ext uri="{BB962C8B-B14F-4D97-AF65-F5344CB8AC3E}">
        <p14:creationId xmlns:p14="http://schemas.microsoft.com/office/powerpoint/2010/main" val="25834522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92107-1249-4109-99A9-187283114BCF}" type="datetimeFigureOut">
              <a:rPr lang="de-DE" smtClean="0"/>
              <a:t>26.01.2021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C3B3564-9E7D-41D4-80D2-F1A2DD7ACCCD}" type="slidenum">
              <a:rPr lang="de-DE" smtClean="0"/>
              <a:t>‹#›</a:t>
            </a:fld>
            <a:endParaRPr lang="de-DE"/>
          </a:p>
        </p:txBody>
      </p:sp>
    </p:spTree>
    <p:extLst>
      <p:ext uri="{BB962C8B-B14F-4D97-AF65-F5344CB8AC3E}">
        <p14:creationId xmlns:p14="http://schemas.microsoft.com/office/powerpoint/2010/main" val="264047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92107-1249-4109-99A9-187283114BCF}" type="datetimeFigureOut">
              <a:rPr lang="de-DE" smtClean="0"/>
              <a:t>26.01.2021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C3B3564-9E7D-41D4-80D2-F1A2DD7ACCCD}" type="slidenum">
              <a:rPr lang="de-DE" smtClean="0"/>
              <a:t>‹#›</a:t>
            </a:fld>
            <a:endParaRPr lang="de-DE"/>
          </a:p>
        </p:txBody>
      </p:sp>
    </p:spTree>
    <p:extLst>
      <p:ext uri="{BB962C8B-B14F-4D97-AF65-F5344CB8AC3E}">
        <p14:creationId xmlns:p14="http://schemas.microsoft.com/office/powerpoint/2010/main" val="15379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292107-1249-4109-99A9-187283114BCF}" type="datetimeFigureOut">
              <a:rPr lang="de-DE" smtClean="0"/>
              <a:t>26.01.2021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C3B3564-9E7D-41D4-80D2-F1A2DD7ACCCD}" type="slidenum">
              <a:rPr lang="de-DE" smtClean="0"/>
              <a:t>‹#›</a:t>
            </a:fld>
            <a:endParaRPr lang="de-DE"/>
          </a:p>
        </p:txBody>
      </p:sp>
    </p:spTree>
    <p:extLst>
      <p:ext uri="{BB962C8B-B14F-4D97-AF65-F5344CB8AC3E}">
        <p14:creationId xmlns:p14="http://schemas.microsoft.com/office/powerpoint/2010/main" val="122684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4292107-1249-4109-99A9-187283114BCF}" type="datetimeFigureOut">
              <a:rPr lang="de-DE" smtClean="0"/>
              <a:t>26.01.2021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C3B3564-9E7D-41D4-80D2-F1A2DD7ACCCD}" type="slidenum">
              <a:rPr lang="de-DE" smtClean="0"/>
              <a:t>‹#›</a:t>
            </a:fld>
            <a:endParaRPr lang="de-DE"/>
          </a:p>
        </p:txBody>
      </p:sp>
    </p:spTree>
    <p:extLst>
      <p:ext uri="{BB962C8B-B14F-4D97-AF65-F5344CB8AC3E}">
        <p14:creationId xmlns:p14="http://schemas.microsoft.com/office/powerpoint/2010/main" val="38685709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4292107-1249-4109-99A9-187283114BCF}" type="datetimeFigureOut">
              <a:rPr lang="de-DE" smtClean="0"/>
              <a:t>26.01.2021</a:t>
            </a:fld>
            <a:endParaRPr lang="de-DE"/>
          </a:p>
        </p:txBody>
      </p:sp>
      <p:sp>
        <p:nvSpPr>
          <p:cNvPr id="9" name="Footer Placeholder 8"/>
          <p:cNvSpPr>
            <a:spLocks noGrp="1"/>
          </p:cNvSpPr>
          <p:nvPr>
            <p:ph type="ftr" sz="quarter" idx="11"/>
          </p:nvPr>
        </p:nvSpPr>
        <p:spPr/>
        <p:txBody>
          <a:bodyPr/>
          <a:lstStyle/>
          <a:p>
            <a:endParaRPr lang="de-DE"/>
          </a:p>
        </p:txBody>
      </p:sp>
      <p:sp>
        <p:nvSpPr>
          <p:cNvPr id="10" name="Slide Number Placeholder 9"/>
          <p:cNvSpPr>
            <a:spLocks noGrp="1"/>
          </p:cNvSpPr>
          <p:nvPr>
            <p:ph type="sldNum" sz="quarter" idx="12"/>
          </p:nvPr>
        </p:nvSpPr>
        <p:spPr/>
        <p:txBody>
          <a:bodyPr/>
          <a:lstStyle/>
          <a:p>
            <a:fld id="{AC3B3564-9E7D-41D4-80D2-F1A2DD7ACCCD}" type="slidenum">
              <a:rPr lang="de-DE" smtClean="0"/>
              <a:t>‹#›</a:t>
            </a:fld>
            <a:endParaRPr lang="de-DE"/>
          </a:p>
        </p:txBody>
      </p:sp>
    </p:spTree>
    <p:extLst>
      <p:ext uri="{BB962C8B-B14F-4D97-AF65-F5344CB8AC3E}">
        <p14:creationId xmlns:p14="http://schemas.microsoft.com/office/powerpoint/2010/main" val="60713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4292107-1249-4109-99A9-187283114BCF}" type="datetimeFigureOut">
              <a:rPr lang="de-DE" smtClean="0"/>
              <a:t>26.01.2021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C3B3564-9E7D-41D4-80D2-F1A2DD7ACCCD}" type="slidenum">
              <a:rPr lang="de-DE" smtClean="0"/>
              <a:t>‹#›</a:t>
            </a:fld>
            <a:endParaRPr lang="de-DE"/>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5984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292107-1249-4109-99A9-187283114BCF}" type="datetimeFigureOut">
              <a:rPr lang="de-DE" smtClean="0"/>
              <a:t>26.01.2021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C3B3564-9E7D-41D4-80D2-F1A2DD7ACCCD}" type="slidenum">
              <a:rPr lang="de-DE" smtClean="0"/>
              <a:t>‹#›</a:t>
            </a:fld>
            <a:endParaRPr lang="de-DE"/>
          </a:p>
        </p:txBody>
      </p:sp>
    </p:spTree>
    <p:extLst>
      <p:ext uri="{BB962C8B-B14F-4D97-AF65-F5344CB8AC3E}">
        <p14:creationId xmlns:p14="http://schemas.microsoft.com/office/powerpoint/2010/main" val="221641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292107-1249-4109-99A9-187283114BCF}" type="datetimeFigureOut">
              <a:rPr lang="de-DE" smtClean="0"/>
              <a:t>26.01.2021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C3B3564-9E7D-41D4-80D2-F1A2DD7ACCCD}" type="slidenum">
              <a:rPr lang="de-DE" smtClean="0"/>
              <a:t>‹#›</a:t>
            </a:fld>
            <a:endParaRPr lang="de-DE"/>
          </a:p>
        </p:txBody>
      </p:sp>
    </p:spTree>
    <p:extLst>
      <p:ext uri="{BB962C8B-B14F-4D97-AF65-F5344CB8AC3E}">
        <p14:creationId xmlns:p14="http://schemas.microsoft.com/office/powerpoint/2010/main" val="219750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4292107-1249-4109-99A9-187283114BCF}" type="datetimeFigureOut">
              <a:rPr lang="de-DE" smtClean="0"/>
              <a:t>26.01.2021</a:t>
            </a:fld>
            <a:endParaRPr lang="de-DE"/>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de-DE"/>
          </a:p>
        </p:txBody>
      </p:sp>
      <p:sp>
        <p:nvSpPr>
          <p:cNvPr id="11" name="Slide Number Placeholder 10"/>
          <p:cNvSpPr>
            <a:spLocks noGrp="1"/>
          </p:cNvSpPr>
          <p:nvPr>
            <p:ph type="sldNum" sz="quarter" idx="12"/>
          </p:nvPr>
        </p:nvSpPr>
        <p:spPr/>
        <p:txBody>
          <a:bodyPr/>
          <a:lstStyle/>
          <a:p>
            <a:fld id="{AC3B3564-9E7D-41D4-80D2-F1A2DD7ACCCD}" type="slidenum">
              <a:rPr lang="de-DE" smtClean="0"/>
              <a:t>‹#›</a:t>
            </a:fld>
            <a:endParaRPr lang="de-DE"/>
          </a:p>
        </p:txBody>
      </p:sp>
    </p:spTree>
    <p:extLst>
      <p:ext uri="{BB962C8B-B14F-4D97-AF65-F5344CB8AC3E}">
        <p14:creationId xmlns:p14="http://schemas.microsoft.com/office/powerpoint/2010/main" val="1361560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4292107-1249-4109-99A9-187283114BCF}" type="datetimeFigureOut">
              <a:rPr lang="de-DE" smtClean="0"/>
              <a:t>26.01.2021</a:t>
            </a:fld>
            <a:endParaRPr lang="de-DE"/>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de-DE"/>
          </a:p>
        </p:txBody>
      </p:sp>
      <p:sp>
        <p:nvSpPr>
          <p:cNvPr id="10" name="Slide Number Placeholder 9"/>
          <p:cNvSpPr>
            <a:spLocks noGrp="1"/>
          </p:cNvSpPr>
          <p:nvPr>
            <p:ph type="sldNum" sz="quarter" idx="12"/>
          </p:nvPr>
        </p:nvSpPr>
        <p:spPr/>
        <p:txBody>
          <a:bodyPr/>
          <a:lstStyle/>
          <a:p>
            <a:fld id="{AC3B3564-9E7D-41D4-80D2-F1A2DD7ACCCD}" type="slidenum">
              <a:rPr lang="de-DE" smtClean="0"/>
              <a:t>‹#›</a:t>
            </a:fld>
            <a:endParaRPr lang="de-DE"/>
          </a:p>
        </p:txBody>
      </p:sp>
    </p:spTree>
    <p:extLst>
      <p:ext uri="{BB962C8B-B14F-4D97-AF65-F5344CB8AC3E}">
        <p14:creationId xmlns:p14="http://schemas.microsoft.com/office/powerpoint/2010/main" val="92052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4292107-1249-4109-99A9-187283114BCF}" type="datetimeFigureOut">
              <a:rPr lang="de-DE" smtClean="0"/>
              <a:t>26.01.2021</a:t>
            </a:fld>
            <a:endParaRPr lang="de-DE"/>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de-DE"/>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C3B3564-9E7D-41D4-80D2-F1A2DD7ACCCD}" type="slidenum">
              <a:rPr lang="de-DE" smtClean="0"/>
              <a:t>‹#›</a:t>
            </a:fld>
            <a:endParaRPr lang="de-DE"/>
          </a:p>
        </p:txBody>
      </p:sp>
    </p:spTree>
    <p:extLst>
      <p:ext uri="{BB962C8B-B14F-4D97-AF65-F5344CB8AC3E}">
        <p14:creationId xmlns:p14="http://schemas.microsoft.com/office/powerpoint/2010/main" val="17738305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Lernen Sie die Logos Hope kennen | OM Ships International">
            <a:extLst>
              <a:ext uri="{FF2B5EF4-FFF2-40B4-BE49-F238E27FC236}">
                <a16:creationId xmlns:a16="http://schemas.microsoft.com/office/drawing/2014/main" id="{EA806412-C280-43AB-BAD9-7267B772B5CC}"/>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l="14821" r="2829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E2CA085-4C95-4BC9-A604-6867CC4A4321}"/>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GB">
                <a:solidFill>
                  <a:schemeClr val="tx1"/>
                </a:solidFill>
              </a:rPr>
              <a:t>Internship</a:t>
            </a:r>
          </a:p>
        </p:txBody>
      </p:sp>
      <p:sp>
        <p:nvSpPr>
          <p:cNvPr id="3" name="Subtitle 2">
            <a:extLst>
              <a:ext uri="{FF2B5EF4-FFF2-40B4-BE49-F238E27FC236}">
                <a16:creationId xmlns:a16="http://schemas.microsoft.com/office/drawing/2014/main" id="{383AD1A8-6F7E-4D84-83DB-32786C261B3C}"/>
              </a:ext>
            </a:extLst>
          </p:cNvPr>
          <p:cNvSpPr>
            <a:spLocks noGrp="1"/>
          </p:cNvSpPr>
          <p:nvPr>
            <p:ph type="subTitle" idx="1"/>
          </p:nvPr>
        </p:nvSpPr>
        <p:spPr>
          <a:xfrm>
            <a:off x="2695194" y="4352544"/>
            <a:ext cx="6801612" cy="1239894"/>
          </a:xfrm>
        </p:spPr>
        <p:txBody>
          <a:bodyPr>
            <a:normAutofit/>
          </a:bodyPr>
          <a:lstStyle/>
          <a:p>
            <a:r>
              <a:rPr lang="de-DE">
                <a:solidFill>
                  <a:schemeClr val="tx1"/>
                </a:solidFill>
              </a:rPr>
              <a:t>By Loris Tomassetti</a:t>
            </a:r>
          </a:p>
          <a:p>
            <a:r>
              <a:rPr lang="en-GB">
                <a:solidFill>
                  <a:schemeClr val="tx1"/>
                </a:solidFill>
              </a:rPr>
              <a:t>Tuesday, 26 January 2021</a:t>
            </a:r>
            <a:endParaRPr lang="de-DE">
              <a:solidFill>
                <a:schemeClr val="tx1"/>
              </a:solidFill>
            </a:endParaRPr>
          </a:p>
        </p:txBody>
      </p:sp>
    </p:spTree>
    <p:extLst>
      <p:ext uri="{BB962C8B-B14F-4D97-AF65-F5344CB8AC3E}">
        <p14:creationId xmlns:p14="http://schemas.microsoft.com/office/powerpoint/2010/main" val="179750230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4B71A4-0D90-4D60-B6D5-A2AC37F42206}"/>
              </a:ext>
            </a:extLst>
          </p:cNvPr>
          <p:cNvSpPr>
            <a:spLocks noGrp="1"/>
          </p:cNvSpPr>
          <p:nvPr>
            <p:ph type="title"/>
          </p:nvPr>
        </p:nvSpPr>
        <p:spPr>
          <a:xfrm>
            <a:off x="1761066" y="964692"/>
            <a:ext cx="8669868" cy="1188720"/>
          </a:xfrm>
          <a:solidFill>
            <a:srgbClr val="FFFFFF"/>
          </a:solidFill>
          <a:ln>
            <a:solidFill>
              <a:srgbClr val="404040"/>
            </a:solidFill>
          </a:ln>
        </p:spPr>
        <p:txBody>
          <a:bodyPr>
            <a:normAutofit/>
          </a:bodyPr>
          <a:lstStyle/>
          <a:p>
            <a:r>
              <a:rPr lang="de-DE" dirty="0" err="1">
                <a:solidFill>
                  <a:srgbClr val="404040"/>
                </a:solidFill>
              </a:rPr>
              <a:t>Aspects</a:t>
            </a:r>
            <a:r>
              <a:rPr lang="de-DE" dirty="0">
                <a:solidFill>
                  <a:srgbClr val="404040"/>
                </a:solidFill>
              </a:rPr>
              <a:t> </a:t>
            </a:r>
            <a:r>
              <a:rPr lang="de-DE" dirty="0" err="1">
                <a:solidFill>
                  <a:srgbClr val="404040"/>
                </a:solidFill>
              </a:rPr>
              <a:t>influencing</a:t>
            </a:r>
            <a:r>
              <a:rPr lang="de-DE" dirty="0">
                <a:solidFill>
                  <a:srgbClr val="404040"/>
                </a:solidFill>
              </a:rPr>
              <a:t> </a:t>
            </a:r>
            <a:r>
              <a:rPr lang="de-DE" dirty="0" err="1">
                <a:solidFill>
                  <a:srgbClr val="404040"/>
                </a:solidFill>
              </a:rPr>
              <a:t>your</a:t>
            </a:r>
            <a:r>
              <a:rPr lang="de-DE" dirty="0">
                <a:solidFill>
                  <a:srgbClr val="404040"/>
                </a:solidFill>
              </a:rPr>
              <a:t> </a:t>
            </a:r>
            <a:r>
              <a:rPr lang="de-DE" dirty="0" err="1">
                <a:solidFill>
                  <a:srgbClr val="404040"/>
                </a:solidFill>
              </a:rPr>
              <a:t>internship</a:t>
            </a:r>
            <a:r>
              <a:rPr lang="de-DE" dirty="0">
                <a:solidFill>
                  <a:srgbClr val="404040"/>
                </a:solidFill>
              </a:rPr>
              <a:t> </a:t>
            </a:r>
            <a:r>
              <a:rPr lang="de-DE" dirty="0" err="1">
                <a:solidFill>
                  <a:srgbClr val="404040"/>
                </a:solidFill>
              </a:rPr>
              <a:t>Application</a:t>
            </a:r>
            <a:endParaRPr lang="de-DE" dirty="0">
              <a:solidFill>
                <a:srgbClr val="404040"/>
              </a:solidFill>
            </a:endParaRPr>
          </a:p>
        </p:txBody>
      </p:sp>
      <p:sp>
        <p:nvSpPr>
          <p:cNvPr id="3" name="Content Placeholder 2">
            <a:extLst>
              <a:ext uri="{FF2B5EF4-FFF2-40B4-BE49-F238E27FC236}">
                <a16:creationId xmlns:a16="http://schemas.microsoft.com/office/drawing/2014/main" id="{D93111A2-9E98-429B-96D9-05D47DA3A623}"/>
              </a:ext>
            </a:extLst>
          </p:cNvPr>
          <p:cNvSpPr>
            <a:spLocks noGrp="1"/>
          </p:cNvSpPr>
          <p:nvPr>
            <p:ph idx="1"/>
          </p:nvPr>
        </p:nvSpPr>
        <p:spPr>
          <a:xfrm>
            <a:off x="3238831" y="2638044"/>
            <a:ext cx="5714338" cy="3101983"/>
          </a:xfrm>
        </p:spPr>
        <p:txBody>
          <a:bodyPr>
            <a:normAutofit/>
          </a:bodyPr>
          <a:lstStyle/>
          <a:p>
            <a:pPr marL="342900" indent="-342900">
              <a:buFont typeface="+mj-lt"/>
              <a:buAutoNum type="arabicPeriod"/>
            </a:pPr>
            <a:r>
              <a:rPr lang="de-AT" b="0" i="0" dirty="0">
                <a:effectLst/>
                <a:latin typeface="open_sansbold"/>
              </a:rPr>
              <a:t>Network</a:t>
            </a:r>
          </a:p>
          <a:p>
            <a:pPr marL="342900" indent="-342900">
              <a:buFont typeface="+mj-lt"/>
              <a:buAutoNum type="arabicPeriod"/>
            </a:pPr>
            <a:r>
              <a:rPr lang="de-AT" b="0" i="0" dirty="0" err="1">
                <a:effectLst/>
                <a:latin typeface="open_sansbold"/>
              </a:rPr>
              <a:t>Social</a:t>
            </a:r>
            <a:r>
              <a:rPr lang="de-AT" b="0" i="0" dirty="0">
                <a:effectLst/>
                <a:latin typeface="open_sansbold"/>
              </a:rPr>
              <a:t> Media</a:t>
            </a:r>
          </a:p>
          <a:p>
            <a:pPr marL="342900" indent="-342900">
              <a:buFont typeface="+mj-lt"/>
              <a:buAutoNum type="arabicPeriod"/>
            </a:pPr>
            <a:r>
              <a:rPr lang="de-AT" b="0" i="0" dirty="0">
                <a:effectLst/>
                <a:latin typeface="open_sansbold"/>
              </a:rPr>
              <a:t>An </a:t>
            </a:r>
            <a:r>
              <a:rPr lang="de-AT" b="0" i="0" dirty="0" err="1">
                <a:effectLst/>
                <a:latin typeface="open_sansbold"/>
              </a:rPr>
              <a:t>Impressive</a:t>
            </a:r>
            <a:r>
              <a:rPr lang="de-AT" b="0" i="0" dirty="0">
                <a:effectLst/>
                <a:latin typeface="open_sansbold"/>
              </a:rPr>
              <a:t> </a:t>
            </a:r>
            <a:r>
              <a:rPr lang="de-AT" b="0" i="0" dirty="0" err="1">
                <a:effectLst/>
                <a:latin typeface="open_sansbold"/>
              </a:rPr>
              <a:t>Resume</a:t>
            </a:r>
            <a:endParaRPr lang="de-AT" b="0" i="0" dirty="0">
              <a:effectLst/>
              <a:latin typeface="open_sansbold"/>
            </a:endParaRPr>
          </a:p>
          <a:p>
            <a:pPr marL="342900" indent="-342900">
              <a:buFont typeface="+mj-lt"/>
              <a:buAutoNum type="arabicPeriod"/>
            </a:pPr>
            <a:r>
              <a:rPr lang="de-AT" b="0" i="0" dirty="0">
                <a:effectLst/>
                <a:latin typeface="open_sansbold"/>
              </a:rPr>
              <a:t>Relevant Experience</a:t>
            </a:r>
          </a:p>
          <a:p>
            <a:pPr marL="342900" indent="-342900">
              <a:buFont typeface="+mj-lt"/>
              <a:buAutoNum type="arabicPeriod"/>
            </a:pPr>
            <a:r>
              <a:rPr lang="de-AT" b="0" i="0" dirty="0">
                <a:effectLst/>
                <a:latin typeface="open_sansbold"/>
              </a:rPr>
              <a:t>Nail </a:t>
            </a:r>
            <a:r>
              <a:rPr lang="de-AT" b="0" i="0" dirty="0" err="1">
                <a:effectLst/>
                <a:latin typeface="open_sansbold"/>
              </a:rPr>
              <a:t>the</a:t>
            </a:r>
            <a:r>
              <a:rPr lang="de-AT" b="0" i="0" dirty="0">
                <a:effectLst/>
                <a:latin typeface="open_sansbold"/>
              </a:rPr>
              <a:t> Interview</a:t>
            </a:r>
          </a:p>
          <a:p>
            <a:pPr marL="342900" indent="-342900">
              <a:buFont typeface="+mj-lt"/>
              <a:buAutoNum type="arabicPeriod"/>
            </a:pPr>
            <a:r>
              <a:rPr lang="de-AT" b="0" i="0" dirty="0">
                <a:effectLst/>
                <a:latin typeface="open_sansbold"/>
              </a:rPr>
              <a:t>Follow Up</a:t>
            </a:r>
          </a:p>
          <a:p>
            <a:pPr marL="342900" indent="-342900">
              <a:buFont typeface="+mj-lt"/>
              <a:buAutoNum type="arabicPeriod"/>
            </a:pPr>
            <a:endParaRPr lang="de-AT" b="0" i="0" dirty="0">
              <a:effectLst/>
              <a:latin typeface="open_sansbold"/>
            </a:endParaRPr>
          </a:p>
          <a:p>
            <a:pPr marL="342900" indent="-342900">
              <a:buFont typeface="+mj-lt"/>
              <a:buAutoNum type="arabicPeriod"/>
            </a:pPr>
            <a:endParaRPr lang="de-DE" dirty="0"/>
          </a:p>
        </p:txBody>
      </p:sp>
      <p:pic>
        <p:nvPicPr>
          <p:cNvPr id="1026" name="Picture 2">
            <a:extLst>
              <a:ext uri="{FF2B5EF4-FFF2-40B4-BE49-F238E27FC236}">
                <a16:creationId xmlns:a16="http://schemas.microsoft.com/office/drawing/2014/main" id="{1EAB30DE-A5C6-41DF-8E82-A6FE51DA6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2" y="2638044"/>
            <a:ext cx="905827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809706"/>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1000"/>
                                        <p:tgtEl>
                                          <p:spTgt spid="1026"/>
                                        </p:tgtEl>
                                      </p:cBhvr>
                                    </p:animEffect>
                                    <p:anim calcmode="lin" valueType="num">
                                      <p:cBhvr>
                                        <p:cTn id="33" dur="1000" fill="hold"/>
                                        <p:tgtEl>
                                          <p:spTgt spid="1026"/>
                                        </p:tgtEl>
                                        <p:attrNameLst>
                                          <p:attrName>ppt_x</p:attrName>
                                        </p:attrNameLst>
                                      </p:cBhvr>
                                      <p:tavLst>
                                        <p:tav tm="0">
                                          <p:val>
                                            <p:strVal val="#ppt_x"/>
                                          </p:val>
                                        </p:tav>
                                        <p:tav tm="100000">
                                          <p:val>
                                            <p:strVal val="#ppt_x"/>
                                          </p:val>
                                        </p:tav>
                                      </p:tavLst>
                                    </p:anim>
                                    <p:anim calcmode="lin" valueType="num">
                                      <p:cBhvr>
                                        <p:cTn id="3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1026"/>
                                        </p:tgtEl>
                                      </p:cBhvr>
                                    </p:animEffect>
                                    <p:anim calcmode="lin" valueType="num">
                                      <p:cBhvr>
                                        <p:cTn id="39" dur="1000"/>
                                        <p:tgtEl>
                                          <p:spTgt spid="1026"/>
                                        </p:tgtEl>
                                        <p:attrNameLst>
                                          <p:attrName>ppt_x</p:attrName>
                                        </p:attrNameLst>
                                      </p:cBhvr>
                                      <p:tavLst>
                                        <p:tav tm="0">
                                          <p:val>
                                            <p:strVal val="ppt_x"/>
                                          </p:val>
                                        </p:tav>
                                        <p:tav tm="100000">
                                          <p:val>
                                            <p:strVal val="ppt_x"/>
                                          </p:val>
                                        </p:tav>
                                      </p:tavLst>
                                    </p:anim>
                                    <p:anim calcmode="lin" valueType="num">
                                      <p:cBhvr>
                                        <p:cTn id="40" dur="1000"/>
                                        <p:tgtEl>
                                          <p:spTgt spid="1026"/>
                                        </p:tgtEl>
                                        <p:attrNameLst>
                                          <p:attrName>ppt_y</p:attrName>
                                        </p:attrNameLst>
                                      </p:cBhvr>
                                      <p:tavLst>
                                        <p:tav tm="0">
                                          <p:val>
                                            <p:strVal val="ppt_y"/>
                                          </p:val>
                                        </p:tav>
                                        <p:tav tm="100000">
                                          <p:val>
                                            <p:strVal val="ppt_y+.1"/>
                                          </p:val>
                                        </p:tav>
                                      </p:tavLst>
                                    </p:anim>
                                    <p:set>
                                      <p:cBhvr>
                                        <p:cTn id="41" dur="1" fill="hold">
                                          <p:stCondLst>
                                            <p:cond delay="999"/>
                                          </p:stCondLst>
                                        </p:cTn>
                                        <p:tgtEl>
                                          <p:spTgt spid="102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2CAAA-993C-43F6-B5C0-102D5D5E0201}"/>
              </a:ext>
            </a:extLst>
          </p:cNvPr>
          <p:cNvSpPr>
            <a:spLocks noGrp="1"/>
          </p:cNvSpPr>
          <p:nvPr>
            <p:ph type="title"/>
          </p:nvPr>
        </p:nvSpPr>
        <p:spPr>
          <a:xfrm>
            <a:off x="1120624" y="1122807"/>
            <a:ext cx="9954443" cy="4297680"/>
          </a:xfrm>
          <a:noFill/>
          <a:ln>
            <a:noFill/>
          </a:ln>
        </p:spPr>
        <p:txBody>
          <a:bodyPr vert="horz" lIns="182880" tIns="182880" rIns="182880" bIns="182880" rtlCol="0" anchor="ctr">
            <a:normAutofit/>
          </a:bodyPr>
          <a:lstStyle/>
          <a:p>
            <a:r>
              <a:rPr lang="en-US" sz="6000" kern="1200" cap="all" spc="200" baseline="0">
                <a:solidFill>
                  <a:srgbClr val="FFFFFF"/>
                </a:solidFill>
                <a:latin typeface="+mj-lt"/>
                <a:ea typeface="+mj-ea"/>
                <a:cs typeface="+mj-cs"/>
              </a:rPr>
              <a:t>Thank you for your attention</a:t>
            </a:r>
          </a:p>
        </p:txBody>
      </p:sp>
    </p:spTree>
    <p:extLst>
      <p:ext uri="{BB962C8B-B14F-4D97-AF65-F5344CB8AC3E}">
        <p14:creationId xmlns:p14="http://schemas.microsoft.com/office/powerpoint/2010/main" val="29177921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E1856-197D-45C1-A341-9CABC610603E}"/>
              </a:ext>
            </a:extLst>
          </p:cNvPr>
          <p:cNvSpPr>
            <a:spLocks noGrp="1"/>
          </p:cNvSpPr>
          <p:nvPr>
            <p:ph type="title"/>
          </p:nvPr>
        </p:nvSpPr>
        <p:spPr/>
        <p:txBody>
          <a:bodyPr/>
          <a:lstStyle/>
          <a:p>
            <a:r>
              <a:rPr lang="de-DE" dirty="0"/>
              <a:t>Table </a:t>
            </a:r>
            <a:r>
              <a:rPr lang="de-DE" dirty="0" err="1"/>
              <a:t>of</a:t>
            </a:r>
            <a:r>
              <a:rPr lang="de-DE" dirty="0"/>
              <a:t> Contents</a:t>
            </a:r>
          </a:p>
        </p:txBody>
      </p:sp>
      <p:sp>
        <p:nvSpPr>
          <p:cNvPr id="3" name="Content Placeholder 2">
            <a:extLst>
              <a:ext uri="{FF2B5EF4-FFF2-40B4-BE49-F238E27FC236}">
                <a16:creationId xmlns:a16="http://schemas.microsoft.com/office/drawing/2014/main" id="{C7C014B3-5E72-4D62-BECA-24173CF18145}"/>
              </a:ext>
            </a:extLst>
          </p:cNvPr>
          <p:cNvSpPr>
            <a:spLocks noGrp="1"/>
          </p:cNvSpPr>
          <p:nvPr>
            <p:ph idx="1"/>
          </p:nvPr>
        </p:nvSpPr>
        <p:spPr/>
        <p:txBody>
          <a:bodyPr/>
          <a:lstStyle/>
          <a:p>
            <a:r>
              <a:rPr lang="de-DE" dirty="0"/>
              <a:t>General </a:t>
            </a:r>
            <a:r>
              <a:rPr lang="de-DE" dirty="0" err="1"/>
              <a:t>information</a:t>
            </a:r>
            <a:endParaRPr lang="de-DE" dirty="0"/>
          </a:p>
          <a:p>
            <a:r>
              <a:rPr lang="de-DE" dirty="0" err="1"/>
              <a:t>Types</a:t>
            </a:r>
            <a:r>
              <a:rPr lang="de-DE" dirty="0"/>
              <a:t> </a:t>
            </a:r>
            <a:r>
              <a:rPr lang="de-DE" dirty="0" err="1"/>
              <a:t>of</a:t>
            </a:r>
            <a:r>
              <a:rPr lang="de-DE" dirty="0"/>
              <a:t> </a:t>
            </a:r>
            <a:r>
              <a:rPr lang="de-DE" dirty="0" err="1"/>
              <a:t>Internships</a:t>
            </a:r>
            <a:endParaRPr lang="de-DE" dirty="0"/>
          </a:p>
          <a:p>
            <a:pPr lvl="1"/>
            <a:r>
              <a:rPr lang="de-DE" dirty="0"/>
              <a:t>Job </a:t>
            </a:r>
            <a:r>
              <a:rPr lang="de-DE" dirty="0" err="1"/>
              <a:t>shadowing</a:t>
            </a:r>
            <a:endParaRPr lang="de-DE" dirty="0"/>
          </a:p>
          <a:p>
            <a:pPr lvl="1"/>
            <a:r>
              <a:rPr lang="de-DE" dirty="0" err="1"/>
              <a:t>Internships</a:t>
            </a:r>
            <a:r>
              <a:rPr lang="de-DE" dirty="0"/>
              <a:t> </a:t>
            </a:r>
            <a:r>
              <a:rPr lang="de-DE" dirty="0" err="1"/>
              <a:t>for</a:t>
            </a:r>
            <a:r>
              <a:rPr lang="de-DE" dirty="0"/>
              <a:t> a </a:t>
            </a:r>
            <a:r>
              <a:rPr lang="de-DE" dirty="0" err="1"/>
              <a:t>fee</a:t>
            </a:r>
            <a:endParaRPr lang="de-DE" dirty="0"/>
          </a:p>
          <a:p>
            <a:r>
              <a:rPr lang="de-DE" dirty="0"/>
              <a:t>Benefits </a:t>
            </a:r>
            <a:r>
              <a:rPr lang="de-DE" dirty="0" err="1"/>
              <a:t>of</a:t>
            </a:r>
            <a:r>
              <a:rPr lang="de-DE" dirty="0"/>
              <a:t> </a:t>
            </a:r>
            <a:r>
              <a:rPr lang="de-DE" dirty="0" err="1"/>
              <a:t>internships</a:t>
            </a:r>
            <a:endParaRPr lang="de-DE" dirty="0"/>
          </a:p>
          <a:p>
            <a:r>
              <a:rPr lang="de-DE" dirty="0"/>
              <a:t>Benefits </a:t>
            </a:r>
            <a:r>
              <a:rPr lang="de-DE" dirty="0" err="1"/>
              <a:t>of</a:t>
            </a:r>
            <a:r>
              <a:rPr lang="de-DE" dirty="0"/>
              <a:t> </a:t>
            </a:r>
            <a:r>
              <a:rPr lang="de-DE" dirty="0" err="1"/>
              <a:t>internships</a:t>
            </a:r>
            <a:r>
              <a:rPr lang="de-DE" dirty="0"/>
              <a:t> </a:t>
            </a:r>
            <a:r>
              <a:rPr lang="de-DE" dirty="0" err="1"/>
              <a:t>for</a:t>
            </a:r>
            <a:r>
              <a:rPr lang="de-DE" dirty="0"/>
              <a:t> </a:t>
            </a:r>
            <a:r>
              <a:rPr lang="de-DE" dirty="0" err="1"/>
              <a:t>the</a:t>
            </a:r>
            <a:r>
              <a:rPr lang="de-DE" dirty="0"/>
              <a:t> </a:t>
            </a:r>
            <a:r>
              <a:rPr lang="de-DE" dirty="0" err="1"/>
              <a:t>employer</a:t>
            </a:r>
            <a:endParaRPr lang="de-DE" dirty="0"/>
          </a:p>
          <a:p>
            <a:r>
              <a:rPr lang="de-DE" dirty="0"/>
              <a:t> </a:t>
            </a:r>
            <a:r>
              <a:rPr lang="de-DE" dirty="0" err="1">
                <a:solidFill>
                  <a:srgbClr val="404040"/>
                </a:solidFill>
              </a:rPr>
              <a:t>Aspects</a:t>
            </a:r>
            <a:r>
              <a:rPr lang="de-DE" dirty="0">
                <a:solidFill>
                  <a:srgbClr val="404040"/>
                </a:solidFill>
              </a:rPr>
              <a:t> </a:t>
            </a:r>
            <a:r>
              <a:rPr lang="de-DE" dirty="0" err="1">
                <a:solidFill>
                  <a:srgbClr val="404040"/>
                </a:solidFill>
              </a:rPr>
              <a:t>influencing</a:t>
            </a:r>
            <a:r>
              <a:rPr lang="de-DE" dirty="0">
                <a:solidFill>
                  <a:srgbClr val="404040"/>
                </a:solidFill>
              </a:rPr>
              <a:t> </a:t>
            </a:r>
            <a:r>
              <a:rPr lang="de-DE" dirty="0" err="1">
                <a:solidFill>
                  <a:srgbClr val="404040"/>
                </a:solidFill>
              </a:rPr>
              <a:t>your</a:t>
            </a:r>
            <a:r>
              <a:rPr lang="de-DE" dirty="0">
                <a:solidFill>
                  <a:srgbClr val="404040"/>
                </a:solidFill>
              </a:rPr>
              <a:t> </a:t>
            </a:r>
            <a:r>
              <a:rPr lang="de-DE" dirty="0" err="1">
                <a:solidFill>
                  <a:srgbClr val="404040"/>
                </a:solidFill>
              </a:rPr>
              <a:t>internship</a:t>
            </a:r>
            <a:r>
              <a:rPr lang="de-DE" dirty="0">
                <a:solidFill>
                  <a:srgbClr val="404040"/>
                </a:solidFill>
              </a:rPr>
              <a:t> </a:t>
            </a:r>
            <a:r>
              <a:rPr lang="de-DE" dirty="0" err="1">
                <a:solidFill>
                  <a:srgbClr val="404040"/>
                </a:solidFill>
              </a:rPr>
              <a:t>Application</a:t>
            </a:r>
            <a:endParaRPr lang="de-DE" dirty="0"/>
          </a:p>
          <a:p>
            <a:endParaRPr lang="de-DE" dirty="0"/>
          </a:p>
        </p:txBody>
      </p:sp>
    </p:spTree>
    <p:extLst>
      <p:ext uri="{BB962C8B-B14F-4D97-AF65-F5344CB8AC3E}">
        <p14:creationId xmlns:p14="http://schemas.microsoft.com/office/powerpoint/2010/main" val="271280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F6FAC-DA83-4106-AC7A-7156AB708CE5}"/>
              </a:ext>
            </a:extLst>
          </p:cNvPr>
          <p:cNvSpPr>
            <a:spLocks noGrp="1"/>
          </p:cNvSpPr>
          <p:nvPr>
            <p:ph type="title"/>
          </p:nvPr>
        </p:nvSpPr>
        <p:spPr/>
        <p:txBody>
          <a:bodyPr/>
          <a:lstStyle/>
          <a:p>
            <a:r>
              <a:rPr lang="de-DE" dirty="0"/>
              <a:t>General Information</a:t>
            </a:r>
          </a:p>
        </p:txBody>
      </p:sp>
      <p:sp>
        <p:nvSpPr>
          <p:cNvPr id="3" name="Content Placeholder 2">
            <a:extLst>
              <a:ext uri="{FF2B5EF4-FFF2-40B4-BE49-F238E27FC236}">
                <a16:creationId xmlns:a16="http://schemas.microsoft.com/office/drawing/2014/main" id="{30C6D581-5312-4F57-8999-B7A83E412D21}"/>
              </a:ext>
            </a:extLst>
          </p:cNvPr>
          <p:cNvSpPr>
            <a:spLocks noGrp="1"/>
          </p:cNvSpPr>
          <p:nvPr>
            <p:ph idx="1"/>
          </p:nvPr>
        </p:nvSpPr>
        <p:spPr/>
        <p:txBody>
          <a:bodyPr/>
          <a:lstStyle/>
          <a:p>
            <a:r>
              <a:rPr lang="de-DE" dirty="0" err="1"/>
              <a:t>Internships</a:t>
            </a:r>
            <a:r>
              <a:rPr lang="de-DE" dirty="0"/>
              <a:t> </a:t>
            </a:r>
            <a:r>
              <a:rPr lang="de-DE" dirty="0" err="1"/>
              <a:t>exist</a:t>
            </a:r>
            <a:r>
              <a:rPr lang="de-DE" dirty="0"/>
              <a:t> in a </a:t>
            </a:r>
            <a:r>
              <a:rPr lang="de-DE" dirty="0" err="1"/>
              <a:t>wide</a:t>
            </a:r>
            <a:r>
              <a:rPr lang="de-DE" dirty="0"/>
              <a:t> </a:t>
            </a:r>
            <a:r>
              <a:rPr lang="de-DE" dirty="0" err="1"/>
              <a:t>variety</a:t>
            </a:r>
            <a:r>
              <a:rPr lang="de-DE" dirty="0"/>
              <a:t> </a:t>
            </a:r>
            <a:r>
              <a:rPr lang="de-DE" dirty="0" err="1"/>
              <a:t>of</a:t>
            </a:r>
            <a:r>
              <a:rPr lang="de-DE" dirty="0"/>
              <a:t> </a:t>
            </a:r>
            <a:r>
              <a:rPr lang="de-DE" dirty="0" err="1"/>
              <a:t>fields</a:t>
            </a:r>
            <a:endParaRPr lang="de-DE" dirty="0"/>
          </a:p>
          <a:p>
            <a:pPr lvl="1"/>
            <a:r>
              <a:rPr lang="de-DE" dirty="0"/>
              <a:t>Part time </a:t>
            </a:r>
            <a:r>
              <a:rPr lang="de-DE" dirty="0" err="1"/>
              <a:t>or</a:t>
            </a:r>
            <a:endParaRPr lang="de-DE" dirty="0"/>
          </a:p>
          <a:p>
            <a:pPr lvl="1"/>
            <a:r>
              <a:rPr lang="de-DE" dirty="0" err="1"/>
              <a:t>Full</a:t>
            </a:r>
            <a:r>
              <a:rPr lang="de-DE" dirty="0"/>
              <a:t> time</a:t>
            </a:r>
          </a:p>
          <a:p>
            <a:r>
              <a:rPr lang="de-DE" dirty="0"/>
              <a:t>May last </a:t>
            </a:r>
            <a:r>
              <a:rPr lang="de-DE" dirty="0" err="1"/>
              <a:t>between</a:t>
            </a:r>
            <a:r>
              <a:rPr lang="de-DE" dirty="0"/>
              <a:t> </a:t>
            </a:r>
            <a:r>
              <a:rPr lang="de-DE" dirty="0" err="1"/>
              <a:t>one</a:t>
            </a:r>
            <a:r>
              <a:rPr lang="de-DE" dirty="0"/>
              <a:t> </a:t>
            </a:r>
            <a:r>
              <a:rPr lang="de-DE" dirty="0" err="1"/>
              <a:t>to</a:t>
            </a:r>
            <a:r>
              <a:rPr lang="de-DE" dirty="0"/>
              <a:t> </a:t>
            </a:r>
            <a:r>
              <a:rPr lang="de-DE" dirty="0" err="1"/>
              <a:t>four</a:t>
            </a:r>
            <a:r>
              <a:rPr lang="de-DE" dirty="0"/>
              <a:t> </a:t>
            </a:r>
            <a:r>
              <a:rPr lang="de-DE" dirty="0" err="1"/>
              <a:t>months</a:t>
            </a:r>
            <a:endParaRPr lang="de-DE" dirty="0"/>
          </a:p>
          <a:p>
            <a:r>
              <a:rPr lang="de-DE" dirty="0" err="1"/>
              <a:t>Internship</a:t>
            </a:r>
            <a:r>
              <a:rPr lang="de-DE" dirty="0"/>
              <a:t> </a:t>
            </a:r>
            <a:r>
              <a:rPr lang="de-DE" dirty="0" err="1"/>
              <a:t>vs</a:t>
            </a:r>
            <a:r>
              <a:rPr lang="de-DE" dirty="0"/>
              <a:t> </a:t>
            </a:r>
            <a:r>
              <a:rPr lang="de-DE" dirty="0" err="1"/>
              <a:t>Apprenticeship</a:t>
            </a:r>
            <a:endParaRPr lang="de-DE" dirty="0"/>
          </a:p>
        </p:txBody>
      </p:sp>
    </p:spTree>
    <p:extLst>
      <p:ext uri="{BB962C8B-B14F-4D97-AF65-F5344CB8AC3E}">
        <p14:creationId xmlns:p14="http://schemas.microsoft.com/office/powerpoint/2010/main" val="2492496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6622-6373-4F08-8796-E5DEB4CFFB93}"/>
              </a:ext>
            </a:extLst>
          </p:cNvPr>
          <p:cNvSpPr>
            <a:spLocks noGrp="1"/>
          </p:cNvSpPr>
          <p:nvPr>
            <p:ph type="title"/>
          </p:nvPr>
        </p:nvSpPr>
        <p:spPr>
          <a:xfrm>
            <a:off x="2231136" y="964692"/>
            <a:ext cx="7729728" cy="1188720"/>
          </a:xfrm>
        </p:spPr>
        <p:txBody>
          <a:bodyPr>
            <a:normAutofit/>
          </a:bodyPr>
          <a:lstStyle/>
          <a:p>
            <a:r>
              <a:rPr lang="en-GB"/>
              <a:t>Types of Internships</a:t>
            </a:r>
          </a:p>
        </p:txBody>
      </p:sp>
      <p:sp>
        <p:nvSpPr>
          <p:cNvPr id="3" name="Content Placeholder 2">
            <a:extLst>
              <a:ext uri="{FF2B5EF4-FFF2-40B4-BE49-F238E27FC236}">
                <a16:creationId xmlns:a16="http://schemas.microsoft.com/office/drawing/2014/main" id="{FB519416-081E-4C61-B8B4-0397E59FCB47}"/>
              </a:ext>
            </a:extLst>
          </p:cNvPr>
          <p:cNvSpPr>
            <a:spLocks noGrp="1"/>
          </p:cNvSpPr>
          <p:nvPr>
            <p:ph idx="1"/>
          </p:nvPr>
        </p:nvSpPr>
        <p:spPr>
          <a:xfrm>
            <a:off x="2221992" y="2638044"/>
            <a:ext cx="7738872" cy="3101983"/>
          </a:xfrm>
        </p:spPr>
        <p:txBody>
          <a:bodyPr>
            <a:normAutofit/>
          </a:bodyPr>
          <a:lstStyle/>
          <a:p>
            <a:r>
              <a:rPr lang="en-GB" dirty="0"/>
              <a:t>General types of internships:</a:t>
            </a:r>
          </a:p>
          <a:p>
            <a:pPr lvl="1"/>
            <a:r>
              <a:rPr lang="en-GB" dirty="0"/>
              <a:t>Insights</a:t>
            </a:r>
          </a:p>
          <a:p>
            <a:pPr lvl="1"/>
            <a:r>
              <a:rPr lang="en-GB" dirty="0"/>
              <a:t>Work research, virtual research or dissertation</a:t>
            </a:r>
          </a:p>
          <a:p>
            <a:pPr lvl="1"/>
            <a:r>
              <a:rPr lang="en-GB" dirty="0"/>
              <a:t>Virtual internship</a:t>
            </a:r>
          </a:p>
          <a:p>
            <a:r>
              <a:rPr lang="en-GB" dirty="0"/>
              <a:t>Types of internships depending on payment:</a:t>
            </a:r>
          </a:p>
          <a:p>
            <a:pPr lvl="1"/>
            <a:r>
              <a:rPr lang="en-GB" dirty="0"/>
              <a:t>Paid internships</a:t>
            </a:r>
          </a:p>
          <a:p>
            <a:pPr lvl="1"/>
            <a:r>
              <a:rPr lang="en-GB" dirty="0"/>
              <a:t>Unpaid internships</a:t>
            </a:r>
          </a:p>
          <a:p>
            <a:pPr lvl="1"/>
            <a:r>
              <a:rPr lang="en-GB" dirty="0"/>
              <a:t>Partially-paid internships</a:t>
            </a:r>
          </a:p>
        </p:txBody>
      </p:sp>
    </p:spTree>
    <p:extLst>
      <p:ext uri="{BB962C8B-B14F-4D97-AF65-F5344CB8AC3E}">
        <p14:creationId xmlns:p14="http://schemas.microsoft.com/office/powerpoint/2010/main" val="147172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D3E8-9C10-4181-B2DB-AC5ED9ADB1CF}"/>
              </a:ext>
            </a:extLst>
          </p:cNvPr>
          <p:cNvSpPr>
            <a:spLocks noGrp="1"/>
          </p:cNvSpPr>
          <p:nvPr>
            <p:ph type="title"/>
          </p:nvPr>
        </p:nvSpPr>
        <p:spPr>
          <a:xfrm>
            <a:off x="2231136" y="964692"/>
            <a:ext cx="7729728" cy="1188720"/>
          </a:xfrm>
        </p:spPr>
        <p:txBody>
          <a:bodyPr>
            <a:normAutofit/>
          </a:bodyPr>
          <a:lstStyle/>
          <a:p>
            <a:r>
              <a:rPr lang="en-GB"/>
              <a:t>Job shadowing</a:t>
            </a:r>
          </a:p>
        </p:txBody>
      </p:sp>
      <p:sp>
        <p:nvSpPr>
          <p:cNvPr id="4" name="Rectangle 3" descr="Classroom">
            <a:extLst>
              <a:ext uri="{FF2B5EF4-FFF2-40B4-BE49-F238E27FC236}">
                <a16:creationId xmlns:a16="http://schemas.microsoft.com/office/drawing/2014/main" id="{3A8BCD38-F19E-4CAF-82F9-82AB11143CED}"/>
              </a:ext>
            </a:extLst>
          </p:cNvPr>
          <p:cNvSpPr/>
          <p:nvPr/>
        </p:nvSpPr>
        <p:spPr>
          <a:xfrm>
            <a:off x="2805216" y="2638425"/>
            <a:ext cx="1510523" cy="145534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316F1C46-EA0D-4822-B0BC-87B8F8AA9200}"/>
              </a:ext>
            </a:extLst>
          </p:cNvPr>
          <p:cNvSpPr/>
          <p:nvPr/>
        </p:nvSpPr>
        <p:spPr>
          <a:xfrm>
            <a:off x="1402587" y="4222524"/>
            <a:ext cx="4315781" cy="623720"/>
          </a:xfrm>
          <a:custGeom>
            <a:avLst/>
            <a:gdLst>
              <a:gd name="connsiteX0" fmla="*/ 0 w 4315781"/>
              <a:gd name="connsiteY0" fmla="*/ 0 h 623720"/>
              <a:gd name="connsiteX1" fmla="*/ 4315781 w 4315781"/>
              <a:gd name="connsiteY1" fmla="*/ 0 h 623720"/>
              <a:gd name="connsiteX2" fmla="*/ 4315781 w 4315781"/>
              <a:gd name="connsiteY2" fmla="*/ 623720 h 623720"/>
              <a:gd name="connsiteX3" fmla="*/ 0 w 4315781"/>
              <a:gd name="connsiteY3" fmla="*/ 623720 h 623720"/>
              <a:gd name="connsiteX4" fmla="*/ 0 w 4315781"/>
              <a:gd name="connsiteY4" fmla="*/ 0 h 623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5781" h="623720">
                <a:moveTo>
                  <a:pt x="0" y="0"/>
                </a:moveTo>
                <a:lnTo>
                  <a:pt x="4315781" y="0"/>
                </a:lnTo>
                <a:lnTo>
                  <a:pt x="4315781" y="623720"/>
                </a:lnTo>
                <a:lnTo>
                  <a:pt x="0" y="6237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GB" sz="2500" kern="1200" dirty="0"/>
              <a:t>A program consisting of</a:t>
            </a:r>
            <a:endParaRPr lang="en-US" sz="2500" kern="1200" dirty="0"/>
          </a:p>
        </p:txBody>
      </p:sp>
      <p:sp>
        <p:nvSpPr>
          <p:cNvPr id="6" name="Freeform: Shape 5">
            <a:extLst>
              <a:ext uri="{FF2B5EF4-FFF2-40B4-BE49-F238E27FC236}">
                <a16:creationId xmlns:a16="http://schemas.microsoft.com/office/drawing/2014/main" id="{CE1FF1B7-6E1D-40DE-97D8-5DC1A436C270}"/>
              </a:ext>
            </a:extLst>
          </p:cNvPr>
          <p:cNvSpPr/>
          <p:nvPr/>
        </p:nvSpPr>
        <p:spPr>
          <a:xfrm>
            <a:off x="1402587" y="4906128"/>
            <a:ext cx="4315781" cy="840044"/>
          </a:xfrm>
          <a:custGeom>
            <a:avLst/>
            <a:gdLst>
              <a:gd name="connsiteX0" fmla="*/ 0 w 4315781"/>
              <a:gd name="connsiteY0" fmla="*/ 0 h 840044"/>
              <a:gd name="connsiteX1" fmla="*/ 4315781 w 4315781"/>
              <a:gd name="connsiteY1" fmla="*/ 0 h 840044"/>
              <a:gd name="connsiteX2" fmla="*/ 4315781 w 4315781"/>
              <a:gd name="connsiteY2" fmla="*/ 840044 h 840044"/>
              <a:gd name="connsiteX3" fmla="*/ 0 w 4315781"/>
              <a:gd name="connsiteY3" fmla="*/ 840044 h 840044"/>
              <a:gd name="connsiteX4" fmla="*/ 0 w 4315781"/>
              <a:gd name="connsiteY4" fmla="*/ 0 h 84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5781" h="840044">
                <a:moveTo>
                  <a:pt x="0" y="0"/>
                </a:moveTo>
                <a:lnTo>
                  <a:pt x="4315781" y="0"/>
                </a:lnTo>
                <a:lnTo>
                  <a:pt x="4315781" y="840044"/>
                </a:lnTo>
                <a:lnTo>
                  <a:pt x="0" y="8400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dirty="0"/>
              <a:t>On-the-job learning, </a:t>
            </a:r>
            <a:endParaRPr lang="en-US" sz="1700" kern="1200" dirty="0"/>
          </a:p>
          <a:p>
            <a:pPr marL="0" lvl="0" indent="0" algn="ctr" defTabSz="755650">
              <a:lnSpc>
                <a:spcPct val="90000"/>
              </a:lnSpc>
              <a:spcBef>
                <a:spcPct val="0"/>
              </a:spcBef>
              <a:spcAft>
                <a:spcPct val="35000"/>
              </a:spcAft>
              <a:buNone/>
            </a:pPr>
            <a:r>
              <a:rPr lang="en-GB" sz="1700" kern="1200" dirty="0"/>
              <a:t>career development, </a:t>
            </a:r>
            <a:endParaRPr lang="en-US" sz="1700" kern="1200" dirty="0"/>
          </a:p>
          <a:p>
            <a:pPr marL="0" lvl="0" indent="0" algn="ctr" defTabSz="755650">
              <a:lnSpc>
                <a:spcPct val="90000"/>
              </a:lnSpc>
              <a:spcBef>
                <a:spcPct val="0"/>
              </a:spcBef>
              <a:spcAft>
                <a:spcPct val="35000"/>
              </a:spcAft>
              <a:buNone/>
            </a:pPr>
            <a:r>
              <a:rPr lang="en-GB" sz="1700" kern="1200" dirty="0"/>
              <a:t>and leader development</a:t>
            </a:r>
            <a:endParaRPr lang="en-US" sz="1700" kern="1200" dirty="0"/>
          </a:p>
        </p:txBody>
      </p:sp>
      <p:sp>
        <p:nvSpPr>
          <p:cNvPr id="8" name="Rectangle 7" descr="Head with Gears">
            <a:extLst>
              <a:ext uri="{FF2B5EF4-FFF2-40B4-BE49-F238E27FC236}">
                <a16:creationId xmlns:a16="http://schemas.microsoft.com/office/drawing/2014/main" id="{FD281045-1E83-43FB-9A6A-DEF4D455CAC6}"/>
              </a:ext>
            </a:extLst>
          </p:cNvPr>
          <p:cNvSpPr/>
          <p:nvPr/>
        </p:nvSpPr>
        <p:spPr>
          <a:xfrm>
            <a:off x="7876259" y="2638425"/>
            <a:ext cx="1510523" cy="145534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E920A9B9-000A-4419-AC29-6AEB15DBF56A}"/>
              </a:ext>
            </a:extLst>
          </p:cNvPr>
          <p:cNvSpPr/>
          <p:nvPr/>
        </p:nvSpPr>
        <p:spPr>
          <a:xfrm>
            <a:off x="6473630" y="4222524"/>
            <a:ext cx="4315781" cy="623720"/>
          </a:xfrm>
          <a:custGeom>
            <a:avLst/>
            <a:gdLst>
              <a:gd name="connsiteX0" fmla="*/ 0 w 4315781"/>
              <a:gd name="connsiteY0" fmla="*/ 0 h 623720"/>
              <a:gd name="connsiteX1" fmla="*/ 4315781 w 4315781"/>
              <a:gd name="connsiteY1" fmla="*/ 0 h 623720"/>
              <a:gd name="connsiteX2" fmla="*/ 4315781 w 4315781"/>
              <a:gd name="connsiteY2" fmla="*/ 623720 h 623720"/>
              <a:gd name="connsiteX3" fmla="*/ 0 w 4315781"/>
              <a:gd name="connsiteY3" fmla="*/ 623720 h 623720"/>
              <a:gd name="connsiteX4" fmla="*/ 0 w 4315781"/>
              <a:gd name="connsiteY4" fmla="*/ 0 h 623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5781" h="623720">
                <a:moveTo>
                  <a:pt x="0" y="0"/>
                </a:moveTo>
                <a:lnTo>
                  <a:pt x="4315781" y="0"/>
                </a:lnTo>
                <a:lnTo>
                  <a:pt x="4315781" y="623720"/>
                </a:lnTo>
                <a:lnTo>
                  <a:pt x="0" y="6237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GB" sz="2500" kern="1200" dirty="0"/>
              <a:t>Work with a supervisor</a:t>
            </a:r>
            <a:endParaRPr lang="en-US" sz="2500" kern="1200" dirty="0"/>
          </a:p>
        </p:txBody>
      </p:sp>
      <p:sp>
        <p:nvSpPr>
          <p:cNvPr id="10" name="Freeform: Shape 9">
            <a:extLst>
              <a:ext uri="{FF2B5EF4-FFF2-40B4-BE49-F238E27FC236}">
                <a16:creationId xmlns:a16="http://schemas.microsoft.com/office/drawing/2014/main" id="{699C8AA4-7F1E-4F2F-BD6A-92315749346F}"/>
              </a:ext>
            </a:extLst>
          </p:cNvPr>
          <p:cNvSpPr/>
          <p:nvPr/>
        </p:nvSpPr>
        <p:spPr>
          <a:xfrm>
            <a:off x="6473630" y="4906128"/>
            <a:ext cx="4315781" cy="840044"/>
          </a:xfrm>
          <a:custGeom>
            <a:avLst/>
            <a:gdLst>
              <a:gd name="connsiteX0" fmla="*/ 0 w 4315781"/>
              <a:gd name="connsiteY0" fmla="*/ 0 h 840044"/>
              <a:gd name="connsiteX1" fmla="*/ 4315781 w 4315781"/>
              <a:gd name="connsiteY1" fmla="*/ 0 h 840044"/>
              <a:gd name="connsiteX2" fmla="*/ 4315781 w 4315781"/>
              <a:gd name="connsiteY2" fmla="*/ 840044 h 840044"/>
              <a:gd name="connsiteX3" fmla="*/ 0 w 4315781"/>
              <a:gd name="connsiteY3" fmla="*/ 840044 h 840044"/>
              <a:gd name="connsiteX4" fmla="*/ 0 w 4315781"/>
              <a:gd name="connsiteY4" fmla="*/ 0 h 84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5781" h="840044">
                <a:moveTo>
                  <a:pt x="0" y="0"/>
                </a:moveTo>
                <a:lnTo>
                  <a:pt x="4315781" y="0"/>
                </a:lnTo>
                <a:lnTo>
                  <a:pt x="4315781" y="840044"/>
                </a:lnTo>
                <a:lnTo>
                  <a:pt x="0" y="8400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dirty="0"/>
              <a:t>Helps to learn new aspects of the job</a:t>
            </a:r>
            <a:endParaRPr lang="en-US" sz="1700" kern="1200" dirty="0"/>
          </a:p>
        </p:txBody>
      </p:sp>
    </p:spTree>
    <p:extLst>
      <p:ext uri="{BB962C8B-B14F-4D97-AF65-F5344CB8AC3E}">
        <p14:creationId xmlns:p14="http://schemas.microsoft.com/office/powerpoint/2010/main" val="825130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fade">
                                      <p:cBhvr>
                                        <p:cTn id="4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D3E8-9C10-4181-B2DB-AC5ED9ADB1CF}"/>
              </a:ext>
            </a:extLst>
          </p:cNvPr>
          <p:cNvSpPr>
            <a:spLocks noGrp="1"/>
          </p:cNvSpPr>
          <p:nvPr>
            <p:ph type="title"/>
          </p:nvPr>
        </p:nvSpPr>
        <p:spPr/>
        <p:txBody>
          <a:bodyPr/>
          <a:lstStyle/>
          <a:p>
            <a:r>
              <a:rPr lang="en-GB" dirty="0">
                <a:solidFill>
                  <a:schemeClr val="accent6"/>
                </a:solidFill>
              </a:rPr>
              <a:t>Job shadowing</a:t>
            </a:r>
          </a:p>
        </p:txBody>
      </p:sp>
      <p:sp>
        <p:nvSpPr>
          <p:cNvPr id="3" name="Content Placeholder 2">
            <a:extLst>
              <a:ext uri="{FF2B5EF4-FFF2-40B4-BE49-F238E27FC236}">
                <a16:creationId xmlns:a16="http://schemas.microsoft.com/office/drawing/2014/main" id="{1DA51D7D-EA6E-4AD7-9B3B-43B57F88801A}"/>
              </a:ext>
            </a:extLst>
          </p:cNvPr>
          <p:cNvSpPr>
            <a:spLocks noGrp="1"/>
          </p:cNvSpPr>
          <p:nvPr>
            <p:ph idx="1"/>
          </p:nvPr>
        </p:nvSpPr>
        <p:spPr/>
        <p:txBody>
          <a:bodyPr/>
          <a:lstStyle/>
          <a:p>
            <a:r>
              <a:rPr lang="en-GB" dirty="0"/>
              <a:t>Types of </a:t>
            </a:r>
            <a:r>
              <a:rPr lang="en-GB" dirty="0">
                <a:solidFill>
                  <a:schemeClr val="accent3"/>
                </a:solidFill>
              </a:rPr>
              <a:t>Job-Shadowing</a:t>
            </a:r>
            <a:r>
              <a:rPr lang="en-GB" dirty="0"/>
              <a:t>:</a:t>
            </a:r>
          </a:p>
          <a:p>
            <a:pPr lvl="1"/>
            <a:r>
              <a:rPr lang="en-GB" dirty="0"/>
              <a:t>New job training</a:t>
            </a:r>
          </a:p>
          <a:p>
            <a:pPr lvl="1"/>
            <a:r>
              <a:rPr lang="en-GB" dirty="0"/>
              <a:t>Career development</a:t>
            </a:r>
          </a:p>
          <a:p>
            <a:pPr lvl="1"/>
            <a:r>
              <a:rPr lang="en-GB" dirty="0"/>
              <a:t>Developing expertise</a:t>
            </a:r>
          </a:p>
          <a:p>
            <a:pPr lvl="1"/>
            <a:r>
              <a:rPr lang="en-GB" dirty="0"/>
              <a:t>Leadership development</a:t>
            </a:r>
          </a:p>
        </p:txBody>
      </p:sp>
    </p:spTree>
    <p:extLst>
      <p:ext uri="{BB962C8B-B14F-4D97-AF65-F5344CB8AC3E}">
        <p14:creationId xmlns:p14="http://schemas.microsoft.com/office/powerpoint/2010/main" val="1616161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A916-59EA-4A20-BBE6-518E24AF10DF}"/>
              </a:ext>
            </a:extLst>
          </p:cNvPr>
          <p:cNvSpPr>
            <a:spLocks noGrp="1"/>
          </p:cNvSpPr>
          <p:nvPr>
            <p:ph type="title"/>
          </p:nvPr>
        </p:nvSpPr>
        <p:spPr/>
        <p:txBody>
          <a:bodyPr/>
          <a:lstStyle/>
          <a:p>
            <a:r>
              <a:rPr lang="de-DE" dirty="0" err="1"/>
              <a:t>Internship</a:t>
            </a:r>
            <a:r>
              <a:rPr lang="de-DE" dirty="0"/>
              <a:t> </a:t>
            </a:r>
            <a:r>
              <a:rPr lang="de-DE" dirty="0" err="1"/>
              <a:t>for</a:t>
            </a:r>
            <a:r>
              <a:rPr lang="de-DE" dirty="0"/>
              <a:t> a </a:t>
            </a:r>
            <a:r>
              <a:rPr lang="de-DE" dirty="0" err="1"/>
              <a:t>fee</a:t>
            </a:r>
            <a:endParaRPr lang="de-DE" dirty="0"/>
          </a:p>
        </p:txBody>
      </p:sp>
      <p:sp>
        <p:nvSpPr>
          <p:cNvPr id="3" name="Content Placeholder 2">
            <a:extLst>
              <a:ext uri="{FF2B5EF4-FFF2-40B4-BE49-F238E27FC236}">
                <a16:creationId xmlns:a16="http://schemas.microsoft.com/office/drawing/2014/main" id="{B8A56341-989B-47A4-A515-F7C57797C888}"/>
              </a:ext>
            </a:extLst>
          </p:cNvPr>
          <p:cNvSpPr>
            <a:spLocks noGrp="1"/>
          </p:cNvSpPr>
          <p:nvPr>
            <p:ph idx="1"/>
          </p:nvPr>
        </p:nvSpPr>
        <p:spPr/>
        <p:txBody>
          <a:bodyPr/>
          <a:lstStyle/>
          <a:p>
            <a:r>
              <a:rPr lang="de-DE" dirty="0" err="1"/>
              <a:t>Students</a:t>
            </a:r>
            <a:r>
              <a:rPr lang="de-DE" dirty="0"/>
              <a:t> in </a:t>
            </a:r>
            <a:r>
              <a:rPr lang="de-DE" dirty="0" err="1"/>
              <a:t>unpaid</a:t>
            </a:r>
            <a:r>
              <a:rPr lang="de-DE" dirty="0"/>
              <a:t> </a:t>
            </a:r>
            <a:r>
              <a:rPr lang="de-DE" dirty="0" err="1"/>
              <a:t>internships</a:t>
            </a:r>
            <a:r>
              <a:rPr lang="de-DE" dirty="0"/>
              <a:t> </a:t>
            </a:r>
            <a:r>
              <a:rPr lang="de-DE" dirty="0" err="1"/>
              <a:t>get</a:t>
            </a:r>
            <a:r>
              <a:rPr lang="de-DE" dirty="0"/>
              <a:t> </a:t>
            </a:r>
            <a:r>
              <a:rPr lang="de-DE" dirty="0" err="1"/>
              <a:t>charged</a:t>
            </a:r>
            <a:r>
              <a:rPr lang="de-DE" dirty="0"/>
              <a:t> a </a:t>
            </a:r>
            <a:r>
              <a:rPr lang="de-DE" dirty="0" err="1"/>
              <a:t>fee</a:t>
            </a:r>
            <a:endParaRPr lang="de-DE" dirty="0"/>
          </a:p>
          <a:p>
            <a:r>
              <a:rPr lang="de-DE" dirty="0"/>
              <a:t>Fee </a:t>
            </a:r>
            <a:r>
              <a:rPr lang="de-DE" dirty="0" err="1"/>
              <a:t>is</a:t>
            </a:r>
            <a:r>
              <a:rPr lang="de-DE" dirty="0"/>
              <a:t> </a:t>
            </a:r>
            <a:r>
              <a:rPr lang="de-DE" dirty="0" err="1"/>
              <a:t>promised</a:t>
            </a:r>
            <a:r>
              <a:rPr lang="de-DE" dirty="0"/>
              <a:t> </a:t>
            </a:r>
            <a:r>
              <a:rPr lang="de-DE" dirty="0" err="1"/>
              <a:t>to</a:t>
            </a:r>
            <a:r>
              <a:rPr lang="de-DE" dirty="0"/>
              <a:t> </a:t>
            </a:r>
            <a:r>
              <a:rPr lang="de-DE" dirty="0" err="1"/>
              <a:t>be</a:t>
            </a:r>
            <a:r>
              <a:rPr lang="de-DE" dirty="0"/>
              <a:t> </a:t>
            </a:r>
            <a:r>
              <a:rPr lang="de-DE" dirty="0" err="1"/>
              <a:t>returned</a:t>
            </a:r>
            <a:r>
              <a:rPr lang="de-DE" dirty="0"/>
              <a:t> </a:t>
            </a:r>
            <a:r>
              <a:rPr lang="de-DE" dirty="0" err="1"/>
              <a:t>if</a:t>
            </a:r>
            <a:r>
              <a:rPr lang="de-DE" dirty="0"/>
              <a:t> </a:t>
            </a:r>
            <a:r>
              <a:rPr lang="de-DE" dirty="0" err="1"/>
              <a:t>no</a:t>
            </a:r>
            <a:r>
              <a:rPr lang="de-DE" dirty="0"/>
              <a:t> </a:t>
            </a:r>
            <a:r>
              <a:rPr lang="de-DE" dirty="0" err="1"/>
              <a:t>internship</a:t>
            </a:r>
            <a:r>
              <a:rPr lang="de-DE" dirty="0"/>
              <a:t> </a:t>
            </a:r>
            <a:r>
              <a:rPr lang="de-DE" dirty="0" err="1"/>
              <a:t>is</a:t>
            </a:r>
            <a:r>
              <a:rPr lang="de-DE" dirty="0"/>
              <a:t> </a:t>
            </a:r>
            <a:r>
              <a:rPr lang="de-DE" dirty="0" err="1"/>
              <a:t>found</a:t>
            </a:r>
            <a:endParaRPr lang="de-DE" dirty="0"/>
          </a:p>
          <a:p>
            <a:r>
              <a:rPr lang="de-DE" dirty="0" err="1"/>
              <a:t>Aims</a:t>
            </a:r>
            <a:r>
              <a:rPr lang="de-DE" dirty="0"/>
              <a:t> </a:t>
            </a:r>
            <a:r>
              <a:rPr lang="de-DE" dirty="0" err="1"/>
              <a:t>to</a:t>
            </a:r>
            <a:r>
              <a:rPr lang="de-DE" dirty="0"/>
              <a:t> </a:t>
            </a:r>
            <a:r>
              <a:rPr lang="de-DE" dirty="0" err="1"/>
              <a:t>provide</a:t>
            </a:r>
            <a:r>
              <a:rPr lang="de-DE" dirty="0"/>
              <a:t> </a:t>
            </a:r>
            <a:r>
              <a:rPr lang="de-DE" dirty="0" err="1"/>
              <a:t>internship</a:t>
            </a:r>
            <a:r>
              <a:rPr lang="de-DE" dirty="0"/>
              <a:t> </a:t>
            </a:r>
            <a:r>
              <a:rPr lang="de-DE" dirty="0" err="1"/>
              <a:t>placements</a:t>
            </a:r>
            <a:r>
              <a:rPr lang="de-DE" dirty="0"/>
              <a:t> at reputable </a:t>
            </a:r>
            <a:r>
              <a:rPr lang="de-DE" dirty="0" err="1"/>
              <a:t>companies</a:t>
            </a:r>
            <a:endParaRPr lang="de-DE" dirty="0"/>
          </a:p>
        </p:txBody>
      </p:sp>
    </p:spTree>
    <p:extLst>
      <p:ext uri="{BB962C8B-B14F-4D97-AF65-F5344CB8AC3E}">
        <p14:creationId xmlns:p14="http://schemas.microsoft.com/office/powerpoint/2010/main" val="1037380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549F0-04A3-4138-800D-0F3575087CA1}"/>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de-DE" dirty="0">
                <a:solidFill>
                  <a:schemeClr val="bg1"/>
                </a:solidFill>
              </a:rPr>
              <a:t>Benefits </a:t>
            </a:r>
            <a:r>
              <a:rPr lang="de-DE" dirty="0" err="1">
                <a:solidFill>
                  <a:schemeClr val="bg1"/>
                </a:solidFill>
              </a:rPr>
              <a:t>of</a:t>
            </a:r>
            <a:r>
              <a:rPr lang="de-DE" dirty="0">
                <a:solidFill>
                  <a:schemeClr val="bg1"/>
                </a:solidFill>
              </a:rPr>
              <a:t> </a:t>
            </a:r>
            <a:r>
              <a:rPr lang="de-DE" dirty="0" err="1">
                <a:solidFill>
                  <a:schemeClr val="bg1"/>
                </a:solidFill>
              </a:rPr>
              <a:t>internships</a:t>
            </a:r>
            <a:endParaRPr lang="de-DE" dirty="0">
              <a:solidFill>
                <a:schemeClr val="bg1"/>
              </a:solidFill>
            </a:endParaRPr>
          </a:p>
        </p:txBody>
      </p:sp>
      <p:sp>
        <p:nvSpPr>
          <p:cNvPr id="6" name="Straight Connector 5">
            <a:extLst>
              <a:ext uri="{FF2B5EF4-FFF2-40B4-BE49-F238E27FC236}">
                <a16:creationId xmlns:a16="http://schemas.microsoft.com/office/drawing/2014/main" id="{7D96C32B-A286-49A0-89D0-188C9DCB5A69}"/>
              </a:ext>
            </a:extLst>
          </p:cNvPr>
          <p:cNvSpPr/>
          <p:nvPr/>
        </p:nvSpPr>
        <p:spPr>
          <a:xfrm>
            <a:off x="5619750" y="965200"/>
            <a:ext cx="5607050" cy="0"/>
          </a:xfrm>
          <a:prstGeom prst="line">
            <a:avLst/>
          </a:pr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549F8BF3-F1C8-48BB-877D-EBD20DF85221}"/>
              </a:ext>
            </a:extLst>
          </p:cNvPr>
          <p:cNvSpPr/>
          <p:nvPr/>
        </p:nvSpPr>
        <p:spPr>
          <a:xfrm>
            <a:off x="5619750" y="965200"/>
            <a:ext cx="5607050" cy="615949"/>
          </a:xfrm>
          <a:custGeom>
            <a:avLst/>
            <a:gdLst>
              <a:gd name="connsiteX0" fmla="*/ 0 w 5607050"/>
              <a:gd name="connsiteY0" fmla="*/ 0 h 615949"/>
              <a:gd name="connsiteX1" fmla="*/ 5607050 w 5607050"/>
              <a:gd name="connsiteY1" fmla="*/ 0 h 615949"/>
              <a:gd name="connsiteX2" fmla="*/ 5607050 w 5607050"/>
              <a:gd name="connsiteY2" fmla="*/ 615949 h 615949"/>
              <a:gd name="connsiteX3" fmla="*/ 0 w 5607050"/>
              <a:gd name="connsiteY3" fmla="*/ 615949 h 615949"/>
              <a:gd name="connsiteX4" fmla="*/ 0 w 5607050"/>
              <a:gd name="connsiteY4" fmla="*/ 0 h 615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7050" h="615949">
                <a:moveTo>
                  <a:pt x="0" y="0"/>
                </a:moveTo>
                <a:lnTo>
                  <a:pt x="5607050" y="0"/>
                </a:lnTo>
                <a:lnTo>
                  <a:pt x="5607050" y="615949"/>
                </a:lnTo>
                <a:lnTo>
                  <a:pt x="0" y="6159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de-DE" sz="2600" kern="1200" dirty="0" err="1"/>
              <a:t>Gain</a:t>
            </a:r>
            <a:r>
              <a:rPr lang="de-DE" sz="2600" kern="1200" dirty="0"/>
              <a:t> </a:t>
            </a:r>
            <a:r>
              <a:rPr lang="de-DE" sz="2600" kern="1200" dirty="0" err="1"/>
              <a:t>valuable</a:t>
            </a:r>
            <a:r>
              <a:rPr lang="de-DE" sz="2600" kern="1200" dirty="0"/>
              <a:t> </a:t>
            </a:r>
            <a:r>
              <a:rPr lang="de-DE" sz="2600" kern="1200" dirty="0" err="1"/>
              <a:t>work</a:t>
            </a:r>
            <a:r>
              <a:rPr lang="de-DE" sz="2600" kern="1200" dirty="0"/>
              <a:t> </a:t>
            </a:r>
            <a:r>
              <a:rPr lang="de-DE" sz="2600" kern="1200" dirty="0" err="1"/>
              <a:t>experience</a:t>
            </a:r>
            <a:endParaRPr lang="en-US" sz="2600" kern="1200" dirty="0"/>
          </a:p>
        </p:txBody>
      </p:sp>
      <p:sp>
        <p:nvSpPr>
          <p:cNvPr id="8" name="Straight Connector 7">
            <a:extLst>
              <a:ext uri="{FF2B5EF4-FFF2-40B4-BE49-F238E27FC236}">
                <a16:creationId xmlns:a16="http://schemas.microsoft.com/office/drawing/2014/main" id="{E01BD667-19ED-4986-B444-19E87354E33A}"/>
              </a:ext>
            </a:extLst>
          </p:cNvPr>
          <p:cNvSpPr/>
          <p:nvPr/>
        </p:nvSpPr>
        <p:spPr>
          <a:xfrm>
            <a:off x="5619750" y="1581149"/>
            <a:ext cx="5607050" cy="0"/>
          </a:xfrm>
          <a:prstGeom prst="line">
            <a:avLst/>
          </a:prstGeom>
        </p:spPr>
        <p:style>
          <a:lnRef idx="1">
            <a:schemeClr val="accent3">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9381054C-30D9-4F48-B66E-FDF3802B76D9}"/>
              </a:ext>
            </a:extLst>
          </p:cNvPr>
          <p:cNvSpPr/>
          <p:nvPr/>
        </p:nvSpPr>
        <p:spPr>
          <a:xfrm>
            <a:off x="5619750" y="1581149"/>
            <a:ext cx="5607050" cy="615949"/>
          </a:xfrm>
          <a:custGeom>
            <a:avLst/>
            <a:gdLst>
              <a:gd name="connsiteX0" fmla="*/ 0 w 5607050"/>
              <a:gd name="connsiteY0" fmla="*/ 0 h 615949"/>
              <a:gd name="connsiteX1" fmla="*/ 5607050 w 5607050"/>
              <a:gd name="connsiteY1" fmla="*/ 0 h 615949"/>
              <a:gd name="connsiteX2" fmla="*/ 5607050 w 5607050"/>
              <a:gd name="connsiteY2" fmla="*/ 615949 h 615949"/>
              <a:gd name="connsiteX3" fmla="*/ 0 w 5607050"/>
              <a:gd name="connsiteY3" fmla="*/ 615949 h 615949"/>
              <a:gd name="connsiteX4" fmla="*/ 0 w 5607050"/>
              <a:gd name="connsiteY4" fmla="*/ 0 h 615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7050" h="615949">
                <a:moveTo>
                  <a:pt x="0" y="0"/>
                </a:moveTo>
                <a:lnTo>
                  <a:pt x="5607050" y="0"/>
                </a:lnTo>
                <a:lnTo>
                  <a:pt x="5607050" y="615949"/>
                </a:lnTo>
                <a:lnTo>
                  <a:pt x="0" y="6159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de-DE" sz="2600" kern="1200"/>
              <a:t>Explore a career path</a:t>
            </a:r>
            <a:endParaRPr lang="en-US" sz="2600" kern="1200"/>
          </a:p>
        </p:txBody>
      </p:sp>
      <p:sp>
        <p:nvSpPr>
          <p:cNvPr id="12" name="Straight Connector 11">
            <a:extLst>
              <a:ext uri="{FF2B5EF4-FFF2-40B4-BE49-F238E27FC236}">
                <a16:creationId xmlns:a16="http://schemas.microsoft.com/office/drawing/2014/main" id="{0A6A48A0-7953-493E-A237-C6A3E52F5D46}"/>
              </a:ext>
            </a:extLst>
          </p:cNvPr>
          <p:cNvSpPr/>
          <p:nvPr/>
        </p:nvSpPr>
        <p:spPr>
          <a:xfrm>
            <a:off x="5619750" y="2197099"/>
            <a:ext cx="5607050" cy="0"/>
          </a:xfrm>
          <a:prstGeom prst="line">
            <a:avLst/>
          </a:prstGeom>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B1BD81F9-F204-4BCD-8AE3-14190602AAD5}"/>
              </a:ext>
            </a:extLst>
          </p:cNvPr>
          <p:cNvSpPr/>
          <p:nvPr/>
        </p:nvSpPr>
        <p:spPr>
          <a:xfrm>
            <a:off x="5619750" y="2197099"/>
            <a:ext cx="5607050" cy="615949"/>
          </a:xfrm>
          <a:custGeom>
            <a:avLst/>
            <a:gdLst>
              <a:gd name="connsiteX0" fmla="*/ 0 w 5607050"/>
              <a:gd name="connsiteY0" fmla="*/ 0 h 615949"/>
              <a:gd name="connsiteX1" fmla="*/ 5607050 w 5607050"/>
              <a:gd name="connsiteY1" fmla="*/ 0 h 615949"/>
              <a:gd name="connsiteX2" fmla="*/ 5607050 w 5607050"/>
              <a:gd name="connsiteY2" fmla="*/ 615949 h 615949"/>
              <a:gd name="connsiteX3" fmla="*/ 0 w 5607050"/>
              <a:gd name="connsiteY3" fmla="*/ 615949 h 615949"/>
              <a:gd name="connsiteX4" fmla="*/ 0 w 5607050"/>
              <a:gd name="connsiteY4" fmla="*/ 0 h 615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7050" h="615949">
                <a:moveTo>
                  <a:pt x="0" y="0"/>
                </a:moveTo>
                <a:lnTo>
                  <a:pt x="5607050" y="0"/>
                </a:lnTo>
                <a:lnTo>
                  <a:pt x="5607050" y="615949"/>
                </a:lnTo>
                <a:lnTo>
                  <a:pt x="0" y="6159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de-DE" sz="2600" kern="1200"/>
              <a:t>Give yourself an edge in the job market</a:t>
            </a:r>
            <a:endParaRPr lang="en-US" sz="2600" kern="1200"/>
          </a:p>
        </p:txBody>
      </p:sp>
      <p:sp>
        <p:nvSpPr>
          <p:cNvPr id="14" name="Straight Connector 13">
            <a:extLst>
              <a:ext uri="{FF2B5EF4-FFF2-40B4-BE49-F238E27FC236}">
                <a16:creationId xmlns:a16="http://schemas.microsoft.com/office/drawing/2014/main" id="{84A8D1CA-D86D-4235-80A6-77F154749822}"/>
              </a:ext>
            </a:extLst>
          </p:cNvPr>
          <p:cNvSpPr/>
          <p:nvPr/>
        </p:nvSpPr>
        <p:spPr>
          <a:xfrm>
            <a:off x="5619750" y="2813049"/>
            <a:ext cx="5607050" cy="0"/>
          </a:xfrm>
          <a:prstGeom prst="line">
            <a:avLst/>
          </a:prstGeom>
        </p:spPr>
        <p:style>
          <a:lnRef idx="1">
            <a:schemeClr val="accent5">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5" name="Freeform: Shape 14">
            <a:extLst>
              <a:ext uri="{FF2B5EF4-FFF2-40B4-BE49-F238E27FC236}">
                <a16:creationId xmlns:a16="http://schemas.microsoft.com/office/drawing/2014/main" id="{66E80260-92BD-4E99-BD38-7C7AE46CA01A}"/>
              </a:ext>
            </a:extLst>
          </p:cNvPr>
          <p:cNvSpPr/>
          <p:nvPr/>
        </p:nvSpPr>
        <p:spPr>
          <a:xfrm>
            <a:off x="5619750" y="2813049"/>
            <a:ext cx="5607050" cy="615949"/>
          </a:xfrm>
          <a:custGeom>
            <a:avLst/>
            <a:gdLst>
              <a:gd name="connsiteX0" fmla="*/ 0 w 5607050"/>
              <a:gd name="connsiteY0" fmla="*/ 0 h 615949"/>
              <a:gd name="connsiteX1" fmla="*/ 5607050 w 5607050"/>
              <a:gd name="connsiteY1" fmla="*/ 0 h 615949"/>
              <a:gd name="connsiteX2" fmla="*/ 5607050 w 5607050"/>
              <a:gd name="connsiteY2" fmla="*/ 615949 h 615949"/>
              <a:gd name="connsiteX3" fmla="*/ 0 w 5607050"/>
              <a:gd name="connsiteY3" fmla="*/ 615949 h 615949"/>
              <a:gd name="connsiteX4" fmla="*/ 0 w 5607050"/>
              <a:gd name="connsiteY4" fmla="*/ 0 h 615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7050" h="615949">
                <a:moveTo>
                  <a:pt x="0" y="0"/>
                </a:moveTo>
                <a:lnTo>
                  <a:pt x="5607050" y="0"/>
                </a:lnTo>
                <a:lnTo>
                  <a:pt x="5607050" y="615949"/>
                </a:lnTo>
                <a:lnTo>
                  <a:pt x="0" y="6159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de-DE" sz="2600" kern="1200"/>
              <a:t>Develop and refine skills</a:t>
            </a:r>
            <a:endParaRPr lang="en-US" sz="2600" kern="1200"/>
          </a:p>
        </p:txBody>
      </p:sp>
      <p:sp>
        <p:nvSpPr>
          <p:cNvPr id="16" name="Straight Connector 15">
            <a:extLst>
              <a:ext uri="{FF2B5EF4-FFF2-40B4-BE49-F238E27FC236}">
                <a16:creationId xmlns:a16="http://schemas.microsoft.com/office/drawing/2014/main" id="{66AD6931-E904-4DED-8B4A-A3A8BD7D60A4}"/>
              </a:ext>
            </a:extLst>
          </p:cNvPr>
          <p:cNvSpPr/>
          <p:nvPr/>
        </p:nvSpPr>
        <p:spPr>
          <a:xfrm>
            <a:off x="5619750" y="3428999"/>
            <a:ext cx="5607050" cy="0"/>
          </a:xfrm>
          <a:prstGeom prst="line">
            <a:avLst/>
          </a:prstGeom>
        </p:spPr>
        <p:style>
          <a:lnRef idx="1">
            <a:schemeClr val="accent6">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sp>
      <p:sp>
        <p:nvSpPr>
          <p:cNvPr id="17" name="Freeform: Shape 16">
            <a:extLst>
              <a:ext uri="{FF2B5EF4-FFF2-40B4-BE49-F238E27FC236}">
                <a16:creationId xmlns:a16="http://schemas.microsoft.com/office/drawing/2014/main" id="{6E99E38F-0620-4E35-AAC1-4748DD1B9E2A}"/>
              </a:ext>
            </a:extLst>
          </p:cNvPr>
          <p:cNvSpPr/>
          <p:nvPr/>
        </p:nvSpPr>
        <p:spPr>
          <a:xfrm>
            <a:off x="5619750" y="3428999"/>
            <a:ext cx="5607050" cy="615949"/>
          </a:xfrm>
          <a:custGeom>
            <a:avLst/>
            <a:gdLst>
              <a:gd name="connsiteX0" fmla="*/ 0 w 5607050"/>
              <a:gd name="connsiteY0" fmla="*/ 0 h 615949"/>
              <a:gd name="connsiteX1" fmla="*/ 5607050 w 5607050"/>
              <a:gd name="connsiteY1" fmla="*/ 0 h 615949"/>
              <a:gd name="connsiteX2" fmla="*/ 5607050 w 5607050"/>
              <a:gd name="connsiteY2" fmla="*/ 615949 h 615949"/>
              <a:gd name="connsiteX3" fmla="*/ 0 w 5607050"/>
              <a:gd name="connsiteY3" fmla="*/ 615949 h 615949"/>
              <a:gd name="connsiteX4" fmla="*/ 0 w 5607050"/>
              <a:gd name="connsiteY4" fmla="*/ 0 h 615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7050" h="615949">
                <a:moveTo>
                  <a:pt x="0" y="0"/>
                </a:moveTo>
                <a:lnTo>
                  <a:pt x="5607050" y="0"/>
                </a:lnTo>
                <a:lnTo>
                  <a:pt x="5607050" y="615949"/>
                </a:lnTo>
                <a:lnTo>
                  <a:pt x="0" y="6159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de-DE" sz="2600" kern="1200"/>
              <a:t>Receive financial compensation</a:t>
            </a:r>
            <a:endParaRPr lang="en-US" sz="2600" kern="1200"/>
          </a:p>
        </p:txBody>
      </p:sp>
      <p:sp>
        <p:nvSpPr>
          <p:cNvPr id="18" name="Straight Connector 17">
            <a:extLst>
              <a:ext uri="{FF2B5EF4-FFF2-40B4-BE49-F238E27FC236}">
                <a16:creationId xmlns:a16="http://schemas.microsoft.com/office/drawing/2014/main" id="{27C358E3-A08D-46FF-95AB-64FD574CA901}"/>
              </a:ext>
            </a:extLst>
          </p:cNvPr>
          <p:cNvSpPr/>
          <p:nvPr/>
        </p:nvSpPr>
        <p:spPr>
          <a:xfrm>
            <a:off x="5619750" y="4044949"/>
            <a:ext cx="5607050" cy="0"/>
          </a:xfrm>
          <a:prstGeom prst="line">
            <a:avLst/>
          </a:pr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9" name="Freeform: Shape 18">
            <a:extLst>
              <a:ext uri="{FF2B5EF4-FFF2-40B4-BE49-F238E27FC236}">
                <a16:creationId xmlns:a16="http://schemas.microsoft.com/office/drawing/2014/main" id="{76E5A78A-2306-43D9-88A4-2977656C8F7A}"/>
              </a:ext>
            </a:extLst>
          </p:cNvPr>
          <p:cNvSpPr/>
          <p:nvPr/>
        </p:nvSpPr>
        <p:spPr>
          <a:xfrm>
            <a:off x="5619750" y="4044949"/>
            <a:ext cx="5607050" cy="615949"/>
          </a:xfrm>
          <a:custGeom>
            <a:avLst/>
            <a:gdLst>
              <a:gd name="connsiteX0" fmla="*/ 0 w 5607050"/>
              <a:gd name="connsiteY0" fmla="*/ 0 h 615949"/>
              <a:gd name="connsiteX1" fmla="*/ 5607050 w 5607050"/>
              <a:gd name="connsiteY1" fmla="*/ 0 h 615949"/>
              <a:gd name="connsiteX2" fmla="*/ 5607050 w 5607050"/>
              <a:gd name="connsiteY2" fmla="*/ 615949 h 615949"/>
              <a:gd name="connsiteX3" fmla="*/ 0 w 5607050"/>
              <a:gd name="connsiteY3" fmla="*/ 615949 h 615949"/>
              <a:gd name="connsiteX4" fmla="*/ 0 w 5607050"/>
              <a:gd name="connsiteY4" fmla="*/ 0 h 615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7050" h="615949">
                <a:moveTo>
                  <a:pt x="0" y="0"/>
                </a:moveTo>
                <a:lnTo>
                  <a:pt x="5607050" y="0"/>
                </a:lnTo>
                <a:lnTo>
                  <a:pt x="5607050" y="615949"/>
                </a:lnTo>
                <a:lnTo>
                  <a:pt x="0" y="6159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de-DE" sz="2600" kern="1200" dirty="0"/>
              <a:t>Network </a:t>
            </a:r>
            <a:r>
              <a:rPr lang="de-DE" sz="2600" kern="1200" dirty="0" err="1"/>
              <a:t>with</a:t>
            </a:r>
            <a:r>
              <a:rPr lang="de-DE" sz="2600" kern="1200" dirty="0"/>
              <a:t> </a:t>
            </a:r>
            <a:r>
              <a:rPr lang="de-DE" sz="2600" kern="1200" dirty="0" err="1"/>
              <a:t>professionals</a:t>
            </a:r>
            <a:r>
              <a:rPr lang="de-DE" sz="2600" kern="1200" dirty="0"/>
              <a:t> in </a:t>
            </a:r>
            <a:r>
              <a:rPr lang="de-DE" sz="2600" kern="1200" dirty="0" err="1"/>
              <a:t>the</a:t>
            </a:r>
            <a:r>
              <a:rPr lang="de-DE" sz="2600" kern="1200" dirty="0"/>
              <a:t> </a:t>
            </a:r>
            <a:r>
              <a:rPr lang="de-DE" sz="2600" kern="1200" dirty="0" err="1"/>
              <a:t>field</a:t>
            </a:r>
            <a:endParaRPr lang="en-US" sz="2600" kern="1200" dirty="0"/>
          </a:p>
        </p:txBody>
      </p:sp>
      <p:sp>
        <p:nvSpPr>
          <p:cNvPr id="20" name="Straight Connector 19">
            <a:extLst>
              <a:ext uri="{FF2B5EF4-FFF2-40B4-BE49-F238E27FC236}">
                <a16:creationId xmlns:a16="http://schemas.microsoft.com/office/drawing/2014/main" id="{696915A6-55FE-4928-85FE-C1C1EB743131}"/>
              </a:ext>
            </a:extLst>
          </p:cNvPr>
          <p:cNvSpPr/>
          <p:nvPr/>
        </p:nvSpPr>
        <p:spPr>
          <a:xfrm>
            <a:off x="5619750" y="4660899"/>
            <a:ext cx="5607050" cy="0"/>
          </a:xfrm>
          <a:prstGeom prst="line">
            <a:avLst/>
          </a:prstGeom>
        </p:spPr>
        <p:style>
          <a:lnRef idx="1">
            <a:schemeClr val="accent3">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391DE5C4-F731-4D43-8CA2-3D1339B5465A}"/>
              </a:ext>
            </a:extLst>
          </p:cNvPr>
          <p:cNvSpPr/>
          <p:nvPr/>
        </p:nvSpPr>
        <p:spPr>
          <a:xfrm>
            <a:off x="5619750" y="4660899"/>
            <a:ext cx="5607050" cy="615949"/>
          </a:xfrm>
          <a:custGeom>
            <a:avLst/>
            <a:gdLst>
              <a:gd name="connsiteX0" fmla="*/ 0 w 5607050"/>
              <a:gd name="connsiteY0" fmla="*/ 0 h 615949"/>
              <a:gd name="connsiteX1" fmla="*/ 5607050 w 5607050"/>
              <a:gd name="connsiteY1" fmla="*/ 0 h 615949"/>
              <a:gd name="connsiteX2" fmla="*/ 5607050 w 5607050"/>
              <a:gd name="connsiteY2" fmla="*/ 615949 h 615949"/>
              <a:gd name="connsiteX3" fmla="*/ 0 w 5607050"/>
              <a:gd name="connsiteY3" fmla="*/ 615949 h 615949"/>
              <a:gd name="connsiteX4" fmla="*/ 0 w 5607050"/>
              <a:gd name="connsiteY4" fmla="*/ 0 h 615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7050" h="615949">
                <a:moveTo>
                  <a:pt x="0" y="0"/>
                </a:moveTo>
                <a:lnTo>
                  <a:pt x="5607050" y="0"/>
                </a:lnTo>
                <a:lnTo>
                  <a:pt x="5607050" y="615949"/>
                </a:lnTo>
                <a:lnTo>
                  <a:pt x="0" y="6159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de-DE" sz="2600" kern="1200"/>
              <a:t>Gain confidence</a:t>
            </a:r>
            <a:endParaRPr lang="en-US" sz="2600" kern="1200"/>
          </a:p>
        </p:txBody>
      </p:sp>
      <p:sp>
        <p:nvSpPr>
          <p:cNvPr id="22" name="Straight Connector 21">
            <a:extLst>
              <a:ext uri="{FF2B5EF4-FFF2-40B4-BE49-F238E27FC236}">
                <a16:creationId xmlns:a16="http://schemas.microsoft.com/office/drawing/2014/main" id="{B7CDC3F7-FD2B-449D-95BB-0E7480E9D6A3}"/>
              </a:ext>
            </a:extLst>
          </p:cNvPr>
          <p:cNvSpPr/>
          <p:nvPr/>
        </p:nvSpPr>
        <p:spPr>
          <a:xfrm>
            <a:off x="5619750" y="5276849"/>
            <a:ext cx="5607050" cy="0"/>
          </a:xfrm>
          <a:prstGeom prst="line">
            <a:avLst/>
          </a:prstGeom>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3" name="Freeform: Shape 22">
            <a:extLst>
              <a:ext uri="{FF2B5EF4-FFF2-40B4-BE49-F238E27FC236}">
                <a16:creationId xmlns:a16="http://schemas.microsoft.com/office/drawing/2014/main" id="{7A231374-5AA5-4DDD-B9C8-54449218F600}"/>
              </a:ext>
            </a:extLst>
          </p:cNvPr>
          <p:cNvSpPr/>
          <p:nvPr/>
        </p:nvSpPr>
        <p:spPr>
          <a:xfrm>
            <a:off x="5619750" y="5276849"/>
            <a:ext cx="5607050" cy="615949"/>
          </a:xfrm>
          <a:custGeom>
            <a:avLst/>
            <a:gdLst>
              <a:gd name="connsiteX0" fmla="*/ 0 w 5607050"/>
              <a:gd name="connsiteY0" fmla="*/ 0 h 615949"/>
              <a:gd name="connsiteX1" fmla="*/ 5607050 w 5607050"/>
              <a:gd name="connsiteY1" fmla="*/ 0 h 615949"/>
              <a:gd name="connsiteX2" fmla="*/ 5607050 w 5607050"/>
              <a:gd name="connsiteY2" fmla="*/ 615949 h 615949"/>
              <a:gd name="connsiteX3" fmla="*/ 0 w 5607050"/>
              <a:gd name="connsiteY3" fmla="*/ 615949 h 615949"/>
              <a:gd name="connsiteX4" fmla="*/ 0 w 5607050"/>
              <a:gd name="connsiteY4" fmla="*/ 0 h 615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7050" h="615949">
                <a:moveTo>
                  <a:pt x="0" y="0"/>
                </a:moveTo>
                <a:lnTo>
                  <a:pt x="5607050" y="0"/>
                </a:lnTo>
                <a:lnTo>
                  <a:pt x="5607050" y="615949"/>
                </a:lnTo>
                <a:lnTo>
                  <a:pt x="0" y="6159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de-DE" sz="2600" kern="1200" dirty="0"/>
              <a:t>Transition </a:t>
            </a:r>
            <a:r>
              <a:rPr lang="de-DE" sz="2600" kern="1200" dirty="0" err="1"/>
              <a:t>into</a:t>
            </a:r>
            <a:r>
              <a:rPr lang="de-DE" sz="2600" kern="1200" dirty="0"/>
              <a:t> a </a:t>
            </a:r>
            <a:r>
              <a:rPr lang="de-DE" sz="2600" kern="1200" dirty="0" err="1"/>
              <a:t>job</a:t>
            </a:r>
            <a:endParaRPr lang="en-US" sz="2600" kern="1200" dirty="0"/>
          </a:p>
        </p:txBody>
      </p:sp>
    </p:spTree>
    <p:extLst>
      <p:ext uri="{BB962C8B-B14F-4D97-AF65-F5344CB8AC3E}">
        <p14:creationId xmlns:p14="http://schemas.microsoft.com/office/powerpoint/2010/main" val="3678639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5" grpId="0"/>
      <p:bldP spid="17" grpId="0"/>
      <p:bldP spid="19" grpId="0"/>
      <p:bldP spid="21"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810DA-1E8F-45D5-A87E-5F4A3D2EDADA}"/>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de-DE" dirty="0">
                <a:solidFill>
                  <a:schemeClr val="tx1"/>
                </a:solidFill>
              </a:rPr>
              <a:t>Benefits </a:t>
            </a:r>
            <a:r>
              <a:rPr lang="de-DE" dirty="0" err="1">
                <a:solidFill>
                  <a:schemeClr val="tx1"/>
                </a:solidFill>
              </a:rPr>
              <a:t>for</a:t>
            </a:r>
            <a:r>
              <a:rPr lang="de-DE" dirty="0">
                <a:solidFill>
                  <a:schemeClr val="tx1"/>
                </a:solidFill>
              </a:rPr>
              <a:t> </a:t>
            </a:r>
            <a:r>
              <a:rPr lang="de-DE" dirty="0" err="1">
                <a:solidFill>
                  <a:schemeClr val="tx1"/>
                </a:solidFill>
              </a:rPr>
              <a:t>the</a:t>
            </a:r>
            <a:r>
              <a:rPr lang="de-DE" dirty="0">
                <a:solidFill>
                  <a:schemeClr val="tx1"/>
                </a:solidFill>
              </a:rPr>
              <a:t> </a:t>
            </a:r>
            <a:r>
              <a:rPr lang="de-DE" dirty="0" err="1">
                <a:solidFill>
                  <a:schemeClr val="tx1"/>
                </a:solidFill>
              </a:rPr>
              <a:t>employer</a:t>
            </a:r>
            <a:endParaRPr lang="de-DE" dirty="0">
              <a:solidFill>
                <a:schemeClr val="tx1"/>
              </a:solidFill>
            </a:endParaRPr>
          </a:p>
        </p:txBody>
      </p:sp>
      <p:sp>
        <p:nvSpPr>
          <p:cNvPr id="3" name="Content Placeholder 2">
            <a:extLst>
              <a:ext uri="{FF2B5EF4-FFF2-40B4-BE49-F238E27FC236}">
                <a16:creationId xmlns:a16="http://schemas.microsoft.com/office/drawing/2014/main" id="{AF8564F1-B4F3-4711-8176-EE15A28B0992}"/>
              </a:ext>
            </a:extLst>
          </p:cNvPr>
          <p:cNvSpPr>
            <a:spLocks noGrp="1"/>
          </p:cNvSpPr>
          <p:nvPr>
            <p:ph idx="1"/>
          </p:nvPr>
        </p:nvSpPr>
        <p:spPr>
          <a:xfrm>
            <a:off x="2231136" y="2638044"/>
            <a:ext cx="7729728" cy="3101983"/>
          </a:xfrm>
        </p:spPr>
        <p:txBody>
          <a:bodyPr>
            <a:normAutofit/>
          </a:bodyPr>
          <a:lstStyle/>
          <a:p>
            <a:pPr>
              <a:lnSpc>
                <a:spcPct val="90000"/>
              </a:lnSpc>
              <a:buFont typeface="Arial" panose="020B0604020202020204" pitchFamily="34" charset="0"/>
              <a:buChar char="•"/>
            </a:pPr>
            <a:r>
              <a:rPr lang="en-US" sz="1500" b="0" i="0" dirty="0">
                <a:effectLst/>
                <a:latin typeface="Open Sans" panose="020B0606030504020204" pitchFamily="34" charset="0"/>
              </a:rPr>
              <a:t>Establish a relationship with the college and university</a:t>
            </a:r>
          </a:p>
          <a:p>
            <a:pPr>
              <a:lnSpc>
                <a:spcPct val="90000"/>
              </a:lnSpc>
              <a:buFont typeface="Arial" panose="020B0604020202020204" pitchFamily="34" charset="0"/>
              <a:buChar char="•"/>
            </a:pPr>
            <a:r>
              <a:rPr lang="en-US" sz="1500" b="0" i="0" dirty="0">
                <a:effectLst/>
                <a:latin typeface="Open Sans" panose="020B0606030504020204" pitchFamily="34" charset="0"/>
              </a:rPr>
              <a:t>Increase productivity</a:t>
            </a:r>
          </a:p>
          <a:p>
            <a:pPr>
              <a:lnSpc>
                <a:spcPct val="90000"/>
              </a:lnSpc>
              <a:buFont typeface="Arial" panose="020B0604020202020204" pitchFamily="34" charset="0"/>
              <a:buChar char="•"/>
            </a:pPr>
            <a:r>
              <a:rPr lang="en-US" sz="1500" b="0" i="0" dirty="0">
                <a:effectLst/>
                <a:latin typeface="Open Sans" panose="020B0606030504020204" pitchFamily="34" charset="0"/>
              </a:rPr>
              <a:t>Bring in fresh perspectives</a:t>
            </a:r>
          </a:p>
          <a:p>
            <a:pPr>
              <a:lnSpc>
                <a:spcPct val="90000"/>
              </a:lnSpc>
              <a:buFont typeface="Arial" panose="020B0604020202020204" pitchFamily="34" charset="0"/>
              <a:buChar char="•"/>
            </a:pPr>
            <a:r>
              <a:rPr lang="en-US" sz="1500" b="0" i="0" dirty="0">
                <a:effectLst/>
                <a:latin typeface="Open Sans" panose="020B0606030504020204" pitchFamily="34" charset="0"/>
              </a:rPr>
              <a:t>Enhance supervisory skills of your staff</a:t>
            </a:r>
          </a:p>
          <a:p>
            <a:pPr>
              <a:lnSpc>
                <a:spcPct val="90000"/>
              </a:lnSpc>
              <a:buFont typeface="Arial" panose="020B0604020202020204" pitchFamily="34" charset="0"/>
              <a:buChar char="•"/>
            </a:pPr>
            <a:r>
              <a:rPr lang="en-US" sz="1500" b="0" i="0" dirty="0">
                <a:effectLst/>
                <a:latin typeface="Open Sans" panose="020B0606030504020204" pitchFamily="34" charset="0"/>
              </a:rPr>
              <a:t>Create company visibility</a:t>
            </a:r>
          </a:p>
          <a:p>
            <a:pPr>
              <a:lnSpc>
                <a:spcPct val="90000"/>
              </a:lnSpc>
              <a:buFont typeface="Arial" panose="020B0604020202020204" pitchFamily="34" charset="0"/>
              <a:buChar char="•"/>
            </a:pPr>
            <a:r>
              <a:rPr lang="en-US" sz="1500" b="0" i="0" dirty="0">
                <a:effectLst/>
                <a:latin typeface="Open Sans" panose="020B0606030504020204" pitchFamily="34" charset="0"/>
              </a:rPr>
              <a:t>Develop student/graduate skill sets</a:t>
            </a:r>
          </a:p>
          <a:p>
            <a:pPr>
              <a:lnSpc>
                <a:spcPct val="90000"/>
              </a:lnSpc>
              <a:buFont typeface="Arial" panose="020B0604020202020204" pitchFamily="34" charset="0"/>
              <a:buChar char="•"/>
            </a:pPr>
            <a:r>
              <a:rPr lang="en-US" sz="1500" b="0" i="0" dirty="0">
                <a:effectLst/>
                <a:latin typeface="Open Sans" panose="020B0606030504020204" pitchFamily="34" charset="0"/>
              </a:rPr>
              <a:t>Cut down on recruitment costs</a:t>
            </a:r>
          </a:p>
          <a:p>
            <a:pPr>
              <a:lnSpc>
                <a:spcPct val="90000"/>
              </a:lnSpc>
              <a:buFont typeface="Arial" panose="020B0604020202020204" pitchFamily="34" charset="0"/>
              <a:buChar char="•"/>
            </a:pPr>
            <a:r>
              <a:rPr lang="en-US" sz="1500" b="0" i="0" dirty="0">
                <a:effectLst/>
                <a:latin typeface="Open Sans" panose="020B0606030504020204" pitchFamily="34" charset="0"/>
              </a:rPr>
              <a:t>Help to keep college educated talent in our region</a:t>
            </a:r>
          </a:p>
          <a:p>
            <a:pPr>
              <a:lnSpc>
                <a:spcPct val="90000"/>
              </a:lnSpc>
              <a:buFont typeface="Arial" panose="020B0604020202020204" pitchFamily="34" charset="0"/>
              <a:buChar char="•"/>
            </a:pPr>
            <a:r>
              <a:rPr lang="en-US" sz="1500" b="0" i="0" dirty="0">
                <a:effectLst/>
                <a:latin typeface="Open Sans" panose="020B0606030504020204" pitchFamily="34" charset="0"/>
              </a:rPr>
              <a:t>Give back to the community</a:t>
            </a:r>
          </a:p>
          <a:p>
            <a:pPr>
              <a:lnSpc>
                <a:spcPct val="90000"/>
              </a:lnSpc>
            </a:pPr>
            <a:endParaRPr lang="de-DE" sz="1500" dirty="0"/>
          </a:p>
        </p:txBody>
      </p:sp>
    </p:spTree>
    <p:extLst>
      <p:ext uri="{BB962C8B-B14F-4D97-AF65-F5344CB8AC3E}">
        <p14:creationId xmlns:p14="http://schemas.microsoft.com/office/powerpoint/2010/main" val="611574485"/>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1569</Words>
  <Application>Microsoft Office PowerPoint</Application>
  <PresentationFormat>Widescreen</PresentationFormat>
  <Paragraphs>123</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open_sansbold</vt:lpstr>
      <vt:lpstr>Roboto</vt:lpstr>
      <vt:lpstr>Arial</vt:lpstr>
      <vt:lpstr>Calibri</vt:lpstr>
      <vt:lpstr>Gill Sans MT</vt:lpstr>
      <vt:lpstr>Open Sans</vt:lpstr>
      <vt:lpstr>Open Sans</vt:lpstr>
      <vt:lpstr>Parcel</vt:lpstr>
      <vt:lpstr>Internship</vt:lpstr>
      <vt:lpstr>Table of Contents</vt:lpstr>
      <vt:lpstr>General Information</vt:lpstr>
      <vt:lpstr>Types of Internships</vt:lpstr>
      <vt:lpstr>Job shadowing</vt:lpstr>
      <vt:lpstr>Job shadowing</vt:lpstr>
      <vt:lpstr>Internship for a fee</vt:lpstr>
      <vt:lpstr>Benefits of internships</vt:lpstr>
      <vt:lpstr>Benefits for the employer</vt:lpstr>
      <vt:lpstr>Aspects influencing your internship Application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dc:title>
  <dc:creator>Loris Tomassetti</dc:creator>
  <cp:lastModifiedBy>Loris Tomassetti</cp:lastModifiedBy>
  <cp:revision>8</cp:revision>
  <dcterms:created xsi:type="dcterms:W3CDTF">2021-01-26T09:11:09Z</dcterms:created>
  <dcterms:modified xsi:type="dcterms:W3CDTF">2021-01-26T09:54:05Z</dcterms:modified>
</cp:coreProperties>
</file>