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64" r:id="rId5"/>
    <p:sldId id="259" r:id="rId6"/>
    <p:sldId id="266" r:id="rId7"/>
    <p:sldId id="267" r:id="rId8"/>
    <p:sldId id="265" r:id="rId9"/>
    <p:sldId id="260" r:id="rId10"/>
    <p:sldId id="262" r:id="rId11"/>
    <p:sldId id="273" r:id="rId12"/>
    <p:sldId id="271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3" r:id="rId31"/>
    <p:sldId id="294" r:id="rId32"/>
    <p:sldId id="295" r:id="rId33"/>
    <p:sldId id="297" r:id="rId34"/>
    <p:sldId id="298" r:id="rId35"/>
    <p:sldId id="299" r:id="rId36"/>
    <p:sldId id="300" r:id="rId37"/>
    <p:sldId id="309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1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A4708A-0000-43B7-B61D-93423C75949A}">
          <p14:sldIdLst>
            <p14:sldId id="256"/>
            <p14:sldId id="257"/>
            <p14:sldId id="258"/>
          </p14:sldIdLst>
        </p14:section>
        <p14:section name="Mündliche Kommunikation" id="{CB6D2F61-C768-4837-9F8E-88D62F9CC053}">
          <p14:sldIdLst>
            <p14:sldId id="264"/>
            <p14:sldId id="259"/>
            <p14:sldId id="266"/>
            <p14:sldId id="267"/>
          </p14:sldIdLst>
        </p14:section>
        <p14:section name="Schriftliche Kommunikation" id="{A0D7ED22-512C-43A4-8C4E-8954CEE1425C}">
          <p14:sldIdLst>
            <p14:sldId id="265"/>
            <p14:sldId id="260"/>
            <p14:sldId id="262"/>
            <p14:sldId id="273"/>
            <p14:sldId id="271"/>
          </p14:sldIdLst>
        </p14:section>
        <p14:section name="Bestandteile Geschäftsbrief" id="{4EE19EF9-B1F2-4DA3-9A54-9FF4C3BC0F51}">
          <p14:sldIdLst>
            <p14:sldId id="274"/>
            <p14:sldId id="275"/>
            <p14:sldId id="276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Aufbauschema eines Geschäftsbriefs" id="{1D6C4990-2EFB-41F3-A44C-2CCD208F3526}">
          <p14:sldIdLst>
            <p14:sldId id="288"/>
            <p14:sldId id="289"/>
            <p14:sldId id="290"/>
            <p14:sldId id="291"/>
            <p14:sldId id="293"/>
          </p14:sldIdLst>
        </p14:section>
        <p14:section name="Effizientes kommunizieren" id="{385DEEFE-7F4F-4A8D-A6E9-E569A0A4C794}">
          <p14:sldIdLst>
            <p14:sldId id="294"/>
            <p14:sldId id="295"/>
            <p14:sldId id="297"/>
          </p14:sldIdLst>
        </p14:section>
        <p14:section name="Kaufverträge anbahnen" id="{16ECA4C7-D4DA-499F-85EC-8A503A0FDF7D}">
          <p14:sldIdLst>
            <p14:sldId id="298"/>
            <p14:sldId id="299"/>
            <p14:sldId id="300"/>
            <p14:sldId id="309"/>
            <p14:sldId id="302"/>
            <p14:sldId id="303"/>
            <p14:sldId id="304"/>
            <p14:sldId id="305"/>
            <p14:sldId id="306"/>
            <p14:sldId id="307"/>
            <p14:sldId id="308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0729" autoAdjust="0"/>
  </p:normalViewPr>
  <p:slideViewPr>
    <p:cSldViewPr snapToGrid="0">
      <p:cViewPr varScale="1">
        <p:scale>
          <a:sx n="131" d="100"/>
          <a:sy n="131" d="100"/>
        </p:scale>
        <p:origin x="13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0B487E-A3AB-46B0-B30C-81E00F02AB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F429D-DB91-4FF4-8C76-E1099A17F0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D2032-C424-4786-AD35-3EAE173144F8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5BF32-1BC4-4B99-B125-F7F66B4C3C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09984-64BE-46B0-8D3B-482C115874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2789C-9A6F-4F6D-A6E6-60B5538FF5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976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34E44-94EE-49C8-817D-CA1EB4B99867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2FF3B-1C74-4998-B4E6-8AF4F87DA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017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433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Jedem Geschäftsbrief liegt ein Sachverhalt zugrunde. Man sollte wissen worüber man schreibt, bevor man anfängt.</a:t>
            </a:r>
          </a:p>
          <a:p>
            <a:r>
              <a:rPr lang="de-DE" dirty="0"/>
              <a:t>Wird dies nicht eingehalten, führt dies oft zu unklarem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093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2. Kurz aber Präzise. Partner leicht machen sich zu orientieren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003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Geschäftsbrief: Nur wenn die vorherigen Schritte mit Nein beantwortet wurden, wird ein Geschäftsbrief geschrieben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784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Wichtige Schriftstücke müssen erfasst und aufbewahrt werden</a:t>
            </a:r>
          </a:p>
          <a:p>
            <a:r>
              <a:rPr lang="de-DE" dirty="0"/>
              <a:t>Für E-Mail eignet sich die gleiche Ablagestruktur wie für Schriftstücke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686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74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Person = Unternehmen oder Privatperson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77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Man bereitet sich auf das Gespräch vor, wenn man dieses anstoßen will</a:t>
            </a:r>
          </a:p>
          <a:p>
            <a:pPr marL="228600" indent="-228600">
              <a:buAutoNum type="arabicPeriod"/>
            </a:pPr>
            <a:r>
              <a:rPr lang="de-DE" dirty="0"/>
              <a:t>Persönlich: Auf Ansprechperson zugehen und bemerkbar machen (Türe klopfen, Grüßen)</a:t>
            </a:r>
          </a:p>
          <a:p>
            <a:pPr marL="0" indent="0">
              <a:buNone/>
            </a:pPr>
            <a:r>
              <a:rPr lang="de-DE" dirty="0"/>
              <a:t>      Telefonisch: Bei Telefonvermittlung anrufen und kurz beschreiben was das Anliegen ist.</a:t>
            </a:r>
          </a:p>
          <a:p>
            <a:pPr marL="0" indent="0">
              <a:buNone/>
            </a:pPr>
            <a:r>
              <a:rPr lang="de-DE" dirty="0"/>
              <a:t>3.   Umfangreiche Informationen in einzelne Teile gliedern.</a:t>
            </a:r>
          </a:p>
          <a:p>
            <a:pPr marL="228600" indent="-228600">
              <a:buAutoNum type="arabicPeriod" startAt="4"/>
            </a:pPr>
            <a:r>
              <a:rPr lang="de-DE" dirty="0"/>
              <a:t>Zwischen Detailinformationen kurze Pausen machen (3 Sekunden) für Zwischenfragen</a:t>
            </a:r>
          </a:p>
          <a:p>
            <a:pPr marL="228600" indent="-228600">
              <a:buAutoNum type="arabicPeriod" startAt="4"/>
            </a:pPr>
            <a:r>
              <a:rPr lang="de-DE" dirty="0"/>
              <a:t>Auf Zwischenfragen eingehen, falls diese gestellt werden.</a:t>
            </a:r>
          </a:p>
          <a:p>
            <a:pPr marL="228600" indent="-228600">
              <a:buAutoNum type="arabicPeriod" startAt="4"/>
            </a:pPr>
            <a:r>
              <a:rPr lang="de-DE" dirty="0"/>
              <a:t>Ergebnisse des Gesprächs zusammenfassen, und fragen ob diese passen</a:t>
            </a:r>
          </a:p>
          <a:p>
            <a:pPr marL="228600" indent="-228600">
              <a:buAutoNum type="arabicPeriod" startAt="4"/>
            </a:pPr>
            <a:r>
              <a:rPr lang="de-DE" dirty="0"/>
              <a:t>Wichtigste Ergebnisse schriftlich festhalten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077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Persönlich: Zeigen, dass der Gesprächspartner bemerkt wurde (Augenkontakt, Lächeln, Gruß)</a:t>
            </a:r>
          </a:p>
          <a:p>
            <a:pPr marL="0" indent="0">
              <a:buNone/>
            </a:pPr>
            <a:r>
              <a:rPr lang="de-DE" dirty="0"/>
              <a:t>      Telefonisch: Mit Namen des Unternehmens melden (</a:t>
            </a:r>
            <a:r>
              <a:rPr lang="de-DE" dirty="0" err="1"/>
              <a:t>zB</a:t>
            </a:r>
            <a:r>
              <a:rPr lang="de-DE" dirty="0"/>
              <a:t> in Form eines kurzen Grußes; Firma </a:t>
            </a:r>
            <a:r>
              <a:rPr lang="de-DE" dirty="0" err="1"/>
              <a:t>Gameing</a:t>
            </a:r>
            <a:r>
              <a:rPr lang="de-DE" dirty="0"/>
              <a:t>, Profi League, Guten Tag, sie sprechen mit Loris Tomassetti)</a:t>
            </a:r>
          </a:p>
          <a:p>
            <a:pPr marL="0" indent="0">
              <a:buNone/>
            </a:pPr>
            <a:r>
              <a:rPr lang="de-DE" dirty="0"/>
              <a:t>2.   Persönlich: Weiterhin Augenkontakt halten, Lächeln oder bestätigendes Nicken</a:t>
            </a:r>
          </a:p>
          <a:p>
            <a:pPr marL="0" indent="0">
              <a:buNone/>
            </a:pPr>
            <a:r>
              <a:rPr lang="de-DE" dirty="0"/>
              <a:t>      Telefonisch: Mithilfe kurzer Bemerkungen wie „Ja…“ „Ich verstehe“ oder in Form von Sinnvollen Zwischenfragen</a:t>
            </a:r>
          </a:p>
          <a:p>
            <a:pPr marL="228600" indent="-228600">
              <a:buAutoNum type="arabicPeriod" startAt="3"/>
            </a:pPr>
            <a:r>
              <a:rPr lang="de-DE" dirty="0"/>
              <a:t>Notizblock und Stift sollten immer für umfangreiche Mitteilungen griffbereit sein.</a:t>
            </a:r>
          </a:p>
          <a:p>
            <a:pPr marL="228600" indent="-228600">
              <a:buAutoNum type="arabicPeriod" startAt="3"/>
            </a:pPr>
            <a:r>
              <a:rPr lang="de-DE" dirty="0"/>
              <a:t>Zur Verringerung von Missverständnissen. Hilfsbereitschaft zeigen („Soll ich jemanden etwas ausrichten“). Immer Verständnis ausdrücken.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de-DE" dirty="0"/>
              <a:t>Wichtigste Ergebnisse schriftlich festhalten</a:t>
            </a:r>
          </a:p>
          <a:p>
            <a:pPr marL="228600" indent="-228600">
              <a:buAutoNum type="arabicPeriod" startAt="3"/>
            </a:pPr>
            <a:endParaRPr lang="de-DE" dirty="0"/>
          </a:p>
          <a:p>
            <a:pPr marL="228600" indent="-228600">
              <a:buAutoNum type="arabicPeriod" startAt="2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95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Eignen sich für kurze Nachrichten und werden relativ formlos gestaltet.</a:t>
            </a:r>
          </a:p>
          <a:p>
            <a:pPr marL="228600" indent="-228600">
              <a:buAutoNum type="arabicPeriod"/>
            </a:pPr>
            <a:r>
              <a:rPr lang="de-DE" dirty="0"/>
              <a:t>Dadurch können umfangreiche Dateien versendet werden (Verträge, Protokolle, Aktennotizen, …)</a:t>
            </a:r>
          </a:p>
          <a:p>
            <a:pPr marL="0" indent="0">
              <a:buNone/>
            </a:pPr>
            <a:r>
              <a:rPr lang="de-DE" dirty="0"/>
              <a:t>Bei großen Datenmengen ist die Datengröße zu berücksichtigen „Magische Grenze“ bildet die Dateigrenze ab 10MB</a:t>
            </a:r>
          </a:p>
          <a:p>
            <a:pPr marL="0" indent="0">
              <a:buNone/>
            </a:pPr>
            <a:r>
              <a:rPr lang="de-DE" dirty="0"/>
              <a:t>3.   CC – Carbon Copy; BCC – Blind Carbon Copy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580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Geben an wie der Brief befördert werden soll (Einschreiben, </a:t>
            </a:r>
            <a:r>
              <a:rPr lang="de-DE" dirty="0" err="1"/>
              <a:t>Priority</a:t>
            </a:r>
            <a:r>
              <a:rPr lang="de-DE" dirty="0"/>
              <a:t>)</a:t>
            </a:r>
          </a:p>
          <a:p>
            <a:pPr marL="228600" indent="-228600">
              <a:buAutoNum type="arabicPeriod"/>
            </a:pPr>
            <a:r>
              <a:rPr lang="de-DE" dirty="0"/>
              <a:t>Geben an, wie der Brief zu behandeln ist (dringend, persönlich, vertraulich, streng vertraulich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761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3. Es gilt nicht als unhöflich Briefe die nur der Übermittlung von Informationen dienen, ohne Anrede zu schreiben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330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Langatmige Einleitungen sind kein Zeichen besonderer Höflichkeit.</a:t>
            </a:r>
          </a:p>
          <a:p>
            <a:pPr marL="228600" indent="-228600">
              <a:buAutoNum type="arabicPeriod"/>
            </a:pPr>
            <a:r>
              <a:rPr lang="de-DE" dirty="0"/>
              <a:t>Durch Absätze, Fettschrift, Einrücken, Zentrieren, Aufzählungs- und Gliederungszeichen</a:t>
            </a:r>
          </a:p>
          <a:p>
            <a:pPr marL="228600" indent="-228600">
              <a:buAutoNum type="arabicPeriod"/>
            </a:pPr>
            <a:r>
              <a:rPr lang="de-DE" dirty="0"/>
              <a:t>Würde alles wichtige geschrieben, wird der Brief beendet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496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ARA: Altstoff Recycling Austria 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396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IBAN: International Bank Account </a:t>
            </a:r>
            <a:r>
              <a:rPr lang="de-DE" dirty="0" err="1"/>
              <a:t>Number</a:t>
            </a:r>
            <a:r>
              <a:rPr lang="de-DE" dirty="0"/>
              <a:t>)</a:t>
            </a:r>
          </a:p>
          <a:p>
            <a:r>
              <a:rPr lang="de-DE" dirty="0"/>
              <a:t>AT Länderkennzeichen, 2 Prüfziffer, 5 Bankleitzahl, Kontonummer</a:t>
            </a:r>
          </a:p>
          <a:p>
            <a:r>
              <a:rPr lang="de-DE" dirty="0"/>
              <a:t>BIC: Bank Identifier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61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05FEA-B203-4D89-8CFE-74F53713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47901-862A-415F-9FA2-70B09824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FAE41-2583-44F6-9587-C2A53E52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429004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9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9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694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5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94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99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19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0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7BF106F-3894-4E96-A5FF-902427BF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7238C2A-5C01-48A8-8F2E-644CDA654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1CED40E-AA49-4CB2-B743-4E624FE3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54613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158317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425578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94900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80894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263435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0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2873051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51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hf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F1A6B-0D60-445A-8B57-57A2EF571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01" y="835384"/>
            <a:ext cx="10105708" cy="2464408"/>
          </a:xfrm>
        </p:spPr>
        <p:txBody>
          <a:bodyPr>
            <a:normAutofit/>
          </a:bodyPr>
          <a:lstStyle/>
          <a:p>
            <a:pPr algn="l"/>
            <a:r>
              <a:rPr lang="de-DE" sz="3300" dirty="0"/>
              <a:t>Kommunikation allgemein &amp; Kaufverträge anbahnen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5AB09-B381-4243-AF06-674BE3AED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78" y="3558209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de-DE" dirty="0">
                <a:solidFill>
                  <a:srgbClr val="E78075"/>
                </a:solidFill>
              </a:rPr>
              <a:t>von Loris Tomassetti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40D64-7914-456C-AD31-30ACB79E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9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1C57D-7540-490B-A4B0-540BAD0100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Schnell und häufig billig</a:t>
            </a:r>
          </a:p>
          <a:p>
            <a:r>
              <a:rPr lang="de-DE" dirty="0"/>
              <a:t>Möglichkeit sofort auf Gesprächspartner einzugehen</a:t>
            </a:r>
          </a:p>
          <a:p>
            <a:r>
              <a:rPr lang="de-DE" dirty="0"/>
              <a:t>Kein Beleg / Kein Beweis</a:t>
            </a:r>
          </a:p>
          <a:p>
            <a:pPr lvl="1"/>
            <a:r>
              <a:rPr lang="de-DE" sz="1100" dirty="0">
                <a:solidFill>
                  <a:srgbClr val="FF0000"/>
                </a:solidFill>
              </a:rPr>
              <a:t>Keine Buchung ohne Beleg!</a:t>
            </a:r>
          </a:p>
          <a:p>
            <a:pPr marL="36900" indent="0">
              <a:buNone/>
            </a:pP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780DEC-B6B5-4393-88C0-C3A1FEEA09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Präzise</a:t>
            </a:r>
          </a:p>
          <a:p>
            <a:r>
              <a:rPr lang="de-DE" dirty="0"/>
              <a:t>Schriftstücke können aufbewahrt werden</a:t>
            </a:r>
          </a:p>
          <a:p>
            <a:r>
              <a:rPr lang="de-DE" dirty="0"/>
              <a:t>Empfänger kann die Information mehrmals und besser verarbeiten</a:t>
            </a:r>
          </a:p>
          <a:p>
            <a:r>
              <a:rPr lang="de-DE" dirty="0"/>
              <a:t>Umfangreiche Information kann leicht dargestellt werden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6D91368-7A53-4616-AC0D-12F91C7B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40144"/>
            <a:ext cx="10353762" cy="818733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Vergleich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9C7193-CC58-47C1-9583-806F2A7435CC}"/>
              </a:ext>
            </a:extLst>
          </p:cNvPr>
          <p:cNvSpPr txBox="1"/>
          <p:nvPr/>
        </p:nvSpPr>
        <p:spPr>
          <a:xfrm>
            <a:off x="6410715" y="1707118"/>
            <a:ext cx="485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Schriftliche Kommunikation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398EF-CCB1-4AFB-A4D9-51E72B59A16B}"/>
              </a:ext>
            </a:extLst>
          </p:cNvPr>
          <p:cNvSpPr txBox="1"/>
          <p:nvPr/>
        </p:nvSpPr>
        <p:spPr>
          <a:xfrm>
            <a:off x="924445" y="1693511"/>
            <a:ext cx="485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Mündliche Kommunikation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4E46FDC-C32B-464F-9F81-EAB0A803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5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9F8F3A-B27E-4C94-8E19-680660B63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Reine Text-E-Mails</a:t>
            </a:r>
          </a:p>
          <a:p>
            <a:r>
              <a:rPr lang="de-DE" dirty="0"/>
              <a:t>E-Mails mit Attachment</a:t>
            </a:r>
          </a:p>
          <a:p>
            <a:r>
              <a:rPr lang="de-DE" dirty="0"/>
              <a:t>CC und BCC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D06D31-3C48-4276-A0BD-9A775631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E-Mail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38953-92AD-4D18-9298-0C84985F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7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CCADC4-21A0-4B55-B565-BF23AFDE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Geschäftsbrief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4A64AF-BD57-45DD-A154-CE377B85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14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BD24E7-7A26-4A28-961B-6F11AC72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Bestandteile Geschäftsbrief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F7AEB-0BF5-4BCD-AC37-B2605735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1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64104E-D058-4E3D-A51F-A73F570F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Unternehmensbezeichnung/Firma und Adresse</a:t>
            </a:r>
          </a:p>
          <a:p>
            <a:r>
              <a:rPr lang="de-DE" dirty="0"/>
              <a:t>Tele-Nummern (Telefon, Fax), E-Mail Adresse</a:t>
            </a:r>
          </a:p>
          <a:p>
            <a:r>
              <a:rPr lang="de-DE" dirty="0"/>
              <a:t>Eventuell Firmenzusatzdaten</a:t>
            </a:r>
          </a:p>
          <a:p>
            <a:r>
              <a:rPr lang="de-DE" dirty="0"/>
              <a:t>Eventuell Geschäftszeiten</a:t>
            </a:r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7E2DA-2426-41CB-8E2F-9695ADCA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Briefkopf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8362A-92AE-4CC8-A1D4-910E2660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7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64104E-D058-4E3D-A51F-A73F570F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Postdienstliche Vermerke</a:t>
            </a:r>
          </a:p>
          <a:p>
            <a:r>
              <a:rPr lang="de-DE" dirty="0"/>
              <a:t>Behandlungs- und Bearbeitungsvermerke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7E2DA-2426-41CB-8E2F-9695ADCA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Anschrift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4180D-E58A-428D-9F8B-43ED8A7D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3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64104E-D058-4E3D-A51F-A73F570F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chemeClr val="accent4"/>
                </a:solidFill>
              </a:rPr>
              <a:t>Bezugszeichen: </a:t>
            </a:r>
            <a:r>
              <a:rPr lang="de-DE" dirty="0"/>
              <a:t>zeigt wer den Brief geschrieben bzw. entworfen hat</a:t>
            </a:r>
          </a:p>
          <a:p>
            <a:pPr lvl="1"/>
            <a:r>
              <a:rPr lang="de-DE" dirty="0">
                <a:solidFill>
                  <a:srgbClr val="7030A0"/>
                </a:solidFill>
              </a:rPr>
              <a:t>Z.B.: </a:t>
            </a:r>
            <a:r>
              <a:rPr lang="de-DE" dirty="0"/>
              <a:t>„</a:t>
            </a:r>
            <a:r>
              <a:rPr lang="de-DE" dirty="0" err="1"/>
              <a:t>DrS</a:t>
            </a:r>
            <a:r>
              <a:rPr lang="de-DE" dirty="0"/>
              <a:t>/Hu“: Frau Dr. Schuster hat entworfen und Frau Huber den Brief geschrieben</a:t>
            </a:r>
          </a:p>
          <a:p>
            <a:r>
              <a:rPr lang="de-DE" dirty="0">
                <a:solidFill>
                  <a:schemeClr val="accent4"/>
                </a:solidFill>
              </a:rPr>
              <a:t>Betreff: </a:t>
            </a:r>
            <a:r>
              <a:rPr lang="de-DE" dirty="0"/>
              <a:t>soll in kurzer Form den Inhalt des Schreibens aufweisen</a:t>
            </a:r>
          </a:p>
          <a:p>
            <a:pPr lvl="1"/>
            <a:r>
              <a:rPr lang="de-DE" dirty="0"/>
              <a:t>Ermöglicht sofortige Weiterleitung in die korrekte Abteilung des Unternehmens</a:t>
            </a:r>
          </a:p>
          <a:p>
            <a:r>
              <a:rPr lang="de-DE" dirty="0">
                <a:solidFill>
                  <a:schemeClr val="accent4"/>
                </a:solidFill>
              </a:rPr>
              <a:t>Anrede: </a:t>
            </a:r>
            <a:r>
              <a:rPr lang="de-DE" dirty="0"/>
              <a:t>drückt besondere persönliche Beziehungen aus.</a:t>
            </a:r>
          </a:p>
          <a:p>
            <a:pPr lvl="1"/>
            <a:r>
              <a:rPr lang="de-DE" dirty="0"/>
              <a:t>Reihenfolge nach Akademischer Titel (nur höchster) oder Amtstitel</a:t>
            </a:r>
          </a:p>
          <a:p>
            <a:pPr lvl="1"/>
            <a:r>
              <a:rPr lang="de-DE" dirty="0">
                <a:solidFill>
                  <a:srgbClr val="7030A0"/>
                </a:solidFill>
              </a:rPr>
              <a:t>Üblich wenn:</a:t>
            </a:r>
          </a:p>
          <a:p>
            <a:pPr lvl="2"/>
            <a:r>
              <a:rPr lang="de-DE" dirty="0"/>
              <a:t>Eine neue Geschäftsbeziehung aufgebaut werden soll</a:t>
            </a:r>
          </a:p>
          <a:p>
            <a:pPr lvl="2"/>
            <a:r>
              <a:rPr lang="de-DE" dirty="0"/>
              <a:t>Ein besonderes Anliegen vorliegt</a:t>
            </a:r>
          </a:p>
          <a:p>
            <a:pPr lvl="1"/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7E2DA-2426-41CB-8E2F-9695ADCA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Bezugszeichen, Betreff, Anrede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FFCBD-F9AD-41AE-AAAB-88072682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64104E-D058-4E3D-A51F-A73F570F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Einleitung</a:t>
            </a:r>
          </a:p>
          <a:p>
            <a:pPr lvl="1"/>
            <a:r>
              <a:rPr lang="de-DE" dirty="0"/>
              <a:t>Dient zur schnellen Orientierung des Lesers</a:t>
            </a:r>
          </a:p>
          <a:p>
            <a:r>
              <a:rPr lang="de-DE" dirty="0">
                <a:solidFill>
                  <a:schemeClr val="accent4"/>
                </a:solidFill>
              </a:rPr>
              <a:t>Hauptteil</a:t>
            </a:r>
          </a:p>
          <a:p>
            <a:pPr lvl="1"/>
            <a:r>
              <a:rPr lang="de-DE" dirty="0"/>
              <a:t>Logische Gliederung und übersichtliche Anordnung der Inhalte </a:t>
            </a:r>
          </a:p>
          <a:p>
            <a:r>
              <a:rPr lang="de-DE" dirty="0">
                <a:solidFill>
                  <a:schemeClr val="accent4"/>
                </a:solidFill>
              </a:rPr>
              <a:t>Schluss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7E2DA-2426-41CB-8E2F-9695ADCA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Brieftext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30117-5053-4423-BDA6-4E39A772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64104E-D058-4E3D-A51F-A73F570F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Sollte nicht mit dem Schlusssatz verbunden werden.</a:t>
            </a:r>
          </a:p>
          <a:p>
            <a:r>
              <a:rPr lang="de-DE" dirty="0">
                <a:solidFill>
                  <a:srgbClr val="7030A0"/>
                </a:solidFill>
              </a:rPr>
              <a:t>Übliche Grußformeln:</a:t>
            </a:r>
          </a:p>
          <a:p>
            <a:pPr lvl="1"/>
            <a:r>
              <a:rPr lang="de-DE" dirty="0"/>
              <a:t>„Mit freundlichen Grüßen“</a:t>
            </a:r>
          </a:p>
          <a:p>
            <a:pPr lvl="1"/>
            <a:r>
              <a:rPr lang="de-DE" dirty="0"/>
              <a:t>„Mit besten Grüßen“</a:t>
            </a:r>
          </a:p>
          <a:p>
            <a:pPr marL="36900" indent="0">
              <a:buNone/>
            </a:pP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7E2DA-2426-41CB-8E2F-9695ADCA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Grußformel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23723-8DCB-4C0A-BF86-E9751554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9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64104E-D058-4E3D-A51F-A73F570F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Beilagen:</a:t>
            </a:r>
          </a:p>
          <a:p>
            <a:pPr lvl="1"/>
            <a:r>
              <a:rPr lang="de-DE" dirty="0"/>
              <a:t>Sind am Ende des Briefs zu vermerken</a:t>
            </a:r>
          </a:p>
          <a:p>
            <a:r>
              <a:rPr lang="de-DE" dirty="0">
                <a:solidFill>
                  <a:schemeClr val="accent4"/>
                </a:solidFill>
              </a:rPr>
              <a:t>Verteiler:</a:t>
            </a:r>
          </a:p>
          <a:p>
            <a:pPr lvl="1"/>
            <a:r>
              <a:rPr lang="de-DE" dirty="0"/>
              <a:t>Wer erhält von diesem Schriftstück eine Kopie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7E2DA-2426-41CB-8E2F-9695ADCA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Beilagen- und Verteilervermerk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81845-8166-4DED-8EF3-5894BF20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7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4229-3553-41B4-AE7B-08A6BD5A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Obligatorische Inhaltsangabe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58457-DA1B-4B8B-AEEC-CB936088A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Mündliche/Schriftliche Kommunikation</a:t>
            </a:r>
          </a:p>
          <a:p>
            <a:r>
              <a:rPr lang="de-DE" dirty="0"/>
              <a:t>Aktive/Passive Kommunikation</a:t>
            </a:r>
          </a:p>
          <a:p>
            <a:r>
              <a:rPr lang="de-DE" dirty="0"/>
              <a:t>Geschäftsbrief – E-Mail</a:t>
            </a:r>
          </a:p>
          <a:p>
            <a:r>
              <a:rPr lang="de-DE" dirty="0"/>
              <a:t>Bestandteile Geschäftsbrief</a:t>
            </a:r>
          </a:p>
          <a:p>
            <a:pPr marL="450000" lvl="1" indent="0">
              <a:buNone/>
            </a:pPr>
            <a:r>
              <a:rPr lang="de-DE" dirty="0"/>
              <a:t>+ Firmenzusatzdaten</a:t>
            </a:r>
          </a:p>
          <a:p>
            <a:r>
              <a:rPr lang="de-DE" dirty="0"/>
              <a:t>Aufbauschema eines Geschäftsbriefes</a:t>
            </a:r>
          </a:p>
          <a:p>
            <a:r>
              <a:rPr lang="de-DE" dirty="0"/>
              <a:t>Entscheidungsbaum effizientes Kommunizieren</a:t>
            </a:r>
          </a:p>
          <a:p>
            <a:r>
              <a:rPr lang="de-DE" dirty="0"/>
              <a:t>Dokumentenmanagement</a:t>
            </a:r>
          </a:p>
          <a:p>
            <a:r>
              <a:rPr lang="de-DE" dirty="0"/>
              <a:t>Kaufverträge anbahnen</a:t>
            </a:r>
          </a:p>
          <a:p>
            <a:pPr lvl="1"/>
            <a:r>
              <a:rPr lang="de-DE" dirty="0"/>
              <a:t>Arten der Anfrage</a:t>
            </a:r>
          </a:p>
          <a:p>
            <a:pPr lvl="1"/>
            <a:r>
              <a:rPr lang="de-DE" dirty="0"/>
              <a:t>Arten des Angebotes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9F07E-580C-4F27-A52C-DA87BB02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96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57E2DA-2426-41CB-8E2F-9695ADCA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Firmenzusatzdaten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DB067-2400-401E-8C7D-60868BC5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06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EA3EA7-9438-4184-9743-7932059A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Erhält</a:t>
            </a:r>
            <a:r>
              <a:rPr lang="de-DE" dirty="0"/>
              <a:t> ein Unternehmen sobald es im Firmenbuch eingetragen ist</a:t>
            </a:r>
          </a:p>
          <a:p>
            <a:r>
              <a:rPr lang="de-DE" dirty="0"/>
              <a:t>Müssen, neben Firmennamen und Sitz des Unternehmens ersichtlich sein.</a:t>
            </a:r>
          </a:p>
          <a:p>
            <a:r>
              <a:rPr lang="de-DE" dirty="0">
                <a:solidFill>
                  <a:srgbClr val="7030A0"/>
                </a:solidFill>
              </a:rPr>
              <a:t>Beispiel:</a:t>
            </a:r>
          </a:p>
          <a:p>
            <a:pPr lvl="1"/>
            <a:r>
              <a:rPr lang="de-DE" dirty="0"/>
              <a:t>Firmenbuchnummer: FN 71325g; Firmenbuchgericht: Handelsgericht Wien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6718FB-1ECD-492B-950D-A597E4C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Firmenbuchnummer und Firmenbuchgericht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A11A8-2BBF-4470-9EBA-570F7B1E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1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EA3EA7-9438-4184-9743-7932059A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Erhält</a:t>
            </a:r>
            <a:r>
              <a:rPr lang="de-DE" dirty="0"/>
              <a:t> ein Unternehmen sobald Daten von Personen oder anderen Unternehmen verarbeitet werden.</a:t>
            </a:r>
          </a:p>
          <a:p>
            <a:r>
              <a:rPr lang="de-DE" dirty="0"/>
              <a:t>Wird benötigt bei der Registrierung im Datenverarbeitungsregister</a:t>
            </a:r>
          </a:p>
          <a:p>
            <a:r>
              <a:rPr lang="de-DE" dirty="0">
                <a:solidFill>
                  <a:srgbClr val="7030A0"/>
                </a:solidFill>
              </a:rPr>
              <a:t>Beispiel:</a:t>
            </a:r>
          </a:p>
          <a:p>
            <a:pPr lvl="1"/>
            <a:r>
              <a:rPr lang="de-DE" dirty="0"/>
              <a:t>DVR 0510203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6718FB-1ECD-492B-950D-A597E4C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DVR-Nummer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733FE-45E8-4434-BC27-ECB04323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4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EA3EA7-9438-4184-9743-7932059A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Erhält</a:t>
            </a:r>
            <a:r>
              <a:rPr lang="de-DE" dirty="0"/>
              <a:t> ein Unternehmen, durch Abschluss einer Lizenz Vereinbarung mit der ARA</a:t>
            </a:r>
          </a:p>
          <a:p>
            <a:r>
              <a:rPr lang="de-DE" dirty="0"/>
              <a:t>Unternehmen sind durch die „Verpackungsverordnung“ verpflichtet:</a:t>
            </a:r>
          </a:p>
          <a:p>
            <a:pPr lvl="1"/>
            <a:r>
              <a:rPr lang="de-DE" dirty="0"/>
              <a:t> Verpackungen unentgeltlich zurückzunehmen.</a:t>
            </a:r>
          </a:p>
          <a:p>
            <a:pPr lvl="1"/>
            <a:r>
              <a:rPr lang="de-DE" dirty="0"/>
              <a:t>Verpackungen umweltgerecht zu Verwerten.</a:t>
            </a:r>
          </a:p>
          <a:p>
            <a:r>
              <a:rPr lang="de-DE" dirty="0"/>
              <a:t>Verpackungsverpflichtungen werden an die ARA übertragen.</a:t>
            </a:r>
          </a:p>
          <a:p>
            <a:r>
              <a:rPr lang="de-DE" dirty="0">
                <a:solidFill>
                  <a:srgbClr val="7030A0"/>
                </a:solidFill>
              </a:rPr>
              <a:t>Beispiel:</a:t>
            </a:r>
          </a:p>
          <a:p>
            <a:pPr lvl="1"/>
            <a:r>
              <a:rPr lang="de-DE" dirty="0"/>
              <a:t>ARA-Lizenznummer: 3382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6718FB-1ECD-492B-950D-A597E4C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ARA-Lizenznummer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5D99C-D16D-4ABA-890F-8E78D032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2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EA3EA7-9438-4184-9743-7932059A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Enthalten:</a:t>
            </a:r>
          </a:p>
          <a:p>
            <a:pPr lvl="1"/>
            <a:r>
              <a:rPr lang="de-DE" dirty="0"/>
              <a:t>Geldinstitut</a:t>
            </a:r>
          </a:p>
          <a:p>
            <a:pPr lvl="1"/>
            <a:r>
              <a:rPr lang="de-DE" dirty="0"/>
              <a:t>Für Zahlungen im In- und Ausland die IBAN und den BIC des Geldinstituts</a:t>
            </a:r>
          </a:p>
          <a:p>
            <a:r>
              <a:rPr lang="de-DE" dirty="0">
                <a:solidFill>
                  <a:srgbClr val="7030A0"/>
                </a:solidFill>
              </a:rPr>
              <a:t>Beispiel:</a:t>
            </a:r>
          </a:p>
          <a:p>
            <a:pPr lvl="1"/>
            <a:r>
              <a:rPr lang="de-DE" dirty="0"/>
              <a:t>Erste Bank, BIC: GIBAATWW, IBAN: AT47 1337 4200 0420 6969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6718FB-1ECD-492B-950D-A597E4C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Bankverbindungen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C89ED-502E-489F-BD34-E592F3D1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8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EA3EA7-9438-4184-9743-7932059A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Erhält</a:t>
            </a:r>
            <a:r>
              <a:rPr lang="de-DE" dirty="0"/>
              <a:t> jeder umsatzsteuerpflichtige österreichische Unternehmer</a:t>
            </a:r>
          </a:p>
          <a:p>
            <a:r>
              <a:rPr lang="de-DE" dirty="0"/>
              <a:t>Wird vom Finanzamt vergeben</a:t>
            </a:r>
          </a:p>
          <a:p>
            <a:r>
              <a:rPr lang="de-DE" dirty="0"/>
              <a:t>Wird vor allem auf Rechnungen angegeben</a:t>
            </a:r>
          </a:p>
          <a:p>
            <a:r>
              <a:rPr lang="de-DE" dirty="0">
                <a:solidFill>
                  <a:srgbClr val="7030A0"/>
                </a:solidFill>
              </a:rPr>
              <a:t>Beispiel:</a:t>
            </a:r>
          </a:p>
          <a:p>
            <a:pPr lvl="1"/>
            <a:r>
              <a:rPr lang="de-DE" dirty="0"/>
              <a:t>UID-Nr.: ATU21485610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6718FB-1ECD-492B-950D-A597E4C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UID – Umsatzsteuer-Identifikationsnummer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C583F-0B58-4016-9ED5-05FA47D3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4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260AC4-0942-4C04-9DF4-7A82CFF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Aufbauschema eines Geschäftsbriefs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CCF9E-154C-43D8-92FD-7C440F42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9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D12EA4-8216-41BE-9272-BDAFFC27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Sachliche Grundlagen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E4AC4-E9CB-4D30-AA41-7858B065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FECA83-F05F-4801-8957-43F71DD9FA6B}"/>
              </a:ext>
            </a:extLst>
          </p:cNvPr>
          <p:cNvGrpSpPr/>
          <p:nvPr/>
        </p:nvGrpSpPr>
        <p:grpSpPr>
          <a:xfrm>
            <a:off x="7657185" y="2202085"/>
            <a:ext cx="2453805" cy="2454259"/>
            <a:chOff x="7657185" y="2202085"/>
            <a:chExt cx="2453805" cy="245425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C5A7616-71B0-47F2-AC39-9B12C65839C2}"/>
                </a:ext>
              </a:extLst>
            </p:cNvPr>
            <p:cNvSpPr/>
            <p:nvPr/>
          </p:nvSpPr>
          <p:spPr>
            <a:xfrm>
              <a:off x="7657185" y="2202085"/>
              <a:ext cx="2453805" cy="2454259"/>
            </a:xfrm>
            <a:prstGeom prst="ellipse">
              <a:avLst/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A2E616-F933-4E29-9E15-2FB1ACE924AE}"/>
                </a:ext>
              </a:extLst>
            </p:cNvPr>
            <p:cNvSpPr/>
            <p:nvPr/>
          </p:nvSpPr>
          <p:spPr>
            <a:xfrm>
              <a:off x="7738659" y="2283908"/>
              <a:ext cx="2290857" cy="2290613"/>
            </a:xfrm>
            <a:custGeom>
              <a:avLst/>
              <a:gdLst>
                <a:gd name="connsiteX0" fmla="*/ 0 w 2290857"/>
                <a:gd name="connsiteY0" fmla="*/ 1145307 h 2290613"/>
                <a:gd name="connsiteX1" fmla="*/ 1145429 w 2290857"/>
                <a:gd name="connsiteY1" fmla="*/ 0 h 2290613"/>
                <a:gd name="connsiteX2" fmla="*/ 2290858 w 2290857"/>
                <a:gd name="connsiteY2" fmla="*/ 1145307 h 2290613"/>
                <a:gd name="connsiteX3" fmla="*/ 1145429 w 2290857"/>
                <a:gd name="connsiteY3" fmla="*/ 2290614 h 2290613"/>
                <a:gd name="connsiteX4" fmla="*/ 0 w 2290857"/>
                <a:gd name="connsiteY4" fmla="*/ 1145307 h 22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0857" h="2290613">
                  <a:moveTo>
                    <a:pt x="0" y="1145307"/>
                  </a:moveTo>
                  <a:cubicBezTo>
                    <a:pt x="0" y="512771"/>
                    <a:pt x="512826" y="0"/>
                    <a:pt x="1145429" y="0"/>
                  </a:cubicBezTo>
                  <a:cubicBezTo>
                    <a:pt x="1778032" y="0"/>
                    <a:pt x="2290858" y="512771"/>
                    <a:pt x="2290858" y="1145307"/>
                  </a:cubicBezTo>
                  <a:cubicBezTo>
                    <a:pt x="2290858" y="1777843"/>
                    <a:pt x="1778032" y="2290614"/>
                    <a:pt x="1145429" y="2290614"/>
                  </a:cubicBezTo>
                  <a:cubicBezTo>
                    <a:pt x="512826" y="2290614"/>
                    <a:pt x="0" y="1777843"/>
                    <a:pt x="0" y="1145307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0354" tIns="350152" rIns="350353" bIns="35015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solidFill>
                    <a:schemeClr val="tx1"/>
                  </a:solidFill>
                </a:rPr>
                <a:t>Brieftext formulieren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FCFD63-DA2E-47D0-9362-F75198AA47A3}"/>
              </a:ext>
            </a:extLst>
          </p:cNvPr>
          <p:cNvGrpSpPr/>
          <p:nvPr/>
        </p:nvGrpSpPr>
        <p:grpSpPr>
          <a:xfrm>
            <a:off x="5124062" y="2205052"/>
            <a:ext cx="2447894" cy="2447894"/>
            <a:chOff x="5124062" y="2205052"/>
            <a:chExt cx="2447894" cy="2447894"/>
          </a:xfrm>
        </p:grpSpPr>
        <p:sp>
          <p:nvSpPr>
            <p:cNvPr id="9" name="Teardrop 8">
              <a:extLst>
                <a:ext uri="{FF2B5EF4-FFF2-40B4-BE49-F238E27FC236}">
                  <a16:creationId xmlns:a16="http://schemas.microsoft.com/office/drawing/2014/main" id="{0ABE478D-0E98-4262-A49E-4390D27C6AB3}"/>
                </a:ext>
              </a:extLst>
            </p:cNvPr>
            <p:cNvSpPr/>
            <p:nvPr/>
          </p:nvSpPr>
          <p:spPr>
            <a:xfrm rot="2700000">
              <a:off x="5124062" y="2205052"/>
              <a:ext cx="2447894" cy="244789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61FFACA-84C7-4E58-9A62-98560412DF08}"/>
                </a:ext>
              </a:extLst>
            </p:cNvPr>
            <p:cNvSpPr/>
            <p:nvPr/>
          </p:nvSpPr>
          <p:spPr>
            <a:xfrm>
              <a:off x="5202581" y="2283908"/>
              <a:ext cx="2290857" cy="2290613"/>
            </a:xfrm>
            <a:custGeom>
              <a:avLst/>
              <a:gdLst>
                <a:gd name="connsiteX0" fmla="*/ 0 w 2290857"/>
                <a:gd name="connsiteY0" fmla="*/ 1145307 h 2290613"/>
                <a:gd name="connsiteX1" fmla="*/ 1145429 w 2290857"/>
                <a:gd name="connsiteY1" fmla="*/ 0 h 2290613"/>
                <a:gd name="connsiteX2" fmla="*/ 2290858 w 2290857"/>
                <a:gd name="connsiteY2" fmla="*/ 1145307 h 2290613"/>
                <a:gd name="connsiteX3" fmla="*/ 1145429 w 2290857"/>
                <a:gd name="connsiteY3" fmla="*/ 2290614 h 2290613"/>
                <a:gd name="connsiteX4" fmla="*/ 0 w 2290857"/>
                <a:gd name="connsiteY4" fmla="*/ 1145307 h 22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0857" h="2290613">
                  <a:moveTo>
                    <a:pt x="0" y="1145307"/>
                  </a:moveTo>
                  <a:cubicBezTo>
                    <a:pt x="0" y="512771"/>
                    <a:pt x="512826" y="0"/>
                    <a:pt x="1145429" y="0"/>
                  </a:cubicBezTo>
                  <a:cubicBezTo>
                    <a:pt x="1778032" y="0"/>
                    <a:pt x="2290858" y="512771"/>
                    <a:pt x="2290858" y="1145307"/>
                  </a:cubicBezTo>
                  <a:cubicBezTo>
                    <a:pt x="2290858" y="1777843"/>
                    <a:pt x="1778032" y="2290614"/>
                    <a:pt x="1145429" y="2290614"/>
                  </a:cubicBezTo>
                  <a:cubicBezTo>
                    <a:pt x="512826" y="2290614"/>
                    <a:pt x="0" y="1777843"/>
                    <a:pt x="0" y="1145307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0354" tIns="350152" rIns="350353" bIns="35015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solidFill>
                    <a:schemeClr val="tx1"/>
                  </a:solidFill>
                </a:rPr>
                <a:t>Entscheidungen treffen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D965DC-780E-492F-9CD1-851F66C99C5C}"/>
              </a:ext>
            </a:extLst>
          </p:cNvPr>
          <p:cNvGrpSpPr/>
          <p:nvPr/>
        </p:nvGrpSpPr>
        <p:grpSpPr>
          <a:xfrm>
            <a:off x="2587984" y="2205052"/>
            <a:ext cx="2447894" cy="2447894"/>
            <a:chOff x="2587984" y="2205052"/>
            <a:chExt cx="2447894" cy="2447894"/>
          </a:xfrm>
        </p:grpSpPr>
        <p:sp>
          <p:nvSpPr>
            <p:cNvPr id="11" name="Teardrop 10">
              <a:extLst>
                <a:ext uri="{FF2B5EF4-FFF2-40B4-BE49-F238E27FC236}">
                  <a16:creationId xmlns:a16="http://schemas.microsoft.com/office/drawing/2014/main" id="{25C2D7CE-A9C9-493E-AB79-07E80AB11FDC}"/>
                </a:ext>
              </a:extLst>
            </p:cNvPr>
            <p:cNvSpPr/>
            <p:nvPr/>
          </p:nvSpPr>
          <p:spPr>
            <a:xfrm rot="2700000">
              <a:off x="2587984" y="2205052"/>
              <a:ext cx="2447894" cy="244789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3CDE6D-39C0-4C1E-9911-DA53620E646A}"/>
                </a:ext>
              </a:extLst>
            </p:cNvPr>
            <p:cNvSpPr/>
            <p:nvPr/>
          </p:nvSpPr>
          <p:spPr>
            <a:xfrm>
              <a:off x="2666503" y="2283908"/>
              <a:ext cx="2290857" cy="2290613"/>
            </a:xfrm>
            <a:custGeom>
              <a:avLst/>
              <a:gdLst>
                <a:gd name="connsiteX0" fmla="*/ 0 w 2290857"/>
                <a:gd name="connsiteY0" fmla="*/ 1145307 h 2290613"/>
                <a:gd name="connsiteX1" fmla="*/ 1145429 w 2290857"/>
                <a:gd name="connsiteY1" fmla="*/ 0 h 2290613"/>
                <a:gd name="connsiteX2" fmla="*/ 2290858 w 2290857"/>
                <a:gd name="connsiteY2" fmla="*/ 1145307 h 2290613"/>
                <a:gd name="connsiteX3" fmla="*/ 1145429 w 2290857"/>
                <a:gd name="connsiteY3" fmla="*/ 2290614 h 2290613"/>
                <a:gd name="connsiteX4" fmla="*/ 0 w 2290857"/>
                <a:gd name="connsiteY4" fmla="*/ 1145307 h 22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0857" h="2290613">
                  <a:moveTo>
                    <a:pt x="0" y="1145307"/>
                  </a:moveTo>
                  <a:cubicBezTo>
                    <a:pt x="0" y="512771"/>
                    <a:pt x="512826" y="0"/>
                    <a:pt x="1145429" y="0"/>
                  </a:cubicBezTo>
                  <a:cubicBezTo>
                    <a:pt x="1778032" y="0"/>
                    <a:pt x="2290858" y="512771"/>
                    <a:pt x="2290858" y="1145307"/>
                  </a:cubicBezTo>
                  <a:cubicBezTo>
                    <a:pt x="2290858" y="1777843"/>
                    <a:pt x="1778032" y="2290614"/>
                    <a:pt x="1145429" y="2290614"/>
                  </a:cubicBezTo>
                  <a:cubicBezTo>
                    <a:pt x="512826" y="2290614"/>
                    <a:pt x="0" y="1777843"/>
                    <a:pt x="0" y="1145307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0354" tIns="350152" rIns="350353" bIns="35015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solidFill>
                    <a:schemeClr val="tx1"/>
                  </a:solidFill>
                </a:rPr>
                <a:t>Informationen einholen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08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F4309E-5A11-4D70-A2CC-64D675A4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Allgemeines Aufbauschema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B7AB9-1DB9-45A8-AAA5-10507C76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46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34F54-3C9D-48F1-A438-E1E5DC6A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145" y="1398845"/>
            <a:ext cx="10353762" cy="496629"/>
          </a:xfrm>
        </p:spPr>
        <p:txBody>
          <a:bodyPr/>
          <a:lstStyle/>
          <a:p>
            <a:pPr marL="36900" indent="0" algn="ctr">
              <a:buNone/>
            </a:pPr>
            <a:r>
              <a:rPr lang="de-DE" dirty="0"/>
              <a:t>Weißt in kurzer Form auf Inhalt hin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DD8A2-8CAF-44D9-BDDA-1382AE71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46" y="38986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Betreff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CD093-518F-44E3-BF3F-7E8CEA5B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B754E2A-63AE-4D29-8ED4-293C894FA443}"/>
              </a:ext>
            </a:extLst>
          </p:cNvPr>
          <p:cNvSpPr txBox="1">
            <a:spLocks/>
          </p:cNvSpPr>
          <p:nvPr/>
        </p:nvSpPr>
        <p:spPr>
          <a:xfrm>
            <a:off x="903145" y="2960945"/>
            <a:ext cx="10353762" cy="4966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de-DE" dirty="0"/>
              <a:t>Worum geht es in diesem Brief?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68607CD-DD0F-4B25-9924-5129A1455F69}"/>
              </a:ext>
            </a:extLst>
          </p:cNvPr>
          <p:cNvSpPr txBox="1">
            <a:spLocks/>
          </p:cNvSpPr>
          <p:nvPr/>
        </p:nvSpPr>
        <p:spPr>
          <a:xfrm>
            <a:off x="913794" y="1875983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chemeClr val="accent3"/>
                </a:solidFill>
              </a:rPr>
              <a:t>Anlass des Schreibens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8FFDC44-1137-4292-AC04-7C98CE1643B5}"/>
              </a:ext>
            </a:extLst>
          </p:cNvPr>
          <p:cNvSpPr txBox="1">
            <a:spLocks/>
          </p:cNvSpPr>
          <p:nvPr/>
        </p:nvSpPr>
        <p:spPr>
          <a:xfrm>
            <a:off x="935093" y="4350784"/>
            <a:ext cx="10353762" cy="4966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de-DE" dirty="0"/>
              <a:t>Wünsche werden genannt.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75517E46-032B-48E6-814D-748B9C3535FA}"/>
              </a:ext>
            </a:extLst>
          </p:cNvPr>
          <p:cNvSpPr txBox="1">
            <a:spLocks/>
          </p:cNvSpPr>
          <p:nvPr/>
        </p:nvSpPr>
        <p:spPr>
          <a:xfrm>
            <a:off x="935093" y="3362106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chemeClr val="accent3"/>
                </a:solidFill>
              </a:rPr>
              <a:t>Eigenes Anliegen</a:t>
            </a:r>
          </a:p>
        </p:txBody>
      </p:sp>
    </p:spTree>
    <p:extLst>
      <p:ext uri="{BB962C8B-B14F-4D97-AF65-F5344CB8AC3E}">
        <p14:creationId xmlns:p14="http://schemas.microsoft.com/office/powerpoint/2010/main" val="409422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E05744-8189-4F2A-AD1A-658DD801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Erfolgreiches Kommunizieren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570F9-42F4-4918-9ADC-3895DB90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84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34F54-3C9D-48F1-A438-E1E5DC6A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145" y="1398845"/>
            <a:ext cx="10353762" cy="809925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de-DE" dirty="0"/>
              <a:t>Warum wird so entschieden?</a:t>
            </a:r>
          </a:p>
          <a:p>
            <a:pPr marL="36900" indent="0" algn="ctr">
              <a:buNone/>
            </a:pPr>
            <a:r>
              <a:rPr lang="de-DE" dirty="0"/>
              <a:t>Warum gibt es dieses Anliegen?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DD8A2-8CAF-44D9-BDDA-1382AE71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46" y="38986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Begründung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CD093-518F-44E3-BF3F-7E8CEA5B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B754E2A-63AE-4D29-8ED4-293C894FA443}"/>
              </a:ext>
            </a:extLst>
          </p:cNvPr>
          <p:cNvSpPr txBox="1">
            <a:spLocks/>
          </p:cNvSpPr>
          <p:nvPr/>
        </p:nvSpPr>
        <p:spPr>
          <a:xfrm>
            <a:off x="903145" y="2960945"/>
            <a:ext cx="10353762" cy="4966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de-DE" dirty="0"/>
              <a:t>Was soll der Partner tun?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68607CD-DD0F-4B25-9924-5129A1455F69}"/>
              </a:ext>
            </a:extLst>
          </p:cNvPr>
          <p:cNvSpPr txBox="1">
            <a:spLocks/>
          </p:cNvSpPr>
          <p:nvPr/>
        </p:nvSpPr>
        <p:spPr>
          <a:xfrm>
            <a:off x="913794" y="1875983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chemeClr val="accent3"/>
                </a:solidFill>
              </a:rPr>
              <a:t>Erwartete Reaktion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8FFDC44-1137-4292-AC04-7C98CE1643B5}"/>
              </a:ext>
            </a:extLst>
          </p:cNvPr>
          <p:cNvSpPr txBox="1">
            <a:spLocks/>
          </p:cNvSpPr>
          <p:nvPr/>
        </p:nvSpPr>
        <p:spPr>
          <a:xfrm>
            <a:off x="913794" y="4062159"/>
            <a:ext cx="10353762" cy="4966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de-DE" dirty="0"/>
              <a:t>ZB: ist ein Angebot nur bestimmte Zeit gültig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75517E46-032B-48E6-814D-748B9C3535FA}"/>
              </a:ext>
            </a:extLst>
          </p:cNvPr>
          <p:cNvSpPr txBox="1">
            <a:spLocks/>
          </p:cNvSpPr>
          <p:nvPr/>
        </p:nvSpPr>
        <p:spPr>
          <a:xfrm>
            <a:off x="935093" y="3168949"/>
            <a:ext cx="10353762" cy="85754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de-DE" dirty="0">
                <a:solidFill>
                  <a:schemeClr val="accent3"/>
                </a:solidFill>
              </a:rPr>
              <a:t>Mögliche Folgen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15842F2C-B614-4E26-B365-9D3190864EF0}"/>
              </a:ext>
            </a:extLst>
          </p:cNvPr>
          <p:cNvSpPr txBox="1">
            <a:spLocks/>
          </p:cNvSpPr>
          <p:nvPr/>
        </p:nvSpPr>
        <p:spPr>
          <a:xfrm>
            <a:off x="913794" y="4326929"/>
            <a:ext cx="10353762" cy="85754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de-DE" dirty="0">
                <a:solidFill>
                  <a:schemeClr val="accent3"/>
                </a:solidFill>
              </a:rPr>
              <a:t>Grußformel</a:t>
            </a:r>
          </a:p>
        </p:txBody>
      </p:sp>
    </p:spTree>
    <p:extLst>
      <p:ext uri="{BB962C8B-B14F-4D97-AF65-F5344CB8AC3E}">
        <p14:creationId xmlns:p14="http://schemas.microsoft.com/office/powerpoint/2010/main" val="128665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6" grpId="0"/>
      <p:bldP spid="7" grpId="0"/>
      <p:bldP spid="8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C048AB-26F5-4DD5-BA48-3A9507C9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Effizientes kommunizieren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5361D-7B8C-40CA-B088-ADF39FB3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72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7F8F4-71D7-48A7-AD6F-7F75A476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2731E41-A9DA-4DC6-9C02-2BB069EED4D9}"/>
              </a:ext>
            </a:extLst>
          </p:cNvPr>
          <p:cNvSpPr/>
          <p:nvPr/>
        </p:nvSpPr>
        <p:spPr>
          <a:xfrm>
            <a:off x="4958079" y="794345"/>
            <a:ext cx="5201921" cy="593726"/>
          </a:xfrm>
          <a:custGeom>
            <a:avLst/>
            <a:gdLst>
              <a:gd name="connsiteX0" fmla="*/ 98956 w 593725"/>
              <a:gd name="connsiteY0" fmla="*/ 0 h 5201920"/>
              <a:gd name="connsiteX1" fmla="*/ 494769 w 593725"/>
              <a:gd name="connsiteY1" fmla="*/ 0 h 5201920"/>
              <a:gd name="connsiteX2" fmla="*/ 593725 w 593725"/>
              <a:gd name="connsiteY2" fmla="*/ 98956 h 5201920"/>
              <a:gd name="connsiteX3" fmla="*/ 593725 w 593725"/>
              <a:gd name="connsiteY3" fmla="*/ 5201920 h 5201920"/>
              <a:gd name="connsiteX4" fmla="*/ 593725 w 593725"/>
              <a:gd name="connsiteY4" fmla="*/ 5201920 h 5201920"/>
              <a:gd name="connsiteX5" fmla="*/ 0 w 593725"/>
              <a:gd name="connsiteY5" fmla="*/ 5201920 h 5201920"/>
              <a:gd name="connsiteX6" fmla="*/ 0 w 593725"/>
              <a:gd name="connsiteY6" fmla="*/ 5201920 h 5201920"/>
              <a:gd name="connsiteX7" fmla="*/ 0 w 593725"/>
              <a:gd name="connsiteY7" fmla="*/ 98956 h 5201920"/>
              <a:gd name="connsiteX8" fmla="*/ 98956 w 593725"/>
              <a:gd name="connsiteY8" fmla="*/ 0 h 520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3725" h="5201920">
                <a:moveTo>
                  <a:pt x="593725" y="867006"/>
                </a:moveTo>
                <a:lnTo>
                  <a:pt x="593725" y="4334914"/>
                </a:lnTo>
                <a:cubicBezTo>
                  <a:pt x="593725" y="4813747"/>
                  <a:pt x="588668" y="5201916"/>
                  <a:pt x="582431" y="5201916"/>
                </a:cubicBezTo>
                <a:lnTo>
                  <a:pt x="0" y="5201916"/>
                </a:lnTo>
                <a:lnTo>
                  <a:pt x="0" y="5201916"/>
                </a:lnTo>
                <a:lnTo>
                  <a:pt x="0" y="4"/>
                </a:lnTo>
                <a:lnTo>
                  <a:pt x="0" y="4"/>
                </a:lnTo>
                <a:lnTo>
                  <a:pt x="582431" y="4"/>
                </a:lnTo>
                <a:cubicBezTo>
                  <a:pt x="588668" y="4"/>
                  <a:pt x="593725" y="388173"/>
                  <a:pt x="593725" y="867006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1" tIns="59463" rIns="89943" bIns="59464" numCol="1" spcCol="1270" anchor="ctr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>
                <a:solidFill>
                  <a:schemeClr val="tx1"/>
                </a:solidFill>
              </a:rPr>
              <a:t>Telefongespräch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>
                <a:solidFill>
                  <a:schemeClr val="tx1"/>
                </a:solidFill>
              </a:rPr>
              <a:t>Bei wichtigen Gesprächen: Aktennotiz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3D574D8-EFD1-4459-9371-BAD84B0BF4B6}"/>
              </a:ext>
            </a:extLst>
          </p:cNvPr>
          <p:cNvSpPr/>
          <p:nvPr/>
        </p:nvSpPr>
        <p:spPr>
          <a:xfrm>
            <a:off x="2032000" y="720129"/>
            <a:ext cx="2926080" cy="742156"/>
          </a:xfrm>
          <a:custGeom>
            <a:avLst/>
            <a:gdLst>
              <a:gd name="connsiteX0" fmla="*/ 0 w 2926080"/>
              <a:gd name="connsiteY0" fmla="*/ 123695 h 742156"/>
              <a:gd name="connsiteX1" fmla="*/ 123695 w 2926080"/>
              <a:gd name="connsiteY1" fmla="*/ 0 h 742156"/>
              <a:gd name="connsiteX2" fmla="*/ 2802385 w 2926080"/>
              <a:gd name="connsiteY2" fmla="*/ 0 h 742156"/>
              <a:gd name="connsiteX3" fmla="*/ 2926080 w 2926080"/>
              <a:gd name="connsiteY3" fmla="*/ 123695 h 742156"/>
              <a:gd name="connsiteX4" fmla="*/ 2926080 w 2926080"/>
              <a:gd name="connsiteY4" fmla="*/ 618461 h 742156"/>
              <a:gd name="connsiteX5" fmla="*/ 2802385 w 2926080"/>
              <a:gd name="connsiteY5" fmla="*/ 742156 h 742156"/>
              <a:gd name="connsiteX6" fmla="*/ 123695 w 2926080"/>
              <a:gd name="connsiteY6" fmla="*/ 742156 h 742156"/>
              <a:gd name="connsiteX7" fmla="*/ 0 w 2926080"/>
              <a:gd name="connsiteY7" fmla="*/ 618461 h 742156"/>
              <a:gd name="connsiteX8" fmla="*/ 0 w 2926080"/>
              <a:gd name="connsiteY8" fmla="*/ 123695 h 7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6080" h="742156">
                <a:moveTo>
                  <a:pt x="0" y="123695"/>
                </a:moveTo>
                <a:cubicBezTo>
                  <a:pt x="0" y="55380"/>
                  <a:pt x="55380" y="0"/>
                  <a:pt x="123695" y="0"/>
                </a:cubicBezTo>
                <a:lnTo>
                  <a:pt x="2802385" y="0"/>
                </a:lnTo>
                <a:cubicBezTo>
                  <a:pt x="2870700" y="0"/>
                  <a:pt x="2926080" y="55380"/>
                  <a:pt x="2926080" y="123695"/>
                </a:cubicBezTo>
                <a:lnTo>
                  <a:pt x="2926080" y="618461"/>
                </a:lnTo>
                <a:cubicBezTo>
                  <a:pt x="2926080" y="686776"/>
                  <a:pt x="2870700" y="742156"/>
                  <a:pt x="2802385" y="742156"/>
                </a:cubicBezTo>
                <a:lnTo>
                  <a:pt x="123695" y="742156"/>
                </a:lnTo>
                <a:cubicBezTo>
                  <a:pt x="55380" y="742156"/>
                  <a:pt x="0" y="686776"/>
                  <a:pt x="0" y="618461"/>
                </a:cubicBezTo>
                <a:lnTo>
                  <a:pt x="0" y="123695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79" tIns="64804" rIns="93379" bIns="64804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 dirty="0">
                <a:solidFill>
                  <a:schemeClr val="accent2"/>
                </a:solidFill>
              </a:rPr>
              <a:t>Ist eine Lösung per Telefon möglich?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76FF8E-AD44-47B2-805E-DCA4D54B5AF4}"/>
              </a:ext>
            </a:extLst>
          </p:cNvPr>
          <p:cNvSpPr/>
          <p:nvPr/>
        </p:nvSpPr>
        <p:spPr>
          <a:xfrm>
            <a:off x="4958079" y="1566520"/>
            <a:ext cx="5201921" cy="593726"/>
          </a:xfrm>
          <a:custGeom>
            <a:avLst/>
            <a:gdLst>
              <a:gd name="connsiteX0" fmla="*/ 98956 w 593725"/>
              <a:gd name="connsiteY0" fmla="*/ 0 h 5201920"/>
              <a:gd name="connsiteX1" fmla="*/ 494769 w 593725"/>
              <a:gd name="connsiteY1" fmla="*/ 0 h 5201920"/>
              <a:gd name="connsiteX2" fmla="*/ 593725 w 593725"/>
              <a:gd name="connsiteY2" fmla="*/ 98956 h 5201920"/>
              <a:gd name="connsiteX3" fmla="*/ 593725 w 593725"/>
              <a:gd name="connsiteY3" fmla="*/ 5201920 h 5201920"/>
              <a:gd name="connsiteX4" fmla="*/ 593725 w 593725"/>
              <a:gd name="connsiteY4" fmla="*/ 5201920 h 5201920"/>
              <a:gd name="connsiteX5" fmla="*/ 0 w 593725"/>
              <a:gd name="connsiteY5" fmla="*/ 5201920 h 5201920"/>
              <a:gd name="connsiteX6" fmla="*/ 0 w 593725"/>
              <a:gd name="connsiteY6" fmla="*/ 5201920 h 5201920"/>
              <a:gd name="connsiteX7" fmla="*/ 0 w 593725"/>
              <a:gd name="connsiteY7" fmla="*/ 98956 h 5201920"/>
              <a:gd name="connsiteX8" fmla="*/ 98956 w 593725"/>
              <a:gd name="connsiteY8" fmla="*/ 0 h 520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3725" h="5201920">
                <a:moveTo>
                  <a:pt x="593725" y="867006"/>
                </a:moveTo>
                <a:lnTo>
                  <a:pt x="593725" y="4334914"/>
                </a:lnTo>
                <a:cubicBezTo>
                  <a:pt x="593725" y="4813747"/>
                  <a:pt x="588668" y="5201916"/>
                  <a:pt x="582431" y="5201916"/>
                </a:cubicBezTo>
                <a:lnTo>
                  <a:pt x="0" y="5201916"/>
                </a:lnTo>
                <a:lnTo>
                  <a:pt x="0" y="5201916"/>
                </a:lnTo>
                <a:lnTo>
                  <a:pt x="0" y="4"/>
                </a:lnTo>
                <a:lnTo>
                  <a:pt x="0" y="4"/>
                </a:lnTo>
                <a:lnTo>
                  <a:pt x="582431" y="4"/>
                </a:lnTo>
                <a:cubicBezTo>
                  <a:pt x="588668" y="4"/>
                  <a:pt x="593725" y="388173"/>
                  <a:pt x="593725" y="867006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1" tIns="59463" rIns="89943" bIns="59464" numCol="1" spcCol="1270" anchor="ctr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>
                <a:solidFill>
                  <a:schemeClr val="tx1"/>
                </a:solidFill>
              </a:rPr>
              <a:t>E-Mail oder Fax versenden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F8A47E2-738E-4725-84F3-FAB1D299EBF2}"/>
              </a:ext>
            </a:extLst>
          </p:cNvPr>
          <p:cNvSpPr/>
          <p:nvPr/>
        </p:nvSpPr>
        <p:spPr>
          <a:xfrm>
            <a:off x="2032000" y="1499393"/>
            <a:ext cx="2926080" cy="742156"/>
          </a:xfrm>
          <a:custGeom>
            <a:avLst/>
            <a:gdLst>
              <a:gd name="connsiteX0" fmla="*/ 0 w 2926080"/>
              <a:gd name="connsiteY0" fmla="*/ 123695 h 742156"/>
              <a:gd name="connsiteX1" fmla="*/ 123695 w 2926080"/>
              <a:gd name="connsiteY1" fmla="*/ 0 h 742156"/>
              <a:gd name="connsiteX2" fmla="*/ 2802385 w 2926080"/>
              <a:gd name="connsiteY2" fmla="*/ 0 h 742156"/>
              <a:gd name="connsiteX3" fmla="*/ 2926080 w 2926080"/>
              <a:gd name="connsiteY3" fmla="*/ 123695 h 742156"/>
              <a:gd name="connsiteX4" fmla="*/ 2926080 w 2926080"/>
              <a:gd name="connsiteY4" fmla="*/ 618461 h 742156"/>
              <a:gd name="connsiteX5" fmla="*/ 2802385 w 2926080"/>
              <a:gd name="connsiteY5" fmla="*/ 742156 h 742156"/>
              <a:gd name="connsiteX6" fmla="*/ 123695 w 2926080"/>
              <a:gd name="connsiteY6" fmla="*/ 742156 h 742156"/>
              <a:gd name="connsiteX7" fmla="*/ 0 w 2926080"/>
              <a:gd name="connsiteY7" fmla="*/ 618461 h 742156"/>
              <a:gd name="connsiteX8" fmla="*/ 0 w 2926080"/>
              <a:gd name="connsiteY8" fmla="*/ 123695 h 7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6080" h="742156">
                <a:moveTo>
                  <a:pt x="0" y="123695"/>
                </a:moveTo>
                <a:cubicBezTo>
                  <a:pt x="0" y="55380"/>
                  <a:pt x="55380" y="0"/>
                  <a:pt x="123695" y="0"/>
                </a:cubicBezTo>
                <a:lnTo>
                  <a:pt x="2802385" y="0"/>
                </a:lnTo>
                <a:cubicBezTo>
                  <a:pt x="2870700" y="0"/>
                  <a:pt x="2926080" y="55380"/>
                  <a:pt x="2926080" y="123695"/>
                </a:cubicBezTo>
                <a:lnTo>
                  <a:pt x="2926080" y="618461"/>
                </a:lnTo>
                <a:cubicBezTo>
                  <a:pt x="2926080" y="686776"/>
                  <a:pt x="2870700" y="742156"/>
                  <a:pt x="2802385" y="742156"/>
                </a:cubicBezTo>
                <a:lnTo>
                  <a:pt x="123695" y="742156"/>
                </a:lnTo>
                <a:cubicBezTo>
                  <a:pt x="55380" y="742156"/>
                  <a:pt x="0" y="686776"/>
                  <a:pt x="0" y="618461"/>
                </a:cubicBezTo>
                <a:lnTo>
                  <a:pt x="0" y="123695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79" tIns="64804" rIns="93379" bIns="64804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 dirty="0">
                <a:solidFill>
                  <a:schemeClr val="accent2"/>
                </a:solidFill>
              </a:rPr>
              <a:t>Genügt eine Kurzantwort per E-Mail oder Fax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6715C6-A89B-431C-9312-54218ED99284}"/>
              </a:ext>
            </a:extLst>
          </p:cNvPr>
          <p:cNvSpPr/>
          <p:nvPr/>
        </p:nvSpPr>
        <p:spPr>
          <a:xfrm>
            <a:off x="2031999" y="2278657"/>
            <a:ext cx="2926080" cy="742156"/>
          </a:xfrm>
          <a:custGeom>
            <a:avLst/>
            <a:gdLst>
              <a:gd name="connsiteX0" fmla="*/ 0 w 2926080"/>
              <a:gd name="connsiteY0" fmla="*/ 123695 h 742156"/>
              <a:gd name="connsiteX1" fmla="*/ 123695 w 2926080"/>
              <a:gd name="connsiteY1" fmla="*/ 0 h 742156"/>
              <a:gd name="connsiteX2" fmla="*/ 2802385 w 2926080"/>
              <a:gd name="connsiteY2" fmla="*/ 0 h 742156"/>
              <a:gd name="connsiteX3" fmla="*/ 2926080 w 2926080"/>
              <a:gd name="connsiteY3" fmla="*/ 123695 h 742156"/>
              <a:gd name="connsiteX4" fmla="*/ 2926080 w 2926080"/>
              <a:gd name="connsiteY4" fmla="*/ 618461 h 742156"/>
              <a:gd name="connsiteX5" fmla="*/ 2802385 w 2926080"/>
              <a:gd name="connsiteY5" fmla="*/ 742156 h 742156"/>
              <a:gd name="connsiteX6" fmla="*/ 123695 w 2926080"/>
              <a:gd name="connsiteY6" fmla="*/ 742156 h 742156"/>
              <a:gd name="connsiteX7" fmla="*/ 0 w 2926080"/>
              <a:gd name="connsiteY7" fmla="*/ 618461 h 742156"/>
              <a:gd name="connsiteX8" fmla="*/ 0 w 2926080"/>
              <a:gd name="connsiteY8" fmla="*/ 123695 h 7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6080" h="742156">
                <a:moveTo>
                  <a:pt x="0" y="123695"/>
                </a:moveTo>
                <a:cubicBezTo>
                  <a:pt x="0" y="55380"/>
                  <a:pt x="55380" y="0"/>
                  <a:pt x="123695" y="0"/>
                </a:cubicBezTo>
                <a:lnTo>
                  <a:pt x="2802385" y="0"/>
                </a:lnTo>
                <a:cubicBezTo>
                  <a:pt x="2870700" y="0"/>
                  <a:pt x="2926080" y="55380"/>
                  <a:pt x="2926080" y="123695"/>
                </a:cubicBezTo>
                <a:lnTo>
                  <a:pt x="2926080" y="618461"/>
                </a:lnTo>
                <a:cubicBezTo>
                  <a:pt x="2926080" y="686776"/>
                  <a:pt x="2870700" y="742156"/>
                  <a:pt x="2802385" y="742156"/>
                </a:cubicBezTo>
                <a:lnTo>
                  <a:pt x="123695" y="742156"/>
                </a:lnTo>
                <a:cubicBezTo>
                  <a:pt x="55380" y="742156"/>
                  <a:pt x="0" y="686776"/>
                  <a:pt x="0" y="618461"/>
                </a:cubicBezTo>
                <a:lnTo>
                  <a:pt x="0" y="123695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79" tIns="64804" rIns="93379" bIns="64804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 dirty="0">
                <a:solidFill>
                  <a:schemeClr val="accent1"/>
                </a:solidFill>
              </a:rPr>
              <a:t>Geschäftsbrief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CC4F096-3BCF-47C7-BA8A-052425AF0ABD}"/>
              </a:ext>
            </a:extLst>
          </p:cNvPr>
          <p:cNvSpPr/>
          <p:nvPr/>
        </p:nvSpPr>
        <p:spPr>
          <a:xfrm>
            <a:off x="4958079" y="3132136"/>
            <a:ext cx="5201921" cy="593726"/>
          </a:xfrm>
          <a:custGeom>
            <a:avLst/>
            <a:gdLst>
              <a:gd name="connsiteX0" fmla="*/ 98956 w 593725"/>
              <a:gd name="connsiteY0" fmla="*/ 0 h 5201920"/>
              <a:gd name="connsiteX1" fmla="*/ 494769 w 593725"/>
              <a:gd name="connsiteY1" fmla="*/ 0 h 5201920"/>
              <a:gd name="connsiteX2" fmla="*/ 593725 w 593725"/>
              <a:gd name="connsiteY2" fmla="*/ 98956 h 5201920"/>
              <a:gd name="connsiteX3" fmla="*/ 593725 w 593725"/>
              <a:gd name="connsiteY3" fmla="*/ 5201920 h 5201920"/>
              <a:gd name="connsiteX4" fmla="*/ 593725 w 593725"/>
              <a:gd name="connsiteY4" fmla="*/ 5201920 h 5201920"/>
              <a:gd name="connsiteX5" fmla="*/ 0 w 593725"/>
              <a:gd name="connsiteY5" fmla="*/ 5201920 h 5201920"/>
              <a:gd name="connsiteX6" fmla="*/ 0 w 593725"/>
              <a:gd name="connsiteY6" fmla="*/ 5201920 h 5201920"/>
              <a:gd name="connsiteX7" fmla="*/ 0 w 593725"/>
              <a:gd name="connsiteY7" fmla="*/ 98956 h 5201920"/>
              <a:gd name="connsiteX8" fmla="*/ 98956 w 593725"/>
              <a:gd name="connsiteY8" fmla="*/ 0 h 520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3725" h="5201920">
                <a:moveTo>
                  <a:pt x="593725" y="867006"/>
                </a:moveTo>
                <a:lnTo>
                  <a:pt x="593725" y="4334914"/>
                </a:lnTo>
                <a:cubicBezTo>
                  <a:pt x="593725" y="4813747"/>
                  <a:pt x="588668" y="5201916"/>
                  <a:pt x="582431" y="5201916"/>
                </a:cubicBezTo>
                <a:lnTo>
                  <a:pt x="0" y="5201916"/>
                </a:lnTo>
                <a:lnTo>
                  <a:pt x="0" y="5201916"/>
                </a:lnTo>
                <a:lnTo>
                  <a:pt x="0" y="4"/>
                </a:lnTo>
                <a:lnTo>
                  <a:pt x="0" y="4"/>
                </a:lnTo>
                <a:lnTo>
                  <a:pt x="582431" y="4"/>
                </a:lnTo>
                <a:cubicBezTo>
                  <a:pt x="588668" y="4"/>
                  <a:pt x="593725" y="388173"/>
                  <a:pt x="593725" y="867006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1" tIns="59464" rIns="89943" bIns="59463" numCol="1" spcCol="1270" anchor="ctr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>
                <a:solidFill>
                  <a:schemeClr val="tx1"/>
                </a:solidFill>
              </a:rPr>
              <a:t>Standardbrief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498AA03-7FC8-4F52-8366-D11715080B86}"/>
              </a:ext>
            </a:extLst>
          </p:cNvPr>
          <p:cNvSpPr/>
          <p:nvPr/>
        </p:nvSpPr>
        <p:spPr>
          <a:xfrm>
            <a:off x="2032000" y="3057921"/>
            <a:ext cx="2926080" cy="742156"/>
          </a:xfrm>
          <a:custGeom>
            <a:avLst/>
            <a:gdLst>
              <a:gd name="connsiteX0" fmla="*/ 0 w 2926080"/>
              <a:gd name="connsiteY0" fmla="*/ 123695 h 742156"/>
              <a:gd name="connsiteX1" fmla="*/ 123695 w 2926080"/>
              <a:gd name="connsiteY1" fmla="*/ 0 h 742156"/>
              <a:gd name="connsiteX2" fmla="*/ 2802385 w 2926080"/>
              <a:gd name="connsiteY2" fmla="*/ 0 h 742156"/>
              <a:gd name="connsiteX3" fmla="*/ 2926080 w 2926080"/>
              <a:gd name="connsiteY3" fmla="*/ 123695 h 742156"/>
              <a:gd name="connsiteX4" fmla="*/ 2926080 w 2926080"/>
              <a:gd name="connsiteY4" fmla="*/ 618461 h 742156"/>
              <a:gd name="connsiteX5" fmla="*/ 2802385 w 2926080"/>
              <a:gd name="connsiteY5" fmla="*/ 742156 h 742156"/>
              <a:gd name="connsiteX6" fmla="*/ 123695 w 2926080"/>
              <a:gd name="connsiteY6" fmla="*/ 742156 h 742156"/>
              <a:gd name="connsiteX7" fmla="*/ 0 w 2926080"/>
              <a:gd name="connsiteY7" fmla="*/ 618461 h 742156"/>
              <a:gd name="connsiteX8" fmla="*/ 0 w 2926080"/>
              <a:gd name="connsiteY8" fmla="*/ 123695 h 7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6080" h="742156">
                <a:moveTo>
                  <a:pt x="0" y="123695"/>
                </a:moveTo>
                <a:cubicBezTo>
                  <a:pt x="0" y="55380"/>
                  <a:pt x="55380" y="0"/>
                  <a:pt x="123695" y="0"/>
                </a:cubicBezTo>
                <a:lnTo>
                  <a:pt x="2802385" y="0"/>
                </a:lnTo>
                <a:cubicBezTo>
                  <a:pt x="2870700" y="0"/>
                  <a:pt x="2926080" y="55380"/>
                  <a:pt x="2926080" y="123695"/>
                </a:cubicBezTo>
                <a:lnTo>
                  <a:pt x="2926080" y="618461"/>
                </a:lnTo>
                <a:cubicBezTo>
                  <a:pt x="2926080" y="686776"/>
                  <a:pt x="2870700" y="742156"/>
                  <a:pt x="2802385" y="742156"/>
                </a:cubicBezTo>
                <a:lnTo>
                  <a:pt x="123695" y="742156"/>
                </a:lnTo>
                <a:cubicBezTo>
                  <a:pt x="55380" y="742156"/>
                  <a:pt x="0" y="686776"/>
                  <a:pt x="0" y="618461"/>
                </a:cubicBezTo>
                <a:lnTo>
                  <a:pt x="0" y="123695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79" tIns="64804" rIns="93379" bIns="64804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 dirty="0">
                <a:solidFill>
                  <a:schemeClr val="accent2"/>
                </a:solidFill>
              </a:rPr>
              <a:t>Handelt es sich um einen Routinefall?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E5C5F65-85DE-451A-B11B-D170F540388F}"/>
              </a:ext>
            </a:extLst>
          </p:cNvPr>
          <p:cNvSpPr/>
          <p:nvPr/>
        </p:nvSpPr>
        <p:spPr>
          <a:xfrm>
            <a:off x="4958079" y="3911400"/>
            <a:ext cx="5201921" cy="593726"/>
          </a:xfrm>
          <a:custGeom>
            <a:avLst/>
            <a:gdLst>
              <a:gd name="connsiteX0" fmla="*/ 98956 w 593725"/>
              <a:gd name="connsiteY0" fmla="*/ 0 h 5201920"/>
              <a:gd name="connsiteX1" fmla="*/ 494769 w 593725"/>
              <a:gd name="connsiteY1" fmla="*/ 0 h 5201920"/>
              <a:gd name="connsiteX2" fmla="*/ 593725 w 593725"/>
              <a:gd name="connsiteY2" fmla="*/ 98956 h 5201920"/>
              <a:gd name="connsiteX3" fmla="*/ 593725 w 593725"/>
              <a:gd name="connsiteY3" fmla="*/ 5201920 h 5201920"/>
              <a:gd name="connsiteX4" fmla="*/ 593725 w 593725"/>
              <a:gd name="connsiteY4" fmla="*/ 5201920 h 5201920"/>
              <a:gd name="connsiteX5" fmla="*/ 0 w 593725"/>
              <a:gd name="connsiteY5" fmla="*/ 5201920 h 5201920"/>
              <a:gd name="connsiteX6" fmla="*/ 0 w 593725"/>
              <a:gd name="connsiteY6" fmla="*/ 5201920 h 5201920"/>
              <a:gd name="connsiteX7" fmla="*/ 0 w 593725"/>
              <a:gd name="connsiteY7" fmla="*/ 98956 h 5201920"/>
              <a:gd name="connsiteX8" fmla="*/ 98956 w 593725"/>
              <a:gd name="connsiteY8" fmla="*/ 0 h 520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3725" h="5201920">
                <a:moveTo>
                  <a:pt x="593725" y="867006"/>
                </a:moveTo>
                <a:lnTo>
                  <a:pt x="593725" y="4334914"/>
                </a:lnTo>
                <a:cubicBezTo>
                  <a:pt x="593725" y="4813747"/>
                  <a:pt x="588668" y="5201916"/>
                  <a:pt x="582431" y="5201916"/>
                </a:cubicBezTo>
                <a:lnTo>
                  <a:pt x="0" y="5201916"/>
                </a:lnTo>
                <a:lnTo>
                  <a:pt x="0" y="5201916"/>
                </a:lnTo>
                <a:lnTo>
                  <a:pt x="0" y="4"/>
                </a:lnTo>
                <a:lnTo>
                  <a:pt x="0" y="4"/>
                </a:lnTo>
                <a:lnTo>
                  <a:pt x="582431" y="4"/>
                </a:lnTo>
                <a:cubicBezTo>
                  <a:pt x="588668" y="4"/>
                  <a:pt x="593725" y="388173"/>
                  <a:pt x="593725" y="867006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1" tIns="59464" rIns="89943" bIns="59463" numCol="1" spcCol="1270" anchor="ctr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>
                <a:solidFill>
                  <a:schemeClr val="tx1"/>
                </a:solidFill>
              </a:rPr>
              <a:t>Einzelentwurf-Brief nach „allgemeinem Aufbauschema“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7C2CFA-1DAB-46E8-B03E-AFAB51313531}"/>
              </a:ext>
            </a:extLst>
          </p:cNvPr>
          <p:cNvSpPr/>
          <p:nvPr/>
        </p:nvSpPr>
        <p:spPr>
          <a:xfrm>
            <a:off x="2032000" y="3837185"/>
            <a:ext cx="2926080" cy="742156"/>
          </a:xfrm>
          <a:custGeom>
            <a:avLst/>
            <a:gdLst>
              <a:gd name="connsiteX0" fmla="*/ 0 w 2926080"/>
              <a:gd name="connsiteY0" fmla="*/ 123695 h 742156"/>
              <a:gd name="connsiteX1" fmla="*/ 123695 w 2926080"/>
              <a:gd name="connsiteY1" fmla="*/ 0 h 742156"/>
              <a:gd name="connsiteX2" fmla="*/ 2802385 w 2926080"/>
              <a:gd name="connsiteY2" fmla="*/ 0 h 742156"/>
              <a:gd name="connsiteX3" fmla="*/ 2926080 w 2926080"/>
              <a:gd name="connsiteY3" fmla="*/ 123695 h 742156"/>
              <a:gd name="connsiteX4" fmla="*/ 2926080 w 2926080"/>
              <a:gd name="connsiteY4" fmla="*/ 618461 h 742156"/>
              <a:gd name="connsiteX5" fmla="*/ 2802385 w 2926080"/>
              <a:gd name="connsiteY5" fmla="*/ 742156 h 742156"/>
              <a:gd name="connsiteX6" fmla="*/ 123695 w 2926080"/>
              <a:gd name="connsiteY6" fmla="*/ 742156 h 742156"/>
              <a:gd name="connsiteX7" fmla="*/ 0 w 2926080"/>
              <a:gd name="connsiteY7" fmla="*/ 618461 h 742156"/>
              <a:gd name="connsiteX8" fmla="*/ 0 w 2926080"/>
              <a:gd name="connsiteY8" fmla="*/ 123695 h 7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6080" h="742156">
                <a:moveTo>
                  <a:pt x="0" y="123695"/>
                </a:moveTo>
                <a:cubicBezTo>
                  <a:pt x="0" y="55380"/>
                  <a:pt x="55380" y="0"/>
                  <a:pt x="123695" y="0"/>
                </a:cubicBezTo>
                <a:lnTo>
                  <a:pt x="2802385" y="0"/>
                </a:lnTo>
                <a:cubicBezTo>
                  <a:pt x="2870700" y="0"/>
                  <a:pt x="2926080" y="55380"/>
                  <a:pt x="2926080" y="123695"/>
                </a:cubicBezTo>
                <a:lnTo>
                  <a:pt x="2926080" y="618461"/>
                </a:lnTo>
                <a:cubicBezTo>
                  <a:pt x="2926080" y="686776"/>
                  <a:pt x="2870700" y="742156"/>
                  <a:pt x="2802385" y="742156"/>
                </a:cubicBezTo>
                <a:lnTo>
                  <a:pt x="123695" y="742156"/>
                </a:lnTo>
                <a:cubicBezTo>
                  <a:pt x="55380" y="742156"/>
                  <a:pt x="0" y="686776"/>
                  <a:pt x="0" y="618461"/>
                </a:cubicBezTo>
                <a:lnTo>
                  <a:pt x="0" y="123695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79" tIns="64804" rIns="93379" bIns="64804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 dirty="0">
                <a:solidFill>
                  <a:schemeClr val="accent2"/>
                </a:solidFill>
              </a:rPr>
              <a:t>Der Sachbearbeitende entwirft und schreibt den Brief selbst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457727-2F28-4C04-9089-CF1B3CB3FA06}"/>
              </a:ext>
            </a:extLst>
          </p:cNvPr>
          <p:cNvSpPr/>
          <p:nvPr/>
        </p:nvSpPr>
        <p:spPr>
          <a:xfrm>
            <a:off x="2032000" y="4616449"/>
            <a:ext cx="2926080" cy="742156"/>
          </a:xfrm>
          <a:custGeom>
            <a:avLst/>
            <a:gdLst>
              <a:gd name="connsiteX0" fmla="*/ 0 w 2926080"/>
              <a:gd name="connsiteY0" fmla="*/ 123695 h 742156"/>
              <a:gd name="connsiteX1" fmla="*/ 123695 w 2926080"/>
              <a:gd name="connsiteY1" fmla="*/ 0 h 742156"/>
              <a:gd name="connsiteX2" fmla="*/ 2802385 w 2926080"/>
              <a:gd name="connsiteY2" fmla="*/ 0 h 742156"/>
              <a:gd name="connsiteX3" fmla="*/ 2926080 w 2926080"/>
              <a:gd name="connsiteY3" fmla="*/ 123695 h 742156"/>
              <a:gd name="connsiteX4" fmla="*/ 2926080 w 2926080"/>
              <a:gd name="connsiteY4" fmla="*/ 618461 h 742156"/>
              <a:gd name="connsiteX5" fmla="*/ 2802385 w 2926080"/>
              <a:gd name="connsiteY5" fmla="*/ 742156 h 742156"/>
              <a:gd name="connsiteX6" fmla="*/ 123695 w 2926080"/>
              <a:gd name="connsiteY6" fmla="*/ 742156 h 742156"/>
              <a:gd name="connsiteX7" fmla="*/ 0 w 2926080"/>
              <a:gd name="connsiteY7" fmla="*/ 618461 h 742156"/>
              <a:gd name="connsiteX8" fmla="*/ 0 w 2926080"/>
              <a:gd name="connsiteY8" fmla="*/ 123695 h 7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6080" h="742156">
                <a:moveTo>
                  <a:pt x="0" y="123695"/>
                </a:moveTo>
                <a:cubicBezTo>
                  <a:pt x="0" y="55380"/>
                  <a:pt x="55380" y="0"/>
                  <a:pt x="123695" y="0"/>
                </a:cubicBezTo>
                <a:lnTo>
                  <a:pt x="2802385" y="0"/>
                </a:lnTo>
                <a:cubicBezTo>
                  <a:pt x="2870700" y="0"/>
                  <a:pt x="2926080" y="55380"/>
                  <a:pt x="2926080" y="123695"/>
                </a:cubicBezTo>
                <a:lnTo>
                  <a:pt x="2926080" y="618461"/>
                </a:lnTo>
                <a:cubicBezTo>
                  <a:pt x="2926080" y="686776"/>
                  <a:pt x="2870700" y="742156"/>
                  <a:pt x="2802385" y="742156"/>
                </a:cubicBezTo>
                <a:lnTo>
                  <a:pt x="123695" y="742156"/>
                </a:lnTo>
                <a:cubicBezTo>
                  <a:pt x="55380" y="742156"/>
                  <a:pt x="0" y="686776"/>
                  <a:pt x="0" y="618461"/>
                </a:cubicBezTo>
                <a:lnTo>
                  <a:pt x="0" y="123695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79" tIns="64804" rIns="93379" bIns="64804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 dirty="0">
                <a:solidFill>
                  <a:schemeClr val="accent2"/>
                </a:solidFill>
              </a:rPr>
              <a:t>Der Sachbearbeitende entwirft und  diktiert den Brief. </a:t>
            </a:r>
            <a:br>
              <a:rPr lang="de-DE" sz="1500" kern="1200" dirty="0">
                <a:solidFill>
                  <a:schemeClr val="accent2"/>
                </a:solidFill>
              </a:rPr>
            </a:br>
            <a:r>
              <a:rPr lang="de-DE" sz="1500" kern="1200" dirty="0">
                <a:solidFill>
                  <a:schemeClr val="accent2"/>
                </a:solidFill>
              </a:rPr>
              <a:t>Eine Schreibkraft gestaltet ihn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7DA4FB0-3225-4A05-BE68-20CE6A51CABE}"/>
              </a:ext>
            </a:extLst>
          </p:cNvPr>
          <p:cNvSpPr/>
          <p:nvPr/>
        </p:nvSpPr>
        <p:spPr>
          <a:xfrm>
            <a:off x="2032000" y="5395713"/>
            <a:ext cx="8120068" cy="742156"/>
          </a:xfrm>
          <a:custGeom>
            <a:avLst/>
            <a:gdLst>
              <a:gd name="connsiteX0" fmla="*/ 0 w 8120068"/>
              <a:gd name="connsiteY0" fmla="*/ 123695 h 742156"/>
              <a:gd name="connsiteX1" fmla="*/ 123695 w 8120068"/>
              <a:gd name="connsiteY1" fmla="*/ 0 h 742156"/>
              <a:gd name="connsiteX2" fmla="*/ 7996373 w 8120068"/>
              <a:gd name="connsiteY2" fmla="*/ 0 h 742156"/>
              <a:gd name="connsiteX3" fmla="*/ 8120068 w 8120068"/>
              <a:gd name="connsiteY3" fmla="*/ 123695 h 742156"/>
              <a:gd name="connsiteX4" fmla="*/ 8120068 w 8120068"/>
              <a:gd name="connsiteY4" fmla="*/ 618461 h 742156"/>
              <a:gd name="connsiteX5" fmla="*/ 7996373 w 8120068"/>
              <a:gd name="connsiteY5" fmla="*/ 742156 h 742156"/>
              <a:gd name="connsiteX6" fmla="*/ 123695 w 8120068"/>
              <a:gd name="connsiteY6" fmla="*/ 742156 h 742156"/>
              <a:gd name="connsiteX7" fmla="*/ 0 w 8120068"/>
              <a:gd name="connsiteY7" fmla="*/ 618461 h 742156"/>
              <a:gd name="connsiteX8" fmla="*/ 0 w 8120068"/>
              <a:gd name="connsiteY8" fmla="*/ 123695 h 7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0068" h="742156">
                <a:moveTo>
                  <a:pt x="0" y="123695"/>
                </a:moveTo>
                <a:cubicBezTo>
                  <a:pt x="0" y="55380"/>
                  <a:pt x="55380" y="0"/>
                  <a:pt x="123695" y="0"/>
                </a:cubicBezTo>
                <a:lnTo>
                  <a:pt x="7996373" y="0"/>
                </a:lnTo>
                <a:cubicBezTo>
                  <a:pt x="8064688" y="0"/>
                  <a:pt x="8120068" y="55380"/>
                  <a:pt x="8120068" y="123695"/>
                </a:cubicBezTo>
                <a:lnTo>
                  <a:pt x="8120068" y="618461"/>
                </a:lnTo>
                <a:cubicBezTo>
                  <a:pt x="8120068" y="686776"/>
                  <a:pt x="8064688" y="742156"/>
                  <a:pt x="7996373" y="742156"/>
                </a:cubicBezTo>
                <a:lnTo>
                  <a:pt x="123695" y="742156"/>
                </a:lnTo>
                <a:cubicBezTo>
                  <a:pt x="55380" y="742156"/>
                  <a:pt x="0" y="686776"/>
                  <a:pt x="0" y="618461"/>
                </a:cubicBezTo>
                <a:lnTo>
                  <a:pt x="0" y="123695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79" tIns="64804" rIns="93379" bIns="64804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 dirty="0">
                <a:solidFill>
                  <a:schemeClr val="accent1"/>
                </a:solidFill>
              </a:rPr>
              <a:t>Versand</a:t>
            </a:r>
            <a:br>
              <a:rPr lang="de-DE" sz="1500" kern="1200" dirty="0">
                <a:solidFill>
                  <a:schemeClr val="tx1"/>
                </a:solidFill>
              </a:rPr>
            </a:br>
            <a:r>
              <a:rPr lang="de-DE" sz="1500" kern="1200" dirty="0">
                <a:solidFill>
                  <a:schemeClr val="tx1"/>
                </a:solidFill>
              </a:rPr>
              <a:t>per Post oder privaten Zustelldienst</a:t>
            </a:r>
            <a:br>
              <a:rPr lang="de-DE" sz="1500" kern="1200" dirty="0">
                <a:solidFill>
                  <a:schemeClr val="tx1"/>
                </a:solidFill>
              </a:rPr>
            </a:br>
            <a:r>
              <a:rPr lang="de-DE" sz="1500" kern="1200" dirty="0">
                <a:solidFill>
                  <a:schemeClr val="tx1"/>
                </a:solidFill>
              </a:rPr>
              <a:t>oder als Attachment zu einer E-Mail</a:t>
            </a:r>
          </a:p>
        </p:txBody>
      </p:sp>
    </p:spTree>
    <p:extLst>
      <p:ext uri="{BB962C8B-B14F-4D97-AF65-F5344CB8AC3E}">
        <p14:creationId xmlns:p14="http://schemas.microsoft.com/office/powerpoint/2010/main" val="419901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6D6509-8EAE-45E8-AAC2-91C7C80A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Aufbewahrung zur raschen Wiederfindung</a:t>
            </a:r>
          </a:p>
          <a:p>
            <a:r>
              <a:rPr lang="de-DE" dirty="0"/>
              <a:t>Schriftstücke werden </a:t>
            </a:r>
            <a:r>
              <a:rPr lang="de-DE" dirty="0">
                <a:solidFill>
                  <a:srgbClr val="7030A0"/>
                </a:solidFill>
              </a:rPr>
              <a:t>geordnet nach:</a:t>
            </a:r>
          </a:p>
          <a:p>
            <a:pPr lvl="1"/>
            <a:r>
              <a:rPr lang="de-DE" dirty="0"/>
              <a:t>Themen, </a:t>
            </a:r>
          </a:p>
          <a:p>
            <a:pPr lvl="1"/>
            <a:r>
              <a:rPr lang="de-DE" dirty="0"/>
              <a:t>Geschäftspartnern,</a:t>
            </a:r>
          </a:p>
          <a:p>
            <a:pPr lvl="1"/>
            <a:r>
              <a:rPr lang="de-DE" dirty="0"/>
              <a:t>Alphabetisch, </a:t>
            </a:r>
          </a:p>
          <a:p>
            <a:pPr lvl="1"/>
            <a:r>
              <a:rPr lang="de-DE" dirty="0"/>
              <a:t>Chronologisch,</a:t>
            </a:r>
          </a:p>
          <a:p>
            <a:pPr lvl="1"/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C048AB-26F5-4DD5-BA48-3A9507C9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Dokumentmanagement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5361D-7B8C-40CA-B088-ADF39FB3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2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3466DE-8D26-4B54-B81F-2CF927FF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Kaufverträge anbahnen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79FFA-C335-4D0B-A444-BB18DA73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8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E5B8D6-5E8D-4FD7-AB81-4FD77F03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Arten der Anfrage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B7FFA-C133-4FAD-97C1-4280BE4B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27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4C55EA-9A70-4563-A225-18CD216C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470" y="2086245"/>
            <a:ext cx="10353762" cy="34557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de-DE" dirty="0"/>
              <a:t>Häufigste Art der Anfrage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51F236-724A-4A35-BF4F-F7C7A9E2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46" y="1222857"/>
            <a:ext cx="10353762" cy="850605"/>
          </a:xfrm>
        </p:spPr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Telefonische Anfrage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53C59-41F1-47B1-888A-A458CFA9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40DC491-D324-4850-B622-F82590FDC69E}"/>
              </a:ext>
            </a:extLst>
          </p:cNvPr>
          <p:cNvSpPr txBox="1">
            <a:spLocks/>
          </p:cNvSpPr>
          <p:nvPr/>
        </p:nvSpPr>
        <p:spPr>
          <a:xfrm>
            <a:off x="913794" y="3864317"/>
            <a:ext cx="10353762" cy="120386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Für umfangreiche oder spezielle Informationen</a:t>
            </a:r>
          </a:p>
          <a:p>
            <a:pPr algn="ctr"/>
            <a:r>
              <a:rPr lang="de-DE" dirty="0"/>
              <a:t>Folgt dem „</a:t>
            </a:r>
            <a:r>
              <a:rPr lang="de-DE" dirty="0">
                <a:solidFill>
                  <a:schemeClr val="accent2"/>
                </a:solidFill>
              </a:rPr>
              <a:t>allgemeinem Aufbauschema</a:t>
            </a:r>
            <a:r>
              <a:rPr lang="de-DE" dirty="0"/>
              <a:t>“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05F87E3-608C-457D-952A-DC13FB28B5D6}"/>
              </a:ext>
            </a:extLst>
          </p:cNvPr>
          <p:cNvSpPr txBox="1">
            <a:spLocks/>
          </p:cNvSpPr>
          <p:nvPr/>
        </p:nvSpPr>
        <p:spPr>
          <a:xfrm>
            <a:off x="908470" y="3000929"/>
            <a:ext cx="10353762" cy="85060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chemeClr val="accent3"/>
                </a:solidFill>
              </a:rPr>
              <a:t>Schriftliche Anfrage</a:t>
            </a:r>
          </a:p>
        </p:txBody>
      </p:sp>
    </p:spTree>
    <p:extLst>
      <p:ext uri="{BB962C8B-B14F-4D97-AF65-F5344CB8AC3E}">
        <p14:creationId xmlns:p14="http://schemas.microsoft.com/office/powerpoint/2010/main" val="233424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A22A64-D3D9-40A9-90D1-70AAC151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de-DE" dirty="0"/>
              <a:t>Zu guter Letzt</a:t>
            </a:r>
          </a:p>
        </p:txBody>
      </p:sp>
    </p:spTree>
    <p:extLst>
      <p:ext uri="{BB962C8B-B14F-4D97-AF65-F5344CB8AC3E}">
        <p14:creationId xmlns:p14="http://schemas.microsoft.com/office/powerpoint/2010/main" val="513321457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E5B8D6-5E8D-4FD7-AB81-4FD77F03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Arten des Angebots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B7FFA-C133-4FAD-97C1-4280BE4B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75022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9F4B7F-198D-4748-BACD-954216DAE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Unverlangtes Angebot</a:t>
            </a:r>
          </a:p>
          <a:p>
            <a:pPr lvl="1"/>
            <a:r>
              <a:rPr lang="de-DE" dirty="0"/>
              <a:t>Es liegt </a:t>
            </a:r>
            <a:r>
              <a:rPr lang="de-DE" dirty="0">
                <a:solidFill>
                  <a:srgbClr val="C00000"/>
                </a:solidFill>
              </a:rPr>
              <a:t>keine</a:t>
            </a:r>
            <a:r>
              <a:rPr lang="de-DE" dirty="0"/>
              <a:t> Anfrage eines Käufers vor</a:t>
            </a:r>
          </a:p>
          <a:p>
            <a:r>
              <a:rPr lang="de-DE" dirty="0">
                <a:solidFill>
                  <a:schemeClr val="accent4"/>
                </a:solidFill>
              </a:rPr>
              <a:t>Verlangtes Angebot</a:t>
            </a:r>
          </a:p>
          <a:p>
            <a:pPr lvl="1"/>
            <a:r>
              <a:rPr lang="de-DE" dirty="0"/>
              <a:t>Es liegt eine Anfrage des Käufers vor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BE8B6F-F651-45BE-A13D-530B7C52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solidFill>
                  <a:schemeClr val="accent3"/>
                </a:solidFill>
              </a:rPr>
              <a:t>Unterscheidung nach dem Grund der Erstellung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A2913-67F9-418B-969F-0876CF02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3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DF9E-4F44-46A3-BC4D-E3C20251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  <a:solidFill>
            <a:schemeClr val="bg1"/>
          </a:solidFill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Mündliche</a:t>
            </a:r>
            <a:r>
              <a:rPr lang="de-DE" dirty="0"/>
              <a:t> </a:t>
            </a:r>
            <a:r>
              <a:rPr lang="de-DE" dirty="0">
                <a:solidFill>
                  <a:schemeClr val="accent2"/>
                </a:solidFill>
              </a:rPr>
              <a:t>Kommunikation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2F4FB2-4FFE-4C20-A39B-388C47BE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43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BE8B6F-F651-45BE-A13D-530B7C52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800350"/>
            <a:ext cx="10353762" cy="12573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3"/>
                </a:solidFill>
              </a:rPr>
              <a:t>Unterscheidung nach der Bindung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A2913-67F9-418B-969F-0876CF02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22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4C55EA-9A70-4563-A225-18CD216CD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Mit gesetzlicher Bindungs- oder spezifizierter Bindungsdauer</a:t>
            </a:r>
          </a:p>
          <a:p>
            <a:pPr lvl="1"/>
            <a:r>
              <a:rPr lang="de-DE" dirty="0">
                <a:solidFill>
                  <a:srgbClr val="7030A0"/>
                </a:solidFill>
              </a:rPr>
              <a:t>Merkmale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Von einer bestimmten Person an eine bestimmte Person gerichtet</a:t>
            </a:r>
          </a:p>
          <a:p>
            <a:pPr lvl="2"/>
            <a:r>
              <a:rPr lang="de-DE" dirty="0"/>
              <a:t>Inhaltlich ausreichend bestimmt</a:t>
            </a:r>
          </a:p>
          <a:p>
            <a:pPr lvl="2"/>
            <a:r>
              <a:rPr lang="de-DE" dirty="0"/>
              <a:t>Bringt eindeutig eine Verkaufswilligkeit zum Ausdruck</a:t>
            </a:r>
          </a:p>
          <a:p>
            <a:pPr lvl="2"/>
            <a:r>
              <a:rPr lang="de-DE" dirty="0"/>
              <a:t>Enthält keinen Hinweis auf freibleibendes Angebot („Wir bieten freibleibend an“)</a:t>
            </a:r>
          </a:p>
          <a:p>
            <a:pPr lvl="1"/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51F236-724A-4A35-BF4F-F7C7A9E2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Bindendes Angebot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53C59-41F1-47B1-888A-A458CFA9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5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433494-A785-4E15-8F16-FBFFBB881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Bindungsdauer im Angebot angegeben</a:t>
            </a:r>
          </a:p>
          <a:p>
            <a:pPr lvl="1"/>
            <a:r>
              <a:rPr lang="de-DE" dirty="0"/>
              <a:t>Angegebene Bindungsdauer gilt</a:t>
            </a:r>
          </a:p>
          <a:p>
            <a:r>
              <a:rPr lang="de-DE" dirty="0"/>
              <a:t>Bindungsdauer im Angebot </a:t>
            </a:r>
            <a:r>
              <a:rPr lang="de-DE" dirty="0">
                <a:solidFill>
                  <a:srgbClr val="C00000"/>
                </a:solidFill>
              </a:rPr>
              <a:t>nicht</a:t>
            </a:r>
            <a:r>
              <a:rPr lang="de-DE" dirty="0"/>
              <a:t> angegeben</a:t>
            </a:r>
          </a:p>
          <a:p>
            <a:pPr lvl="1"/>
            <a:r>
              <a:rPr lang="de-DE" dirty="0"/>
              <a:t>Gesetzliche Bindungsdauer laut ABGB bzw. ECG</a:t>
            </a:r>
          </a:p>
          <a:p>
            <a:pPr lvl="1"/>
            <a:r>
              <a:rPr lang="de-DE" dirty="0"/>
              <a:t>Feststellung der tatsächlich gültigen Bindungsdauer ist sehr schwer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B850B2-F72F-4B1E-B59C-502C9812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Bindungsdauer von Angeboten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C3DED-236A-4F91-A68D-F51D2FFA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DAC3A9-FDD3-4DC7-8D46-1B56554C2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Anbietender ist </a:t>
            </a:r>
            <a:r>
              <a:rPr lang="de-DE" dirty="0">
                <a:solidFill>
                  <a:srgbClr val="C00000"/>
                </a:solidFill>
              </a:rPr>
              <a:t>nicht</a:t>
            </a:r>
            <a:r>
              <a:rPr lang="de-DE" dirty="0"/>
              <a:t> gebunden.</a:t>
            </a:r>
          </a:p>
          <a:p>
            <a:r>
              <a:rPr lang="de-DE" dirty="0"/>
              <a:t>Wird durch „Freizeichnungsklausel“ gekennzeichnet</a:t>
            </a:r>
          </a:p>
          <a:p>
            <a:r>
              <a:rPr lang="de-DE" dirty="0">
                <a:solidFill>
                  <a:srgbClr val="7030A0"/>
                </a:solidFill>
              </a:rPr>
              <a:t>Beispiele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„Ich biete Ihnen freibleibend an …“</a:t>
            </a:r>
          </a:p>
          <a:p>
            <a:pPr lvl="1"/>
            <a:r>
              <a:rPr lang="de-DE" dirty="0"/>
              <a:t>„Zwischenverkauf vorbehalten.“</a:t>
            </a:r>
          </a:p>
          <a:p>
            <a:pPr lvl="1"/>
            <a:r>
              <a:rPr lang="de-DE" dirty="0"/>
              <a:t>„Solange der Vorrat reicht.“</a:t>
            </a:r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FE04B5-02D9-4814-9BBC-CA039826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Freibleibendes Angebot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2E52D-814A-4862-9494-2CBFC129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EF41C5-5A60-4A86-9C87-D687F6F2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Anbietender ist </a:t>
            </a:r>
            <a:r>
              <a:rPr lang="de-DE" dirty="0">
                <a:solidFill>
                  <a:srgbClr val="C00000"/>
                </a:solidFill>
              </a:rPr>
              <a:t>nicht</a:t>
            </a:r>
            <a:r>
              <a:rPr lang="de-DE" dirty="0"/>
              <a:t> gebunden</a:t>
            </a:r>
          </a:p>
          <a:p>
            <a:r>
              <a:rPr lang="de-DE" dirty="0"/>
              <a:t>Anregungen zum Kauf, bei dem mindestens ein Merkmal eines Angebots fehlt</a:t>
            </a:r>
          </a:p>
          <a:p>
            <a:r>
              <a:rPr lang="de-DE" dirty="0">
                <a:solidFill>
                  <a:srgbClr val="7030A0"/>
                </a:solidFill>
              </a:rPr>
              <a:t>Beispiele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Zusendung von Katalogen; Menge ist nicht genau gegeben</a:t>
            </a:r>
          </a:p>
          <a:p>
            <a:pPr lvl="1"/>
            <a:r>
              <a:rPr lang="de-DE" dirty="0"/>
              <a:t>Postwurfsendungen; Nicht an eine bestimmte Person gerichtet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327734-553E-40E8-B5DA-20E4286D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Angebotsähnliche Formen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91AD7-51CA-41CD-A1D8-B12D9AE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2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CCB3E5-6D0F-4190-9973-08EF020D2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800350"/>
            <a:ext cx="10353762" cy="1257300"/>
          </a:xfrm>
        </p:spPr>
        <p:txBody>
          <a:bodyPr/>
          <a:lstStyle/>
          <a:p>
            <a:r>
              <a:rPr lang="de-DE" dirty="0"/>
              <a:t>Vielen Dank für die Aufmerksamkeit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67557-42A4-4C51-9EF3-5406C92F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702C64-77EF-4D49-8B8F-7B61CBF0B532}"/>
              </a:ext>
            </a:extLst>
          </p:cNvPr>
          <p:cNvSpPr/>
          <p:nvPr/>
        </p:nvSpPr>
        <p:spPr>
          <a:xfrm>
            <a:off x="3703472" y="711263"/>
            <a:ext cx="4785055" cy="5435474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795D015-AE44-4C00-9CE3-A5E7C416CD5B}"/>
              </a:ext>
            </a:extLst>
          </p:cNvPr>
          <p:cNvGrpSpPr/>
          <p:nvPr/>
        </p:nvGrpSpPr>
        <p:grpSpPr>
          <a:xfrm>
            <a:off x="4583117" y="712318"/>
            <a:ext cx="1968373" cy="1154996"/>
            <a:chOff x="1389920" y="720721"/>
            <a:chExt cx="1968373" cy="115499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904FEF0-1D40-4DDF-AA49-A7D9971301BA}"/>
                </a:ext>
              </a:extLst>
            </p:cNvPr>
            <p:cNvSpPr/>
            <p:nvPr/>
          </p:nvSpPr>
          <p:spPr>
            <a:xfrm>
              <a:off x="2374107" y="1534099"/>
              <a:ext cx="984186" cy="34161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0809"/>
                  </a:lnTo>
                  <a:lnTo>
                    <a:pt x="984186" y="170809"/>
                  </a:lnTo>
                  <a:lnTo>
                    <a:pt x="984186" y="341618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3A93D2A-AFB7-4C62-B1DA-25AA17C5A54E}"/>
                </a:ext>
              </a:extLst>
            </p:cNvPr>
            <p:cNvSpPr/>
            <p:nvPr/>
          </p:nvSpPr>
          <p:spPr>
            <a:xfrm>
              <a:off x="1389920" y="1534099"/>
              <a:ext cx="984186" cy="34161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84186" y="0"/>
                  </a:moveTo>
                  <a:lnTo>
                    <a:pt x="984186" y="170809"/>
                  </a:lnTo>
                  <a:lnTo>
                    <a:pt x="0" y="170809"/>
                  </a:lnTo>
                  <a:lnTo>
                    <a:pt x="0" y="341618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D0FB20F6-E09B-4829-B9D5-DAF148BD3B0E}"/>
                </a:ext>
              </a:extLst>
            </p:cNvPr>
            <p:cNvSpPr/>
            <p:nvPr/>
          </p:nvSpPr>
          <p:spPr>
            <a:xfrm>
              <a:off x="1967418" y="720721"/>
              <a:ext cx="813377" cy="813377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6269DBB4-CE5E-43F8-9978-538302D601DF}"/>
                </a:ext>
              </a:extLst>
            </p:cNvPr>
            <p:cNvSpPr/>
            <p:nvPr/>
          </p:nvSpPr>
          <p:spPr>
            <a:xfrm>
              <a:off x="1967418" y="720721"/>
              <a:ext cx="813377" cy="813377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55B0AB-E139-40CC-BC7F-91D0FC081596}"/>
                </a:ext>
              </a:extLst>
            </p:cNvPr>
            <p:cNvSpPr/>
            <p:nvPr/>
          </p:nvSpPr>
          <p:spPr>
            <a:xfrm>
              <a:off x="1560729" y="867129"/>
              <a:ext cx="1626755" cy="520561"/>
            </a:xfrm>
            <a:custGeom>
              <a:avLst/>
              <a:gdLst>
                <a:gd name="connsiteX0" fmla="*/ 0 w 1626755"/>
                <a:gd name="connsiteY0" fmla="*/ 0 h 520561"/>
                <a:gd name="connsiteX1" fmla="*/ 1626755 w 1626755"/>
                <a:gd name="connsiteY1" fmla="*/ 0 h 520561"/>
                <a:gd name="connsiteX2" fmla="*/ 1626755 w 1626755"/>
                <a:gd name="connsiteY2" fmla="*/ 520561 h 520561"/>
                <a:gd name="connsiteX3" fmla="*/ 0 w 1626755"/>
                <a:gd name="connsiteY3" fmla="*/ 520561 h 520561"/>
                <a:gd name="connsiteX4" fmla="*/ 0 w 1626755"/>
                <a:gd name="connsiteY4" fmla="*/ 0 h 52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755" h="520561">
                  <a:moveTo>
                    <a:pt x="0" y="0"/>
                  </a:moveTo>
                  <a:lnTo>
                    <a:pt x="1626755" y="0"/>
                  </a:lnTo>
                  <a:lnTo>
                    <a:pt x="1626755" y="520561"/>
                  </a:lnTo>
                  <a:lnTo>
                    <a:pt x="0" y="52056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solidFill>
                    <a:schemeClr val="accent1"/>
                  </a:solidFill>
                </a:rPr>
                <a:t>Mündliche Kommunikation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B8CD72D-CD2E-41F0-817D-8AC1739700A8}"/>
              </a:ext>
            </a:extLst>
          </p:cNvPr>
          <p:cNvGrpSpPr/>
          <p:nvPr/>
        </p:nvGrpSpPr>
        <p:grpSpPr>
          <a:xfrm>
            <a:off x="3769739" y="1867315"/>
            <a:ext cx="1626755" cy="813377"/>
            <a:chOff x="576542" y="1875718"/>
            <a:chExt cx="1626755" cy="813377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575B2FF4-FAD3-48C0-80F5-23198BDD605B}"/>
                </a:ext>
              </a:extLst>
            </p:cNvPr>
            <p:cNvSpPr/>
            <p:nvPr/>
          </p:nvSpPr>
          <p:spPr>
            <a:xfrm>
              <a:off x="983231" y="1875718"/>
              <a:ext cx="813377" cy="813377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C1352076-595C-423F-B93C-28980FC29F19}"/>
                </a:ext>
              </a:extLst>
            </p:cNvPr>
            <p:cNvSpPr/>
            <p:nvPr/>
          </p:nvSpPr>
          <p:spPr>
            <a:xfrm>
              <a:off x="983231" y="1875718"/>
              <a:ext cx="813377" cy="813377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C252DF8-1ADC-4A20-B7F9-3F501963E406}"/>
                </a:ext>
              </a:extLst>
            </p:cNvPr>
            <p:cNvSpPr/>
            <p:nvPr/>
          </p:nvSpPr>
          <p:spPr>
            <a:xfrm>
              <a:off x="576542" y="2022126"/>
              <a:ext cx="1626755" cy="520561"/>
            </a:xfrm>
            <a:custGeom>
              <a:avLst/>
              <a:gdLst>
                <a:gd name="connsiteX0" fmla="*/ 0 w 1626755"/>
                <a:gd name="connsiteY0" fmla="*/ 0 h 520561"/>
                <a:gd name="connsiteX1" fmla="*/ 1626755 w 1626755"/>
                <a:gd name="connsiteY1" fmla="*/ 0 h 520561"/>
                <a:gd name="connsiteX2" fmla="*/ 1626755 w 1626755"/>
                <a:gd name="connsiteY2" fmla="*/ 520561 h 520561"/>
                <a:gd name="connsiteX3" fmla="*/ 0 w 1626755"/>
                <a:gd name="connsiteY3" fmla="*/ 520561 h 520561"/>
                <a:gd name="connsiteX4" fmla="*/ 0 w 1626755"/>
                <a:gd name="connsiteY4" fmla="*/ 0 h 52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755" h="520561">
                  <a:moveTo>
                    <a:pt x="0" y="0"/>
                  </a:moveTo>
                  <a:lnTo>
                    <a:pt x="1626755" y="0"/>
                  </a:lnTo>
                  <a:lnTo>
                    <a:pt x="1626755" y="520561"/>
                  </a:lnTo>
                  <a:lnTo>
                    <a:pt x="0" y="52056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solidFill>
                    <a:schemeClr val="accent2"/>
                  </a:solidFill>
                </a:rPr>
                <a:t>persönlich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8C9C62C-6B36-4736-9FB7-CDD151A924ED}"/>
              </a:ext>
            </a:extLst>
          </p:cNvPr>
          <p:cNvGrpSpPr/>
          <p:nvPr/>
        </p:nvGrpSpPr>
        <p:grpSpPr>
          <a:xfrm>
            <a:off x="5738113" y="1867315"/>
            <a:ext cx="1626755" cy="813377"/>
            <a:chOff x="2544916" y="1875718"/>
            <a:chExt cx="1626755" cy="813377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2FF85ABC-B2EF-4C50-82E3-67F42CD2D39A}"/>
                </a:ext>
              </a:extLst>
            </p:cNvPr>
            <p:cNvSpPr/>
            <p:nvPr/>
          </p:nvSpPr>
          <p:spPr>
            <a:xfrm>
              <a:off x="2951605" y="1875718"/>
              <a:ext cx="813377" cy="813377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80361409-AAAE-4AA0-A0C6-0E0E14BBC964}"/>
                </a:ext>
              </a:extLst>
            </p:cNvPr>
            <p:cNvSpPr/>
            <p:nvPr/>
          </p:nvSpPr>
          <p:spPr>
            <a:xfrm>
              <a:off x="2951605" y="1875718"/>
              <a:ext cx="813377" cy="813377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9D53C78-B899-4194-BBA9-730368C353B0}"/>
                </a:ext>
              </a:extLst>
            </p:cNvPr>
            <p:cNvSpPr/>
            <p:nvPr/>
          </p:nvSpPr>
          <p:spPr>
            <a:xfrm>
              <a:off x="2544916" y="2022126"/>
              <a:ext cx="1626755" cy="520561"/>
            </a:xfrm>
            <a:custGeom>
              <a:avLst/>
              <a:gdLst>
                <a:gd name="connsiteX0" fmla="*/ 0 w 1626755"/>
                <a:gd name="connsiteY0" fmla="*/ 0 h 520561"/>
                <a:gd name="connsiteX1" fmla="*/ 1626755 w 1626755"/>
                <a:gd name="connsiteY1" fmla="*/ 0 h 520561"/>
                <a:gd name="connsiteX2" fmla="*/ 1626755 w 1626755"/>
                <a:gd name="connsiteY2" fmla="*/ 520561 h 520561"/>
                <a:gd name="connsiteX3" fmla="*/ 0 w 1626755"/>
                <a:gd name="connsiteY3" fmla="*/ 520561 h 520561"/>
                <a:gd name="connsiteX4" fmla="*/ 0 w 1626755"/>
                <a:gd name="connsiteY4" fmla="*/ 0 h 52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755" h="520561">
                  <a:moveTo>
                    <a:pt x="0" y="0"/>
                  </a:moveTo>
                  <a:lnTo>
                    <a:pt x="1626755" y="0"/>
                  </a:lnTo>
                  <a:lnTo>
                    <a:pt x="1626755" y="520561"/>
                  </a:lnTo>
                  <a:lnTo>
                    <a:pt x="0" y="52056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solidFill>
                    <a:schemeClr val="accent2"/>
                  </a:solidFill>
                </a:rPr>
                <a:t>telefonisch</a:t>
              </a:r>
            </a:p>
          </p:txBody>
        </p:sp>
      </p:grpSp>
      <p:sp>
        <p:nvSpPr>
          <p:cNvPr id="24" name="Arc 23">
            <a:extLst>
              <a:ext uri="{FF2B5EF4-FFF2-40B4-BE49-F238E27FC236}">
                <a16:creationId xmlns:a16="http://schemas.microsoft.com/office/drawing/2014/main" id="{E3F8E0E0-9067-4CED-82A7-EC66B646F4C9}"/>
              </a:ext>
            </a:extLst>
          </p:cNvPr>
          <p:cNvSpPr/>
          <p:nvPr/>
        </p:nvSpPr>
        <p:spPr>
          <a:xfrm>
            <a:off x="7202193" y="3022311"/>
            <a:ext cx="813377" cy="813377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FF7863-49C1-485E-BB06-B9D0750791F1}"/>
              </a:ext>
            </a:extLst>
          </p:cNvPr>
          <p:cNvGrpSpPr/>
          <p:nvPr/>
        </p:nvGrpSpPr>
        <p:grpSpPr>
          <a:xfrm>
            <a:off x="6551490" y="2680692"/>
            <a:ext cx="1870769" cy="1154996"/>
            <a:chOff x="3358293" y="2689095"/>
            <a:chExt cx="1870769" cy="115499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E5ECE75-3A36-4C33-8112-C61211B51F98}"/>
                </a:ext>
              </a:extLst>
            </p:cNvPr>
            <p:cNvSpPr/>
            <p:nvPr/>
          </p:nvSpPr>
          <p:spPr>
            <a:xfrm>
              <a:off x="3358293" y="2689095"/>
              <a:ext cx="748307" cy="48802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88026"/>
                  </a:lnTo>
                  <a:lnTo>
                    <a:pt x="748307" y="488026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EAA28DA4-942F-448B-948A-C4EAB4A78AD4}"/>
                </a:ext>
              </a:extLst>
            </p:cNvPr>
            <p:cNvSpPr/>
            <p:nvPr/>
          </p:nvSpPr>
          <p:spPr>
            <a:xfrm>
              <a:off x="4008996" y="3030714"/>
              <a:ext cx="813377" cy="813377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D6B59E-14C7-4069-81A9-619BB39C99FA}"/>
                </a:ext>
              </a:extLst>
            </p:cNvPr>
            <p:cNvSpPr/>
            <p:nvPr/>
          </p:nvSpPr>
          <p:spPr>
            <a:xfrm>
              <a:off x="3602307" y="3177122"/>
              <a:ext cx="1626755" cy="520561"/>
            </a:xfrm>
            <a:custGeom>
              <a:avLst/>
              <a:gdLst>
                <a:gd name="connsiteX0" fmla="*/ 0 w 1626755"/>
                <a:gd name="connsiteY0" fmla="*/ 0 h 520561"/>
                <a:gd name="connsiteX1" fmla="*/ 1626755 w 1626755"/>
                <a:gd name="connsiteY1" fmla="*/ 0 h 520561"/>
                <a:gd name="connsiteX2" fmla="*/ 1626755 w 1626755"/>
                <a:gd name="connsiteY2" fmla="*/ 520561 h 520561"/>
                <a:gd name="connsiteX3" fmla="*/ 0 w 1626755"/>
                <a:gd name="connsiteY3" fmla="*/ 520561 h 520561"/>
                <a:gd name="connsiteX4" fmla="*/ 0 w 1626755"/>
                <a:gd name="connsiteY4" fmla="*/ 0 h 52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755" h="520561">
                  <a:moveTo>
                    <a:pt x="0" y="0"/>
                  </a:moveTo>
                  <a:lnTo>
                    <a:pt x="1626755" y="0"/>
                  </a:lnTo>
                  <a:lnTo>
                    <a:pt x="1626755" y="520561"/>
                  </a:lnTo>
                  <a:lnTo>
                    <a:pt x="0" y="52056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solidFill>
                    <a:schemeClr val="tx1"/>
                  </a:solidFill>
                </a:rPr>
                <a:t>Festnetz</a:t>
              </a:r>
            </a:p>
          </p:txBody>
        </p:sp>
      </p:grpSp>
      <p:sp>
        <p:nvSpPr>
          <p:cNvPr id="27" name="Arc 26">
            <a:extLst>
              <a:ext uri="{FF2B5EF4-FFF2-40B4-BE49-F238E27FC236}">
                <a16:creationId xmlns:a16="http://schemas.microsoft.com/office/drawing/2014/main" id="{ABC113EC-F4AA-40D0-83D4-AD2734B78E3F}"/>
              </a:ext>
            </a:extLst>
          </p:cNvPr>
          <p:cNvSpPr/>
          <p:nvPr/>
        </p:nvSpPr>
        <p:spPr>
          <a:xfrm>
            <a:off x="7202193" y="4177307"/>
            <a:ext cx="813377" cy="813377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D91B49A-B4FE-42D0-B881-BD1E6DDBAA08}"/>
              </a:ext>
            </a:extLst>
          </p:cNvPr>
          <p:cNvGrpSpPr/>
          <p:nvPr/>
        </p:nvGrpSpPr>
        <p:grpSpPr>
          <a:xfrm>
            <a:off x="6551490" y="2680692"/>
            <a:ext cx="1870769" cy="2309992"/>
            <a:chOff x="3358293" y="2689095"/>
            <a:chExt cx="1870769" cy="230999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9798FDA-3AD0-407A-8DAC-0ED288725665}"/>
                </a:ext>
              </a:extLst>
            </p:cNvPr>
            <p:cNvSpPr/>
            <p:nvPr/>
          </p:nvSpPr>
          <p:spPr>
            <a:xfrm>
              <a:off x="3358293" y="2689095"/>
              <a:ext cx="748307" cy="164302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43022"/>
                  </a:lnTo>
                  <a:lnTo>
                    <a:pt x="748307" y="1643022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C45D9B47-08AA-4B95-BD32-A79ADED00FCC}"/>
                </a:ext>
              </a:extLst>
            </p:cNvPr>
            <p:cNvSpPr/>
            <p:nvPr/>
          </p:nvSpPr>
          <p:spPr>
            <a:xfrm>
              <a:off x="4008996" y="4185710"/>
              <a:ext cx="813377" cy="813377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323E93-C403-4ACE-82F2-5F8504C187AD}"/>
                </a:ext>
              </a:extLst>
            </p:cNvPr>
            <p:cNvSpPr/>
            <p:nvPr/>
          </p:nvSpPr>
          <p:spPr>
            <a:xfrm>
              <a:off x="3602307" y="4332118"/>
              <a:ext cx="1626755" cy="520561"/>
            </a:xfrm>
            <a:custGeom>
              <a:avLst/>
              <a:gdLst>
                <a:gd name="connsiteX0" fmla="*/ 0 w 1626755"/>
                <a:gd name="connsiteY0" fmla="*/ 0 h 520561"/>
                <a:gd name="connsiteX1" fmla="*/ 1626755 w 1626755"/>
                <a:gd name="connsiteY1" fmla="*/ 0 h 520561"/>
                <a:gd name="connsiteX2" fmla="*/ 1626755 w 1626755"/>
                <a:gd name="connsiteY2" fmla="*/ 520561 h 520561"/>
                <a:gd name="connsiteX3" fmla="*/ 0 w 1626755"/>
                <a:gd name="connsiteY3" fmla="*/ 520561 h 520561"/>
                <a:gd name="connsiteX4" fmla="*/ 0 w 1626755"/>
                <a:gd name="connsiteY4" fmla="*/ 0 h 52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755" h="520561">
                  <a:moveTo>
                    <a:pt x="0" y="0"/>
                  </a:moveTo>
                  <a:lnTo>
                    <a:pt x="1626755" y="0"/>
                  </a:lnTo>
                  <a:lnTo>
                    <a:pt x="1626755" y="520561"/>
                  </a:lnTo>
                  <a:lnTo>
                    <a:pt x="0" y="52056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solidFill>
                    <a:schemeClr val="tx1"/>
                  </a:solidFill>
                </a:rPr>
                <a:t>Mobilfunk</a:t>
              </a:r>
            </a:p>
          </p:txBody>
        </p:sp>
      </p:grpSp>
      <p:sp>
        <p:nvSpPr>
          <p:cNvPr id="30" name="Arc 29">
            <a:extLst>
              <a:ext uri="{FF2B5EF4-FFF2-40B4-BE49-F238E27FC236}">
                <a16:creationId xmlns:a16="http://schemas.microsoft.com/office/drawing/2014/main" id="{DCCEB8B9-E861-47C6-AEE4-CC0B3A9BE957}"/>
              </a:ext>
            </a:extLst>
          </p:cNvPr>
          <p:cNvSpPr/>
          <p:nvPr/>
        </p:nvSpPr>
        <p:spPr>
          <a:xfrm>
            <a:off x="7202193" y="5332303"/>
            <a:ext cx="813377" cy="813377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DBEB3C-219A-4519-847B-45941C400E2D}"/>
              </a:ext>
            </a:extLst>
          </p:cNvPr>
          <p:cNvGrpSpPr/>
          <p:nvPr/>
        </p:nvGrpSpPr>
        <p:grpSpPr>
          <a:xfrm>
            <a:off x="6551490" y="2680692"/>
            <a:ext cx="1870769" cy="3464988"/>
            <a:chOff x="3358293" y="2689095"/>
            <a:chExt cx="1870769" cy="346498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A22748-4035-491C-913E-FD6F8FE66110}"/>
                </a:ext>
              </a:extLst>
            </p:cNvPr>
            <p:cNvSpPr/>
            <p:nvPr/>
          </p:nvSpPr>
          <p:spPr>
            <a:xfrm>
              <a:off x="3358293" y="2689095"/>
              <a:ext cx="748307" cy="279801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798018"/>
                  </a:lnTo>
                  <a:lnTo>
                    <a:pt x="748307" y="2798018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1E67F1C2-2BF5-4B0B-87F5-420B76860A3A}"/>
                </a:ext>
              </a:extLst>
            </p:cNvPr>
            <p:cNvSpPr/>
            <p:nvPr/>
          </p:nvSpPr>
          <p:spPr>
            <a:xfrm>
              <a:off x="4008996" y="5340706"/>
              <a:ext cx="813377" cy="813377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CF288F-44B7-483E-9DEA-006584DCCEEE}"/>
                </a:ext>
              </a:extLst>
            </p:cNvPr>
            <p:cNvSpPr/>
            <p:nvPr/>
          </p:nvSpPr>
          <p:spPr>
            <a:xfrm>
              <a:off x="3602307" y="5487114"/>
              <a:ext cx="1626755" cy="520561"/>
            </a:xfrm>
            <a:custGeom>
              <a:avLst/>
              <a:gdLst>
                <a:gd name="connsiteX0" fmla="*/ 0 w 1626755"/>
                <a:gd name="connsiteY0" fmla="*/ 0 h 520561"/>
                <a:gd name="connsiteX1" fmla="*/ 1626755 w 1626755"/>
                <a:gd name="connsiteY1" fmla="*/ 0 h 520561"/>
                <a:gd name="connsiteX2" fmla="*/ 1626755 w 1626755"/>
                <a:gd name="connsiteY2" fmla="*/ 520561 h 520561"/>
                <a:gd name="connsiteX3" fmla="*/ 0 w 1626755"/>
                <a:gd name="connsiteY3" fmla="*/ 520561 h 520561"/>
                <a:gd name="connsiteX4" fmla="*/ 0 w 1626755"/>
                <a:gd name="connsiteY4" fmla="*/ 0 h 52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755" h="520561">
                  <a:moveTo>
                    <a:pt x="0" y="0"/>
                  </a:moveTo>
                  <a:lnTo>
                    <a:pt x="1626755" y="0"/>
                  </a:lnTo>
                  <a:lnTo>
                    <a:pt x="1626755" y="520561"/>
                  </a:lnTo>
                  <a:lnTo>
                    <a:pt x="0" y="52056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solidFill>
                    <a:schemeClr val="tx1"/>
                  </a:solidFill>
                </a:rPr>
                <a:t>Internettelefonie</a:t>
              </a:r>
            </a:p>
          </p:txBody>
        </p:sp>
      </p:grpSp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B1FA5130-54F5-4AE8-A18D-6EC4FD6D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6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EAAB5D-7BBA-404C-851B-BF45E415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de-DE" dirty="0"/>
              <a:t>Gesprächsvorbereitung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Kontaktaufnahme</a:t>
            </a:r>
          </a:p>
          <a:p>
            <a:pPr marL="871200" lvl="1" indent="-457200"/>
            <a:r>
              <a:rPr lang="de-DE" dirty="0"/>
              <a:t>Persönlich / Telefonisch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Gliederung von Detailinformationen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Pausen machen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Eingehen auf Zwischenfragen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Zusammenfassen und Rückfragen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Schriftlich sichern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D020DF-C5AE-434B-B09B-537A54A7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Phasen der Aktiven Verständigung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4FEC8-7529-4A91-B71A-1F43E977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1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A61E82-29C9-4198-9980-93EAD0CDC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de-DE" dirty="0"/>
              <a:t>Kontaktaufnahme</a:t>
            </a:r>
          </a:p>
          <a:p>
            <a:pPr lvl="1"/>
            <a:r>
              <a:rPr lang="de-DE" dirty="0"/>
              <a:t>Persönlich / Telefonisch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Aktiv zuhören</a:t>
            </a:r>
          </a:p>
          <a:p>
            <a:pPr lvl="1"/>
            <a:r>
              <a:rPr lang="de-DE" dirty="0"/>
              <a:t>Persönlich / Telefonisch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Notizen machen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Rückfragen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Zusammenfassen und schriftlich sichern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D207CA-7FE3-42BF-8820-0678C7FB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Phasen der Passiven Verständigung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A846F-75F4-4CD5-BC40-F3B08EFD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9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A201AF-994A-4905-B2E3-2D8080C9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Schriftliche Kommunikation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E2784-7780-41F0-BADC-545908FD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7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A36966D-0A18-40F9-B3DB-E4ECF6461FAF}"/>
              </a:ext>
            </a:extLst>
          </p:cNvPr>
          <p:cNvSpPr/>
          <p:nvPr/>
        </p:nvSpPr>
        <p:spPr>
          <a:xfrm>
            <a:off x="5639053" y="1554973"/>
            <a:ext cx="981447" cy="3406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333"/>
                </a:lnTo>
                <a:lnTo>
                  <a:pt x="981447" y="170333"/>
                </a:lnTo>
                <a:lnTo>
                  <a:pt x="981447" y="340667"/>
                </a:lnTo>
              </a:path>
            </a:pathLst>
          </a:custGeom>
          <a:noFill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6B3341A-4F47-46C7-BFC7-DCB7AA7B27BD}"/>
              </a:ext>
            </a:extLst>
          </p:cNvPr>
          <p:cNvSpPr/>
          <p:nvPr/>
        </p:nvSpPr>
        <p:spPr>
          <a:xfrm>
            <a:off x="4657606" y="1554973"/>
            <a:ext cx="981447" cy="3406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81447" y="0"/>
                </a:moveTo>
                <a:lnTo>
                  <a:pt x="981447" y="170333"/>
                </a:lnTo>
                <a:lnTo>
                  <a:pt x="0" y="170333"/>
                </a:lnTo>
                <a:lnTo>
                  <a:pt x="0" y="340667"/>
                </a:lnTo>
              </a:path>
            </a:pathLst>
          </a:custGeom>
          <a:noFill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FD84A7B-1018-4F80-9FCA-B3B900C73D6F}"/>
              </a:ext>
            </a:extLst>
          </p:cNvPr>
          <p:cNvSpPr/>
          <p:nvPr/>
        </p:nvSpPr>
        <p:spPr>
          <a:xfrm>
            <a:off x="5233496" y="743860"/>
            <a:ext cx="811113" cy="811113"/>
          </a:xfrm>
          <a:prstGeom prst="arc">
            <a:avLst>
              <a:gd name="adj1" fmla="val 13200000"/>
              <a:gd name="adj2" fmla="val 192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FA854AB2-CB21-4D3F-81B5-B39A6F218580}"/>
              </a:ext>
            </a:extLst>
          </p:cNvPr>
          <p:cNvSpPr/>
          <p:nvPr/>
        </p:nvSpPr>
        <p:spPr>
          <a:xfrm>
            <a:off x="5233496" y="743860"/>
            <a:ext cx="811113" cy="811113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A719D21-BB0E-4016-8664-A98347C48BAC}"/>
              </a:ext>
            </a:extLst>
          </p:cNvPr>
          <p:cNvSpPr/>
          <p:nvPr/>
        </p:nvSpPr>
        <p:spPr>
          <a:xfrm>
            <a:off x="4827940" y="889860"/>
            <a:ext cx="1622226" cy="519112"/>
          </a:xfrm>
          <a:custGeom>
            <a:avLst/>
            <a:gdLst>
              <a:gd name="connsiteX0" fmla="*/ 0 w 1622226"/>
              <a:gd name="connsiteY0" fmla="*/ 0 h 519112"/>
              <a:gd name="connsiteX1" fmla="*/ 1622226 w 1622226"/>
              <a:gd name="connsiteY1" fmla="*/ 0 h 519112"/>
              <a:gd name="connsiteX2" fmla="*/ 1622226 w 1622226"/>
              <a:gd name="connsiteY2" fmla="*/ 519112 h 519112"/>
              <a:gd name="connsiteX3" fmla="*/ 0 w 1622226"/>
              <a:gd name="connsiteY3" fmla="*/ 519112 h 519112"/>
              <a:gd name="connsiteX4" fmla="*/ 0 w 1622226"/>
              <a:gd name="connsiteY4" fmla="*/ 0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519112">
                <a:moveTo>
                  <a:pt x="0" y="0"/>
                </a:moveTo>
                <a:lnTo>
                  <a:pt x="1622226" y="0"/>
                </a:lnTo>
                <a:lnTo>
                  <a:pt x="1622226" y="519112"/>
                </a:lnTo>
                <a:lnTo>
                  <a:pt x="0" y="51911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700" kern="1200" dirty="0">
                <a:solidFill>
                  <a:schemeClr val="accent1"/>
                </a:solidFill>
              </a:rPr>
              <a:t>Schriftliche Kommunikation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A8033D0F-D3E8-4D44-8521-373FA0E4CEED}"/>
              </a:ext>
            </a:extLst>
          </p:cNvPr>
          <p:cNvSpPr/>
          <p:nvPr/>
        </p:nvSpPr>
        <p:spPr>
          <a:xfrm>
            <a:off x="4252049" y="1895641"/>
            <a:ext cx="811113" cy="811113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F089E2-A479-41F1-AF32-97ACF4A72AA6}"/>
              </a:ext>
            </a:extLst>
          </p:cNvPr>
          <p:cNvGrpSpPr/>
          <p:nvPr/>
        </p:nvGrpSpPr>
        <p:grpSpPr>
          <a:xfrm>
            <a:off x="3846493" y="1895641"/>
            <a:ext cx="1622226" cy="811113"/>
            <a:chOff x="6212341" y="1953549"/>
            <a:chExt cx="1622226" cy="811113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CE317D27-D352-40BE-9CAA-81D94303644A}"/>
                </a:ext>
              </a:extLst>
            </p:cNvPr>
            <p:cNvSpPr/>
            <p:nvPr/>
          </p:nvSpPr>
          <p:spPr>
            <a:xfrm>
              <a:off x="6617897" y="1953549"/>
              <a:ext cx="811113" cy="811113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D817C1A-EE24-4869-95F4-6E251322C645}"/>
                </a:ext>
              </a:extLst>
            </p:cNvPr>
            <p:cNvSpPr/>
            <p:nvPr/>
          </p:nvSpPr>
          <p:spPr>
            <a:xfrm>
              <a:off x="6212341" y="2099549"/>
              <a:ext cx="1622226" cy="519112"/>
            </a:xfrm>
            <a:custGeom>
              <a:avLst/>
              <a:gdLst>
                <a:gd name="connsiteX0" fmla="*/ 0 w 1622226"/>
                <a:gd name="connsiteY0" fmla="*/ 0 h 519112"/>
                <a:gd name="connsiteX1" fmla="*/ 1622226 w 1622226"/>
                <a:gd name="connsiteY1" fmla="*/ 0 h 519112"/>
                <a:gd name="connsiteX2" fmla="*/ 1622226 w 1622226"/>
                <a:gd name="connsiteY2" fmla="*/ 519112 h 519112"/>
                <a:gd name="connsiteX3" fmla="*/ 0 w 1622226"/>
                <a:gd name="connsiteY3" fmla="*/ 519112 h 519112"/>
                <a:gd name="connsiteX4" fmla="*/ 0 w 1622226"/>
                <a:gd name="connsiteY4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519112">
                  <a:moveTo>
                    <a:pt x="0" y="0"/>
                  </a:moveTo>
                  <a:lnTo>
                    <a:pt x="1622226" y="0"/>
                  </a:lnTo>
                  <a:lnTo>
                    <a:pt x="1622226" y="519112"/>
                  </a:lnTo>
                  <a:lnTo>
                    <a:pt x="0" y="5191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700" kern="1200" dirty="0">
                  <a:solidFill>
                    <a:schemeClr val="accent2"/>
                  </a:solidFill>
                </a:rPr>
                <a:t>Papiergebunden</a:t>
              </a:r>
            </a:p>
          </p:txBody>
        </p:sp>
      </p:grpSp>
      <p:sp>
        <p:nvSpPr>
          <p:cNvPr id="13" name="Arc 12">
            <a:extLst>
              <a:ext uri="{FF2B5EF4-FFF2-40B4-BE49-F238E27FC236}">
                <a16:creationId xmlns:a16="http://schemas.microsoft.com/office/drawing/2014/main" id="{165FAC28-8C13-4287-BDF0-13C83E982CAC}"/>
              </a:ext>
            </a:extLst>
          </p:cNvPr>
          <p:cNvSpPr/>
          <p:nvPr/>
        </p:nvSpPr>
        <p:spPr>
          <a:xfrm>
            <a:off x="5306496" y="3047421"/>
            <a:ext cx="811113" cy="811113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C6B692-77FC-42ED-AE8D-57C92599EE06}"/>
              </a:ext>
            </a:extLst>
          </p:cNvPr>
          <p:cNvGrpSpPr/>
          <p:nvPr/>
        </p:nvGrpSpPr>
        <p:grpSpPr>
          <a:xfrm>
            <a:off x="4657606" y="2706754"/>
            <a:ext cx="1865560" cy="1151780"/>
            <a:chOff x="7023454" y="2764662"/>
            <a:chExt cx="1865560" cy="115178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67DD54B-02E2-4E3C-8EBA-D0DC41620FAA}"/>
                </a:ext>
              </a:extLst>
            </p:cNvPr>
            <p:cNvSpPr/>
            <p:nvPr/>
          </p:nvSpPr>
          <p:spPr>
            <a:xfrm>
              <a:off x="7023454" y="2764662"/>
              <a:ext cx="746224" cy="48666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86667"/>
                  </a:lnTo>
                  <a:lnTo>
                    <a:pt x="746224" y="486667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62DD2E53-C196-4E2D-AA65-6E165D71BEFF}"/>
                </a:ext>
              </a:extLst>
            </p:cNvPr>
            <p:cNvSpPr/>
            <p:nvPr/>
          </p:nvSpPr>
          <p:spPr>
            <a:xfrm>
              <a:off x="7672344" y="3105329"/>
              <a:ext cx="811113" cy="811113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4D03A82-96D9-4F1E-897C-69148F5BE47B}"/>
                </a:ext>
              </a:extLst>
            </p:cNvPr>
            <p:cNvSpPr/>
            <p:nvPr/>
          </p:nvSpPr>
          <p:spPr>
            <a:xfrm>
              <a:off x="7266788" y="3251330"/>
              <a:ext cx="1622226" cy="519112"/>
            </a:xfrm>
            <a:custGeom>
              <a:avLst/>
              <a:gdLst>
                <a:gd name="connsiteX0" fmla="*/ 0 w 1622226"/>
                <a:gd name="connsiteY0" fmla="*/ 0 h 519112"/>
                <a:gd name="connsiteX1" fmla="*/ 1622226 w 1622226"/>
                <a:gd name="connsiteY1" fmla="*/ 0 h 519112"/>
                <a:gd name="connsiteX2" fmla="*/ 1622226 w 1622226"/>
                <a:gd name="connsiteY2" fmla="*/ 519112 h 519112"/>
                <a:gd name="connsiteX3" fmla="*/ 0 w 1622226"/>
                <a:gd name="connsiteY3" fmla="*/ 519112 h 519112"/>
                <a:gd name="connsiteX4" fmla="*/ 0 w 1622226"/>
                <a:gd name="connsiteY4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519112">
                  <a:moveTo>
                    <a:pt x="0" y="0"/>
                  </a:moveTo>
                  <a:lnTo>
                    <a:pt x="1622226" y="0"/>
                  </a:lnTo>
                  <a:lnTo>
                    <a:pt x="1622226" y="519112"/>
                  </a:lnTo>
                  <a:lnTo>
                    <a:pt x="0" y="5191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700" kern="1200">
                  <a:solidFill>
                    <a:schemeClr val="tx1"/>
                  </a:solidFill>
                </a:rPr>
                <a:t>Brief</a:t>
              </a:r>
              <a:endParaRPr lang="de-DE" sz="17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Arc 17">
            <a:extLst>
              <a:ext uri="{FF2B5EF4-FFF2-40B4-BE49-F238E27FC236}">
                <a16:creationId xmlns:a16="http://schemas.microsoft.com/office/drawing/2014/main" id="{9E9246BC-4972-4752-B220-0F8EBA3A5DFD}"/>
              </a:ext>
            </a:extLst>
          </p:cNvPr>
          <p:cNvSpPr/>
          <p:nvPr/>
        </p:nvSpPr>
        <p:spPr>
          <a:xfrm>
            <a:off x="5306496" y="4199202"/>
            <a:ext cx="811113" cy="811113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7E5FA6-8365-47A7-AEF6-2EEACA5B4C90}"/>
              </a:ext>
            </a:extLst>
          </p:cNvPr>
          <p:cNvGrpSpPr/>
          <p:nvPr/>
        </p:nvGrpSpPr>
        <p:grpSpPr>
          <a:xfrm>
            <a:off x="4657606" y="2706754"/>
            <a:ext cx="1865560" cy="2303561"/>
            <a:chOff x="7023454" y="2764662"/>
            <a:chExt cx="1865560" cy="230356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DFD9945-4691-4468-8FC3-41BB561E98E2}"/>
                </a:ext>
              </a:extLst>
            </p:cNvPr>
            <p:cNvSpPr/>
            <p:nvPr/>
          </p:nvSpPr>
          <p:spPr>
            <a:xfrm>
              <a:off x="7023454" y="2764662"/>
              <a:ext cx="746224" cy="16384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38448"/>
                  </a:lnTo>
                  <a:lnTo>
                    <a:pt x="746224" y="1638448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A650BBD3-8B2D-46EF-93BD-96443E1B9E71}"/>
                </a:ext>
              </a:extLst>
            </p:cNvPr>
            <p:cNvSpPr/>
            <p:nvPr/>
          </p:nvSpPr>
          <p:spPr>
            <a:xfrm>
              <a:off x="7672344" y="4257110"/>
              <a:ext cx="811113" cy="811113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DA61E6B-0E4A-4C97-92C1-A5247545EBB1}"/>
                </a:ext>
              </a:extLst>
            </p:cNvPr>
            <p:cNvSpPr/>
            <p:nvPr/>
          </p:nvSpPr>
          <p:spPr>
            <a:xfrm>
              <a:off x="7266788" y="4403111"/>
              <a:ext cx="1622226" cy="519112"/>
            </a:xfrm>
            <a:custGeom>
              <a:avLst/>
              <a:gdLst>
                <a:gd name="connsiteX0" fmla="*/ 0 w 1622226"/>
                <a:gd name="connsiteY0" fmla="*/ 0 h 519112"/>
                <a:gd name="connsiteX1" fmla="*/ 1622226 w 1622226"/>
                <a:gd name="connsiteY1" fmla="*/ 0 h 519112"/>
                <a:gd name="connsiteX2" fmla="*/ 1622226 w 1622226"/>
                <a:gd name="connsiteY2" fmla="*/ 519112 h 519112"/>
                <a:gd name="connsiteX3" fmla="*/ 0 w 1622226"/>
                <a:gd name="connsiteY3" fmla="*/ 519112 h 519112"/>
                <a:gd name="connsiteX4" fmla="*/ 0 w 1622226"/>
                <a:gd name="connsiteY4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519112">
                  <a:moveTo>
                    <a:pt x="0" y="0"/>
                  </a:moveTo>
                  <a:lnTo>
                    <a:pt x="1622226" y="0"/>
                  </a:lnTo>
                  <a:lnTo>
                    <a:pt x="1622226" y="519112"/>
                  </a:lnTo>
                  <a:lnTo>
                    <a:pt x="0" y="5191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700" kern="1200">
                  <a:solidFill>
                    <a:schemeClr val="tx1"/>
                  </a:solidFill>
                </a:rPr>
                <a:t>Fax</a:t>
              </a:r>
              <a:endParaRPr lang="de-DE" sz="17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Arc 22">
            <a:extLst>
              <a:ext uri="{FF2B5EF4-FFF2-40B4-BE49-F238E27FC236}">
                <a16:creationId xmlns:a16="http://schemas.microsoft.com/office/drawing/2014/main" id="{821C50AD-46FD-4B8B-AB92-E515E8E142B2}"/>
              </a:ext>
            </a:extLst>
          </p:cNvPr>
          <p:cNvSpPr/>
          <p:nvPr/>
        </p:nvSpPr>
        <p:spPr>
          <a:xfrm>
            <a:off x="5306496" y="5350983"/>
            <a:ext cx="811113" cy="811113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3230BAD-5FD9-4FDB-B51E-9D6ECFA0B210}"/>
              </a:ext>
            </a:extLst>
          </p:cNvPr>
          <p:cNvGrpSpPr/>
          <p:nvPr/>
        </p:nvGrpSpPr>
        <p:grpSpPr>
          <a:xfrm>
            <a:off x="4657606" y="2706754"/>
            <a:ext cx="1865560" cy="3455342"/>
            <a:chOff x="7023454" y="2764662"/>
            <a:chExt cx="1865560" cy="345534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F203E8D-18E2-4A94-99A4-A1A0DBEAB581}"/>
                </a:ext>
              </a:extLst>
            </p:cNvPr>
            <p:cNvSpPr/>
            <p:nvPr/>
          </p:nvSpPr>
          <p:spPr>
            <a:xfrm>
              <a:off x="7023454" y="2764662"/>
              <a:ext cx="746224" cy="27902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790229"/>
                  </a:lnTo>
                  <a:lnTo>
                    <a:pt x="746224" y="2790229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4B359268-4816-4786-87C2-579E2801FDC2}"/>
                </a:ext>
              </a:extLst>
            </p:cNvPr>
            <p:cNvSpPr/>
            <p:nvPr/>
          </p:nvSpPr>
          <p:spPr>
            <a:xfrm>
              <a:off x="7672344" y="5408891"/>
              <a:ext cx="811113" cy="811113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664D5B5-6CDC-4DEC-A813-18C54BD0E354}"/>
                </a:ext>
              </a:extLst>
            </p:cNvPr>
            <p:cNvSpPr/>
            <p:nvPr/>
          </p:nvSpPr>
          <p:spPr>
            <a:xfrm>
              <a:off x="7266788" y="5554891"/>
              <a:ext cx="1622226" cy="519112"/>
            </a:xfrm>
            <a:custGeom>
              <a:avLst/>
              <a:gdLst>
                <a:gd name="connsiteX0" fmla="*/ 0 w 1622226"/>
                <a:gd name="connsiteY0" fmla="*/ 0 h 519112"/>
                <a:gd name="connsiteX1" fmla="*/ 1622226 w 1622226"/>
                <a:gd name="connsiteY1" fmla="*/ 0 h 519112"/>
                <a:gd name="connsiteX2" fmla="*/ 1622226 w 1622226"/>
                <a:gd name="connsiteY2" fmla="*/ 519112 h 519112"/>
                <a:gd name="connsiteX3" fmla="*/ 0 w 1622226"/>
                <a:gd name="connsiteY3" fmla="*/ 519112 h 519112"/>
                <a:gd name="connsiteX4" fmla="*/ 0 w 1622226"/>
                <a:gd name="connsiteY4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519112">
                  <a:moveTo>
                    <a:pt x="0" y="0"/>
                  </a:moveTo>
                  <a:lnTo>
                    <a:pt x="1622226" y="0"/>
                  </a:lnTo>
                  <a:lnTo>
                    <a:pt x="1622226" y="519112"/>
                  </a:lnTo>
                  <a:lnTo>
                    <a:pt x="0" y="5191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700" kern="1200" dirty="0">
                  <a:solidFill>
                    <a:schemeClr val="tx1"/>
                  </a:solidFill>
                </a:rPr>
                <a:t>Formulare, EDV-Ausdrucke</a:t>
              </a:r>
            </a:p>
          </p:txBody>
        </p:sp>
      </p:grpSp>
      <p:sp>
        <p:nvSpPr>
          <p:cNvPr id="28" name="Arc 27">
            <a:extLst>
              <a:ext uri="{FF2B5EF4-FFF2-40B4-BE49-F238E27FC236}">
                <a16:creationId xmlns:a16="http://schemas.microsoft.com/office/drawing/2014/main" id="{197756B2-7839-4F62-9B5A-AD2EA6A5594D}"/>
              </a:ext>
            </a:extLst>
          </p:cNvPr>
          <p:cNvSpPr/>
          <p:nvPr/>
        </p:nvSpPr>
        <p:spPr>
          <a:xfrm>
            <a:off x="6214943" y="1895641"/>
            <a:ext cx="811113" cy="811113"/>
          </a:xfrm>
          <a:prstGeom prst="arc">
            <a:avLst>
              <a:gd name="adj1" fmla="val 13200000"/>
              <a:gd name="adj2" fmla="val 192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BFAD9F1-6A55-4AF0-AADB-6EBADBDDF447}"/>
              </a:ext>
            </a:extLst>
          </p:cNvPr>
          <p:cNvGrpSpPr/>
          <p:nvPr/>
        </p:nvGrpSpPr>
        <p:grpSpPr>
          <a:xfrm>
            <a:off x="5809387" y="1895641"/>
            <a:ext cx="1622226" cy="811113"/>
            <a:chOff x="8175235" y="1953549"/>
            <a:chExt cx="1622226" cy="811113"/>
          </a:xfrm>
        </p:grpSpPr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5E6465AF-B8B6-43C7-BD2F-39D2EBD32114}"/>
                </a:ext>
              </a:extLst>
            </p:cNvPr>
            <p:cNvSpPr/>
            <p:nvPr/>
          </p:nvSpPr>
          <p:spPr>
            <a:xfrm>
              <a:off x="8580791" y="1953549"/>
              <a:ext cx="811113" cy="811113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C3ABFD2-453C-481A-B872-5AA5888C6330}"/>
                </a:ext>
              </a:extLst>
            </p:cNvPr>
            <p:cNvSpPr/>
            <p:nvPr/>
          </p:nvSpPr>
          <p:spPr>
            <a:xfrm>
              <a:off x="8175235" y="2099549"/>
              <a:ext cx="1622226" cy="519112"/>
            </a:xfrm>
            <a:custGeom>
              <a:avLst/>
              <a:gdLst>
                <a:gd name="connsiteX0" fmla="*/ 0 w 1622226"/>
                <a:gd name="connsiteY0" fmla="*/ 0 h 519112"/>
                <a:gd name="connsiteX1" fmla="*/ 1622226 w 1622226"/>
                <a:gd name="connsiteY1" fmla="*/ 0 h 519112"/>
                <a:gd name="connsiteX2" fmla="*/ 1622226 w 1622226"/>
                <a:gd name="connsiteY2" fmla="*/ 519112 h 519112"/>
                <a:gd name="connsiteX3" fmla="*/ 0 w 1622226"/>
                <a:gd name="connsiteY3" fmla="*/ 519112 h 519112"/>
                <a:gd name="connsiteX4" fmla="*/ 0 w 1622226"/>
                <a:gd name="connsiteY4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519112">
                  <a:moveTo>
                    <a:pt x="0" y="0"/>
                  </a:moveTo>
                  <a:lnTo>
                    <a:pt x="1622226" y="0"/>
                  </a:lnTo>
                  <a:lnTo>
                    <a:pt x="1622226" y="519112"/>
                  </a:lnTo>
                  <a:lnTo>
                    <a:pt x="0" y="5191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700" kern="1200" dirty="0">
                  <a:solidFill>
                    <a:schemeClr val="accent2"/>
                  </a:solidFill>
                </a:rPr>
                <a:t>Elektronisch</a:t>
              </a:r>
            </a:p>
          </p:txBody>
        </p:sp>
      </p:grpSp>
      <p:sp>
        <p:nvSpPr>
          <p:cNvPr id="32" name="Arc 31">
            <a:extLst>
              <a:ext uri="{FF2B5EF4-FFF2-40B4-BE49-F238E27FC236}">
                <a16:creationId xmlns:a16="http://schemas.microsoft.com/office/drawing/2014/main" id="{7A8D0662-8D7A-4197-9259-FC550D9D1F06}"/>
              </a:ext>
            </a:extLst>
          </p:cNvPr>
          <p:cNvSpPr/>
          <p:nvPr/>
        </p:nvSpPr>
        <p:spPr>
          <a:xfrm>
            <a:off x="7269391" y="3047421"/>
            <a:ext cx="811113" cy="811113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1831FC-336D-45E8-A31B-93DA23377C59}"/>
              </a:ext>
            </a:extLst>
          </p:cNvPr>
          <p:cNvGrpSpPr/>
          <p:nvPr/>
        </p:nvGrpSpPr>
        <p:grpSpPr>
          <a:xfrm>
            <a:off x="6620500" y="2706754"/>
            <a:ext cx="1865560" cy="1151780"/>
            <a:chOff x="8986348" y="2764662"/>
            <a:chExt cx="1865560" cy="115178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F94BAC6-7AA9-4C06-BF12-B1F899801E1A}"/>
                </a:ext>
              </a:extLst>
            </p:cNvPr>
            <p:cNvSpPr/>
            <p:nvPr/>
          </p:nvSpPr>
          <p:spPr>
            <a:xfrm>
              <a:off x="8986348" y="2764662"/>
              <a:ext cx="746224" cy="48666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86667"/>
                  </a:lnTo>
                  <a:lnTo>
                    <a:pt x="746224" y="486667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B03BCD44-7175-4AEB-8926-1D63BE454441}"/>
                </a:ext>
              </a:extLst>
            </p:cNvPr>
            <p:cNvSpPr/>
            <p:nvPr/>
          </p:nvSpPr>
          <p:spPr>
            <a:xfrm>
              <a:off x="9635239" y="3105329"/>
              <a:ext cx="811113" cy="811113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4427456-F67C-45D5-A05C-DAD695C65ED6}"/>
                </a:ext>
              </a:extLst>
            </p:cNvPr>
            <p:cNvSpPr/>
            <p:nvPr/>
          </p:nvSpPr>
          <p:spPr>
            <a:xfrm>
              <a:off x="9229682" y="3251330"/>
              <a:ext cx="1622226" cy="519112"/>
            </a:xfrm>
            <a:custGeom>
              <a:avLst/>
              <a:gdLst>
                <a:gd name="connsiteX0" fmla="*/ 0 w 1622226"/>
                <a:gd name="connsiteY0" fmla="*/ 0 h 519112"/>
                <a:gd name="connsiteX1" fmla="*/ 1622226 w 1622226"/>
                <a:gd name="connsiteY1" fmla="*/ 0 h 519112"/>
                <a:gd name="connsiteX2" fmla="*/ 1622226 w 1622226"/>
                <a:gd name="connsiteY2" fmla="*/ 519112 h 519112"/>
                <a:gd name="connsiteX3" fmla="*/ 0 w 1622226"/>
                <a:gd name="connsiteY3" fmla="*/ 519112 h 519112"/>
                <a:gd name="connsiteX4" fmla="*/ 0 w 1622226"/>
                <a:gd name="connsiteY4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519112">
                  <a:moveTo>
                    <a:pt x="0" y="0"/>
                  </a:moveTo>
                  <a:lnTo>
                    <a:pt x="1622226" y="0"/>
                  </a:lnTo>
                  <a:lnTo>
                    <a:pt x="1622226" y="519112"/>
                  </a:lnTo>
                  <a:lnTo>
                    <a:pt x="0" y="5191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700" kern="1200">
                  <a:solidFill>
                    <a:schemeClr val="tx1"/>
                  </a:solidFill>
                </a:rPr>
                <a:t>E-Mail</a:t>
              </a:r>
              <a:endParaRPr lang="de-DE" sz="17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Arc 36">
            <a:extLst>
              <a:ext uri="{FF2B5EF4-FFF2-40B4-BE49-F238E27FC236}">
                <a16:creationId xmlns:a16="http://schemas.microsoft.com/office/drawing/2014/main" id="{6B446344-7FC5-47A5-98A1-F21DF9908BF6}"/>
              </a:ext>
            </a:extLst>
          </p:cNvPr>
          <p:cNvSpPr/>
          <p:nvPr/>
        </p:nvSpPr>
        <p:spPr>
          <a:xfrm>
            <a:off x="7269391" y="4199202"/>
            <a:ext cx="811113" cy="811113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9D1A477-C3DC-44A5-96F9-D5843C8FAC7D}"/>
              </a:ext>
            </a:extLst>
          </p:cNvPr>
          <p:cNvGrpSpPr/>
          <p:nvPr/>
        </p:nvGrpSpPr>
        <p:grpSpPr>
          <a:xfrm>
            <a:off x="6620500" y="2706754"/>
            <a:ext cx="1865560" cy="2303561"/>
            <a:chOff x="8986348" y="2764662"/>
            <a:chExt cx="1865560" cy="2303561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285035B-80D5-435D-9F4C-50EADA90D2ED}"/>
                </a:ext>
              </a:extLst>
            </p:cNvPr>
            <p:cNvSpPr/>
            <p:nvPr/>
          </p:nvSpPr>
          <p:spPr>
            <a:xfrm>
              <a:off x="8986348" y="2764662"/>
              <a:ext cx="746224" cy="16384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38448"/>
                  </a:lnTo>
                  <a:lnTo>
                    <a:pt x="746224" y="1638448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121537AE-AC34-459C-AB35-393D8A0FF3A3}"/>
                </a:ext>
              </a:extLst>
            </p:cNvPr>
            <p:cNvSpPr/>
            <p:nvPr/>
          </p:nvSpPr>
          <p:spPr>
            <a:xfrm>
              <a:off x="9635239" y="4257110"/>
              <a:ext cx="811113" cy="811113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E2F5C8C-931E-4A2B-90B7-D18435A089A9}"/>
                </a:ext>
              </a:extLst>
            </p:cNvPr>
            <p:cNvSpPr/>
            <p:nvPr/>
          </p:nvSpPr>
          <p:spPr>
            <a:xfrm>
              <a:off x="9229682" y="4403111"/>
              <a:ext cx="1622226" cy="519112"/>
            </a:xfrm>
            <a:custGeom>
              <a:avLst/>
              <a:gdLst>
                <a:gd name="connsiteX0" fmla="*/ 0 w 1622226"/>
                <a:gd name="connsiteY0" fmla="*/ 0 h 519112"/>
                <a:gd name="connsiteX1" fmla="*/ 1622226 w 1622226"/>
                <a:gd name="connsiteY1" fmla="*/ 0 h 519112"/>
                <a:gd name="connsiteX2" fmla="*/ 1622226 w 1622226"/>
                <a:gd name="connsiteY2" fmla="*/ 519112 h 519112"/>
                <a:gd name="connsiteX3" fmla="*/ 0 w 1622226"/>
                <a:gd name="connsiteY3" fmla="*/ 519112 h 519112"/>
                <a:gd name="connsiteX4" fmla="*/ 0 w 1622226"/>
                <a:gd name="connsiteY4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519112">
                  <a:moveTo>
                    <a:pt x="0" y="0"/>
                  </a:moveTo>
                  <a:lnTo>
                    <a:pt x="1622226" y="0"/>
                  </a:lnTo>
                  <a:lnTo>
                    <a:pt x="1622226" y="519112"/>
                  </a:lnTo>
                  <a:lnTo>
                    <a:pt x="0" y="5191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700" kern="1200">
                  <a:solidFill>
                    <a:schemeClr val="tx1"/>
                  </a:solidFill>
                </a:rPr>
                <a:t>Web-Formular</a:t>
              </a:r>
              <a:endParaRPr lang="de-DE" sz="17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38036113-9099-4982-AB7F-4017F3CA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7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E78075"/>
      </a:accent1>
      <a:accent2>
        <a:srgbClr val="DF9343"/>
      </a:accent2>
      <a:accent3>
        <a:srgbClr val="AAA556"/>
      </a:accent3>
      <a:accent4>
        <a:srgbClr val="8AB043"/>
      </a:accent4>
      <a:accent5>
        <a:srgbClr val="61B547"/>
      </a:accent5>
      <a:accent6>
        <a:srgbClr val="41B957"/>
      </a:accent6>
      <a:hlink>
        <a:srgbClr val="588C92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1356</Words>
  <Application>Microsoft Office PowerPoint</Application>
  <PresentationFormat>Widescreen</PresentationFormat>
  <Paragraphs>308</Paragraphs>
  <Slides>45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Calibri</vt:lpstr>
      <vt:lpstr>Calisto MT</vt:lpstr>
      <vt:lpstr>Wingdings 2</vt:lpstr>
      <vt:lpstr>SlateVTI</vt:lpstr>
      <vt:lpstr>Kommunikation allgemein &amp; Kaufverträge anbahnen</vt:lpstr>
      <vt:lpstr>Obligatorische Inhaltsangabe</vt:lpstr>
      <vt:lpstr>Erfolgreiches Kommunizieren</vt:lpstr>
      <vt:lpstr>Mündliche Kommunikation</vt:lpstr>
      <vt:lpstr>PowerPoint Presentation</vt:lpstr>
      <vt:lpstr>Phasen der Aktiven Verständigung</vt:lpstr>
      <vt:lpstr>Phasen der Passiven Verständigung</vt:lpstr>
      <vt:lpstr>Schriftliche Kommunikation</vt:lpstr>
      <vt:lpstr>PowerPoint Presentation</vt:lpstr>
      <vt:lpstr>Vergleich</vt:lpstr>
      <vt:lpstr>E-Mail</vt:lpstr>
      <vt:lpstr>Geschäftsbrief</vt:lpstr>
      <vt:lpstr>Bestandteile Geschäftsbrief</vt:lpstr>
      <vt:lpstr>Briefkopf</vt:lpstr>
      <vt:lpstr>Anschrift</vt:lpstr>
      <vt:lpstr>Bezugszeichen, Betreff, Anrede</vt:lpstr>
      <vt:lpstr>Brieftext</vt:lpstr>
      <vt:lpstr>Grußformel</vt:lpstr>
      <vt:lpstr>Beilagen- und Verteilervermerk</vt:lpstr>
      <vt:lpstr>Firmenzusatzdaten</vt:lpstr>
      <vt:lpstr>Firmenbuchnummer und Firmenbuchgericht</vt:lpstr>
      <vt:lpstr>DVR-Nummer</vt:lpstr>
      <vt:lpstr>ARA-Lizenznummer</vt:lpstr>
      <vt:lpstr>Bankverbindungen</vt:lpstr>
      <vt:lpstr>UID – Umsatzsteuer-Identifikationsnummer</vt:lpstr>
      <vt:lpstr>Aufbauschema eines Geschäftsbriefs</vt:lpstr>
      <vt:lpstr>Sachliche Grundlagen</vt:lpstr>
      <vt:lpstr>Allgemeines Aufbauschema</vt:lpstr>
      <vt:lpstr>Betreff</vt:lpstr>
      <vt:lpstr>Begründung</vt:lpstr>
      <vt:lpstr>Effizientes kommunizieren</vt:lpstr>
      <vt:lpstr>PowerPoint Presentation</vt:lpstr>
      <vt:lpstr>Dokumentmanagement</vt:lpstr>
      <vt:lpstr>Kaufverträge anbahnen</vt:lpstr>
      <vt:lpstr>Arten der Anfrage</vt:lpstr>
      <vt:lpstr>Telefonische Anfrage</vt:lpstr>
      <vt:lpstr>Zu guter Letzt</vt:lpstr>
      <vt:lpstr>Arten des Angebots</vt:lpstr>
      <vt:lpstr>Unterscheidung nach dem Grund der Erstellung</vt:lpstr>
      <vt:lpstr>Unterscheidung nach der Bindung</vt:lpstr>
      <vt:lpstr>Bindendes Angebot</vt:lpstr>
      <vt:lpstr>Bindungsdauer von Angeboten</vt:lpstr>
      <vt:lpstr>Freibleibendes Angebot</vt:lpstr>
      <vt:lpstr>Angebotsähnliche Formen</vt:lpstr>
      <vt:lpstr>Vielen Dank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Kommunikation allgemein &amp; Kaufverträge anbahnen</dc:title>
  <dc:creator>Loris Tomassetti</dc:creator>
  <cp:lastModifiedBy>Loris Tomassetti</cp:lastModifiedBy>
  <cp:revision>39</cp:revision>
  <dcterms:created xsi:type="dcterms:W3CDTF">2020-10-30T13:02:15Z</dcterms:created>
  <dcterms:modified xsi:type="dcterms:W3CDTF">2020-11-17T12:12:11Z</dcterms:modified>
</cp:coreProperties>
</file>