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ith Roseberry" initials="KR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6" d="100"/>
          <a:sy n="76" d="100"/>
        </p:scale>
        <p:origin x="-90" y="-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9T18:06:43.845" idx="1">
    <p:pos x="4517" y="855"/>
    <p:text>Each one of these bullet items could be on a separate slide if there's enough content to support it.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arabyte/SSW690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yardbrains.com/experiments/reactiontime" TargetMode="External"/><Relationship Id="rId2" Type="http://schemas.openxmlformats.org/officeDocument/2006/relationships/hyperlink" Target="https://copradar.com/redlight/factors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29773-1F2F-4DEA-A804-323B3E4F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driving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6AD9E0-AFB8-49D5-852F-5BFFF4F9D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Traffic sign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Lane departure detection and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Collision and 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32418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Interactions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Team Meetings:</a:t>
            </a:r>
          </a:p>
          <a:p>
            <a:pPr lvl="1"/>
            <a:r>
              <a:rPr lang="en-US" dirty="0" smtClean="0"/>
              <a:t>Regular </a:t>
            </a:r>
            <a:r>
              <a:rPr lang="en-US" dirty="0"/>
              <a:t>team meetings on Thursdays 7:00 - 9:00 PM </a:t>
            </a:r>
            <a:r>
              <a:rPr lang="en-US" dirty="0" smtClean="0"/>
              <a:t>Eastern</a:t>
            </a:r>
          </a:p>
          <a:p>
            <a:pPr lvl="1"/>
            <a:r>
              <a:rPr lang="en-US" dirty="0"/>
              <a:t>Shorter "stand-up" meetings on Sundays 7:00 - 7:30 PM Eastern</a:t>
            </a:r>
            <a:endParaRPr lang="en-US" dirty="0" smtClean="0"/>
          </a:p>
          <a:p>
            <a:r>
              <a:rPr lang="en-US" b="1" u="sng" dirty="0" smtClean="0"/>
              <a:t>Meeting room:</a:t>
            </a:r>
            <a:r>
              <a:rPr lang="en-US" dirty="0"/>
              <a:t> SSW690 Google Meet room provided by Prof. </a:t>
            </a:r>
            <a:r>
              <a:rPr lang="en-US" dirty="0" smtClean="0"/>
              <a:t>Rowland</a:t>
            </a:r>
          </a:p>
          <a:p>
            <a:pPr lvl="1"/>
            <a:r>
              <a:rPr lang="en-US" dirty="0" err="1"/>
              <a:t>Whatsapp</a:t>
            </a:r>
            <a:r>
              <a:rPr lang="en-US" dirty="0"/>
              <a:t> for messaging in between </a:t>
            </a:r>
            <a:r>
              <a:rPr lang="en-US" dirty="0" smtClean="0"/>
              <a:t>meetings</a:t>
            </a:r>
          </a:p>
          <a:p>
            <a:pPr lvl="1"/>
            <a:r>
              <a:rPr lang="en-US" dirty="0" smtClean="0"/>
              <a:t>Email for longer messages</a:t>
            </a:r>
          </a:p>
          <a:p>
            <a:r>
              <a:rPr lang="en-US" b="1" u="sng" dirty="0" smtClean="0"/>
              <a:t>GitHub repository: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github.com/Scarabyte/SSW690-Project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3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63758-F730-4FFD-9F9E-F0FC8CD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EBD364-4FCA-4AC5-A62F-1E06EC82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err="1"/>
              <a:t>Belorkar</a:t>
            </a:r>
            <a:r>
              <a:rPr lang="en-US" u="sng" dirty="0"/>
              <a:t>, </a:t>
            </a:r>
            <a:r>
              <a:rPr lang="en-US" u="sng" dirty="0" err="1"/>
              <a:t>Sapana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Senior Quality Assurance Engineer, Insurance Industry</a:t>
            </a:r>
          </a:p>
          <a:p>
            <a:r>
              <a:rPr lang="en-US" u="sng" dirty="0"/>
              <a:t>Burbidge, Adam</a:t>
            </a:r>
            <a:r>
              <a:rPr lang="en-US" dirty="0"/>
              <a:t> (Team Leader)</a:t>
            </a:r>
            <a:br>
              <a:rPr lang="en-US" dirty="0"/>
            </a:br>
            <a:r>
              <a:rPr lang="en-US" dirty="0"/>
              <a:t>Systems/Software Engineer, Pratt &amp; Whitney</a:t>
            </a:r>
          </a:p>
          <a:p>
            <a:r>
              <a:rPr lang="en-US" u="sng" dirty="0"/>
              <a:t>Roseberry, Keith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Technical Fellow, UTC Aerospace Systems</a:t>
            </a:r>
          </a:p>
          <a:p>
            <a:r>
              <a:rPr lang="en-US" u="sng" dirty="0" err="1"/>
              <a:t>Varadaraju</a:t>
            </a:r>
            <a:r>
              <a:rPr lang="en-US" u="sng" dirty="0"/>
              <a:t>, </a:t>
            </a:r>
            <a:r>
              <a:rPr lang="en-US" u="sng" dirty="0" err="1"/>
              <a:t>Rakshith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Software Engineer, Rockwell Collins</a:t>
            </a:r>
          </a:p>
        </p:txBody>
      </p:sp>
    </p:spTree>
    <p:extLst>
      <p:ext uri="{BB962C8B-B14F-4D97-AF65-F5344CB8AC3E}">
        <p14:creationId xmlns:p14="http://schemas.microsoft.com/office/powerpoint/2010/main" val="5013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A0E38-AB97-4175-B372-9627013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B4BB1-33CD-4BB7-BA3A-A13ECB37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Raspberry Pi 3 B+ and a camera module, develop computer vision processing to perform the following functions</a:t>
            </a:r>
          </a:p>
          <a:p>
            <a:pPr lvl="1"/>
            <a:r>
              <a:rPr lang="en-US" b="1" u="sng" dirty="0"/>
              <a:t>Traffic Sign Recognition:</a:t>
            </a:r>
            <a:r>
              <a:rPr lang="en-US" dirty="0"/>
              <a:t> Read traffic signs, most importantly speed limit signs, to determine appropriate driving behavior.</a:t>
            </a:r>
          </a:p>
          <a:p>
            <a:pPr lvl="1"/>
            <a:r>
              <a:rPr lang="en-US" b="1" u="sng" dirty="0"/>
              <a:t>Lane Departure Detection and Warning:</a:t>
            </a:r>
            <a:r>
              <a:rPr lang="en-US" dirty="0"/>
              <a:t> Determine when the vehicle is departing from its travel lane and warn the operator. Requires recognition of a travel lane.</a:t>
            </a:r>
          </a:p>
          <a:p>
            <a:pPr lvl="1"/>
            <a:r>
              <a:rPr lang="en-US" b="1" u="sng" dirty="0"/>
              <a:t>Collision and Obstacle Avoidance:</a:t>
            </a:r>
            <a:r>
              <a:rPr lang="en-US" dirty="0"/>
              <a:t> Detect obstacles in the path of the vehicle to predict collisions and warn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5854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04909-FB5A-4AD9-BC1D-52CB857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2C534-5EBE-4C81-B23F-D7B5EA62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TBD: develop a block diagram of the system and possibly the high level internal software processing blocks (we know we might use OpenCV – what else?)</a:t>
            </a:r>
          </a:p>
        </p:txBody>
      </p:sp>
    </p:spTree>
    <p:extLst>
      <p:ext uri="{BB962C8B-B14F-4D97-AF65-F5344CB8AC3E}">
        <p14:creationId xmlns:p14="http://schemas.microsoft.com/office/powerpoint/2010/main" val="13825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design considerations</a:t>
            </a:r>
            <a:br>
              <a:rPr lang="en-US" dirty="0"/>
            </a:br>
            <a:r>
              <a:rPr lang="en-US" dirty="0"/>
              <a:t>Emergent system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Extensibility:</a:t>
            </a:r>
            <a:r>
              <a:rPr lang="en-US" dirty="0"/>
              <a:t> TBD – describe how the software should be constructed to allow additional functions to be added without significant rework</a:t>
            </a:r>
          </a:p>
          <a:p>
            <a:r>
              <a:rPr lang="en-US" b="1" u="sng" dirty="0"/>
              <a:t>Modularity: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/>
              <a:t>Performance:</a:t>
            </a:r>
            <a:r>
              <a:rPr lang="en-US" dirty="0"/>
              <a:t> TBD – describe the performance characteristics that must be achieved by the software</a:t>
            </a:r>
          </a:p>
          <a:p>
            <a:r>
              <a:rPr lang="en-US" b="1" u="sng" dirty="0"/>
              <a:t>Reliability:</a:t>
            </a:r>
            <a:r>
              <a:rPr lang="en-US" dirty="0"/>
              <a:t> TBD – describe how the software must operate in normal and abnormal conditions (e.g., fail safe)</a:t>
            </a:r>
          </a:p>
          <a:p>
            <a:r>
              <a:rPr lang="en-US" b="1" u="sng" dirty="0"/>
              <a:t>Safety:</a:t>
            </a:r>
            <a:r>
              <a:rPr lang="en-US" dirty="0"/>
              <a:t> TBD – describe how the software must achieve safety characteristics (closely related to reliability)</a:t>
            </a:r>
          </a:p>
        </p:txBody>
      </p:sp>
    </p:spTree>
    <p:extLst>
      <p:ext uri="{BB962C8B-B14F-4D97-AF65-F5344CB8AC3E}">
        <p14:creationId xmlns:p14="http://schemas.microsoft.com/office/powerpoint/2010/main" val="42398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Modularity</a:t>
            </a:r>
            <a:r>
              <a:rPr lang="en-US" b="1" u="sng" dirty="0"/>
              <a:t>:</a:t>
            </a:r>
            <a:r>
              <a:rPr lang="en-US" dirty="0"/>
              <a:t> TBD – describe how the software should be internally partitioned to allow for multiple, simultaneous development and verification activities</a:t>
            </a:r>
          </a:p>
          <a:p>
            <a:r>
              <a:rPr lang="en-US" b="1" u="sng" dirty="0" smtClean="0"/>
              <a:t>Functions the system performs:</a:t>
            </a:r>
            <a:endParaRPr lang="en-US" dirty="0" smtClean="0"/>
          </a:p>
          <a:p>
            <a:pPr lvl="1"/>
            <a:r>
              <a:rPr lang="en-US" dirty="0" smtClean="0"/>
              <a:t>Object identification: The system identifies objects of interest in the picture frame</a:t>
            </a:r>
          </a:p>
          <a:p>
            <a:pPr lvl="1"/>
            <a:r>
              <a:rPr lang="en-US" dirty="0" smtClean="0"/>
              <a:t>Object recognition: Once an object is identified, the system classifies it</a:t>
            </a:r>
          </a:p>
          <a:p>
            <a:pPr lvl="1"/>
            <a:r>
              <a:rPr lang="en-US" dirty="0" smtClean="0"/>
              <a:t>Notification: When a significant object (or event) is confirmed, notify the driver</a:t>
            </a:r>
          </a:p>
          <a:p>
            <a:r>
              <a:rPr lang="en-US" b="1" u="sng" dirty="0" smtClean="0"/>
              <a:t>TBD Details </a:t>
            </a:r>
            <a:r>
              <a:rPr lang="en-US" b="1" u="sng" dirty="0" smtClean="0"/>
              <a:t>of </a:t>
            </a:r>
            <a:r>
              <a:rPr lang="en-US" b="1" u="sng" dirty="0" smtClean="0"/>
              <a:t>each independent function:</a:t>
            </a:r>
            <a:r>
              <a:rPr lang="en-US" dirty="0" smtClean="0"/>
              <a:t> 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1123C-963D-45A1-979B-3FACC9F0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A684A9-BC2F-4302-BF2F-FFE0E47D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534"/>
            <a:ext cx="9905999" cy="4308953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Performance:</a:t>
            </a:r>
            <a:r>
              <a:rPr lang="en-US" dirty="0"/>
              <a:t> TBD – describe </a:t>
            </a:r>
            <a:r>
              <a:rPr lang="en-US" dirty="0" smtClean="0"/>
              <a:t>performance </a:t>
            </a:r>
            <a:r>
              <a:rPr lang="en-US" dirty="0"/>
              <a:t>characteristics that must be </a:t>
            </a:r>
            <a:r>
              <a:rPr lang="en-US" dirty="0" smtClean="0"/>
              <a:t>achieved</a:t>
            </a:r>
            <a:endParaRPr lang="en-US" dirty="0"/>
          </a:p>
          <a:p>
            <a:r>
              <a:rPr lang="en-US" b="1" u="sng" dirty="0" smtClean="0"/>
              <a:t>Needs to yield results fast enough to improve driver safety:</a:t>
            </a:r>
            <a:endParaRPr lang="en-US" dirty="0" smtClean="0"/>
          </a:p>
          <a:p>
            <a:pPr lvl="1"/>
            <a:r>
              <a:rPr lang="en-US" dirty="0" smtClean="0"/>
              <a:t>Average driver reaction brake time is </a:t>
            </a:r>
            <a:r>
              <a:rPr lang="en-US" b="1" dirty="0" smtClean="0"/>
              <a:t>2.3 seconds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copradar.com/redlight/factors/index.html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reaction time </a:t>
            </a:r>
            <a:r>
              <a:rPr lang="en-US" dirty="0" smtClean="0"/>
              <a:t>in general:</a:t>
            </a:r>
          </a:p>
          <a:p>
            <a:pPr lvl="2"/>
            <a:r>
              <a:rPr lang="en-US" dirty="0" smtClean="0"/>
              <a:t>0.25 </a:t>
            </a:r>
            <a:r>
              <a:rPr lang="en-US" dirty="0"/>
              <a:t>seconds </a:t>
            </a:r>
            <a:r>
              <a:rPr lang="en-US" dirty="0" smtClean="0"/>
              <a:t>for </a:t>
            </a:r>
            <a:r>
              <a:rPr lang="en-US" dirty="0"/>
              <a:t>visual </a:t>
            </a:r>
            <a:r>
              <a:rPr lang="en-US" dirty="0" smtClean="0"/>
              <a:t>stimulus</a:t>
            </a:r>
          </a:p>
          <a:p>
            <a:pPr lvl="2"/>
            <a:r>
              <a:rPr lang="en-US" dirty="0" smtClean="0"/>
              <a:t>0.17 </a:t>
            </a:r>
            <a:r>
              <a:rPr lang="en-US" dirty="0"/>
              <a:t>for </a:t>
            </a:r>
            <a:r>
              <a:rPr lang="en-US" dirty="0" smtClean="0"/>
              <a:t>audio stimulus</a:t>
            </a:r>
          </a:p>
          <a:p>
            <a:pPr lvl="2"/>
            <a:r>
              <a:rPr lang="en-US" dirty="0" smtClean="0"/>
              <a:t>0.15 </a:t>
            </a:r>
            <a:r>
              <a:rPr lang="en-US" dirty="0"/>
              <a:t>seconds for </a:t>
            </a:r>
            <a:r>
              <a:rPr lang="en-US" dirty="0" smtClean="0"/>
              <a:t>touch stimulus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backyardbrains.com/experiments/reactiontime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6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49EC41-9B0B-40CB-9E1E-85D4384B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Stakeholders, customers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2F38E-8C72-47DE-836C-4A96E047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Customers:</a:t>
            </a:r>
            <a:r>
              <a:rPr lang="en-US" dirty="0"/>
              <a:t> TBD – identify and describe the customers who will benefit from the system, and what benefits they may achieve.</a:t>
            </a:r>
          </a:p>
          <a:p>
            <a:r>
              <a:rPr lang="en-US" b="1" u="sng" dirty="0"/>
              <a:t>Stakeholders:</a:t>
            </a:r>
            <a:r>
              <a:rPr lang="en-US" dirty="0"/>
              <a:t> TBD – who else benefits from the system and in what way (auto manufacturers, insurance companies, family members,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b="1" u="sng" dirty="0"/>
              <a:t>Impact:</a:t>
            </a:r>
            <a:r>
              <a:rPr lang="en-US" dirty="0"/>
              <a:t> TBD – estimate an impact based on a baseline estimate of the number of collisions due to speeding, lane departure and obstacle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02152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978BA-83B7-49DD-AA89-E0B2140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9F962-AF4D-410A-B933-7A6CEB77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New platform: </a:t>
            </a:r>
            <a:r>
              <a:rPr lang="en-US" dirty="0"/>
              <a:t>team needs to learn and use the Raspberry Pi, Python and computer vision algorithms</a:t>
            </a:r>
          </a:p>
          <a:p>
            <a:r>
              <a:rPr lang="en-US" b="1" u="sng" dirty="0"/>
              <a:t>Performance:</a:t>
            </a:r>
            <a:r>
              <a:rPr lang="en-US" dirty="0"/>
              <a:t> does the Raspberry Pi provide enough performance to support this application?</a:t>
            </a:r>
          </a:p>
          <a:p>
            <a:r>
              <a:rPr lang="en-US" b="1" u="sng" dirty="0"/>
              <a:t>Time:</a:t>
            </a:r>
            <a:r>
              <a:rPr lang="en-US" dirty="0"/>
              <a:t> is there enough time in the 13 week semester to complete a significant portion of the project?</a:t>
            </a:r>
          </a:p>
        </p:txBody>
      </p:sp>
    </p:spTree>
    <p:extLst>
      <p:ext uri="{BB962C8B-B14F-4D97-AF65-F5344CB8AC3E}">
        <p14:creationId xmlns:p14="http://schemas.microsoft.com/office/powerpoint/2010/main" val="2158126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572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Computer vision driving aids</vt:lpstr>
      <vt:lpstr>Team members</vt:lpstr>
      <vt:lpstr>Project overview</vt:lpstr>
      <vt:lpstr>System block diagram</vt:lpstr>
      <vt:lpstr>Architecture and design considerations Emergent system properties</vt:lpstr>
      <vt:lpstr>Modularity</vt:lpstr>
      <vt:lpstr>Performance</vt:lpstr>
      <vt:lpstr>Stakeholders, customers and impact</vt:lpstr>
      <vt:lpstr>Risks and challenges</vt:lpstr>
      <vt:lpstr>Team Interactions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driving aids</dc:title>
  <dc:creator>Keith Roseberry</dc:creator>
  <cp:lastModifiedBy>pw53950</cp:lastModifiedBy>
  <cp:revision>10</cp:revision>
  <dcterms:created xsi:type="dcterms:W3CDTF">2018-08-29T21:51:56Z</dcterms:created>
  <dcterms:modified xsi:type="dcterms:W3CDTF">2018-08-31T18:03:06Z</dcterms:modified>
</cp:coreProperties>
</file>