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6" r:id="rId6"/>
    <p:sldId id="264" r:id="rId7"/>
    <p:sldId id="265" r:id="rId8"/>
    <p:sldId id="267" r:id="rId9"/>
    <p:sldId id="260" r:id="rId10"/>
    <p:sldId id="269" r:id="rId11"/>
    <p:sldId id="270" r:id="rId12"/>
    <p:sldId id="262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25:35.491" idx="4">
    <p:pos x="6443" y="2262"/>
    <p:text>May not be able to use this exclusively - might get our own meeting space.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2E47-54AA-4A5F-AB75-03E44D1874A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55AD-5A33-45C2-86FC-1D5AA03A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8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Sapana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8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Sapana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32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07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2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0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9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7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8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Sapana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b.wa.gov/LibraryData/RESEARCH_and_REFERENCE_MATERIAL/County_Road_Safety/080401AASHTOLaneDepartureCrashe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arabyte/SSW690-Proj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nearthedcomics.com/comics/distracted-driv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pradar.com/redlight/factors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ckyardbrains.com/experiments/reactiontim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  <a:br>
              <a:rPr lang="en-US" dirty="0"/>
            </a:br>
            <a:r>
              <a:rPr lang="en-US" sz="2800" dirty="0"/>
              <a:t>an adaptation of adas to the android platform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/>
              <a:t>Auto Manufactures</a:t>
            </a:r>
            <a:r>
              <a:rPr lang="en-US" dirty="0"/>
              <a:t> - Big selling point as it increases car safety </a:t>
            </a:r>
          </a:p>
          <a:p>
            <a:pPr fontAlgn="base"/>
            <a:r>
              <a:rPr lang="en-US" b="1" u="sng" dirty="0"/>
              <a:t>Auto Insurance Companies</a:t>
            </a:r>
            <a:r>
              <a:rPr lang="en-US" dirty="0"/>
              <a:t> - If a car could detect danger and stop before accident happens, saves life and property</a:t>
            </a:r>
          </a:p>
          <a:p>
            <a:pPr fontAlgn="base"/>
            <a:r>
              <a:rPr lang="en-US" b="1" u="sng" dirty="0"/>
              <a:t>Everyone who operates car</a:t>
            </a:r>
            <a:r>
              <a:rPr lang="en-US" dirty="0"/>
              <a:t> - Safety of the driver and family members, reduces the car insurance because of safety discount</a:t>
            </a:r>
          </a:p>
          <a:p>
            <a:pPr fontAlgn="base"/>
            <a:r>
              <a:rPr lang="en-US" b="1" u="sng" dirty="0"/>
              <a:t>Law Enforcement</a:t>
            </a:r>
            <a:r>
              <a:rPr lang="en-US" dirty="0"/>
              <a:t> - Less accidents, less law enforcement involvement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– reduce accident cost/fatalities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The economic cost to society of speeding-related crashes is estimated by NHTSA to be $40.4 billion per year. In 2007, speeding was a contributing factor in 31% of all fatal crashes, and 13040 lives were lost in speeding-related crashes.  </a:t>
            </a:r>
            <a:endParaRPr lang="en-US" b="1" dirty="0"/>
          </a:p>
          <a:p>
            <a:pPr fontAlgn="base"/>
            <a:r>
              <a:rPr lang="en-US" dirty="0"/>
              <a:t>A lane departure fatality occurs every 21 minutes. Total nationwide fatalities in 2006 were 25,082 which is 58% of total crash fatalities.</a:t>
            </a:r>
          </a:p>
          <a:p>
            <a:pPr marL="457200" lvl="1" indent="0" fontAlgn="base">
              <a:buNone/>
            </a:pPr>
            <a:r>
              <a:rPr lang="en-US" sz="1300" dirty="0">
                <a:hlinkClick r:id="rId3"/>
              </a:rPr>
              <a:t>https://www.crab.wa.gov/LibraryData/RESEARCH_and_REFERENCE_MATERIAL/County_Road_Safety/080401AASHTOLaneDepartureCrashes.pdf</a:t>
            </a:r>
            <a:endParaRPr lang="en-US" sz="1300" dirty="0"/>
          </a:p>
          <a:p>
            <a:pPr fontAlgn="base"/>
            <a:r>
              <a:rPr lang="en-US" dirty="0"/>
              <a:t>Per U.S.D.O.T 19-23% vehicle crash deaths involves collision with fixed objects and animals. </a:t>
            </a:r>
          </a:p>
        </p:txBody>
      </p:sp>
    </p:spTree>
    <p:extLst>
      <p:ext uri="{BB962C8B-B14F-4D97-AF65-F5344CB8AC3E}">
        <p14:creationId xmlns:p14="http://schemas.microsoft.com/office/powerpoint/2010/main" val="287281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New platform:</a:t>
            </a:r>
            <a:r>
              <a:rPr lang="en-US" b="1" dirty="0"/>
              <a:t> </a:t>
            </a:r>
            <a:r>
              <a:rPr lang="en-US" dirty="0"/>
              <a:t>team needs to learn and use the Android operating system and environment or the Raspberry Pi and Python; and computer vision algorithms</a:t>
            </a:r>
          </a:p>
          <a:p>
            <a:r>
              <a:rPr lang="en-US" b="1" u="sng" dirty="0"/>
              <a:t>Performance:</a:t>
            </a:r>
            <a:r>
              <a:rPr lang="en-US" dirty="0"/>
              <a:t> does the mobile phone platform or the Raspberry Pi provide enough performance to support this application?</a:t>
            </a:r>
          </a:p>
          <a:p>
            <a:r>
              <a:rPr lang="en-US" b="1" u="sng" dirty="0"/>
              <a:t>Time:</a:t>
            </a:r>
            <a:r>
              <a:rPr lang="en-US" dirty="0"/>
              <a:t> is there enough time in the 13 week semester to complete a significant portion of the project?</a:t>
            </a:r>
          </a:p>
          <a:p>
            <a:r>
              <a:rPr lang="en-US" b="1" u="sng" dirty="0"/>
              <a:t>Distributed Team:</a:t>
            </a:r>
            <a:r>
              <a:rPr lang="en-US" dirty="0"/>
              <a:t> Team will have to overcome geographic distances during integration effort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5812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Team Meetings:</a:t>
            </a:r>
          </a:p>
          <a:p>
            <a:pPr lvl="1"/>
            <a:r>
              <a:rPr lang="en-US" dirty="0"/>
              <a:t>Regular team meetings on Thursdays 7:00 - 9:00 PM Eastern</a:t>
            </a:r>
          </a:p>
          <a:p>
            <a:pPr lvl="1"/>
            <a:r>
              <a:rPr lang="en-US" dirty="0"/>
              <a:t>Shorter "stand-up" meetings on Sundays 7:00 - 7:30 PM Eastern</a:t>
            </a:r>
          </a:p>
          <a:p>
            <a:r>
              <a:rPr lang="en-US" b="1" u="sng" dirty="0"/>
              <a:t>Meeting room:</a:t>
            </a:r>
            <a:r>
              <a:rPr lang="en-US" dirty="0"/>
              <a:t> SSW690 Google Meet room provided by Prof. Rowland</a:t>
            </a:r>
          </a:p>
          <a:p>
            <a:pPr lvl="1"/>
            <a:r>
              <a:rPr lang="en-US" dirty="0"/>
              <a:t>Whatsapp for messaging in between meetings</a:t>
            </a:r>
          </a:p>
          <a:p>
            <a:pPr lvl="1"/>
            <a:r>
              <a:rPr lang="en-US" dirty="0"/>
              <a:t>Email for longer messages</a:t>
            </a:r>
          </a:p>
          <a:p>
            <a:r>
              <a:rPr lang="en-US" b="1" u="sng" dirty="0"/>
              <a:t>GitHub repository: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https://github.com/Scarabyte/SSW690-Project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3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are… the </a:t>
            </a:r>
            <a:r>
              <a:rPr lang="en-US" b="1" u="sng" dirty="0"/>
              <a:t>Back seat drivers!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8082" y="5903650"/>
            <a:ext cx="961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http://unearthedcomics.com/comics/distracted-driving/</a:t>
            </a:r>
            <a:r>
              <a:rPr lang="en-US" sz="1400" dirty="0"/>
              <a:t> (Creative Commons License)</a:t>
            </a:r>
          </a:p>
        </p:txBody>
      </p:sp>
      <p:pic>
        <p:nvPicPr>
          <p:cNvPr id="1028" name="Picture 4" descr="Image result for back seat driver clip art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75" y="1823228"/>
            <a:ext cx="3976850" cy="39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12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Belorkar, Sapana</a:t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/>
              <a:t>Varadaraju, Rakshith</a:t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an Android Mobile Phone or a Raspberry Pi 3 B+ and a camera module, develop computer vision processing to perform the following functions</a:t>
            </a:r>
          </a:p>
          <a:p>
            <a:r>
              <a:rPr lang="en-US" dirty="0"/>
              <a:t>Project will attempt one or more of: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57" y="2097088"/>
            <a:ext cx="8265110" cy="4146661"/>
          </a:xfrm>
        </p:spPr>
      </p:pic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508A-2D2E-40EA-AB1F-43041265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0B8A-4FAA-4568-A060-1D584F6F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Object Oriented Programming:</a:t>
            </a:r>
            <a:r>
              <a:rPr lang="en-US" dirty="0"/>
              <a:t> An OO architecture will help to create an encapsulated, modular software system that can be built on. OO architecture will also help distribute the work across the team members</a:t>
            </a:r>
          </a:p>
          <a:p>
            <a:r>
              <a:rPr lang="en-US" u="sng" dirty="0"/>
              <a:t>Event driven architecture:</a:t>
            </a:r>
            <a:r>
              <a:rPr lang="en-US" dirty="0"/>
              <a:t> The software architecture will need to have modules that will monitor specific changes in the videos, and trigger functions to process those updates (for ex: speed limit sign comes into view)</a:t>
            </a:r>
          </a:p>
          <a:p>
            <a:r>
              <a:rPr lang="en-US" u="sng" dirty="0"/>
              <a:t>Processing Optimization:</a:t>
            </a:r>
            <a:r>
              <a:rPr lang="en-US" dirty="0"/>
              <a:t> The target environment does not have very powerful processing power, making it very important to have optimized algorithms for video processing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9535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9072"/>
            <a:ext cx="9905999" cy="445008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Modular structure:</a:t>
            </a:r>
            <a:r>
              <a:rPr lang="en-US" dirty="0"/>
              <a:t> With an OO architecture, each independent function can be partitioned into its own module</a:t>
            </a:r>
          </a:p>
          <a:p>
            <a:pPr lvl="1"/>
            <a:r>
              <a:rPr lang="en-US" dirty="0"/>
              <a:t>This allows for simultaneous development and independent verification activities</a:t>
            </a:r>
          </a:p>
          <a:p>
            <a:pPr lvl="1"/>
            <a:r>
              <a:rPr lang="en-US" dirty="0"/>
              <a:t>Some high-level functions are common across system functions and may need to be completed prior to lower-level functions</a:t>
            </a:r>
          </a:p>
          <a:p>
            <a:r>
              <a:rPr lang="en-US" b="1" u="sng" dirty="0"/>
              <a:t>Common functions the system performs:</a:t>
            </a:r>
            <a:endParaRPr lang="en-US" dirty="0"/>
          </a:p>
          <a:p>
            <a:pPr lvl="1"/>
            <a:r>
              <a:rPr lang="en-US" dirty="0"/>
              <a:t>Object identification: The system identifies objects of interest in the picture frame</a:t>
            </a:r>
          </a:p>
          <a:p>
            <a:pPr lvl="1"/>
            <a:r>
              <a:rPr lang="en-US" dirty="0"/>
              <a:t>Object recognition: Once an object is identified, the system classifies it and calls the appropriate sub-function to handle the event</a:t>
            </a:r>
          </a:p>
          <a:p>
            <a:pPr lvl="2"/>
            <a:r>
              <a:rPr lang="en-US" dirty="0"/>
              <a:t>For example, a lane marker is in the picture frame; is there a lane departure event?</a:t>
            </a:r>
          </a:p>
          <a:p>
            <a:pPr lvl="1"/>
            <a:r>
              <a:rPr lang="en-US" dirty="0"/>
              <a:t>Notification: When a significant object or event is confirmed, the sub-function returns the results so the system can notify the driver</a:t>
            </a:r>
          </a:p>
        </p:txBody>
      </p:sp>
    </p:spTree>
    <p:extLst>
      <p:ext uri="{BB962C8B-B14F-4D97-AF65-F5344CB8AC3E}">
        <p14:creationId xmlns:p14="http://schemas.microsoft.com/office/powerpoint/2010/main" val="76844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2496"/>
            <a:ext cx="9905999" cy="4632960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Needs to yield results fast enough to improve driver safety:</a:t>
            </a:r>
            <a:endParaRPr lang="en-US" dirty="0"/>
          </a:p>
          <a:p>
            <a:pPr lvl="1"/>
            <a:r>
              <a:rPr lang="en-US" dirty="0"/>
              <a:t>Average driver reaction brake time is </a:t>
            </a:r>
            <a:r>
              <a:rPr lang="en-US" b="1" dirty="0"/>
              <a:t>2.3 seconds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3"/>
              </a:rPr>
              <a:t>https://copradar.com/redlight/factors/index.html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Average reaction time in general:</a:t>
            </a:r>
          </a:p>
          <a:p>
            <a:pPr lvl="2"/>
            <a:r>
              <a:rPr lang="en-US" dirty="0"/>
              <a:t>0.25 seconds for visual stimulus</a:t>
            </a:r>
          </a:p>
          <a:p>
            <a:pPr lvl="2"/>
            <a:r>
              <a:rPr lang="en-US" dirty="0"/>
              <a:t>0.17 for audio stimulus</a:t>
            </a:r>
          </a:p>
          <a:p>
            <a:pPr lvl="2"/>
            <a:r>
              <a:rPr lang="en-US" dirty="0"/>
              <a:t>0.15 seconds for touch stimulus</a:t>
            </a:r>
          </a:p>
          <a:p>
            <a:pPr lvl="2"/>
            <a:r>
              <a:rPr lang="en-US" dirty="0">
                <a:hlinkClick r:id="rId4"/>
              </a:rPr>
              <a:t>https://backyardbrains.com/experiments/reactiontime</a:t>
            </a:r>
            <a:r>
              <a:rPr lang="en-US" dirty="0"/>
              <a:t> </a:t>
            </a:r>
          </a:p>
          <a:p>
            <a:r>
              <a:rPr lang="en-US" dirty="0"/>
              <a:t>These are the minimum results needed to allow human to react to stimuli</a:t>
            </a:r>
          </a:p>
          <a:p>
            <a:pPr lvl="1"/>
            <a:r>
              <a:rPr lang="en-US" dirty="0"/>
              <a:t>Can the target environment support a sufficient response rate?</a:t>
            </a:r>
          </a:p>
          <a:p>
            <a:pPr lvl="2"/>
            <a:r>
              <a:rPr lang="en-US" dirty="0"/>
              <a:t>Raspberry Pi has limited processing power; suitable for real-time video processing?</a:t>
            </a:r>
          </a:p>
          <a:p>
            <a:pPr lvl="2"/>
            <a:r>
              <a:rPr lang="en-US" dirty="0"/>
              <a:t>Mobile Android platforms represent many configurations; can we guarantee performance results?</a:t>
            </a:r>
          </a:p>
        </p:txBody>
      </p:sp>
    </p:spTree>
    <p:extLst>
      <p:ext uri="{BB962C8B-B14F-4D97-AF65-F5344CB8AC3E}">
        <p14:creationId xmlns:p14="http://schemas.microsoft.com/office/powerpoint/2010/main" val="84762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&amp;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534"/>
            <a:ext cx="9905999" cy="4308953"/>
          </a:xfrm>
        </p:spPr>
        <p:txBody>
          <a:bodyPr>
            <a:normAutofit/>
          </a:bodyPr>
          <a:lstStyle/>
          <a:p>
            <a:r>
              <a:rPr lang="en-US" b="1" u="sng" dirty="0"/>
              <a:t>Safety</a:t>
            </a:r>
            <a:r>
              <a:rPr lang="en-US" dirty="0"/>
              <a:t>: ADAS Level 1 (SAE) – Assisted Driving – Minimal Safety Impact</a:t>
            </a:r>
          </a:p>
          <a:p>
            <a:pPr lvl="1"/>
            <a:r>
              <a:rPr lang="en-US" dirty="0"/>
              <a:t>System has no direct control of the vehicle</a:t>
            </a:r>
          </a:p>
          <a:p>
            <a:pPr lvl="1"/>
            <a:r>
              <a:rPr lang="en-US" dirty="0"/>
              <a:t>False Alarms: Will increase driver workload, may result in anomalous driver reaction</a:t>
            </a:r>
          </a:p>
          <a:p>
            <a:r>
              <a:rPr lang="en-US" b="1" u="sng" dirty="0"/>
              <a:t>Reliability</a:t>
            </a:r>
            <a:r>
              <a:rPr lang="en-US" dirty="0"/>
              <a:t>: Degree to which the system is accurate, consistent and available</a:t>
            </a:r>
          </a:p>
          <a:p>
            <a:pPr lvl="1"/>
            <a:r>
              <a:rPr lang="en-US" dirty="0"/>
              <a:t>As an aid, the system does not need to have strict reliability objectives</a:t>
            </a:r>
          </a:p>
          <a:p>
            <a:pPr lvl="1"/>
            <a:r>
              <a:rPr lang="en-US" u="sng" dirty="0"/>
              <a:t>Accuracy Goal</a:t>
            </a:r>
            <a:r>
              <a:rPr lang="en-US" dirty="0"/>
              <a:t>: 75% of detections/alerts are valid and timely</a:t>
            </a:r>
          </a:p>
          <a:p>
            <a:pPr lvl="1"/>
            <a:r>
              <a:rPr lang="en-US" u="sng" dirty="0"/>
              <a:t>Consistency Goal</a:t>
            </a:r>
            <a:r>
              <a:rPr lang="en-US" dirty="0"/>
              <a:t>: 90% of similar events are detected</a:t>
            </a:r>
          </a:p>
          <a:p>
            <a:pPr lvl="1"/>
            <a:r>
              <a:rPr lang="en-US" u="sng" dirty="0"/>
              <a:t>Availability Goal</a:t>
            </a:r>
            <a:r>
              <a:rPr lang="en-US" dirty="0"/>
              <a:t>: Operational 90% of the time in normal daylight driving</a:t>
            </a:r>
          </a:p>
          <a:p>
            <a:pPr lvl="2"/>
            <a:r>
              <a:rPr lang="en-US" dirty="0"/>
              <a:t>Excludes nighttime, adverse weather and bright sunlight/glare conditions</a:t>
            </a:r>
          </a:p>
        </p:txBody>
      </p:sp>
    </p:spTree>
    <p:extLst>
      <p:ext uri="{BB962C8B-B14F-4D97-AF65-F5344CB8AC3E}">
        <p14:creationId xmlns:p14="http://schemas.microsoft.com/office/powerpoint/2010/main" val="25872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/>
              <a:t>Auto Manufacturers</a:t>
            </a:r>
            <a:r>
              <a:rPr lang="en-US" b="1" dirty="0"/>
              <a:t> </a:t>
            </a:r>
            <a:r>
              <a:rPr lang="en-US" dirty="0"/>
              <a:t>- Computer Vision driving aids can be used as an important safety feature in all types of vehicles. It plays major role in autonomous vehicles</a:t>
            </a:r>
          </a:p>
          <a:p>
            <a:pPr fontAlgn="base"/>
            <a:r>
              <a:rPr lang="en-US" b="1" u="sng" dirty="0"/>
              <a:t>Visually impaired(VI) assistance technology manufacturers</a:t>
            </a:r>
            <a:r>
              <a:rPr lang="en-US" b="1" dirty="0"/>
              <a:t> </a:t>
            </a:r>
            <a:r>
              <a:rPr lang="en-US" dirty="0"/>
              <a:t>- To provide additional support, or possibly replace the long cane and the guide dog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28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946</Words>
  <Application>Microsoft Office PowerPoint</Application>
  <PresentationFormat>Widescreen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Computer vision driving aids an adaptation of adas to the android platform</vt:lpstr>
      <vt:lpstr>Team members</vt:lpstr>
      <vt:lpstr>Project overview</vt:lpstr>
      <vt:lpstr>System block diagram</vt:lpstr>
      <vt:lpstr>Extensibility</vt:lpstr>
      <vt:lpstr>Modularity</vt:lpstr>
      <vt:lpstr>Performance</vt:lpstr>
      <vt:lpstr>Safety &amp; reliability</vt:lpstr>
      <vt:lpstr>customers</vt:lpstr>
      <vt:lpstr>Stakeholders</vt:lpstr>
      <vt:lpstr>Impact – reduce accident cost/fatalities</vt:lpstr>
      <vt:lpstr>Risks and challenges</vt:lpstr>
      <vt:lpstr>Team Interactions</vt:lpstr>
      <vt:lpstr>We are… the Back seat drivers!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keywords>Non Technical</cp:keywords>
  <cp:lastModifiedBy>Belorkar, Sapana</cp:lastModifiedBy>
  <cp:revision>40</cp:revision>
  <dcterms:created xsi:type="dcterms:W3CDTF">2018-08-29T21:51:56Z</dcterms:created>
  <dcterms:modified xsi:type="dcterms:W3CDTF">2018-09-04T13:32:44Z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cb873e4b-f79e-427c-a7f4-073232b561a4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