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64" r:id="rId7"/>
    <p:sldId id="265" r:id="rId8"/>
    <p:sldId id="267" r:id="rId9"/>
    <p:sldId id="260" r:id="rId10"/>
    <p:sldId id="269" r:id="rId11"/>
    <p:sldId id="270" r:id="rId12"/>
    <p:sldId id="262" r:id="rId13"/>
    <p:sldId id="26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th Roseberry" initials="KR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8" d="100"/>
          <a:sy n="78" d="100"/>
        </p:scale>
        <p:origin x="-216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arabyte/SSW690-Proje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unearthedcomics.com/comics/distracted-driv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yardbrains.com/experiments/reactiontime" TargetMode="External"/><Relationship Id="rId2" Type="http://schemas.openxmlformats.org/officeDocument/2006/relationships/hyperlink" Target="https://copradar.com/redlight/factors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629773-1F2F-4DEA-A804-323B3E4F7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 driving aids</a:t>
            </a:r>
            <a:br>
              <a:rPr lang="en-US" dirty="0"/>
            </a:br>
            <a:r>
              <a:rPr lang="en-US" sz="2800" dirty="0"/>
              <a:t>an adaptation of </a:t>
            </a:r>
            <a:r>
              <a:rPr lang="en-US" sz="2800" dirty="0" err="1"/>
              <a:t>adas</a:t>
            </a:r>
            <a:r>
              <a:rPr lang="en-US" sz="2800" dirty="0"/>
              <a:t> to the android platform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36AD9E0-AFB8-49D5-852F-5BFFF4F9D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Traffic sign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Lane departure detection and warning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Collision and obstacle avoidance</a:t>
            </a:r>
          </a:p>
        </p:txBody>
      </p:sp>
    </p:spTree>
    <p:extLst>
      <p:ext uri="{BB962C8B-B14F-4D97-AF65-F5344CB8AC3E}">
        <p14:creationId xmlns:p14="http://schemas.microsoft.com/office/powerpoint/2010/main" val="324186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49EC41-9B0B-40CB-9E1E-85D4384B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22F38E-8C72-47DE-836C-4A96E04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Auto Manufactures - Big selling point as it increases car safety </a:t>
            </a:r>
          </a:p>
          <a:p>
            <a:pPr fontAlgn="base"/>
            <a:r>
              <a:rPr lang="en-US" dirty="0"/>
              <a:t>Auto Insurance Companies - If a car could detect danger and stop before accident happens, saves life and property</a:t>
            </a:r>
          </a:p>
          <a:p>
            <a:pPr fontAlgn="base"/>
            <a:r>
              <a:rPr lang="en-US" dirty="0"/>
              <a:t>Everyone who owns car - Safety of the driver and family members, reduces the car insurance because of safety discount</a:t>
            </a:r>
          </a:p>
          <a:p>
            <a:pPr fontAlgn="base"/>
            <a:r>
              <a:rPr lang="en-US" dirty="0"/>
              <a:t>Law Enforcement - Less accidents, less law enforcement involvement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5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49EC41-9B0B-40CB-9E1E-85D4384B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22F38E-8C72-47DE-836C-4A96E04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/>
              <a:t>The economic cost to society of speeding-related crashes is estimated by NHTSA to be $40.4 billion per year. In 2007, speeding was a contributing factor in 31% of all fatal crashes, and 13040 lives were lost in speeding-related crashes.  </a:t>
            </a:r>
            <a:endParaRPr lang="en-US" b="1" dirty="0"/>
          </a:p>
          <a:p>
            <a:pPr fontAlgn="base"/>
            <a:r>
              <a:rPr lang="en-US" dirty="0"/>
              <a:t>A lane departure fatality occurs every 21 minutes. Total nationwide fatalities in 2006 were 25,082 which is 58% of total crash fatalities.</a:t>
            </a:r>
          </a:p>
          <a:p>
            <a:pPr fontAlgn="base"/>
            <a:r>
              <a:rPr lang="en-US" dirty="0"/>
              <a:t>Per </a:t>
            </a:r>
            <a:r>
              <a:rPr lang="en-US" dirty="0" err="1"/>
              <a:t>U.S.D.O.T</a:t>
            </a:r>
            <a:r>
              <a:rPr lang="en-US" dirty="0"/>
              <a:t> 19-23% vehicle crash deaths involves collision with fixed objects and animals. </a:t>
            </a:r>
          </a:p>
        </p:txBody>
      </p:sp>
    </p:spTree>
    <p:extLst>
      <p:ext uri="{BB962C8B-B14F-4D97-AF65-F5344CB8AC3E}">
        <p14:creationId xmlns:p14="http://schemas.microsoft.com/office/powerpoint/2010/main" val="2872815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B978BA-83B7-49DD-AA89-E0B2140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59F962-AF4D-410A-B933-7A6CEB77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/>
              <a:t>New platform: </a:t>
            </a:r>
            <a:r>
              <a:rPr lang="en-US" dirty="0"/>
              <a:t>team needs to learn and use the Android operating system and environment or the Raspberry Pi and Python; and computer vision algorithms</a:t>
            </a:r>
          </a:p>
          <a:p>
            <a:r>
              <a:rPr lang="en-US" b="1" u="sng" dirty="0"/>
              <a:t>Performance:</a:t>
            </a:r>
            <a:r>
              <a:rPr lang="en-US" dirty="0"/>
              <a:t> does the mobile phone platform or the Raspberry Pi provide enough performance to support this application?</a:t>
            </a:r>
          </a:p>
          <a:p>
            <a:r>
              <a:rPr lang="en-US" b="1" u="sng" dirty="0"/>
              <a:t>Time:</a:t>
            </a:r>
            <a:r>
              <a:rPr lang="en-US" dirty="0"/>
              <a:t> is there enough time in the 13 week semester to complete a significant portion of the project?</a:t>
            </a:r>
          </a:p>
          <a:p>
            <a:r>
              <a:rPr lang="en-US" u="sng" dirty="0"/>
              <a:t>Distributed Team:</a:t>
            </a:r>
            <a:r>
              <a:rPr lang="en-US" dirty="0"/>
              <a:t> Team will have to overcome geographic distances during integration effort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5812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B978BA-83B7-49DD-AA89-E0B2140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59F962-AF4D-410A-B933-7A6CEB77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Team Meetings:</a:t>
            </a:r>
          </a:p>
          <a:p>
            <a:pPr lvl="1"/>
            <a:r>
              <a:rPr lang="en-US" dirty="0"/>
              <a:t>Regular team meetings on Thursdays 7:00 - 9:00 PM Eastern</a:t>
            </a:r>
          </a:p>
          <a:p>
            <a:pPr lvl="1"/>
            <a:r>
              <a:rPr lang="en-US" dirty="0"/>
              <a:t>Shorter "stand-up" meetings on Sundays 7:00 - 7:30 PM Eastern</a:t>
            </a:r>
          </a:p>
          <a:p>
            <a:r>
              <a:rPr lang="en-US" b="1" u="sng" dirty="0"/>
              <a:t>Meeting room:</a:t>
            </a:r>
            <a:r>
              <a:rPr lang="en-US" dirty="0"/>
              <a:t> SSW690 Google Meet room provided by Prof. Rowland</a:t>
            </a:r>
          </a:p>
          <a:p>
            <a:pPr lvl="1"/>
            <a:r>
              <a:rPr lang="en-US" dirty="0" err="1"/>
              <a:t>Whatsapp</a:t>
            </a:r>
            <a:r>
              <a:rPr lang="en-US" dirty="0"/>
              <a:t> for messaging in between meetings</a:t>
            </a:r>
          </a:p>
          <a:p>
            <a:pPr lvl="1"/>
            <a:r>
              <a:rPr lang="en-US" dirty="0"/>
              <a:t>Email for longer messages</a:t>
            </a:r>
          </a:p>
          <a:p>
            <a:r>
              <a:rPr lang="en-US" b="1" u="sng" dirty="0"/>
              <a:t>GitHub repository: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://github.com/Scarabyte/SSW690-Project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30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 are… the </a:t>
            </a:r>
            <a:r>
              <a:rPr lang="en-US" b="1" u="sng" dirty="0"/>
              <a:t>Back seat drivers!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8082" y="5903650"/>
            <a:ext cx="961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http://unearthedcomics.com/comics/distracted-driving/</a:t>
            </a:r>
            <a:r>
              <a:rPr lang="en-US" sz="1400" dirty="0"/>
              <a:t> (Creative Commons License)</a:t>
            </a:r>
          </a:p>
        </p:txBody>
      </p:sp>
      <p:pic>
        <p:nvPicPr>
          <p:cNvPr id="1028" name="Picture 4" descr="Image result for back seat driver clip ar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575" y="1823228"/>
            <a:ext cx="3976850" cy="39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12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163758-F730-4FFD-9F9E-F0FC8CDD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EBD364-4FCA-4AC5-A62F-1E06EC824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err="1"/>
              <a:t>Belorkar</a:t>
            </a:r>
            <a:r>
              <a:rPr lang="en-US" u="sng" dirty="0"/>
              <a:t>, </a:t>
            </a:r>
            <a:r>
              <a:rPr lang="en-US" u="sng" dirty="0" err="1"/>
              <a:t>Sapana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Senior Quality Assurance Engineer, Insurance Industry</a:t>
            </a:r>
          </a:p>
          <a:p>
            <a:r>
              <a:rPr lang="en-US" u="sng" dirty="0"/>
              <a:t>Burbidge, Adam</a:t>
            </a:r>
            <a:r>
              <a:rPr lang="en-US" dirty="0"/>
              <a:t> (Team Leader)</a:t>
            </a:r>
            <a:br>
              <a:rPr lang="en-US" dirty="0"/>
            </a:br>
            <a:r>
              <a:rPr lang="en-US" dirty="0"/>
              <a:t>Systems/Software Engineer, Pratt &amp; Whitney</a:t>
            </a:r>
          </a:p>
          <a:p>
            <a:r>
              <a:rPr lang="en-US" u="sng" dirty="0"/>
              <a:t>Roseberry, Keith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Software Technical Fellow, UTC Aerospace Systems</a:t>
            </a:r>
          </a:p>
          <a:p>
            <a:r>
              <a:rPr lang="en-US" u="sng" dirty="0" err="1"/>
              <a:t>Varadaraju</a:t>
            </a:r>
            <a:r>
              <a:rPr lang="en-US" u="sng" dirty="0"/>
              <a:t>, </a:t>
            </a:r>
            <a:r>
              <a:rPr lang="en-US" u="sng" dirty="0" err="1"/>
              <a:t>Rakshith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Software Engineer, Rockwell Collins</a:t>
            </a:r>
          </a:p>
        </p:txBody>
      </p:sp>
    </p:spTree>
    <p:extLst>
      <p:ext uri="{BB962C8B-B14F-4D97-AF65-F5344CB8AC3E}">
        <p14:creationId xmlns:p14="http://schemas.microsoft.com/office/powerpoint/2010/main" val="50139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8A0E38-AB97-4175-B372-9627013E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AB4BB1-33CD-4BB7-BA3A-A13ECB37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an Android Mobile Phone or a Raspberry Pi 3 B+ and a camera module, develop computer vision processing to perform the following functions</a:t>
            </a:r>
          </a:p>
          <a:p>
            <a:pPr lvl="1"/>
            <a:r>
              <a:rPr lang="en-US" b="1" u="sng" dirty="0"/>
              <a:t>Traffic Sign Recognition:</a:t>
            </a:r>
            <a:r>
              <a:rPr lang="en-US" dirty="0"/>
              <a:t> Read traffic signs, most importantly speed limit signs, to determine appropriate driving behavior.</a:t>
            </a:r>
          </a:p>
          <a:p>
            <a:pPr lvl="1"/>
            <a:r>
              <a:rPr lang="en-US" b="1" u="sng" dirty="0"/>
              <a:t>Lane Departure Detection and Warning:</a:t>
            </a:r>
            <a:r>
              <a:rPr lang="en-US" dirty="0"/>
              <a:t> Determine when the vehicle is departing from its travel lane and warn the operator. Requires recognition of a travel lane.</a:t>
            </a:r>
          </a:p>
          <a:p>
            <a:pPr lvl="1"/>
            <a:r>
              <a:rPr lang="en-US" b="1" u="sng" dirty="0"/>
              <a:t>Collision and Obstacle Avoidance:</a:t>
            </a:r>
            <a:r>
              <a:rPr lang="en-US" dirty="0"/>
              <a:t> Detect obstacles in the path of the vehicle to predict collisions and warn the operator.</a:t>
            </a:r>
          </a:p>
        </p:txBody>
      </p:sp>
    </p:spTree>
    <p:extLst>
      <p:ext uri="{BB962C8B-B14F-4D97-AF65-F5344CB8AC3E}">
        <p14:creationId xmlns:p14="http://schemas.microsoft.com/office/powerpoint/2010/main" val="158543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857" y="2097088"/>
            <a:ext cx="8265110" cy="4146661"/>
          </a:xfrm>
        </p:spPr>
      </p:pic>
    </p:spTree>
    <p:extLst>
      <p:ext uri="{BB962C8B-B14F-4D97-AF65-F5344CB8AC3E}">
        <p14:creationId xmlns:p14="http://schemas.microsoft.com/office/powerpoint/2010/main" val="138256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9C508A-2D2E-40EA-AB1F-43041265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6A0B8A-4FAA-4568-A060-1D584F6F4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/>
              <a:t>Object Oriented Programming:</a:t>
            </a:r>
            <a:r>
              <a:rPr lang="en-US" dirty="0"/>
              <a:t> An OO architecture will help to create an encapsulated, modular software system that can be built on. OO architecture will also help distribute the work across the team members.</a:t>
            </a:r>
          </a:p>
          <a:p>
            <a:r>
              <a:rPr lang="en-US" u="sng" dirty="0"/>
              <a:t>Event driven architecture:</a:t>
            </a:r>
            <a:r>
              <a:rPr lang="en-US" dirty="0"/>
              <a:t> The software architecture will need to have modules that will monitor specific changes in the videos, and trigger functions to process those updates (for ex: speed limit sign comes into view)</a:t>
            </a:r>
          </a:p>
          <a:p>
            <a:r>
              <a:rPr lang="en-US" u="sng" dirty="0"/>
              <a:t>Processing Optimizations:</a:t>
            </a:r>
            <a:r>
              <a:rPr lang="en-US" dirty="0"/>
              <a:t> The target environment does not have very powerful processing power, making it very important to have optimized algorithms for video processing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79535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E1123C-963D-45A1-979B-3FACC9F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A684A9-BC2F-4302-BF2F-FFE0E47D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9072"/>
            <a:ext cx="9905999" cy="4450080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Modular structure:</a:t>
            </a:r>
            <a:r>
              <a:rPr lang="en-US" dirty="0" smtClean="0"/>
              <a:t> With an OO architecture, each independent function can be partitioned into its own module</a:t>
            </a:r>
          </a:p>
          <a:p>
            <a:pPr lvl="1"/>
            <a:r>
              <a:rPr lang="en-US" dirty="0" smtClean="0"/>
              <a:t>This allows for </a:t>
            </a:r>
            <a:r>
              <a:rPr lang="en-US" dirty="0" smtClean="0"/>
              <a:t>simultaneous </a:t>
            </a:r>
            <a:r>
              <a:rPr lang="en-US" dirty="0"/>
              <a:t>development and </a:t>
            </a:r>
            <a:r>
              <a:rPr lang="en-US" dirty="0" smtClean="0"/>
              <a:t>independent verification activities</a:t>
            </a:r>
          </a:p>
          <a:p>
            <a:pPr lvl="1"/>
            <a:r>
              <a:rPr lang="en-US" dirty="0" smtClean="0"/>
              <a:t>Some high-level functions are common across system functions and will need to be completed prior to lower-level functions</a:t>
            </a:r>
            <a:endParaRPr lang="en-US" dirty="0"/>
          </a:p>
          <a:p>
            <a:r>
              <a:rPr lang="en-US" b="1" u="sng" dirty="0" smtClean="0"/>
              <a:t>Common functions </a:t>
            </a:r>
            <a:r>
              <a:rPr lang="en-US" b="1" u="sng" dirty="0"/>
              <a:t>the system performs:</a:t>
            </a:r>
            <a:endParaRPr lang="en-US" dirty="0"/>
          </a:p>
          <a:p>
            <a:pPr lvl="1"/>
            <a:r>
              <a:rPr lang="en-US" dirty="0"/>
              <a:t>Object identification: The system identifies objects of interest in the picture frame</a:t>
            </a:r>
          </a:p>
          <a:p>
            <a:pPr lvl="1"/>
            <a:r>
              <a:rPr lang="en-US" dirty="0"/>
              <a:t>Object </a:t>
            </a:r>
            <a:r>
              <a:rPr lang="en-US" dirty="0" smtClean="0"/>
              <a:t>recognition</a:t>
            </a:r>
            <a:r>
              <a:rPr lang="en-US" dirty="0"/>
              <a:t>: Once an object </a:t>
            </a:r>
            <a:r>
              <a:rPr lang="en-US" dirty="0" smtClean="0"/>
              <a:t>is </a:t>
            </a:r>
            <a:r>
              <a:rPr lang="en-US" dirty="0"/>
              <a:t>identified, the system classifies </a:t>
            </a:r>
            <a:r>
              <a:rPr lang="en-US" dirty="0" smtClean="0"/>
              <a:t>it and calls the appropriate sub-function to handle the event</a:t>
            </a:r>
          </a:p>
          <a:p>
            <a:pPr lvl="2"/>
            <a:r>
              <a:rPr lang="en-US" dirty="0" smtClean="0"/>
              <a:t>For example, a lane marker is in the picture frame; is there a lane departure event?</a:t>
            </a:r>
            <a:endParaRPr lang="en-US" dirty="0"/>
          </a:p>
          <a:p>
            <a:pPr lvl="1"/>
            <a:r>
              <a:rPr lang="en-US" dirty="0"/>
              <a:t>Notification: When a significant object </a:t>
            </a:r>
            <a:r>
              <a:rPr lang="en-US" dirty="0" smtClean="0"/>
              <a:t>or event </a:t>
            </a:r>
            <a:r>
              <a:rPr lang="en-US" dirty="0"/>
              <a:t>is confirmed, </a:t>
            </a:r>
            <a:r>
              <a:rPr lang="en-US" dirty="0" smtClean="0"/>
              <a:t>the sub-function returns the results so the system can notify </a:t>
            </a:r>
            <a:r>
              <a:rPr lang="en-US" dirty="0"/>
              <a:t>the </a:t>
            </a:r>
            <a:r>
              <a:rPr lang="en-US" dirty="0" smtClean="0"/>
              <a:t>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4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E1123C-963D-45A1-979B-3FACC9F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A684A9-BC2F-4302-BF2F-FFE0E47D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534"/>
            <a:ext cx="9905999" cy="4308953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Performance:</a:t>
            </a:r>
            <a:r>
              <a:rPr lang="en-US" dirty="0"/>
              <a:t> TBD – describe performance characteristics that must be achieved</a:t>
            </a:r>
          </a:p>
          <a:p>
            <a:r>
              <a:rPr lang="en-US" b="1" u="sng" dirty="0"/>
              <a:t>Needs to yield results fast enough to improve driver safety:</a:t>
            </a:r>
            <a:endParaRPr lang="en-US" dirty="0"/>
          </a:p>
          <a:p>
            <a:pPr lvl="1"/>
            <a:r>
              <a:rPr lang="en-US" dirty="0"/>
              <a:t>Average driver reaction brake time is </a:t>
            </a:r>
            <a:r>
              <a:rPr lang="en-US" b="1" dirty="0"/>
              <a:t>2.3 seconds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2"/>
              </a:rPr>
              <a:t>https://copradar.com/redlight/factors/index.html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Average reaction time in general:</a:t>
            </a:r>
          </a:p>
          <a:p>
            <a:pPr lvl="2"/>
            <a:r>
              <a:rPr lang="en-US" dirty="0"/>
              <a:t>0.25 seconds for visual stimulus</a:t>
            </a:r>
          </a:p>
          <a:p>
            <a:pPr lvl="2"/>
            <a:r>
              <a:rPr lang="en-US" dirty="0"/>
              <a:t>0.17 for audio stimulus</a:t>
            </a:r>
          </a:p>
          <a:p>
            <a:pPr lvl="2"/>
            <a:r>
              <a:rPr lang="en-US" dirty="0"/>
              <a:t>0.15 seconds for touch stimulus</a:t>
            </a:r>
          </a:p>
          <a:p>
            <a:pPr lvl="2"/>
            <a:r>
              <a:rPr lang="en-US" dirty="0">
                <a:hlinkClick r:id="rId3"/>
              </a:rPr>
              <a:t>https://backyardbrains.com/experiments/reactiontime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762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E1123C-963D-45A1-979B-3FACC9F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&amp;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A684A9-BC2F-4302-BF2F-FFE0E47D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534"/>
            <a:ext cx="9905999" cy="4308953"/>
          </a:xfrm>
        </p:spPr>
        <p:txBody>
          <a:bodyPr>
            <a:normAutofit/>
          </a:bodyPr>
          <a:lstStyle/>
          <a:p>
            <a:r>
              <a:rPr lang="en-US" b="1" u="sng" dirty="0"/>
              <a:t>Safety</a:t>
            </a:r>
            <a:r>
              <a:rPr lang="en-US" dirty="0"/>
              <a:t>: ADAS Level 1 (SAE) – Assisted Driving – Minimal Safety Impact</a:t>
            </a:r>
          </a:p>
          <a:p>
            <a:pPr lvl="1"/>
            <a:r>
              <a:rPr lang="en-US" dirty="0"/>
              <a:t>System has no direct control of the vehicle</a:t>
            </a:r>
          </a:p>
          <a:p>
            <a:pPr lvl="1"/>
            <a:r>
              <a:rPr lang="en-US" dirty="0"/>
              <a:t>False Alarms: Will increase driver workload, may result in anomalous driver reaction</a:t>
            </a:r>
          </a:p>
          <a:p>
            <a:r>
              <a:rPr lang="en-US" b="1" u="sng" dirty="0"/>
              <a:t>Reliability</a:t>
            </a:r>
            <a:r>
              <a:rPr lang="en-US" dirty="0"/>
              <a:t>: Degree to which the system is accurate, consistent and available</a:t>
            </a:r>
          </a:p>
          <a:p>
            <a:pPr lvl="1"/>
            <a:r>
              <a:rPr lang="en-US" dirty="0"/>
              <a:t>As an aid, the system does not need to have strict reliability objectives</a:t>
            </a:r>
          </a:p>
          <a:p>
            <a:pPr lvl="1"/>
            <a:r>
              <a:rPr lang="en-US" u="sng" dirty="0"/>
              <a:t>Accuracy Goal</a:t>
            </a:r>
            <a:r>
              <a:rPr lang="en-US" dirty="0"/>
              <a:t>: 75% of detections/alerts are valid and timely</a:t>
            </a:r>
          </a:p>
          <a:p>
            <a:pPr lvl="1"/>
            <a:r>
              <a:rPr lang="en-US" u="sng" dirty="0"/>
              <a:t>Consistency Goal</a:t>
            </a:r>
            <a:r>
              <a:rPr lang="en-US" dirty="0"/>
              <a:t>: 90% of similar events are detected</a:t>
            </a:r>
          </a:p>
          <a:p>
            <a:pPr lvl="1"/>
            <a:r>
              <a:rPr lang="en-US" u="sng" dirty="0"/>
              <a:t>Availability Goal</a:t>
            </a:r>
            <a:r>
              <a:rPr lang="en-US" dirty="0"/>
              <a:t>: Operational 90% of the time in normal daylight driving</a:t>
            </a:r>
          </a:p>
          <a:p>
            <a:pPr lvl="2"/>
            <a:r>
              <a:rPr lang="en-US" dirty="0"/>
              <a:t>Excludes nighttime and bright sunlight/glare conditions</a:t>
            </a:r>
          </a:p>
        </p:txBody>
      </p:sp>
    </p:spTree>
    <p:extLst>
      <p:ext uri="{BB962C8B-B14F-4D97-AF65-F5344CB8AC3E}">
        <p14:creationId xmlns:p14="http://schemas.microsoft.com/office/powerpoint/2010/main" val="25872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49EC41-9B0B-40CB-9E1E-85D4384B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22F38E-8C72-47DE-836C-4A96E04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Auto Manufacturers - Computer Vision driving aids can be used as an important safety feature in all types of vehicles. It plays major role in autonomous vehicles</a:t>
            </a:r>
          </a:p>
          <a:p>
            <a:pPr fontAlgn="base"/>
            <a:r>
              <a:rPr lang="en-US" dirty="0"/>
              <a:t>Visually impaired(VI) assistance technology manufacturers - To provide additional support, or possibly replace the long cane and the guide dog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28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830</Words>
  <Application>Microsoft Office PowerPoint</Application>
  <PresentationFormat>Custom</PresentationFormat>
  <Paragraphs>75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Circuit</vt:lpstr>
      <vt:lpstr>Computer vision driving aids an adaptation of adas to the android platform</vt:lpstr>
      <vt:lpstr>Team members</vt:lpstr>
      <vt:lpstr>Project overview</vt:lpstr>
      <vt:lpstr>System block diagram</vt:lpstr>
      <vt:lpstr>Extensibility</vt:lpstr>
      <vt:lpstr>Modularity</vt:lpstr>
      <vt:lpstr>Performance</vt:lpstr>
      <vt:lpstr>Safety &amp; reliability</vt:lpstr>
      <vt:lpstr>customers</vt:lpstr>
      <vt:lpstr>Stakeholders</vt:lpstr>
      <vt:lpstr>impact</vt:lpstr>
      <vt:lpstr>Risks and challenges</vt:lpstr>
      <vt:lpstr>Team Interactions</vt:lpstr>
      <vt:lpstr>We are… the Back seat drivers!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driving aids</dc:title>
  <dc:creator>Keith Roseberry</dc:creator>
  <cp:keywords>Non Technical</cp:keywords>
  <cp:lastModifiedBy>pw53950</cp:lastModifiedBy>
  <cp:revision>30</cp:revision>
  <dcterms:created xsi:type="dcterms:W3CDTF">2018-08-29T21:51:56Z</dcterms:created>
  <dcterms:modified xsi:type="dcterms:W3CDTF">2018-09-02T17:46:52Z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cb873e4b-f79e-427c-a7f4-073232b561a4</vt:lpwstr>
  </property>
  <property fmtid="{D5CDD505-2E9C-101B-9397-08002B2CF9AE}" pid="3" name="UTCTechnicalData">
    <vt:lpwstr>No</vt:lpwstr>
  </property>
  <property fmtid="{D5CDD505-2E9C-101B-9397-08002B2CF9AE}" pid="4" name="UTCTechnicalDataKeyword">
    <vt:lpwstr>Non Technical</vt:lpwstr>
  </property>
</Properties>
</file>