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62" r:id="rId5"/>
    <p:sldId id="264" r:id="rId6"/>
    <p:sldId id="263" r:id="rId7"/>
    <p:sldId id="259" r:id="rId8"/>
    <p:sldId id="265" r:id="rId9"/>
    <p:sldId id="266" r:id="rId10"/>
    <p:sldId id="267" r:id="rId11"/>
    <p:sldId id="260" r:id="rId12"/>
    <p:sldId id="269" r:id="rId13"/>
    <p:sldId id="261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8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84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21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1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000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6074657" y="-2718320"/>
            <a:ext cx="9378001" cy="937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734" y="1956914"/>
            <a:ext cx="206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rgbClr val="35669B"/>
                </a:solidFill>
              </a:rPr>
              <a:t>2024</a:t>
            </a:r>
            <a:endParaRPr lang="zh-CN" altLang="en-US" sz="5400" dirty="0">
              <a:solidFill>
                <a:srgbClr val="35669B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116" y="2771242"/>
            <a:ext cx="3685611" cy="174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“大数吃小数”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演示文档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948734" y="4826963"/>
            <a:ext cx="2297613" cy="29211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410422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</a:t>
            </a:r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设计及</a:t>
            </a:r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代码详细说明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0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21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23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28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9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5581933" y="3280260"/>
            <a:ext cx="1141928" cy="1141928"/>
          </a:xfrm>
          <a:prstGeom prst="rect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55235" y="1896209"/>
            <a:ext cx="252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touchMove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555235" y="2445848"/>
            <a:ext cx="304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根据手指移动调整蛇的移动方向。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853562" y="2199991"/>
            <a:ext cx="304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3200" dirty="0">
                <a:solidFill>
                  <a:schemeClr val="accent1">
                    <a:lumMod val="50000"/>
                  </a:schemeClr>
                </a:solidFill>
              </a:rPr>
              <a:t>主要函数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541554" y="4914474"/>
            <a:ext cx="223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541555" y="5293764"/>
            <a:ext cx="304928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页面准备好后初始化游戏环境，包括画布和食物。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21527" y="4914474"/>
            <a:ext cx="23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touchStart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63982" y="5293764"/>
            <a:ext cx="2196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触摸开始的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系统要求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系统要求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987783" y="2205395"/>
            <a:ext cx="1540698" cy="1787869"/>
          </a:xfrm>
          <a:prstGeom prst="triangle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42515" y="2661168"/>
            <a:ext cx="843365" cy="84336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566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1724761" y="2888275"/>
            <a:ext cx="347974" cy="389149"/>
            <a:chOff x="5999255" y="3275006"/>
            <a:chExt cx="402656" cy="450303"/>
          </a:xfrm>
          <a:solidFill>
            <a:srgbClr val="35669B"/>
          </a:solidFill>
          <a:effectLst/>
        </p:grpSpPr>
        <p:sp>
          <p:nvSpPr>
            <p:cNvPr id="11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29" cy="30829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1"/>
            <p:cNvSpPr>
              <a:spLocks noEditPoints="1"/>
            </p:cNvSpPr>
            <p:nvPr/>
          </p:nvSpPr>
          <p:spPr bwMode="auto">
            <a:xfrm>
              <a:off x="6172090" y="3380575"/>
              <a:ext cx="97161" cy="97160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等腰三角形 15"/>
          <p:cNvSpPr/>
          <p:nvPr/>
        </p:nvSpPr>
        <p:spPr>
          <a:xfrm rot="5400000">
            <a:off x="9052514" y="2205396"/>
            <a:ext cx="1540698" cy="1787869"/>
          </a:xfrm>
          <a:prstGeom prst="triangle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8507246" y="2661169"/>
            <a:ext cx="843365" cy="84336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28EA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59095" y="2905658"/>
            <a:ext cx="339665" cy="336162"/>
            <a:chOff x="6967126" y="4092464"/>
            <a:chExt cx="453105" cy="448433"/>
          </a:xfrm>
          <a:solidFill>
            <a:srgbClr val="528EA9"/>
          </a:solidFill>
          <a:effectLst/>
        </p:grpSpPr>
        <p:sp>
          <p:nvSpPr>
            <p:cNvPr id="19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等腰三角形 20"/>
          <p:cNvSpPr/>
          <p:nvPr/>
        </p:nvSpPr>
        <p:spPr>
          <a:xfrm rot="5400000">
            <a:off x="6686797" y="2205395"/>
            <a:ext cx="1540698" cy="1787869"/>
          </a:xfrm>
          <a:prstGeom prst="triangle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6141529" y="2661168"/>
            <a:ext cx="843365" cy="84336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3566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97469" y="2854971"/>
            <a:ext cx="317228" cy="405698"/>
            <a:chOff x="1605186" y="572440"/>
            <a:chExt cx="563562" cy="720725"/>
          </a:xfrm>
          <a:solidFill>
            <a:srgbClr val="35669B"/>
          </a:solidFill>
          <a:effectLst/>
        </p:grpSpPr>
        <p:sp>
          <p:nvSpPr>
            <p:cNvPr id="24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等腰三角形 26"/>
          <p:cNvSpPr/>
          <p:nvPr/>
        </p:nvSpPr>
        <p:spPr>
          <a:xfrm rot="5400000">
            <a:off x="4353252" y="2205395"/>
            <a:ext cx="1540698" cy="1787869"/>
          </a:xfrm>
          <a:prstGeom prst="triangle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807984" y="2661168"/>
            <a:ext cx="843365" cy="84336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28EA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059433" y="2934700"/>
            <a:ext cx="334312" cy="332704"/>
            <a:chOff x="-136302" y="1682102"/>
            <a:chExt cx="660401" cy="657225"/>
          </a:xfrm>
          <a:solidFill>
            <a:srgbClr val="528EA9"/>
          </a:solidFill>
          <a:effectLst/>
        </p:grpSpPr>
        <p:sp>
          <p:nvSpPr>
            <p:cNvPr id="30" name="Freeform 36"/>
            <p:cNvSpPr/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7"/>
            <p:cNvSpPr/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309255" y="4201867"/>
            <a:ext cx="200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微信客户端版本：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41209" y="4699283"/>
            <a:ext cx="2410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信客户端版本：用户需要安装最新版本的微信客户端，因为旧版本的微信可能不支持小程序或者小程序的部分功能。通常，微信会定期更新，以支持新发布的小程序特性。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73261" y="4201867"/>
            <a:ext cx="200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操作系统兼容性：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74677" y="4201867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设备性能：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97557" y="4201867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网络连接：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16495" y="4730061"/>
            <a:ext cx="211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iOS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设备：需要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9.0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或更高版本的操作系统。</a:t>
            </a:r>
          </a:p>
          <a:p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Android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设备：需要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5.0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或更高版本的操作系统。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50565" y="4699283"/>
            <a:ext cx="2115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虽然小程序对设备的硬件要求不高，但为了保证良好的用户体验，建议使用性能较好的智能手机或平板电脑。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01632" y="4699283"/>
            <a:ext cx="2115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使用微信小程序通常需要稳定的网络连接，无论是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还是移动数据网络，以便能够正常加载和使用小程序。</a:t>
            </a: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功能演示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41" y="267851"/>
            <a:ext cx="2789959" cy="61999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5727" y="1759527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开始游戏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47509"/>
      </p:ext>
    </p:extLst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69" y="0"/>
            <a:ext cx="30861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69" y="94063"/>
            <a:ext cx="3086100" cy="68580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8035635" y="1427018"/>
            <a:ext cx="387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吃</a:t>
            </a:r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到比自己小的数</a:t>
            </a:r>
            <a:endParaRPr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得分！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42585"/>
      </p:ext>
    </p:extLst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8645"/>
            <a:ext cx="30861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20921" y="1918855"/>
            <a:ext cx="437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吃到比自己大的数</a:t>
            </a:r>
            <a:endParaRPr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 dirty="0" smtClean="0">
                <a:solidFill>
                  <a:schemeClr val="accent1">
                    <a:lumMod val="50000"/>
                  </a:schemeClr>
                </a:solidFill>
              </a:rPr>
              <a:t>——</a:t>
            </a:r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失败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94063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7130"/>
      </p:ext>
    </p:extLst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5" y="94063"/>
            <a:ext cx="30861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5109" y="1579418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蛇头撞墙，失败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83981"/>
      </p:ext>
    </p:extLst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4312468" y="-4393124"/>
            <a:ext cx="9378001" cy="9378001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7167448" y="192654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游戏</a:t>
            </a:r>
            <a:r>
              <a:rPr lang="zh-CN" altLang="en-US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概述及玩法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7145673" y="2833010"/>
            <a:ext cx="382712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</a:t>
            </a:r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</a:t>
            </a:r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代码详细说明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7145673" y="373947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en-US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要求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Rectangle 47"/>
          <p:cNvSpPr/>
          <p:nvPr/>
        </p:nvSpPr>
        <p:spPr>
          <a:xfrm>
            <a:off x="6588913" y="192654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6588913" y="283301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6588913" y="373947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6588913" y="464594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25613" y="2907580"/>
            <a:ext cx="322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8576626" y="2168999"/>
            <a:ext cx="9378001" cy="9378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05521" y="4591439"/>
            <a:ext cx="31075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功能演示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游戏概述及玩法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游戏概述及玩法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91923" y="2316860"/>
            <a:ext cx="8101498" cy="3079006"/>
          </a:xfrm>
          <a:prstGeom prst="rect">
            <a:avLst/>
          </a:prstGeom>
          <a:solidFill>
            <a:srgbClr val="35669B"/>
          </a:solidFill>
          <a:ln w="38100">
            <a:noFill/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691923" y="1628777"/>
            <a:ext cx="33178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</a:t>
            </a:r>
            <a:r>
              <a:rPr lang="zh-CN" altLang="en-US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概述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493" y="2688924"/>
            <a:ext cx="71353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</a:rPr>
              <a:t>本项目旨在通过一款基于贪吃蛇改编的趣味小游戏，帮助小朋友在娱乐中学习数字大小的概念。游戏采用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zh-CN" altLang="zh-CN" dirty="0">
                <a:solidFill>
                  <a:schemeClr val="bg1"/>
                </a:solidFill>
              </a:rPr>
              <a:t>大数吃小数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zh-CN" dirty="0">
                <a:solidFill>
                  <a:schemeClr val="bg1"/>
                </a:solidFill>
              </a:rPr>
              <a:t>的规则，让玩家在控制贪吃蛇的过程中，通过吞噬比自身数字小的食物来增长身体长度和得分，同时避免吃到比自己数字大的食物或触碰游戏边界，以此加深对数字大小关系的理解。</a:t>
            </a:r>
          </a:p>
        </p:txBody>
      </p:sp>
      <p:pic>
        <p:nvPicPr>
          <p:cNvPr id="11" name="Picture 3" descr="C:\Users\Administrator\Desktop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5" y="346842"/>
            <a:ext cx="5613450" cy="61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游戏概述及玩法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Group 27"/>
          <p:cNvGrpSpPr/>
          <p:nvPr>
            <p:custDataLst>
              <p:tags r:id="rId1"/>
            </p:custDataLst>
          </p:nvPr>
        </p:nvGrpSpPr>
        <p:grpSpPr bwMode="gray">
          <a:xfrm>
            <a:off x="5662023" y="2342218"/>
            <a:ext cx="6154608" cy="3799349"/>
            <a:chOff x="1832768" y="1268759"/>
            <a:chExt cx="6240462" cy="3571875"/>
          </a:xfrm>
          <a:solidFill>
            <a:schemeClr val="tx2">
              <a:alpha val="71000"/>
            </a:schemeClr>
          </a:solidFill>
        </p:grpSpPr>
        <p:sp>
          <p:nvSpPr>
            <p:cNvPr id="8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51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44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6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40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35669B">
                <a:alpha val="85000"/>
              </a:srgb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23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27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8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9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0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1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2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3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4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5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6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7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9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24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1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296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97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20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1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2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98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0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18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9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1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2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16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7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3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4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14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5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5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08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12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3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9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7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294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288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263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8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51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58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9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0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1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2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2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53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4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5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7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22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5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1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2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20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5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71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4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17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8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9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75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15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6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83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13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4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8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11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2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89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08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09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0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6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17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19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20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1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2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3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4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5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6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7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8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9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1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2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4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5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7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8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39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69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0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40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1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5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6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7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8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9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0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1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2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3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4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5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6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7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8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9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1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2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3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4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5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66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67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168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362" name="文本框 361"/>
          <p:cNvSpPr txBox="1"/>
          <p:nvPr/>
        </p:nvSpPr>
        <p:spPr>
          <a:xfrm>
            <a:off x="540291" y="1606097"/>
            <a:ext cx="1415764" cy="57246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基本玩法</a:t>
            </a:r>
            <a:endParaRPr lang="zh-CN" altLang="en-US" sz="2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文本框 363"/>
          <p:cNvSpPr txBox="1"/>
          <p:nvPr/>
        </p:nvSpPr>
        <p:spPr>
          <a:xfrm>
            <a:off x="540291" y="3962683"/>
            <a:ext cx="1415764" cy="5277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  <p:cxnSp>
        <p:nvCxnSpPr>
          <p:cNvPr id="365" name="直接连接符 364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532500" y="2125989"/>
            <a:ext cx="4732189" cy="175432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玩家</a:t>
            </a:r>
            <a:r>
              <a:rPr lang="zh-CN" altLang="zh-CN" dirty="0"/>
              <a:t>通过触摸屏幕控制蛇头移动方向，目标是吃掉随机出现的食物。每吃掉一个食物，蛇的长度增加，得分增加。游戏结束条件是蛇头碰到屏幕边缘或自己的身体。</a:t>
            </a:r>
          </a:p>
        </p:txBody>
      </p:sp>
      <p:sp>
        <p:nvSpPr>
          <p:cNvPr id="367" name="矩形 366"/>
          <p:cNvSpPr/>
          <p:nvPr/>
        </p:nvSpPr>
        <p:spPr>
          <a:xfrm>
            <a:off x="463728" y="4454925"/>
            <a:ext cx="4732189" cy="170687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支持</a:t>
            </a:r>
            <a:r>
              <a:rPr lang="zh-CN" altLang="zh-CN" dirty="0"/>
              <a:t>触摸控制。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食物随机出现，增加游戏挑战性。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蛇的速度会随着吃食物的数量增加而加快。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游戏结束时显示最终得分。</a:t>
            </a: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游戏概述及玩法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4" cstate="print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93080" y="1761203"/>
            <a:ext cx="2706057" cy="2048729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93080" y="3924661"/>
            <a:ext cx="2706057" cy="2278699"/>
          </a:xfrm>
          <a:prstGeom prst="rect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34457" y="3924661"/>
            <a:ext cx="2634562" cy="2278699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66686" y="2022123"/>
            <a:ext cx="16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开始游戏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775962" y="2575237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2195512" y="2689966"/>
            <a:ext cx="2195513" cy="7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进入游戏后，选择“开始游戏”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00062" y="4083419"/>
            <a:ext cx="16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控制蛇头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77596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1869938" y="4670633"/>
            <a:ext cx="276988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</a:rPr>
              <a:t>在移动设备上，触摸屏幕左右滑动来控制方向；在桌面设备上，使用键盘箭头键或</a:t>
            </a:r>
            <a:r>
              <a:rPr lang="en-US" altLang="zh-CN" dirty="0">
                <a:solidFill>
                  <a:schemeClr val="bg1"/>
                </a:solidFill>
              </a:rPr>
              <a:t>WASD</a:t>
            </a:r>
            <a:r>
              <a:rPr lang="zh-CN" altLang="zh-CN" dirty="0">
                <a:solidFill>
                  <a:schemeClr val="bg1"/>
                </a:solidFill>
              </a:rPr>
              <a:t>键控制方向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5156" y="4079569"/>
            <a:ext cx="16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吃掉数字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535212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/>
          <p:cNvSpPr txBox="1"/>
          <p:nvPr/>
        </p:nvSpPr>
        <p:spPr>
          <a:xfrm>
            <a:off x="4752111" y="4711388"/>
            <a:ext cx="261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蛇头会自动前进，玩家需要控制方向来吃掉比自己编号小的蛇头。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吃掉后，蛇头的数字会增加，长度也会增长</a:t>
            </a:r>
            <a:r>
              <a:rPr lang="zh-CN" altLang="zh-CN" dirty="0" smtClean="0">
                <a:solidFill>
                  <a:schemeClr val="bg1"/>
                </a:solidFill>
              </a:rPr>
              <a:t>。</a:t>
            </a:r>
            <a:endParaRPr lang="zh-CN" altLang="zh-CN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97745" y="4260992"/>
            <a:ext cx="1047750" cy="977900"/>
            <a:chOff x="1674813" y="965200"/>
            <a:chExt cx="1047750" cy="977900"/>
          </a:xfrm>
          <a:solidFill>
            <a:schemeClr val="bg1"/>
          </a:solidFill>
        </p:grpSpPr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1674813" y="965200"/>
              <a:ext cx="635000" cy="977900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286" y="20"/>
                </a:cxn>
                <a:cxn ang="0">
                  <a:pos x="296" y="62"/>
                </a:cxn>
                <a:cxn ang="0">
                  <a:pos x="294" y="66"/>
                </a:cxn>
                <a:cxn ang="0">
                  <a:pos x="276" y="52"/>
                </a:cxn>
                <a:cxn ang="0">
                  <a:pos x="266" y="54"/>
                </a:cxn>
                <a:cxn ang="0">
                  <a:pos x="26" y="106"/>
                </a:cxn>
                <a:cxn ang="0">
                  <a:pos x="26" y="112"/>
                </a:cxn>
                <a:cxn ang="0">
                  <a:pos x="122" y="546"/>
                </a:cxn>
                <a:cxn ang="0">
                  <a:pos x="152" y="540"/>
                </a:cxn>
                <a:cxn ang="0">
                  <a:pos x="356" y="422"/>
                </a:cxn>
                <a:cxn ang="0">
                  <a:pos x="372" y="414"/>
                </a:cxn>
                <a:cxn ang="0">
                  <a:pos x="400" y="546"/>
                </a:cxn>
                <a:cxn ang="0">
                  <a:pos x="388" y="562"/>
                </a:cxn>
                <a:cxn ang="0">
                  <a:pos x="144" y="616"/>
                </a:cxn>
                <a:cxn ang="0">
                  <a:pos x="126" y="614"/>
                </a:cxn>
                <a:cxn ang="0">
                  <a:pos x="118" y="606"/>
                </a:cxn>
                <a:cxn ang="0">
                  <a:pos x="2" y="84"/>
                </a:cxn>
                <a:cxn ang="0">
                  <a:pos x="2" y="66"/>
                </a:cxn>
                <a:cxn ang="0">
                  <a:pos x="8" y="56"/>
                </a:cxn>
                <a:cxn ang="0">
                  <a:pos x="20" y="52"/>
                </a:cxn>
                <a:cxn ang="0">
                  <a:pos x="186" y="34"/>
                </a:cxn>
                <a:cxn ang="0">
                  <a:pos x="134" y="46"/>
                </a:cxn>
                <a:cxn ang="0">
                  <a:pos x="126" y="56"/>
                </a:cxn>
                <a:cxn ang="0">
                  <a:pos x="130" y="62"/>
                </a:cxn>
                <a:cxn ang="0">
                  <a:pos x="138" y="64"/>
                </a:cxn>
                <a:cxn ang="0">
                  <a:pos x="194" y="52"/>
                </a:cxn>
                <a:cxn ang="0">
                  <a:pos x="198" y="44"/>
                </a:cxn>
                <a:cxn ang="0">
                  <a:pos x="192" y="34"/>
                </a:cxn>
                <a:cxn ang="0">
                  <a:pos x="96" y="54"/>
                </a:cxn>
                <a:cxn ang="0">
                  <a:pos x="90" y="62"/>
                </a:cxn>
                <a:cxn ang="0">
                  <a:pos x="92" y="68"/>
                </a:cxn>
                <a:cxn ang="0">
                  <a:pos x="98" y="72"/>
                </a:cxn>
                <a:cxn ang="0">
                  <a:pos x="108" y="66"/>
                </a:cxn>
                <a:cxn ang="0">
                  <a:pos x="108" y="58"/>
                </a:cxn>
                <a:cxn ang="0">
                  <a:pos x="96" y="54"/>
                </a:cxn>
                <a:cxn ang="0">
                  <a:pos x="250" y="538"/>
                </a:cxn>
                <a:cxn ang="0">
                  <a:pos x="236" y="550"/>
                </a:cxn>
                <a:cxn ang="0">
                  <a:pos x="238" y="562"/>
                </a:cxn>
                <a:cxn ang="0">
                  <a:pos x="254" y="574"/>
                </a:cxn>
                <a:cxn ang="0">
                  <a:pos x="268" y="568"/>
                </a:cxn>
                <a:cxn ang="0">
                  <a:pos x="272" y="554"/>
                </a:cxn>
                <a:cxn ang="0">
                  <a:pos x="258" y="538"/>
                </a:cxn>
              </a:cxnLst>
              <a:rect l="0" t="0" r="r" b="b"/>
              <a:pathLst>
                <a:path w="400" h="616">
                  <a:moveTo>
                    <a:pt x="258" y="2"/>
                  </a:moveTo>
                  <a:lnTo>
                    <a:pt x="258" y="2"/>
                  </a:lnTo>
                  <a:lnTo>
                    <a:pt x="266" y="0"/>
                  </a:lnTo>
                  <a:lnTo>
                    <a:pt x="276" y="4"/>
                  </a:lnTo>
                  <a:lnTo>
                    <a:pt x="282" y="10"/>
                  </a:lnTo>
                  <a:lnTo>
                    <a:pt x="286" y="20"/>
                  </a:lnTo>
                  <a:lnTo>
                    <a:pt x="286" y="20"/>
                  </a:lnTo>
                  <a:lnTo>
                    <a:pt x="296" y="62"/>
                  </a:lnTo>
                  <a:lnTo>
                    <a:pt x="296" y="62"/>
                  </a:lnTo>
                  <a:lnTo>
                    <a:pt x="296" y="64"/>
                  </a:lnTo>
                  <a:lnTo>
                    <a:pt x="294" y="66"/>
                  </a:lnTo>
                  <a:lnTo>
                    <a:pt x="294" y="66"/>
                  </a:lnTo>
                  <a:lnTo>
                    <a:pt x="282" y="80"/>
                  </a:lnTo>
                  <a:lnTo>
                    <a:pt x="282" y="80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66" y="54"/>
                  </a:lnTo>
                  <a:lnTo>
                    <a:pt x="266" y="54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84" y="378"/>
                  </a:lnTo>
                  <a:lnTo>
                    <a:pt x="84" y="378"/>
                  </a:lnTo>
                  <a:lnTo>
                    <a:pt x="122" y="546"/>
                  </a:lnTo>
                  <a:lnTo>
                    <a:pt x="122" y="546"/>
                  </a:lnTo>
                  <a:lnTo>
                    <a:pt x="152" y="540"/>
                  </a:lnTo>
                  <a:lnTo>
                    <a:pt x="152" y="540"/>
                  </a:lnTo>
                  <a:lnTo>
                    <a:pt x="372" y="494"/>
                  </a:lnTo>
                  <a:lnTo>
                    <a:pt x="372" y="494"/>
                  </a:lnTo>
                  <a:lnTo>
                    <a:pt x="356" y="422"/>
                  </a:lnTo>
                  <a:lnTo>
                    <a:pt x="356" y="422"/>
                  </a:lnTo>
                  <a:lnTo>
                    <a:pt x="372" y="414"/>
                  </a:lnTo>
                  <a:lnTo>
                    <a:pt x="372" y="414"/>
                  </a:lnTo>
                  <a:lnTo>
                    <a:pt x="400" y="536"/>
                  </a:lnTo>
                  <a:lnTo>
                    <a:pt x="400" y="536"/>
                  </a:lnTo>
                  <a:lnTo>
                    <a:pt x="400" y="54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88" y="562"/>
                  </a:lnTo>
                  <a:lnTo>
                    <a:pt x="380" y="566"/>
                  </a:lnTo>
                  <a:lnTo>
                    <a:pt x="380" y="566"/>
                  </a:lnTo>
                  <a:lnTo>
                    <a:pt x="144" y="616"/>
                  </a:lnTo>
                  <a:lnTo>
                    <a:pt x="144" y="616"/>
                  </a:lnTo>
                  <a:lnTo>
                    <a:pt x="134" y="616"/>
                  </a:lnTo>
                  <a:lnTo>
                    <a:pt x="126" y="614"/>
                  </a:lnTo>
                  <a:lnTo>
                    <a:pt x="126" y="614"/>
                  </a:lnTo>
                  <a:lnTo>
                    <a:pt x="122" y="610"/>
                  </a:lnTo>
                  <a:lnTo>
                    <a:pt x="118" y="606"/>
                  </a:lnTo>
                  <a:lnTo>
                    <a:pt x="112" y="596"/>
                  </a:lnTo>
                  <a:lnTo>
                    <a:pt x="112" y="596"/>
                  </a:lnTo>
                  <a:lnTo>
                    <a:pt x="2" y="84"/>
                  </a:lnTo>
                  <a:lnTo>
                    <a:pt x="2" y="84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8" y="56"/>
                  </a:lnTo>
                  <a:lnTo>
                    <a:pt x="14" y="54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8" y="2"/>
                  </a:lnTo>
                  <a:lnTo>
                    <a:pt x="258" y="2"/>
                  </a:lnTo>
                  <a:close/>
                  <a:moveTo>
                    <a:pt x="186" y="34"/>
                  </a:moveTo>
                  <a:lnTo>
                    <a:pt x="186" y="34"/>
                  </a:lnTo>
                  <a:lnTo>
                    <a:pt x="134" y="46"/>
                  </a:lnTo>
                  <a:lnTo>
                    <a:pt x="134" y="46"/>
                  </a:lnTo>
                  <a:lnTo>
                    <a:pt x="128" y="50"/>
                  </a:lnTo>
                  <a:lnTo>
                    <a:pt x="126" y="52"/>
                  </a:lnTo>
                  <a:lnTo>
                    <a:pt x="126" y="56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0" y="62"/>
                  </a:lnTo>
                  <a:lnTo>
                    <a:pt x="134" y="64"/>
                  </a:lnTo>
                  <a:lnTo>
                    <a:pt x="138" y="64"/>
                  </a:lnTo>
                  <a:lnTo>
                    <a:pt x="138" y="64"/>
                  </a:lnTo>
                  <a:lnTo>
                    <a:pt x="190" y="52"/>
                  </a:lnTo>
                  <a:lnTo>
                    <a:pt x="190" y="52"/>
                  </a:lnTo>
                  <a:lnTo>
                    <a:pt x="194" y="52"/>
                  </a:lnTo>
                  <a:lnTo>
                    <a:pt x="196" y="50"/>
                  </a:lnTo>
                  <a:lnTo>
                    <a:pt x="196" y="50"/>
                  </a:lnTo>
                  <a:lnTo>
                    <a:pt x="198" y="44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2" y="34"/>
                  </a:lnTo>
                  <a:lnTo>
                    <a:pt x="186" y="34"/>
                  </a:lnTo>
                  <a:lnTo>
                    <a:pt x="186" y="34"/>
                  </a:lnTo>
                  <a:close/>
                  <a:moveTo>
                    <a:pt x="96" y="54"/>
                  </a:moveTo>
                  <a:lnTo>
                    <a:pt x="96" y="54"/>
                  </a:lnTo>
                  <a:lnTo>
                    <a:pt x="92" y="5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8"/>
                  </a:lnTo>
                  <a:lnTo>
                    <a:pt x="94" y="70"/>
                  </a:lnTo>
                  <a:lnTo>
                    <a:pt x="98" y="72"/>
                  </a:lnTo>
                  <a:lnTo>
                    <a:pt x="98" y="72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8" y="58"/>
                  </a:lnTo>
                  <a:lnTo>
                    <a:pt x="104" y="54"/>
                  </a:lnTo>
                  <a:lnTo>
                    <a:pt x="100" y="54"/>
                  </a:lnTo>
                  <a:lnTo>
                    <a:pt x="96" y="54"/>
                  </a:lnTo>
                  <a:lnTo>
                    <a:pt x="96" y="54"/>
                  </a:lnTo>
                  <a:close/>
                  <a:moveTo>
                    <a:pt x="250" y="538"/>
                  </a:moveTo>
                  <a:lnTo>
                    <a:pt x="250" y="538"/>
                  </a:lnTo>
                  <a:lnTo>
                    <a:pt x="244" y="540"/>
                  </a:lnTo>
                  <a:lnTo>
                    <a:pt x="240" y="544"/>
                  </a:lnTo>
                  <a:lnTo>
                    <a:pt x="236" y="550"/>
                  </a:lnTo>
                  <a:lnTo>
                    <a:pt x="236" y="556"/>
                  </a:lnTo>
                  <a:lnTo>
                    <a:pt x="236" y="556"/>
                  </a:lnTo>
                  <a:lnTo>
                    <a:pt x="238" y="562"/>
                  </a:lnTo>
                  <a:lnTo>
                    <a:pt x="242" y="568"/>
                  </a:lnTo>
                  <a:lnTo>
                    <a:pt x="248" y="572"/>
                  </a:lnTo>
                  <a:lnTo>
                    <a:pt x="254" y="574"/>
                  </a:lnTo>
                  <a:lnTo>
                    <a:pt x="254" y="574"/>
                  </a:lnTo>
                  <a:lnTo>
                    <a:pt x="262" y="572"/>
                  </a:lnTo>
                  <a:lnTo>
                    <a:pt x="268" y="568"/>
                  </a:lnTo>
                  <a:lnTo>
                    <a:pt x="272" y="560"/>
                  </a:lnTo>
                  <a:lnTo>
                    <a:pt x="272" y="554"/>
                  </a:lnTo>
                  <a:lnTo>
                    <a:pt x="272" y="554"/>
                  </a:lnTo>
                  <a:lnTo>
                    <a:pt x="270" y="546"/>
                  </a:lnTo>
                  <a:lnTo>
                    <a:pt x="264" y="540"/>
                  </a:lnTo>
                  <a:lnTo>
                    <a:pt x="258" y="538"/>
                  </a:lnTo>
                  <a:lnTo>
                    <a:pt x="250" y="538"/>
                  </a:lnTo>
                  <a:lnTo>
                    <a:pt x="250" y="5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2074863" y="977900"/>
              <a:ext cx="647700" cy="660400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228" y="2"/>
                </a:cxn>
                <a:cxn ang="0">
                  <a:pos x="262" y="8"/>
                </a:cxn>
                <a:cxn ang="0">
                  <a:pos x="288" y="18"/>
                </a:cxn>
                <a:cxn ang="0">
                  <a:pos x="332" y="46"/>
                </a:cxn>
                <a:cxn ang="0">
                  <a:pos x="352" y="64"/>
                </a:cxn>
                <a:cxn ang="0">
                  <a:pos x="384" y="104"/>
                </a:cxn>
                <a:cxn ang="0">
                  <a:pos x="402" y="154"/>
                </a:cxn>
                <a:cxn ang="0">
                  <a:pos x="406" y="176"/>
                </a:cxn>
                <a:cxn ang="0">
                  <a:pos x="408" y="220"/>
                </a:cxn>
                <a:cxn ang="0">
                  <a:pos x="404" y="242"/>
                </a:cxn>
                <a:cxn ang="0">
                  <a:pos x="382" y="298"/>
                </a:cxn>
                <a:cxn ang="0">
                  <a:pos x="346" y="346"/>
                </a:cxn>
                <a:cxn ang="0">
                  <a:pos x="324" y="364"/>
                </a:cxn>
                <a:cxn ang="0">
                  <a:pos x="298" y="380"/>
                </a:cxn>
                <a:cxn ang="0">
                  <a:pos x="266" y="392"/>
                </a:cxn>
                <a:cxn ang="0">
                  <a:pos x="234" y="400"/>
                </a:cxn>
                <a:cxn ang="0">
                  <a:pos x="212" y="402"/>
                </a:cxn>
                <a:cxn ang="0">
                  <a:pos x="168" y="398"/>
                </a:cxn>
                <a:cxn ang="0">
                  <a:pos x="146" y="394"/>
                </a:cxn>
                <a:cxn ang="0">
                  <a:pos x="128" y="388"/>
                </a:cxn>
                <a:cxn ang="0">
                  <a:pos x="126" y="388"/>
                </a:cxn>
                <a:cxn ang="0">
                  <a:pos x="92" y="404"/>
                </a:cxn>
                <a:cxn ang="0">
                  <a:pos x="56" y="414"/>
                </a:cxn>
                <a:cxn ang="0">
                  <a:pos x="42" y="416"/>
                </a:cxn>
                <a:cxn ang="0">
                  <a:pos x="40" y="414"/>
                </a:cxn>
                <a:cxn ang="0">
                  <a:pos x="40" y="414"/>
                </a:cxn>
                <a:cxn ang="0">
                  <a:pos x="44" y="406"/>
                </a:cxn>
                <a:cxn ang="0">
                  <a:pos x="58" y="388"/>
                </a:cxn>
                <a:cxn ang="0">
                  <a:pos x="70" y="370"/>
                </a:cxn>
                <a:cxn ang="0">
                  <a:pos x="72" y="364"/>
                </a:cxn>
                <a:cxn ang="0">
                  <a:pos x="74" y="358"/>
                </a:cxn>
                <a:cxn ang="0">
                  <a:pos x="72" y="354"/>
                </a:cxn>
                <a:cxn ang="0">
                  <a:pos x="38" y="318"/>
                </a:cxn>
                <a:cxn ang="0">
                  <a:pos x="14" y="276"/>
                </a:cxn>
                <a:cxn ang="0">
                  <a:pos x="4" y="246"/>
                </a:cxn>
                <a:cxn ang="0">
                  <a:pos x="0" y="216"/>
                </a:cxn>
                <a:cxn ang="0">
                  <a:pos x="2" y="166"/>
                </a:cxn>
                <a:cxn ang="0">
                  <a:pos x="18" y="116"/>
                </a:cxn>
                <a:cxn ang="0">
                  <a:pos x="28" y="96"/>
                </a:cxn>
                <a:cxn ang="0">
                  <a:pos x="58" y="58"/>
                </a:cxn>
                <a:cxn ang="0">
                  <a:pos x="76" y="44"/>
                </a:cxn>
                <a:cxn ang="0">
                  <a:pos x="118" y="18"/>
                </a:cxn>
                <a:cxn ang="0">
                  <a:pos x="164" y="4"/>
                </a:cxn>
                <a:cxn ang="0">
                  <a:pos x="194" y="0"/>
                </a:cxn>
                <a:cxn ang="0">
                  <a:pos x="76" y="112"/>
                </a:cxn>
                <a:cxn ang="0">
                  <a:pos x="76" y="288"/>
                </a:cxn>
                <a:cxn ang="0">
                  <a:pos x="330" y="288"/>
                </a:cxn>
                <a:cxn ang="0">
                  <a:pos x="330" y="112"/>
                </a:cxn>
                <a:cxn ang="0">
                  <a:pos x="76" y="112"/>
                </a:cxn>
              </a:cxnLst>
              <a:rect l="0" t="0" r="r" b="b"/>
              <a:pathLst>
                <a:path w="408" h="416">
                  <a:moveTo>
                    <a:pt x="194" y="0"/>
                  </a:moveTo>
                  <a:lnTo>
                    <a:pt x="194" y="0"/>
                  </a:lnTo>
                  <a:lnTo>
                    <a:pt x="212" y="0"/>
                  </a:lnTo>
                  <a:lnTo>
                    <a:pt x="228" y="2"/>
                  </a:lnTo>
                  <a:lnTo>
                    <a:pt x="246" y="4"/>
                  </a:lnTo>
                  <a:lnTo>
                    <a:pt x="262" y="8"/>
                  </a:lnTo>
                  <a:lnTo>
                    <a:pt x="262" y="8"/>
                  </a:lnTo>
                  <a:lnTo>
                    <a:pt x="288" y="18"/>
                  </a:lnTo>
                  <a:lnTo>
                    <a:pt x="310" y="30"/>
                  </a:lnTo>
                  <a:lnTo>
                    <a:pt x="332" y="46"/>
                  </a:lnTo>
                  <a:lnTo>
                    <a:pt x="352" y="64"/>
                  </a:lnTo>
                  <a:lnTo>
                    <a:pt x="352" y="64"/>
                  </a:lnTo>
                  <a:lnTo>
                    <a:pt x="370" y="82"/>
                  </a:lnTo>
                  <a:lnTo>
                    <a:pt x="384" y="104"/>
                  </a:lnTo>
                  <a:lnTo>
                    <a:pt x="394" y="128"/>
                  </a:lnTo>
                  <a:lnTo>
                    <a:pt x="402" y="154"/>
                  </a:lnTo>
                  <a:lnTo>
                    <a:pt x="402" y="154"/>
                  </a:lnTo>
                  <a:lnTo>
                    <a:pt x="406" y="176"/>
                  </a:lnTo>
                  <a:lnTo>
                    <a:pt x="408" y="198"/>
                  </a:lnTo>
                  <a:lnTo>
                    <a:pt x="408" y="220"/>
                  </a:lnTo>
                  <a:lnTo>
                    <a:pt x="404" y="242"/>
                  </a:lnTo>
                  <a:lnTo>
                    <a:pt x="404" y="242"/>
                  </a:lnTo>
                  <a:lnTo>
                    <a:pt x="396" y="272"/>
                  </a:lnTo>
                  <a:lnTo>
                    <a:pt x="382" y="298"/>
                  </a:lnTo>
                  <a:lnTo>
                    <a:pt x="366" y="324"/>
                  </a:lnTo>
                  <a:lnTo>
                    <a:pt x="346" y="346"/>
                  </a:lnTo>
                  <a:lnTo>
                    <a:pt x="346" y="346"/>
                  </a:lnTo>
                  <a:lnTo>
                    <a:pt x="324" y="364"/>
                  </a:lnTo>
                  <a:lnTo>
                    <a:pt x="298" y="380"/>
                  </a:lnTo>
                  <a:lnTo>
                    <a:pt x="298" y="380"/>
                  </a:lnTo>
                  <a:lnTo>
                    <a:pt x="282" y="386"/>
                  </a:lnTo>
                  <a:lnTo>
                    <a:pt x="266" y="392"/>
                  </a:lnTo>
                  <a:lnTo>
                    <a:pt x="250" y="396"/>
                  </a:lnTo>
                  <a:lnTo>
                    <a:pt x="234" y="400"/>
                  </a:lnTo>
                  <a:lnTo>
                    <a:pt x="234" y="400"/>
                  </a:lnTo>
                  <a:lnTo>
                    <a:pt x="212" y="402"/>
                  </a:lnTo>
                  <a:lnTo>
                    <a:pt x="190" y="402"/>
                  </a:lnTo>
                  <a:lnTo>
                    <a:pt x="168" y="398"/>
                  </a:lnTo>
                  <a:lnTo>
                    <a:pt x="146" y="394"/>
                  </a:lnTo>
                  <a:lnTo>
                    <a:pt x="146" y="394"/>
                  </a:lnTo>
                  <a:lnTo>
                    <a:pt x="128" y="388"/>
                  </a:lnTo>
                  <a:lnTo>
                    <a:pt x="128" y="388"/>
                  </a:lnTo>
                  <a:lnTo>
                    <a:pt x="126" y="388"/>
                  </a:lnTo>
                  <a:lnTo>
                    <a:pt x="126" y="388"/>
                  </a:lnTo>
                  <a:lnTo>
                    <a:pt x="110" y="396"/>
                  </a:lnTo>
                  <a:lnTo>
                    <a:pt x="92" y="404"/>
                  </a:lnTo>
                  <a:lnTo>
                    <a:pt x="56" y="414"/>
                  </a:lnTo>
                  <a:lnTo>
                    <a:pt x="56" y="414"/>
                  </a:lnTo>
                  <a:lnTo>
                    <a:pt x="50" y="416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0" y="414"/>
                  </a:lnTo>
                  <a:lnTo>
                    <a:pt x="42" y="410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58" y="388"/>
                  </a:lnTo>
                  <a:lnTo>
                    <a:pt x="64" y="38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2" y="364"/>
                  </a:lnTo>
                  <a:lnTo>
                    <a:pt x="74" y="358"/>
                  </a:lnTo>
                  <a:lnTo>
                    <a:pt x="74" y="358"/>
                  </a:lnTo>
                  <a:lnTo>
                    <a:pt x="72" y="354"/>
                  </a:lnTo>
                  <a:lnTo>
                    <a:pt x="72" y="354"/>
                  </a:lnTo>
                  <a:lnTo>
                    <a:pt x="54" y="338"/>
                  </a:lnTo>
                  <a:lnTo>
                    <a:pt x="38" y="318"/>
                  </a:lnTo>
                  <a:lnTo>
                    <a:pt x="24" y="298"/>
                  </a:lnTo>
                  <a:lnTo>
                    <a:pt x="14" y="276"/>
                  </a:lnTo>
                  <a:lnTo>
                    <a:pt x="14" y="276"/>
                  </a:lnTo>
                  <a:lnTo>
                    <a:pt x="4" y="24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0"/>
                  </a:lnTo>
                  <a:lnTo>
                    <a:pt x="2" y="166"/>
                  </a:lnTo>
                  <a:lnTo>
                    <a:pt x="8" y="140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28" y="96"/>
                  </a:lnTo>
                  <a:lnTo>
                    <a:pt x="42" y="76"/>
                  </a:lnTo>
                  <a:lnTo>
                    <a:pt x="58" y="58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96" y="30"/>
                  </a:lnTo>
                  <a:lnTo>
                    <a:pt x="118" y="18"/>
                  </a:lnTo>
                  <a:lnTo>
                    <a:pt x="140" y="10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76" y="112"/>
                  </a:moveTo>
                  <a:lnTo>
                    <a:pt x="76" y="112"/>
                  </a:lnTo>
                  <a:lnTo>
                    <a:pt x="76" y="288"/>
                  </a:lnTo>
                  <a:lnTo>
                    <a:pt x="76" y="288"/>
                  </a:lnTo>
                  <a:lnTo>
                    <a:pt x="330" y="288"/>
                  </a:lnTo>
                  <a:lnTo>
                    <a:pt x="330" y="288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76" y="112"/>
                  </a:lnTo>
                  <a:lnTo>
                    <a:pt x="76" y="1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2220913" y="1181100"/>
              <a:ext cx="352425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222" y="144"/>
                </a:cxn>
                <a:cxn ang="0">
                  <a:pos x="84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54" y="18"/>
                </a:cxn>
                <a:cxn ang="0">
                  <a:pos x="36" y="28"/>
                </a:cxn>
                <a:cxn ang="0">
                  <a:pos x="32" y="38"/>
                </a:cxn>
                <a:cxn ang="0">
                  <a:pos x="32" y="48"/>
                </a:cxn>
                <a:cxn ang="0">
                  <a:pos x="44" y="62"/>
                </a:cxn>
                <a:cxn ang="0">
                  <a:pos x="52" y="66"/>
                </a:cxn>
                <a:cxn ang="0">
                  <a:pos x="60" y="66"/>
                </a:cxn>
                <a:cxn ang="0">
                  <a:pos x="70" y="62"/>
                </a:cxn>
                <a:cxn ang="0">
                  <a:pos x="76" y="54"/>
                </a:cxn>
                <a:cxn ang="0">
                  <a:pos x="80" y="46"/>
                </a:cxn>
                <a:cxn ang="0">
                  <a:pos x="80" y="38"/>
                </a:cxn>
                <a:cxn ang="0">
                  <a:pos x="68" y="22"/>
                </a:cxn>
                <a:cxn ang="0">
                  <a:pos x="60" y="18"/>
                </a:cxn>
                <a:cxn ang="0">
                  <a:pos x="54" y="18"/>
                </a:cxn>
                <a:cxn ang="0">
                  <a:pos x="142" y="48"/>
                </a:cxn>
                <a:cxn ang="0">
                  <a:pos x="112" y="94"/>
                </a:cxn>
                <a:cxn ang="0">
                  <a:pos x="106" y="92"/>
                </a:cxn>
                <a:cxn ang="0">
                  <a:pos x="80" y="78"/>
                </a:cxn>
                <a:cxn ang="0">
                  <a:pos x="34" y="124"/>
                </a:cxn>
                <a:cxn ang="0">
                  <a:pos x="32" y="126"/>
                </a:cxn>
                <a:cxn ang="0">
                  <a:pos x="190" y="126"/>
                </a:cxn>
                <a:cxn ang="0">
                  <a:pos x="190" y="124"/>
                </a:cxn>
                <a:cxn ang="0">
                  <a:pos x="144" y="46"/>
                </a:cxn>
                <a:cxn ang="0">
                  <a:pos x="142" y="48"/>
                </a:cxn>
              </a:cxnLst>
              <a:rect l="0" t="0" r="r" b="b"/>
              <a:pathLst>
                <a:path w="222" h="144">
                  <a:moveTo>
                    <a:pt x="0" y="0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2" y="144"/>
                  </a:lnTo>
                  <a:lnTo>
                    <a:pt x="222" y="144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4" y="18"/>
                  </a:moveTo>
                  <a:lnTo>
                    <a:pt x="54" y="18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2" y="3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6" y="56"/>
                  </a:lnTo>
                  <a:lnTo>
                    <a:pt x="44" y="62"/>
                  </a:lnTo>
                  <a:lnTo>
                    <a:pt x="44" y="62"/>
                  </a:lnTo>
                  <a:lnTo>
                    <a:pt x="5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4" y="64"/>
                  </a:lnTo>
                  <a:lnTo>
                    <a:pt x="70" y="62"/>
                  </a:lnTo>
                  <a:lnTo>
                    <a:pt x="74" y="58"/>
                  </a:lnTo>
                  <a:lnTo>
                    <a:pt x="76" y="54"/>
                  </a:lnTo>
                  <a:lnTo>
                    <a:pt x="76" y="54"/>
                  </a:lnTo>
                  <a:lnTo>
                    <a:pt x="80" y="46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6" y="28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54" y="18"/>
                  </a:lnTo>
                  <a:close/>
                  <a:moveTo>
                    <a:pt x="142" y="48"/>
                  </a:moveTo>
                  <a:lnTo>
                    <a:pt x="142" y="48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34" y="124"/>
                  </a:lnTo>
                  <a:lnTo>
                    <a:pt x="34" y="124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190" y="126"/>
                  </a:lnTo>
                  <a:lnTo>
                    <a:pt x="190" y="126"/>
                  </a:lnTo>
                  <a:lnTo>
                    <a:pt x="190" y="124"/>
                  </a:lnTo>
                  <a:lnTo>
                    <a:pt x="190" y="124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8"/>
                  </a:lnTo>
                  <a:lnTo>
                    <a:pt x="142" y="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17335" y="5353499"/>
            <a:ext cx="162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4575" y="1139457"/>
            <a:ext cx="366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游戏玩法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11349" y="3924661"/>
            <a:ext cx="2627554" cy="2278699"/>
          </a:xfrm>
          <a:prstGeom prst="rect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06163" y="4067972"/>
            <a:ext cx="1653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1"/>
                </a:solidFill>
              </a:rPr>
              <a:t>游戏结束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394230" y="4660934"/>
            <a:ext cx="9578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/>
          <p:cNvSpPr txBox="1"/>
          <p:nvPr/>
        </p:nvSpPr>
        <p:spPr>
          <a:xfrm>
            <a:off x="7488206" y="4670633"/>
            <a:ext cx="276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当蛇头撞到边界或吃掉编号大的蛇头时，游戏结束。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显示最终得分，并可选择“再玩一次”或退出。</a:t>
            </a: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4060" y="5319706"/>
            <a:ext cx="41519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</a:t>
            </a:r>
            <a:r>
              <a:rPr lang="zh-CN" altLang="en-US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设计及</a:t>
            </a:r>
            <a:r>
              <a:rPr lang="zh-CN" altLang="zh-CN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详细说明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404518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</a:t>
            </a:r>
            <a:r>
              <a:rPr lang="zh-CN" altLang="en-US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设计及</a:t>
            </a:r>
            <a:r>
              <a:rPr lang="zh-CN" altLang="zh-CN" sz="2800" dirty="0" smtClean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详细说明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rgbClr val="35669B"/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38"/>
          <p:cNvSpPr>
            <a:spLocks noChangeAspect="1"/>
          </p:cNvSpPr>
          <p:nvPr/>
        </p:nvSpPr>
        <p:spPr>
          <a:xfrm>
            <a:off x="7192650" y="1872615"/>
            <a:ext cx="804661" cy="805334"/>
          </a:xfrm>
          <a:prstGeom prst="ellipse">
            <a:avLst/>
          </a:prstGeom>
          <a:solidFill>
            <a:srgbClr val="528E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39"/>
          <p:cNvSpPr>
            <a:spLocks noChangeAspect="1"/>
          </p:cNvSpPr>
          <p:nvPr/>
        </p:nvSpPr>
        <p:spPr>
          <a:xfrm>
            <a:off x="7285496" y="1940139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4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 flipH="1">
            <a:off x="8016941" y="2096048"/>
            <a:ext cx="2413252" cy="53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l"/>
            <a:r>
              <a:rPr lang="zh-CN" altLang="zh-CN" sz="1400" dirty="0">
                <a:solidFill>
                  <a:srgbClr val="44546A"/>
                </a:solidFill>
              </a:rPr>
              <a:t>绘制蛇头、蛇身和食物到画布上。</a:t>
            </a:r>
          </a:p>
        </p:txBody>
      </p:sp>
      <p:sp>
        <p:nvSpPr>
          <p:cNvPr id="25" name="TextBox 198"/>
          <p:cNvSpPr txBox="1"/>
          <p:nvPr/>
        </p:nvSpPr>
        <p:spPr>
          <a:xfrm>
            <a:off x="8016941" y="1794095"/>
            <a:ext cx="263027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绘制函数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drawObj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41"/>
          <p:cNvSpPr>
            <a:spLocks noChangeAspect="1"/>
          </p:cNvSpPr>
          <p:nvPr/>
        </p:nvSpPr>
        <p:spPr>
          <a:xfrm>
            <a:off x="7771695" y="3249224"/>
            <a:ext cx="804661" cy="805334"/>
          </a:xfrm>
          <a:prstGeom prst="ellipse">
            <a:avLst/>
          </a:prstGeom>
          <a:solidFill>
            <a:srgbClr val="528E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42"/>
          <p:cNvSpPr>
            <a:spLocks noChangeAspect="1"/>
          </p:cNvSpPr>
          <p:nvPr/>
        </p:nvSpPr>
        <p:spPr>
          <a:xfrm>
            <a:off x="7864541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5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 flipH="1">
            <a:off x="8483511" y="4080363"/>
            <a:ext cx="32900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zh-CN" altLang="zh-CN" sz="1400" dirty="0">
                <a:solidFill>
                  <a:srgbClr val="44546A"/>
                </a:solidFill>
              </a:rPr>
              <a:t>使用 ”</a:t>
            </a:r>
            <a:r>
              <a:rPr lang="en-US" altLang="zh-CN" sz="1400" dirty="0" err="1">
                <a:solidFill>
                  <a:srgbClr val="44546A"/>
                </a:solidFill>
              </a:rPr>
              <a:t>requestAnimationFrame</a:t>
            </a:r>
            <a:r>
              <a:rPr lang="zh-CN" altLang="zh-CN" sz="1400" dirty="0">
                <a:solidFill>
                  <a:srgbClr val="44546A"/>
                </a:solidFill>
              </a:rPr>
              <a:t>” 控制游戏的帧率，”</a:t>
            </a:r>
            <a:r>
              <a:rPr lang="en-US" altLang="zh-CN" sz="1400" dirty="0" err="1">
                <a:solidFill>
                  <a:srgbClr val="44546A"/>
                </a:solidFill>
              </a:rPr>
              <a:t>beginDraw</a:t>
            </a:r>
            <a:r>
              <a:rPr lang="zh-CN" altLang="zh-CN" sz="1400" dirty="0">
                <a:solidFill>
                  <a:srgbClr val="44546A"/>
                </a:solidFill>
              </a:rPr>
              <a:t>” 函数负责每一帧的绘制和逻辑处理。</a:t>
            </a:r>
          </a:p>
        </p:txBody>
      </p:sp>
      <p:sp>
        <p:nvSpPr>
          <p:cNvPr id="29" name="TextBox 198"/>
          <p:cNvSpPr txBox="1"/>
          <p:nvPr/>
        </p:nvSpPr>
        <p:spPr>
          <a:xfrm>
            <a:off x="8546625" y="3236392"/>
            <a:ext cx="360294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动画控制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requestAnimationFrame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和 ”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beginDraw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47"/>
          <p:cNvSpPr>
            <a:spLocks noChangeAspect="1"/>
          </p:cNvSpPr>
          <p:nvPr/>
        </p:nvSpPr>
        <p:spPr>
          <a:xfrm>
            <a:off x="4220414" y="1886798"/>
            <a:ext cx="804661" cy="805334"/>
          </a:xfrm>
          <a:prstGeom prst="ellipse">
            <a:avLst/>
          </a:prstGeom>
          <a:solidFill>
            <a:srgbClr val="528E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1954322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 flipH="1">
            <a:off x="781897" y="2232180"/>
            <a:ext cx="3385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r"/>
            <a:r>
              <a:rPr lang="zh-CN" altLang="zh-CN" sz="1400" dirty="0">
                <a:solidFill>
                  <a:srgbClr val="44546A"/>
                </a:solidFill>
              </a:rPr>
              <a:t>初始化游戏环境，包括清空蛇身数组、重置蛇头位置和方向、重置得分和食物。</a:t>
            </a:r>
          </a:p>
        </p:txBody>
      </p:sp>
      <p:sp>
        <p:nvSpPr>
          <p:cNvPr id="37" name="TextBox 198"/>
          <p:cNvSpPr txBox="1"/>
          <p:nvPr/>
        </p:nvSpPr>
        <p:spPr>
          <a:xfrm>
            <a:off x="1449703" y="1934272"/>
            <a:ext cx="263428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sz="1600" dirty="0" smtClean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600" dirty="0" smtClean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initGame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2"/>
          <p:cNvSpPr>
            <a:spLocks noChangeAspect="1"/>
          </p:cNvSpPr>
          <p:nvPr/>
        </p:nvSpPr>
        <p:spPr>
          <a:xfrm>
            <a:off x="3590168" y="3249224"/>
            <a:ext cx="804661" cy="805334"/>
          </a:xfrm>
          <a:prstGeom prst="ellipse">
            <a:avLst/>
          </a:prstGeom>
          <a:solidFill>
            <a:srgbClr val="528E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3683014" y="331674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2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 flipH="1">
            <a:off x="1155700" y="3539462"/>
            <a:ext cx="2413252" cy="7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r"/>
            <a:r>
              <a:rPr lang="zh-CN" altLang="zh-CN" sz="1400" dirty="0">
                <a:solidFill>
                  <a:srgbClr val="44546A"/>
                </a:solidFill>
              </a:rPr>
              <a:t>食物对象构造函数，负责食物的颜色、位置和尺寸的随机生成。</a:t>
            </a:r>
          </a:p>
        </p:txBody>
      </p:sp>
      <p:sp>
        <p:nvSpPr>
          <p:cNvPr id="41" name="TextBox 198"/>
          <p:cNvSpPr txBox="1"/>
          <p:nvPr/>
        </p:nvSpPr>
        <p:spPr>
          <a:xfrm>
            <a:off x="1421017" y="3237509"/>
            <a:ext cx="214793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食物生成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35"/>
          <p:cNvSpPr>
            <a:spLocks noChangeAspect="1"/>
          </p:cNvSpPr>
          <p:nvPr/>
        </p:nvSpPr>
        <p:spPr>
          <a:xfrm>
            <a:off x="4220414" y="4616916"/>
            <a:ext cx="804661" cy="805334"/>
          </a:xfrm>
          <a:prstGeom prst="ellipse">
            <a:avLst/>
          </a:prstGeom>
          <a:solidFill>
            <a:srgbClr val="528E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36"/>
          <p:cNvSpPr>
            <a:spLocks noChangeAspect="1"/>
          </p:cNvSpPr>
          <p:nvPr/>
        </p:nvSpPr>
        <p:spPr>
          <a:xfrm>
            <a:off x="4313260" y="4684440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 flipH="1">
            <a:off x="1793519" y="4910893"/>
            <a:ext cx="2413252" cy="7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r"/>
            <a:r>
              <a:rPr lang="zh-CN" altLang="zh-CN" sz="1400" dirty="0">
                <a:solidFill>
                  <a:srgbClr val="44546A"/>
                </a:solidFill>
              </a:rPr>
              <a:t>检测蛇头是否与食物发生碰撞，如果发生碰撞，则增加蛇身长度和得分。</a:t>
            </a:r>
          </a:p>
        </p:txBody>
      </p:sp>
      <p:sp>
        <p:nvSpPr>
          <p:cNvPr id="45" name="TextBox 198"/>
          <p:cNvSpPr txBox="1"/>
          <p:nvPr/>
        </p:nvSpPr>
        <p:spPr>
          <a:xfrm>
            <a:off x="1579418" y="4608940"/>
            <a:ext cx="26273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eatFood</a:t>
            </a:r>
            <a:r>
              <a:rPr lang="zh-CN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6391" y="955964"/>
            <a:ext cx="167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模块设计</a:t>
            </a:r>
            <a:endParaRPr lang="zh-CN" altLang="en-US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415680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</a:t>
            </a:r>
            <a:r>
              <a:rPr lang="zh-CN" altLang="en-US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设计及</a:t>
            </a:r>
            <a:r>
              <a:rPr lang="zh-CN" altLang="zh-CN" sz="2800" dirty="0">
                <a:solidFill>
                  <a:srgbClr val="3566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代码详细说明</a:t>
            </a:r>
            <a:endParaRPr lang="en-US" altLang="zh-CN" sz="2800" dirty="0">
              <a:solidFill>
                <a:srgbClr val="35669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35669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35669B">
              <a:alpha val="39000"/>
            </a:srgbClr>
          </a:solidFill>
        </p:grpSpPr>
        <p:sp>
          <p:nvSpPr>
            <p:cNvPr id="1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8016" y="3023611"/>
            <a:ext cx="1527435" cy="161479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44951" y="190588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69316" y="1874178"/>
            <a:ext cx="276075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57687" y="22429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73810" y="2320792"/>
            <a:ext cx="3532695" cy="3231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触摸开始的坐标</a:t>
            </a:r>
            <a:r>
              <a:rPr lang="zh-CN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 rot="10800000" flipV="1">
            <a:off x="770982" y="3414212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5346" y="3382510"/>
            <a:ext cx="3505252" cy="41735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snakeBodys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foods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83717" y="375123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67902" y="3814503"/>
            <a:ext cx="3532696" cy="4124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蛇身</a:t>
            </a:r>
            <a:r>
              <a:rPr lang="zh-CN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食物</a:t>
            </a:r>
            <a:r>
              <a:rPr lang="zh-CN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86598" y="1874178"/>
            <a:ext cx="3052691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moveX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moveY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27391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25691" y="2320649"/>
            <a:ext cx="2984502" cy="3924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记录移动时的坐标。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11083919" y="348305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25691" y="3379946"/>
            <a:ext cx="2627638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diffX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diffY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27391" y="380514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25691" y="3888851"/>
            <a:ext cx="2984502" cy="39241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坐标差值，用于判断移动方向。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11083919" y="486751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25691" y="4764413"/>
            <a:ext cx="2092107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snakeHead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27391" y="518961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125691" y="5273318"/>
            <a:ext cx="2984502" cy="6632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蛇头对象，包含位置、尺寸和颜色。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784904" y="490313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09268" y="4871433"/>
            <a:ext cx="5769717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snakeMoveDirection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，” </a:t>
            </a:r>
            <a:r>
              <a:rPr lang="en-US" altLang="zh-CN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moveSpeedLevel</a:t>
            </a:r>
            <a:r>
              <a:rPr lang="zh-CN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zh-CN" altLang="en-US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97639" y="52401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181824" y="5303426"/>
            <a:ext cx="3532696" cy="38125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蛇身</a:t>
            </a:r>
            <a:r>
              <a:rPr lang="zh-CN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蛇的移动速度</a:t>
            </a:r>
            <a:r>
              <a:rPr lang="zh-CN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000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848</Words>
  <Application>Microsoft Office PowerPoint</Application>
  <PresentationFormat>宽屏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Lato Light</vt:lpstr>
      <vt:lpstr>Levenim MT</vt:lpstr>
      <vt:lpstr>宋体</vt:lpstr>
      <vt:lpstr>微软雅黑</vt:lpstr>
      <vt:lpstr>Arial</vt:lpstr>
      <vt:lpstr>Calibri</vt:lpstr>
      <vt:lpstr>Calibri Light</vt:lpstr>
      <vt:lpstr>Haettenschweiler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杨瑞欣</cp:lastModifiedBy>
  <cp:revision>27</cp:revision>
  <dcterms:created xsi:type="dcterms:W3CDTF">2017-03-10T15:18:00Z</dcterms:created>
  <dcterms:modified xsi:type="dcterms:W3CDTF">2024-09-19T09:51:45Z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