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76" r:id="rId5"/>
    <p:sldId id="275" r:id="rId6"/>
    <p:sldId id="265" r:id="rId7"/>
    <p:sldId id="261" r:id="rId8"/>
    <p:sldId id="278" r:id="rId9"/>
    <p:sldId id="27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s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7FAC"/>
    <a:srgbClr val="984378"/>
    <a:srgbClr val="FFFFFF"/>
    <a:srgbClr val="54C3F4"/>
    <a:srgbClr val="22304B"/>
    <a:srgbClr val="0062AC"/>
    <a:srgbClr val="ED6C00"/>
    <a:srgbClr val="E2287E"/>
    <a:srgbClr val="2CA738"/>
    <a:srgbClr val="5A28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86595" autoAdjust="0"/>
  </p:normalViewPr>
  <p:slideViewPr>
    <p:cSldViewPr snapToGrid="0">
      <p:cViewPr varScale="1">
        <p:scale>
          <a:sx n="120" d="100"/>
          <a:sy n="120" d="100"/>
        </p:scale>
        <p:origin x="352" y="192"/>
      </p:cViewPr>
      <p:guideLst/>
    </p:cSldViewPr>
  </p:slideViewPr>
  <p:outlineViewPr>
    <p:cViewPr>
      <p:scale>
        <a:sx n="33" d="100"/>
        <a:sy n="33" d="100"/>
      </p:scale>
      <p:origin x="0" y="-119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EE64E-9A2D-4D02-BD46-DFCFC74B5EE4}" type="datetimeFigureOut">
              <a:rPr lang="en-US" smtClean="0"/>
              <a:t>6/10/25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3604F-F5C7-412C-AE28-FF961BD94C8A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61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AW </a:t>
            </a:r>
            <a:r>
              <a:rPr lang="zh-CN" altLang="en-US" dirty="0"/>
              <a:t>图像是从相机传感器直接捕获的数据，未经任何处理，因而保留了最大限度的细节和动态范围。也正是如此，</a:t>
            </a:r>
            <a:r>
              <a:rPr lang="en-US" altLang="zh-CN" dirty="0"/>
              <a:t>RAW </a:t>
            </a:r>
            <a:r>
              <a:rPr lang="zh-CN" altLang="en-US" dirty="0"/>
              <a:t>图像中也包含了大量的噪声，这些噪声主要来源于传感器自身的物理特性、拍摄条件的限制以及环境光线的变化。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47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42606-D959-8FBB-7354-59C4665A6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1CDD862-1886-BFA1-A11B-2C0D07474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9DEBB03-D27C-6F9F-4675-23A7179A7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AW </a:t>
            </a:r>
            <a:r>
              <a:rPr lang="zh-CN" altLang="en-US" dirty="0"/>
              <a:t>图像是从相机传感器直接捕获的数据，未经任何处理，因而保留了最大限度的细节和动态范围。也正是如此，</a:t>
            </a:r>
            <a:r>
              <a:rPr lang="en-US" altLang="zh-CN" dirty="0"/>
              <a:t>RAW </a:t>
            </a:r>
            <a:r>
              <a:rPr lang="zh-CN" altLang="en-US" dirty="0"/>
              <a:t>图像中也包含了大量的噪声，这些噪声主要来源于传感器自身的物理特性、拍摄条件的限制以及环境光线的变化。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D59C3B-4D92-9A76-3E1E-3430EB88D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976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D7A2D-B9BB-7EB3-BA3E-29398134B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91A4DD8-888D-C3DD-0BF2-BC19FB45F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42214B-FCC3-5472-B308-0CFFD5D8F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AW </a:t>
            </a:r>
            <a:r>
              <a:rPr lang="zh-CN" altLang="en-US" dirty="0"/>
              <a:t>图像是从相机传感器直接捕获的数据，未经任何处理，因而保留了最大限度的细节和动态范围。也正是如此，</a:t>
            </a:r>
            <a:r>
              <a:rPr lang="en-US" altLang="zh-CN" dirty="0"/>
              <a:t>RAW </a:t>
            </a:r>
            <a:r>
              <a:rPr lang="zh-CN" altLang="en-US" dirty="0"/>
              <a:t>图像中也包含了大量的噪声，这些噪声主要来源于传感器自身的物理特性、拍摄条件的限制以及环境光线的变化。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1DFE9E-F092-8468-8468-D8C9A7CF0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2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267075"/>
          </a:xfrm>
          <a:solidFill>
            <a:srgbClr val="0062AC"/>
          </a:solidFill>
        </p:spPr>
        <p:txBody>
          <a:bodyPr anchor="ctr"/>
          <a:lstStyle>
            <a:lvl1pPr algn="ctr">
              <a:defRPr sz="600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692" y="44987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3A1855-95F4-4B31-B240-8C20DA59B0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1308" y="5928422"/>
            <a:ext cx="1467249" cy="5855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1"/>
            <a:ext cx="11797552" cy="669129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789710"/>
            <a:ext cx="11355295" cy="5820093"/>
          </a:xfrm>
        </p:spPr>
        <p:txBody>
          <a:bodyPr/>
          <a:lstStyle>
            <a:lvl1pPr>
              <a:lnSpc>
                <a:spcPct val="120000"/>
              </a:lnSpc>
              <a:defRPr sz="3200" b="1" i="0" baseline="0"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defRPr sz="3000" b="0" i="0" baseline="0">
                <a:ea typeface="华文楷体" panose="02010600040101010101" pitchFamily="2" charset="-122"/>
              </a:defRPr>
            </a:lvl2pPr>
            <a:lvl3pPr>
              <a:lnSpc>
                <a:spcPct val="120000"/>
              </a:lnSpc>
              <a:defRPr sz="2800" b="0" i="0" baseline="0">
                <a:ea typeface="华文新魏" panose="02010800040101010101" pitchFamily="2" charset="-122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Line 1"/>
          <p:cNvSpPr>
            <a:spLocks noChangeShapeType="1"/>
          </p:cNvSpPr>
          <p:nvPr userDrawn="1"/>
        </p:nvSpPr>
        <p:spPr bwMode="auto">
          <a:xfrm>
            <a:off x="0" y="669131"/>
            <a:ext cx="12192000" cy="0"/>
          </a:xfrm>
          <a:prstGeom prst="line">
            <a:avLst/>
          </a:prstGeom>
          <a:noFill/>
          <a:ln w="25400">
            <a:solidFill>
              <a:srgbClr val="0062AC"/>
            </a:solidFill>
            <a:miter lim="800000"/>
          </a:ln>
          <a:effectLst/>
        </p:spPr>
        <p:txBody>
          <a:bodyPr/>
          <a:lstStyle/>
          <a:p>
            <a:pPr>
              <a:buFont typeface="Times New Roman" panose="02020603050405020304" pitchFamily="16" charset="0"/>
              <a:buNone/>
              <a:defRPr/>
            </a:pPr>
            <a:endParaRPr lang="en-GB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11293947" y="6580997"/>
            <a:ext cx="898052" cy="306705"/>
          </a:xfrm>
          <a:prstGeom prst="rect">
            <a:avLst/>
          </a:prstGeom>
          <a:solidFill>
            <a:srgbClr val="ED6C00"/>
          </a:solidFill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400" dirty="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1178636" cy="890648"/>
          </a:xfrm>
          <a:prstGeom prst="rect">
            <a:avLst/>
          </a:prstGeom>
          <a:solidFill>
            <a:srgbClr val="0062AC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991590"/>
            <a:ext cx="11355295" cy="570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528060" y="6581140"/>
            <a:ext cx="7370233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4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Towards a New Perspective on Res-Net: Revisiting the Role of Dynamic </a:t>
            </a:r>
            <a:r>
              <a:rPr lang="en-US" altLang="zh-CN" sz="1400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</a:t>
            </a:r>
            <a:endParaRPr lang="en-US" altLang="zh-CN" sz="14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6581140"/>
            <a:ext cx="352806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殷腾骄 姚浩伟 钟坤原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98293" y="6581140"/>
            <a:ext cx="1292860" cy="30670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fld id="{C603BFBC-EF15-48A5-8249-0FEAC4BE5DBB}" type="slidenum">
              <a:rPr lang="en-US" sz="1400" smtClean="0">
                <a:solidFill>
                  <a:schemeClr val="bg1"/>
                </a:solidFill>
              </a:rPr>
              <a:t>‹#›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495675"/>
          </a:xfrm>
          <a:prstGeom prst="rect">
            <a:avLst/>
          </a:prstGeom>
          <a:solidFill>
            <a:srgbClr val="0062AC"/>
          </a:solidFill>
        </p:spPr>
        <p:txBody>
          <a:bodyPr vert="horz" lIns="91440" tIns="45720" rIns="91440" bIns="45720" anchor="ctr">
            <a:normAutofit/>
          </a:bodyPr>
          <a:lstStyle>
            <a:lvl1pPr lvl="0" algn="ctr" defTabSz="914400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Arial" panose="020B0604020202020204"/>
                <a:ea typeface="宋体" pitchFamily="2" charset="-122"/>
              </a:defRPr>
            </a:lvl1pPr>
          </a:lstStyle>
          <a:p>
            <a:br>
              <a:rPr lang="en-US" altLang="zh-CN" sz="4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</a:br>
            <a:r>
              <a:rPr lang="en-US" altLang="zh-CN" sz="48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Towards a New Perspective on Res-Net: </a:t>
            </a:r>
            <a:br>
              <a:rPr lang="en-US" altLang="zh-CN" sz="48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Revisiting the Role of Dynamic Routing</a:t>
            </a:r>
            <a:br>
              <a:rPr lang="en-US" altLang="zh-CN" dirty="0">
                <a:latin typeface="Arial" panose="020B0604020202020204" pitchFamily="34" charset="0"/>
              </a:rPr>
            </a:br>
            <a:endParaRPr lang="en-US" altLang="zh-CN" dirty="0"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0" y="3810000"/>
            <a:ext cx="12191365" cy="2532419"/>
          </a:xfrm>
          <a:prstGeom prst="rect">
            <a:avLst/>
          </a:prstGeom>
        </p:spPr>
        <p:txBody>
          <a:bodyPr vert="horz" lIns="91440" tIns="45720" rIns="91440" bIns="45720" anchor="ctr" anchorCtr="0"/>
          <a:lstStyle>
            <a:lvl1pPr marL="0" lvl="0"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/>
                <a:ea typeface="宋体" pitchFamily="2" charset="-122"/>
              </a:defRPr>
            </a:lvl1pPr>
            <a:lvl2pPr marL="457200" lvl="1"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/>
                <a:ea typeface="宋体" pitchFamily="2" charset="-122"/>
              </a:defRPr>
            </a:lvl2pPr>
            <a:lvl3pPr marL="914400" lvl="2"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/>
                <a:ea typeface="宋体" pitchFamily="2" charset="-122"/>
              </a:defRPr>
            </a:lvl3pPr>
            <a:lvl4pPr marL="1371600" lvl="3"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宋体" pitchFamily="2" charset="-122"/>
              </a:defRPr>
            </a:lvl4pPr>
            <a:lvl5pPr marL="1828800" lvl="4"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宋体" pitchFamily="2" charset="-122"/>
              </a:defRPr>
            </a:lvl5pPr>
            <a:lvl6pPr marL="2286000" lvl="5"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宋体" pitchFamily="2" charset="-122"/>
              </a:defRPr>
            </a:lvl6pPr>
            <a:lvl7pPr marL="2743200" lvl="6"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宋体" pitchFamily="2" charset="-122"/>
              </a:defRPr>
            </a:lvl7pPr>
            <a:lvl8pPr marL="3200400" lvl="7"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宋体" pitchFamily="2" charset="-122"/>
              </a:defRPr>
            </a:lvl8pPr>
            <a:lvl9pPr marL="3657600" lvl="8"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/>
                <a:ea typeface="宋体" pitchFamily="2" charset="-122"/>
              </a:defRPr>
            </a:lvl9pPr>
          </a:lstStyle>
          <a:p>
            <a:pPr lvl="0" defTabSz="914400"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殷腾骄  姚浩伟 钟坤原</a:t>
            </a:r>
            <a:endParaRPr lang="zh-CN" sz="2800" dirty="0">
              <a:ln w="0"/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lvl="0" defTabSz="914400">
              <a:spcBef>
                <a:spcPts val="1350"/>
              </a:spcBef>
            </a:pPr>
            <a:r>
              <a:rPr lang="en-US" altLang="zh-CN" sz="2000" dirty="0">
                <a:ln w="0"/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2025/6/10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D8AE3-7505-4F71-8424-9EA27B6F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74FDCF8-094F-8FFB-C7EE-0D67B644F923}"/>
              </a:ext>
            </a:extLst>
          </p:cNvPr>
          <p:cNvSpPr txBox="1">
            <a:spLocks/>
          </p:cNvSpPr>
          <p:nvPr/>
        </p:nvSpPr>
        <p:spPr>
          <a:xfrm>
            <a:off x="197224" y="762001"/>
            <a:ext cx="11797552" cy="66912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sz="2800" b="0" i="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ingFang SC"/>
              </a:rPr>
              <a:t>Image Classification on CIFAR-100</a:t>
            </a:r>
          </a:p>
        </p:txBody>
      </p:sp>
    </p:spTree>
    <p:extLst>
      <p:ext uri="{BB962C8B-B14F-4D97-AF65-F5344CB8AC3E}">
        <p14:creationId xmlns:p14="http://schemas.microsoft.com/office/powerpoint/2010/main" val="180153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5ABAE-04C7-2B84-3A09-899274E79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080B0-6E05-A76A-6440-A4B49298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3113E294-9CE3-D949-46E8-99CFFBE3CEC2}"/>
              </a:ext>
            </a:extLst>
          </p:cNvPr>
          <p:cNvSpPr txBox="1">
            <a:spLocks/>
          </p:cNvSpPr>
          <p:nvPr/>
        </p:nvSpPr>
        <p:spPr>
          <a:xfrm>
            <a:off x="197224" y="762001"/>
            <a:ext cx="11797552" cy="66912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sz="2800" b="0" i="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ingFang SC"/>
              </a:rPr>
              <a:t>Res-Net </a:t>
            </a:r>
          </a:p>
        </p:txBody>
      </p:sp>
    </p:spTree>
    <p:extLst>
      <p:ext uri="{BB962C8B-B14F-4D97-AF65-F5344CB8AC3E}">
        <p14:creationId xmlns:p14="http://schemas.microsoft.com/office/powerpoint/2010/main" val="281276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D8AE3-7505-4F71-8424-9EA27B6F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SK-Net</a:t>
            </a:r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B94F3EB-D9CE-4DC4-958F-29533C339A51}"/>
              </a:ext>
            </a:extLst>
          </p:cNvPr>
          <p:cNvSpPr txBox="1">
            <a:spLocks/>
          </p:cNvSpPr>
          <p:nvPr/>
        </p:nvSpPr>
        <p:spPr>
          <a:xfrm>
            <a:off x="197224" y="762001"/>
            <a:ext cx="11797552" cy="66912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sz="2800" b="0" i="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ingFang SC"/>
              </a:rPr>
              <a:t>Overview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251910-2D99-11D0-49F6-05870A965BC0}"/>
              </a:ext>
            </a:extLst>
          </p:cNvPr>
          <p:cNvSpPr txBox="1"/>
          <p:nvPr/>
        </p:nvSpPr>
        <p:spPr>
          <a:xfrm>
            <a:off x="81023" y="6181807"/>
            <a:ext cx="11454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Li et al. Selective Kernel Networks. </a:t>
            </a:r>
            <a:r>
              <a:rPr lang="en-US" altLang="zh-CN" sz="18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, 2019.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63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D8AE3-7505-4F71-8424-9EA27B6F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ECA-Net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0CDFAE-FEED-4471-8B7A-07333EB3AE33}"/>
              </a:ext>
            </a:extLst>
          </p:cNvPr>
          <p:cNvSpPr txBox="1"/>
          <p:nvPr/>
        </p:nvSpPr>
        <p:spPr>
          <a:xfrm>
            <a:off x="81023" y="6181807"/>
            <a:ext cx="11454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Wang et al. ECA-Net: Efficient Channel Attention for Deep Convolutional Neural Networks. </a:t>
            </a:r>
            <a:r>
              <a:rPr lang="en-US" altLang="zh-CN" sz="18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, 2020.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0906B72-80C8-44D6-2E3C-193F8753244D}"/>
              </a:ext>
            </a:extLst>
          </p:cNvPr>
          <p:cNvSpPr txBox="1">
            <a:spLocks/>
          </p:cNvSpPr>
          <p:nvPr/>
        </p:nvSpPr>
        <p:spPr>
          <a:xfrm>
            <a:off x="197224" y="762001"/>
            <a:ext cx="11797552" cy="66912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2800" b="0" dirty="0">
                <a:solidFill>
                  <a:srgbClr val="4F4F4F"/>
                </a:solidFill>
                <a:highlight>
                  <a:srgbClr val="FFFFFF"/>
                </a:highlight>
                <a:latin typeface="PingFang SC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2509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D8AE3-7505-4F71-8424-9EA27B6F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Ghost-Net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0CDFAE-FEED-4471-8B7A-07333EB3AE33}"/>
              </a:ext>
            </a:extLst>
          </p:cNvPr>
          <p:cNvSpPr txBox="1"/>
          <p:nvPr/>
        </p:nvSpPr>
        <p:spPr>
          <a:xfrm>
            <a:off x="98384" y="6239680"/>
            <a:ext cx="11454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Han et al. </a:t>
            </a:r>
            <a:r>
              <a:rPr lang="en-US" altLang="zh-CN" sz="18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GhostNet</a:t>
            </a:r>
            <a:r>
              <a:rPr lang="en-US" altLang="zh-CN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: More Features from Cheap Operations. </a:t>
            </a:r>
            <a:r>
              <a:rPr lang="en-US" altLang="zh-CN" sz="18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, 2020.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DCDAE77-31EA-24CA-95BB-1CCBF2851EBC}"/>
              </a:ext>
            </a:extLst>
          </p:cNvPr>
          <p:cNvSpPr txBox="1">
            <a:spLocks/>
          </p:cNvSpPr>
          <p:nvPr/>
        </p:nvSpPr>
        <p:spPr>
          <a:xfrm>
            <a:off x="197224" y="762001"/>
            <a:ext cx="11797552" cy="66912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sz="2800" b="0" i="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ingFang SC"/>
              </a:rPr>
              <a:t>Overview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6809C8-4CC2-E29A-7962-7FD88D3196E2}"/>
              </a:ext>
            </a:extLst>
          </p:cNvPr>
          <p:cNvSpPr txBox="1"/>
          <p:nvPr/>
        </p:nvSpPr>
        <p:spPr>
          <a:xfrm>
            <a:off x="394447" y="1288605"/>
            <a:ext cx="109033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设计动机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主流 </a:t>
            </a:r>
            <a:r>
              <a:rPr lang="en" altLang="zh-CN" dirty="0"/>
              <a:t>CNN</a:t>
            </a:r>
            <a:r>
              <a:rPr lang="zh-CN" altLang="en" dirty="0"/>
              <a:t>（</a:t>
            </a:r>
            <a:r>
              <a:rPr lang="zh-CN" altLang="en-US" dirty="0"/>
              <a:t>如 </a:t>
            </a:r>
            <a:r>
              <a:rPr lang="en" altLang="zh-CN" dirty="0" err="1"/>
              <a:t>ResNet</a:t>
            </a:r>
            <a:r>
              <a:rPr lang="zh-CN" altLang="en" dirty="0"/>
              <a:t>）</a:t>
            </a:r>
            <a:r>
              <a:rPr lang="zh-CN" altLang="en-US" dirty="0"/>
              <a:t>输出特征图中存在大量相似冗余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重复计算这些“幽灵”特征浪费 </a:t>
            </a:r>
            <a:r>
              <a:rPr lang="en" altLang="zh-CN" dirty="0"/>
              <a:t>FLOPs </a:t>
            </a:r>
            <a:r>
              <a:rPr lang="zh-CN" altLang="en-US" dirty="0"/>
              <a:t>与参数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CN" dirty="0" err="1"/>
              <a:t>GhostNet</a:t>
            </a:r>
            <a:r>
              <a:rPr lang="en" altLang="zh-CN" dirty="0"/>
              <a:t> </a:t>
            </a:r>
            <a:r>
              <a:rPr lang="zh-CN" altLang="en-US" dirty="0"/>
              <a:t>的出发点：利用廉价操作生成冗余特征</a:t>
            </a:r>
            <a:endParaRPr lang="en-US" altLang="zh-CN" dirty="0"/>
          </a:p>
          <a:p>
            <a:endParaRPr lang="en-US" altLang="zh-CN" b="1" dirty="0"/>
          </a:p>
          <a:p>
            <a:r>
              <a:rPr lang="en" altLang="zh-CN" b="1" dirty="0"/>
              <a:t>Ghost </a:t>
            </a:r>
            <a:r>
              <a:rPr lang="zh-CN" altLang="en-US" b="1" dirty="0"/>
              <a:t>模块</a:t>
            </a:r>
          </a:p>
          <a:p>
            <a:endParaRPr lang="en-US" altLang="zh-CN" b="1" dirty="0"/>
          </a:p>
          <a:p>
            <a:pPr>
              <a:buFont typeface="+mj-lt"/>
              <a:buAutoNum type="arabicPeriod"/>
            </a:pPr>
            <a:r>
              <a:rPr lang="zh-CN" altLang="en-US" b="1" dirty="0"/>
              <a:t>主卷积</a:t>
            </a:r>
            <a:r>
              <a:rPr lang="zh-CN" altLang="en-US" dirty="0"/>
              <a:t>：用少量标准卷积生成 </a:t>
            </a:r>
            <a:r>
              <a:rPr lang="en" altLang="zh-CN" dirty="0"/>
              <a:t>m </a:t>
            </a:r>
            <a:r>
              <a:rPr lang="zh-CN" altLang="en-US" dirty="0"/>
              <a:t>张“原始”特征图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廉价变换</a:t>
            </a:r>
            <a:r>
              <a:rPr lang="zh-CN" altLang="en-US" dirty="0"/>
              <a:t>：对每张原始特征图执行深度可分离卷积／移位等操作，扩增至 </a:t>
            </a:r>
            <a:r>
              <a:rPr lang="en" altLang="zh-CN" dirty="0"/>
              <a:t>n </a:t>
            </a:r>
            <a:r>
              <a:rPr lang="zh-CN" altLang="en-US" dirty="0"/>
              <a:t>张“幽灵”特征图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计算节省</a:t>
            </a:r>
            <a:r>
              <a:rPr lang="zh-CN" altLang="en-US" dirty="0"/>
              <a:t>：相比普通生成 </a:t>
            </a:r>
            <a:r>
              <a:rPr lang="en" altLang="zh-CN" dirty="0"/>
              <a:t>n </a:t>
            </a:r>
            <a:r>
              <a:rPr lang="zh-CN" altLang="en-US" dirty="0"/>
              <a:t>张特征的卷积，参数量和 </a:t>
            </a:r>
            <a:r>
              <a:rPr lang="en" altLang="zh-CN" dirty="0"/>
              <a:t>FLOPs </a:t>
            </a:r>
            <a:r>
              <a:rPr lang="zh-CN" altLang="en-US" dirty="0"/>
              <a:t>降低约 </a:t>
            </a:r>
            <a:r>
              <a:rPr lang="en-US" altLang="zh-CN" dirty="0"/>
              <a:t>1/</a:t>
            </a:r>
            <a:r>
              <a:rPr lang="en" altLang="zh-CN" dirty="0"/>
              <a:t>s</a:t>
            </a:r>
          </a:p>
          <a:p>
            <a:pPr>
              <a:buFont typeface="+mj-lt"/>
              <a:buAutoNum type="arabicPeriod"/>
            </a:pPr>
            <a:endParaRPr lang="en" altLang="zh-CN" dirty="0"/>
          </a:p>
          <a:p>
            <a:r>
              <a:rPr lang="en" altLang="zh-CN" b="1" dirty="0" err="1"/>
              <a:t>GhostNet</a:t>
            </a:r>
            <a:r>
              <a:rPr lang="en" altLang="zh-CN" b="1" dirty="0"/>
              <a:t> </a:t>
            </a:r>
            <a:r>
              <a:rPr lang="zh-CN" altLang="en-US" b="1" dirty="0"/>
              <a:t>网络架构</a:t>
            </a:r>
            <a:endParaRPr lang="en-US" altLang="zh-CN" b="1" dirty="0"/>
          </a:p>
          <a:p>
            <a:endParaRPr lang="en" altLang="zh-CN" dirty="0"/>
          </a:p>
          <a:p>
            <a:r>
              <a:rPr lang="zh-CN" altLang="en-US" b="1" dirty="0"/>
              <a:t>首层</a:t>
            </a:r>
            <a:r>
              <a:rPr lang="zh-CN" altLang="en-US" dirty="0"/>
              <a:t>：</a:t>
            </a:r>
            <a:r>
              <a:rPr lang="en-US" altLang="zh-CN" dirty="0"/>
              <a:t>3×3 </a:t>
            </a:r>
            <a:r>
              <a:rPr lang="zh-CN" altLang="en-US" dirty="0"/>
              <a:t>标准卷积，输出 </a:t>
            </a:r>
            <a:r>
              <a:rPr lang="en-US" altLang="zh-CN" dirty="0"/>
              <a:t>16 </a:t>
            </a:r>
            <a:r>
              <a:rPr lang="zh-CN" altLang="en-US" dirty="0"/>
              <a:t>通道</a:t>
            </a:r>
          </a:p>
          <a:p>
            <a:r>
              <a:rPr lang="zh-CN" altLang="en-US" b="1" dirty="0"/>
              <a:t>主体</a:t>
            </a:r>
            <a:r>
              <a:rPr lang="zh-CN" altLang="en-US" dirty="0"/>
              <a:t>：一系列按特征图尺寸分组的 </a:t>
            </a:r>
            <a:r>
              <a:rPr lang="en" altLang="zh-CN" dirty="0"/>
              <a:t>Ghost Bottleneck</a:t>
            </a:r>
          </a:p>
          <a:p>
            <a:r>
              <a:rPr lang="zh-CN" altLang="en-US" b="1" dirty="0"/>
              <a:t>尾部</a:t>
            </a:r>
            <a:r>
              <a:rPr lang="zh-CN" altLang="en-US" dirty="0"/>
              <a:t>：全局平均池化 </a:t>
            </a:r>
            <a:r>
              <a:rPr lang="en-US" altLang="zh-CN" dirty="0"/>
              <a:t>+ 1×1 </a:t>
            </a:r>
            <a:r>
              <a:rPr lang="zh-CN" altLang="en-US" dirty="0"/>
              <a:t>卷积 → </a:t>
            </a:r>
            <a:r>
              <a:rPr lang="en-US" altLang="zh-CN" dirty="0"/>
              <a:t>1280 </a:t>
            </a:r>
            <a:r>
              <a:rPr lang="zh-CN" altLang="en-US" dirty="0"/>
              <a:t>维特征 → 分类全连接</a:t>
            </a:r>
          </a:p>
          <a:p>
            <a:endParaRPr lang="en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88BFAFE-960C-4589-3040-20ACC86E4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268" y="762001"/>
            <a:ext cx="46990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1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985E9-3851-4B8A-6326-579C917C0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EA81D-3B35-BA57-5FDA-796ED8C5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Ghost-Net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9A7197D-CF8A-37F9-DE0D-5D01E2DFF2D5}"/>
              </a:ext>
            </a:extLst>
          </p:cNvPr>
          <p:cNvSpPr txBox="1"/>
          <p:nvPr/>
        </p:nvSpPr>
        <p:spPr>
          <a:xfrm>
            <a:off x="98384" y="6239680"/>
            <a:ext cx="11454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Han et al. </a:t>
            </a:r>
            <a:r>
              <a:rPr lang="en-US" altLang="zh-CN" sz="18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GhostNet</a:t>
            </a:r>
            <a:r>
              <a:rPr lang="en-US" altLang="zh-CN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: More Features from Cheap Operations. </a:t>
            </a:r>
            <a:r>
              <a:rPr lang="en-US" altLang="zh-CN" sz="18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zh-CN" sz="18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, 2020.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5F96DF16-1331-905A-E8D8-07481739C7CE}"/>
              </a:ext>
            </a:extLst>
          </p:cNvPr>
          <p:cNvSpPr txBox="1">
            <a:spLocks/>
          </p:cNvSpPr>
          <p:nvPr/>
        </p:nvSpPr>
        <p:spPr>
          <a:xfrm>
            <a:off x="197224" y="762001"/>
            <a:ext cx="11797552" cy="66912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sz="2800" b="0" i="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ingFang SC"/>
              </a:rPr>
              <a:t>Overview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5255B9-239F-AD12-DBA7-0C3DF572F7BA}"/>
              </a:ext>
            </a:extLst>
          </p:cNvPr>
          <p:cNvSpPr txBox="1"/>
          <p:nvPr/>
        </p:nvSpPr>
        <p:spPr>
          <a:xfrm>
            <a:off x="584790" y="1785773"/>
            <a:ext cx="61030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改进后的网络：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在每个 </a:t>
            </a:r>
            <a:r>
              <a:rPr lang="en" altLang="zh-CN" dirty="0" err="1"/>
              <a:t>GhostModule</a:t>
            </a:r>
            <a:r>
              <a:rPr lang="en" altLang="zh-CN" dirty="0"/>
              <a:t> </a:t>
            </a:r>
            <a:r>
              <a:rPr lang="zh-CN" altLang="en-US" dirty="0"/>
              <a:t>中引入 </a:t>
            </a:r>
            <a:r>
              <a:rPr lang="en" altLang="zh-CN" dirty="0"/>
              <a:t>SE </a:t>
            </a:r>
            <a:r>
              <a:rPr lang="zh-CN" altLang="en-US" dirty="0"/>
              <a:t>注意力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增加残差多尺度特征融合分支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调整扩增比例 </a:t>
            </a:r>
            <a:r>
              <a:rPr lang="en" altLang="zh-CN" dirty="0"/>
              <a:t>s </a:t>
            </a:r>
            <a:r>
              <a:rPr lang="zh-CN" altLang="en-US" dirty="0"/>
              <a:t>与通道分布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改进后的训练方法：</a:t>
            </a:r>
            <a:endParaRPr lang="en-US" altLang="zh-CN" dirty="0"/>
          </a:p>
          <a:p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退火式学习率调度</a:t>
            </a:r>
            <a:r>
              <a:rPr lang="zh-CN" altLang="en-US" dirty="0"/>
              <a:t>（</a:t>
            </a:r>
            <a:r>
              <a:rPr lang="en" altLang="zh-CN" dirty="0"/>
              <a:t>Cosine Annealing</a:t>
            </a:r>
            <a:r>
              <a:rPr lang="zh-CN" altLang="en" dirty="0"/>
              <a:t>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CN" dirty="0"/>
              <a:t>Warm-up </a:t>
            </a:r>
            <a:r>
              <a:rPr lang="zh-CN" altLang="en-US" dirty="0"/>
              <a:t>阶段逐步提升到初始 </a:t>
            </a:r>
            <a:r>
              <a:rPr lang="en" altLang="zh-CN" dirty="0"/>
              <a:t>LR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在训练后期平滑收敛以防振荡</a:t>
            </a:r>
          </a:p>
          <a:p>
            <a:endParaRPr lang="en-US" altLang="zh-CN" dirty="0"/>
          </a:p>
        </p:txBody>
      </p:sp>
      <p:pic>
        <p:nvPicPr>
          <p:cNvPr id="10" name="图片 9" descr="图形用户界面&#10;&#10;AI 生成的内容可能不正确。">
            <a:extLst>
              <a:ext uri="{FF2B5EF4-FFF2-40B4-BE49-F238E27FC236}">
                <a16:creationId xmlns:a16="http://schemas.microsoft.com/office/drawing/2014/main" id="{4DBA3D9B-695C-6B33-CB41-F536DB07C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0" t="3203" r="3377" b="3803"/>
          <a:stretch>
            <a:fillRect/>
          </a:stretch>
        </p:blipFill>
        <p:spPr>
          <a:xfrm>
            <a:off x="7184066" y="1"/>
            <a:ext cx="4423144" cy="3308345"/>
          </a:xfrm>
          <a:prstGeom prst="rect">
            <a:avLst/>
          </a:prstGeom>
        </p:spPr>
      </p:pic>
      <p:pic>
        <p:nvPicPr>
          <p:cNvPr id="12" name="图片 11" descr="图表&#10;&#10;AI 生成的内容可能不正确。">
            <a:extLst>
              <a:ext uri="{FF2B5EF4-FFF2-40B4-BE49-F238E27FC236}">
                <a16:creationId xmlns:a16="http://schemas.microsoft.com/office/drawing/2014/main" id="{35AD54AA-818D-56A8-E151-1573567603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066" y="3401217"/>
            <a:ext cx="4715903" cy="313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98BE7-0D63-541F-18CE-E7D8F98B8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44D54-6DEC-28E2-2779-781E3A43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Ghost-Net</a:t>
            </a:r>
            <a:endParaRPr lang="zh-CN" altLang="en-US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5B750FB-599F-8C9A-4C15-9F52BA784D69}"/>
              </a:ext>
            </a:extLst>
          </p:cNvPr>
          <p:cNvSpPr txBox="1">
            <a:spLocks/>
          </p:cNvSpPr>
          <p:nvPr/>
        </p:nvSpPr>
        <p:spPr>
          <a:xfrm>
            <a:off x="197224" y="762001"/>
            <a:ext cx="11797552" cy="66912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n"/>
            </a:pPr>
            <a:r>
              <a:rPr lang="en-US" altLang="zh-CN" sz="2800" b="0" i="0" dirty="0">
                <a:solidFill>
                  <a:srgbClr val="4F4F4F"/>
                </a:solidFill>
                <a:effectLst/>
                <a:highlight>
                  <a:srgbClr val="FFFFFF"/>
                </a:highlight>
                <a:latin typeface="PingFang SC"/>
              </a:rPr>
              <a:t>Overview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99D017-674E-4CFA-B115-51785C7C1BB5}"/>
              </a:ext>
            </a:extLst>
          </p:cNvPr>
          <p:cNvSpPr txBox="1"/>
          <p:nvPr/>
        </p:nvSpPr>
        <p:spPr>
          <a:xfrm>
            <a:off x="574158" y="1581028"/>
            <a:ext cx="6103088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1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消融性测试</a:t>
            </a:r>
            <a:endParaRPr lang="en-US" altLang="zh-CN" sz="2400" b="1" i="0" u="none" strike="noStrike" dirty="0">
              <a:solidFill>
                <a:srgbClr val="333333"/>
              </a:solidFill>
              <a:effectLst/>
              <a:latin typeface="Open Sans" panose="020F0502020204030204" pitchFamily="34" charset="0"/>
            </a:endParaRPr>
          </a:p>
          <a:p>
            <a:pPr algn="l"/>
            <a:endParaRPr lang="en-US" altLang="zh-CN" sz="2400" b="1" i="0" u="none" strike="noStrike" dirty="0">
              <a:solidFill>
                <a:srgbClr val="333333"/>
              </a:solidFill>
              <a:effectLst/>
              <a:latin typeface="Open Sans" panose="020F0502020204030204" pitchFamily="34" charset="0"/>
            </a:endParaRPr>
          </a:p>
          <a:p>
            <a:pPr algn="l"/>
            <a:r>
              <a:rPr lang="zh-CN" altLang="en-US" b="1" i="0" u="none" strike="noStrike" dirty="0">
                <a:solidFill>
                  <a:srgbClr val="333333"/>
                </a:solidFill>
                <a:effectLst/>
                <a:latin typeface="Open Sans" panose="020F0502020204030204" pitchFamily="34" charset="0"/>
              </a:rPr>
              <a:t>准确率对比</a:t>
            </a:r>
            <a:endParaRPr lang="en-US" altLang="zh-CN" b="1" i="0" u="none" strike="noStrike" dirty="0">
              <a:solidFill>
                <a:srgbClr val="333333"/>
              </a:solidFill>
              <a:effectLst/>
              <a:latin typeface="Open Sans" panose="020F0502020204030204" pitchFamily="34" charset="0"/>
            </a:endParaRPr>
          </a:p>
          <a:p>
            <a:pPr algn="l"/>
            <a:endParaRPr lang="en-US" altLang="zh-CN" b="1" i="0" u="none" strike="noStrike" dirty="0">
              <a:solidFill>
                <a:srgbClr val="333333"/>
              </a:solidFill>
              <a:effectLst/>
              <a:latin typeface="Open Sans" panose="020F0502020204030204" pitchFamily="34" charset="0"/>
            </a:endParaRPr>
          </a:p>
          <a:p>
            <a:r>
              <a:rPr lang="zh-CN" altLang="en-US" b="1" dirty="0"/>
              <a:t>模型复杂度分析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参数量对比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推理时间对比</a:t>
            </a:r>
          </a:p>
          <a:p>
            <a:r>
              <a:rPr lang="zh-CN" altLang="en-US" b="1" dirty="0"/>
              <a:t>效率分析</a:t>
            </a:r>
            <a:endParaRPr lang="en-US" altLang="zh-CN" b="1" dirty="0"/>
          </a:p>
          <a:p>
            <a:endParaRPr lang="zh-CN" altLang="en-US" b="1" dirty="0"/>
          </a:p>
          <a:p>
            <a:r>
              <a:rPr lang="zh-CN" altLang="en-US" b="1" dirty="0"/>
              <a:t>训练收敛分析</a:t>
            </a:r>
            <a:endParaRPr lang="en-US" altLang="zh-CN" b="1" dirty="0"/>
          </a:p>
          <a:p>
            <a:endParaRPr lang="zh-CN" altLang="en-US" b="1" dirty="0"/>
          </a:p>
          <a:p>
            <a:r>
              <a:rPr lang="zh-CN" altLang="en-US" b="1" dirty="0"/>
              <a:t>综合性能雷达图分析</a:t>
            </a:r>
          </a:p>
          <a:p>
            <a:pPr algn="l"/>
            <a:endParaRPr lang="zh-CN" altLang="en-US" b="1" i="0" u="none" strike="noStrike" dirty="0">
              <a:solidFill>
                <a:srgbClr val="333333"/>
              </a:solidFill>
              <a:effectLst/>
              <a:latin typeface="Open Sans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8F7FFA-85F1-A6B9-90D9-BC8B7AF79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28" y="892124"/>
            <a:ext cx="7772400" cy="525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5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BE86B-9A73-41DE-9EDF-9A1A79B9F2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listening!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ABEF6A-2085-4EFE-AFBC-BC62AC3B6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38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RGOXJJRDFjWm5KaFkzc3hmWHN5ZlNoY2JXRjBhR05oYkh0SGZWOXJMVnh0WVhSb1ltWjdXWDBwWGpJdFhHeGhiV0prWVNBb1hHMWhkR2hqWVd4N1IzMWZheTFjZEdsc1pHVjdYRzFoZEdoallXeDdSMzE5S1Y0eUlGeGQiLAogICAiTGF0ZXhJbWdCYXNlNjQiIDogImlWQk9SdzBLR2dvQUFBQU5TVWhFVWdBQUJHVUFBQUNvQkFNQUFBQzcvVTRVQUFBQU1GQk1WRVgvLy84QUFBQUFBQUFBQUFBQUFBQUFBQUFBQUFBQUFBQUFBQUFBQUFBQUFBQUFBQUFBQUFBQUFBQUFBQUFBQUFBdjNhQjdBQUFBRDNSU1RsTUF6ZS9kdXpKMmlabXJWQkJFWmlMRFdYNWhBQUFBQ1hCSVdYTUFBQTdFQUFBT3hBR1ZLdzRiQUFBYnNrbEVRVlI0QWUxZGU0d2t4MW52dTMzZXp1N3MyZzRra1FOelhpQjJnbURPdmhnVTRtVFdnWDhnU0hNNEVuK1FQMmF4aEF4Q2FKYUFzSWtJY3dsR09QekJYQUpDdGlNeEl4NFNEeW03ZmlBclNHWkdRaUNDakdleEVsNVJOSnV6eE5QUjN1NmVpYytPWGZ5cXU2djZxK3AzVDgzMjlsNlhkRGYxK09wNzFWZjFmVlhWM1d0WnVhUUh2ajhYc2lYUjRtcGdtYjFlWE9aTHp2UFFRS1ZiMmt3ZWVpOHd6Y3FEckxTWkFvOWZEcXgvbzhsS204bEI3NFVsK2FlUE5tQXhwYzBVZGdCellMd0xlN256NjZYTjVLRDZ3cEw4OU1WM2ZNVTZVOXBNWVFjd0w4Wk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yTVNSdTdoVnZmMzNkNCt0SkpZODNscDdTWkV6WXd5M1hHanZxY3FTVjI2WVR4NXJKVDJzd0pHNWR0L2ttZ2d5RzQ2cDdVRHgwVzJXYisvbFoyOTYrZHNDR2ZsSjBseG02QjBWei9RdlZCdGh1R0xHZkJDMnd6TC9FWnllN2NDZE5zSWV1MzRaZVdhclprL3hjbVFONkNGOWRtWG1ZLzhPSXJ2OFRZbTJHcUxXTDlNdHNDMjBzTmJqUmh5MHp1Z2hmV1p1Yll2ZHdvMm94ZEthSnhoUEE4NDh3QWJqVDNoWURrTDNoaGJlYnFkZHNwelRGMkkwUzVSYXl1OWgydWwzLzFFMkhzNXk5NFlXMm10dVlvZFJTK2lJZHB2ZGoxK1F0ZVZKdFpZdll5WTFubkdIdWoyRWFRanZzVElIaFJiV2IyTlZmVlZjWkNOeGpwUnFNWTBDZEE4S0xheklEZDZZNXhqUjBWWTdUTmNIa0NCQytxemJRWTIzUUdvY09FbXpJektDY2N5d2tRSERaVHlBTU9oTDV1RUR4bWJPK0VqN05KOWs2QTRET1I0Y0FmRFUyS093bXU2dmVwdmZjWjIzQnF0aGticW0wbVMwdGh4eVFtaVVUaHlrdndDSjVXR1JQUnBCOXE4WERQWDVsVFRXTkRJUXhiN3pzVldHY3VLVTFHQzkzYy80cGVUb0tIYTNHdXlSajdhbGg3NzlXd2x1T3ZmK2JBM1Z3N3BLdk5EN284dEtmcG04NU4weDZUS1RFZndVTjRlKzZSei94SUhTYkQyUHVlZU95VEFVQ3owMXowQStoRlZsWHJId2h1YjdMRDRBWVR0YzF2bWNBeUVZNThCQTloZVdEYmkvdmY5UUNnMnBzQmxjcy9lMXVkM2ZIN1UzUUhBVVI1VmV0SVdXZ2tWSlJ6bFVCUm1RY08zekVNYVQ4VGVGSDRkNSs2aHgyKzgyZEMra3hlcmFrNGllQTF0djVkZDk5eXl5MFg3MWxuUVVNNU9WTU9oc0doVFFhVWJybTRIa0RvbkgzSHFsS3IvclJyWTRlYmFrUDIwbmo5SW1maGZ2eTc3WjY2WjZhclR2MUZVYmNrTmtvcXFYbkczbEpyMHBhK0RwRzJnanYxdnVtdi80K2FxNEozKzl0TTFQaFVuRUJ3M0xwNUtjL2pxbzdmanA2dlNkYU0zUXlPSlVxZUlUWWo2OTI2VGlESnM0eGRubkNvbnNPRGNZRnIyQUxiMEZGWC9rbXlOWjBMOVFBVkp4RDhvYy9jNy9EMXRpZCthM29Mb0s0TVgzblpmNDhENVhxcDcrdVJyV0xzb1VRdXdtWm14Q21lUW1kc0lKenB5TU1lQmJVMThwMFdWZ0FxMHpTZXZReFNjVExCWjhIWGplTVBHUlNOUGUzejVRdmc2dUJISDNNdCtySUNuYjN3MHZyNnVoT0tzOFAxZGU4WUJndUlrdzdmNnlDdnNvQnRISzZiSnQ4TmcxU0FFN0lxeEZPNjhuWEEwdHNlZjdSbWN4WitTSkZaRzRFcVRpWTRMbXY5eTJKbVJySjFyQjFvL1pZYjdNWVhlRjMxeTF4bGExcnpKRVdjdGdTZy9LdVA0OUhORnoydjBRN3cxR2RNbk00Z0ptSUI3Si94eWZnM2pEMjV4eUh0UHhpc0t5Z0FSY3FxRUJVbkVwenJzSitTbm1Id0ZWOW8yV015NnRzR2Y1Y05FblJqT1AyQ2VsODFpTE1Cb1dxWEdkZ05WeURPcmwrY3NYNHBjWTdKMEIvUGVrY2NodnB4SmFzSlVYRWl3UWZnS0JtVnFVRU5kS040bVR3UXR4aXM1T3pNZElBUWFVL0ZVRk1mYzFqeE82ZDVkbWpDaGZlQ2xzMktiaFRWQmdsN3V6VDJVdG5PWEFwVGNTTEJNWS9OTDN6cFJPbHA4UjhtVmw5aTRMUE04eG15T25zbTBEbkJaYXdwS0JzK3BZeFp5RW1mMGkrMk1BcDZjT3VjdmduWVppVHF4UkM5RVlzM0hVQzRpcE1JRGlNT0NzclNzVEFSOUp3K3ljWTAxbHcyelovcm5GU2g5L1dGWjV1WXJTM2RpcUVETEFUQnVsL0VJYUsyMHE0d2V2MEdNOXVhU01QK3p1RXFUaUo0ZzVsdzAzNnVrdGZNYXJNSVRtRFA2NDN3M3ZBazYyRGxRbEljVFkzc3ZHM2FNK3k4eHdQUGpRMk5HK1R4eDlkTmJTbHQwMWxqZFF5dnRKWVZvZUlFZ3ZPWTdKcXFuZU11NlpOc3JNUVNtSmU3WmpuQy9vZW5Dd1FyQm5LREZKR2QxMWFERlZNeml5OXpleW90UzE5cFYxU0xydXNHclhWUFg0eFFjUUxCZWJpd2xwNm95UjVOZGNxREkyb2tiVU0rd2VNWTV5dzhVZWZVOG8xalJUdS9HeC90ZVJnbXlqWDhubVpXbVNXV3RhMFlDV0t0allrbytqcEhxVGlCNEh4YnN1VkRlcHdWRlcydGJwRk5rMlZoSFp6d2pzY3ZTeHN5STEzeVdocktJTm4xUFNXZ21XY2ZzV3YvZGMvcmxERUg2dWUxcmdObDBjT3lRelpObGpYd0diVFdQWFV4VXNYeGd2TmR4REExVVpNZDVwVVpqeE5SOXIwRVBZNGMrNlJvSk90elRuN1haT0V3bnk2L2JmY0NxckUzTVFjSXQvVnpuclk2Ylo5bWh6dUVUSS91b1VoOTVteTBpdU1GaHhIbmZEd3pveTRrdU12WUpkcllWaTJLdEdUUHVzN3BOWW1ocFE2U1hiOUsyWm9YZzJwQVY3QllqN0xEUWtPTmNKcktxZ2RIc2lVNU5aS0pWbkc4NE5qSCtVNGlqRENXR0VsTG1kRFluOUJ0QlliWHNNSTRYMk5NRktTaDRMRVJNSk5ucWJHMjMzUkE1d3pvQ2dHdVpubHo2aEFBNElMZ0RMLzdsQkZTbnowYnJlSjR3VHRxTUppZGtjdzl1NHBWSUg1eHg4ZEdlRVlwWmFhaGRlVDNza2pDQnlLbXU2SkJXTllLc2QxNVlWNExyb3Z5UWFlbzREdlZ2Z0svcUZyRlFGMXBhOHE2cTNUTVZvaFJjYnpnTmI5M3pjWko1bDVrdmdNSDRwZnpCTlhvUFR1a1pDckxodzFKR01Bb3dEVlpXT0V1Q1hwdDl6NjdNdklmeHdtWTVMOU4zVVJYMVFDbnAyelpsZzgvbnh4MUlzZ1lGY2NLenJWM0xSR2xhUUhobkplaWJxbk9xRUxiek9YSEVCdXA3MkNzQjdnbXkycklaMmh3QW9hSEtOYlgwVU9QWHJPd3RLMmZVbzZVSWNDdWlSNERXTVluVFN0R3hYR0NZOFRVY0NLTEVpYnFzNkE2YzB4QzQwcnk4NmM0cDBEWFpGazllU3JTZ1pMY1pHTGZ2NnE2WDh2cUtFTUEzZ3dmZkd2eXg2azRUbkRzTXBWd1FrTi9ETVV6eXF6Q0pCTWVZNXEwc2R2a3lYbWlOTkExOFVEWlhZQzVqa1F5c1NiRE42aVBzdGFVSVdqcHJzdXdJbUpWSENjNE5uNGl2alBNV2xKMHE0cGpnRDVmVDlwekVyaHR4d2gyZ1FQMkUraHhXdUp3Rm9NbzA0VkppTHA5K2RxK1EvRklKMmxYOXRRaUJUU1NqMVZ4bk9CWUo1Vnd3Z2hYcVpDTXhORFl2Y0RQZEJkbWx6Y29qaWRPQzluTGJxM3lzeXEyYks1OTJSMnVLQ0FaQzNVbVF5V09BVFowaVdBQ0hjV2lTSk9SYkt5SzR3UWY1WDQ4MHhFdXdGYklXRDJiTUtLa0lDVEVPVzJUVFRVRm5abWFsK3lxUXNMM0VibzRuYUVIVktURlVEWld4WEdDZDdRZzNSQmZLZEEwbFFPc1dzaWtUNEV3R1NnbUMwKzdvYTRKNjgrMFhwcHNxWGRvczRxUklGclFqNG1UU1pRVXFoYW40ampCZ1NEUW1TZGxZSEs0dXR5ZWNGd1l4djdrT0JOZzRIZXpTRytGdWlZTEVBbndaQUhCNHgxME4zMVdDWW5oT3FZYjBVSHFmaVRYY1lJRHdiVklCRUdOZi9sQ1dIb3hDRHk2VHJGNkhoN3U2ZkQvcTFjWUtkZEJpanZtTU5lRUoyajhyQmloYk1FWjBTVnNWVmxZc0FENk52UlZnd0ZPdklwakJPY0kxdElxd28wRmJKM3IvMjJtUllaVFI5S0hiMnQxREE4YXVPUFJjYUxzT3FlZnJ5c3hPQUhFM2VDUUZBMW1JVE9OZXZlVng3czYvbGs4WDA4OVJ1SGN4cXM0Um5DT1lDc2NmM0FMTjdTd3RCSGNKYndXeUhhOVZweG4wUm5JRy81UW1ZVWU2S1E1MXprZGhDb0E1eGlFczBuSktmMGJ5dUk2RWhzMEc2YXBYcDZnYnFrZXZMRlRVQ1l1eEtzNFJ2Q3c0NW5xUHo5eS84VkxZWHg4THN4aTJORXdyRTlZUGJZSnBBODh2YlpwUUxzVGNFV3pGSVkrb2g0RFp5ZU5vT3lCMVNEMWRKS2Rvek50eFM3R1NraFpWemRWUURRV0t2ckdRNC9lZG04MDV2aldDQlc3bldNRVg0WFdkZ0xvN0hOdGh0cE1RSWZNVlZqcENKMkJma1JxZ2NOck5uTGpMTFc0akVpdmh2RSt2ZlBZcnBnSU51a09aWUZmQUc2b0hLSEdydUF1allLcVVFbExnM0FWQ3hUUmdvOUNqbWVldlVjd0t2Qk02eGN1WXMvRDNmSUp0QzBDTHVNc2NiL00wNlpIWHMwSnltcXRnUkozaStTR3BFdURYamdHeldZUVhqZ1JYZVdINjJJQ1RjQkVLMXpGQW11MDRCMTExeWM2NFhlZ1hoMlNGck5abk1LU2hRNENhUkZ2MHh0VTB5dzFHRThhUFNKZHRPb0lZTnBzOXhCMHZVNDlSbzYrdWMyc2VXM0lJUUFSVDJCZ0VWTGJGTUJraFpaUFpLSmlCMFUwbFpxeVNGS2lBK1VJZ2JhWXphczJNOUxqR2JyRk1NMFN0SWZrMjloSytYeUJoV3laTExQSWJnZmR2a1NpMkF6ZllGeVFUVHl6N3prazJNeVcwcGFoRUtsaUI1L09nVW9GREJJYnAyMGpKVENqTFduenF5RGlTOWNFRnN5aUhaSG5MMmxvK3lhNk00eGk2WlhnRTZPL0piZzlLbTdPdVhPNjRxc1hGWFhsNlM5UnEvOVdneW0vOERFZFVKYTdSenRONm9DYWRBemdpVFN5SGM4aHdhQ0dFbzJlU2FpQ1NCVTdPQ01GNTBhOXB0QitYcFE2R2M3NlJGLzFOOXBtc0hNajRCQ0ltcEJsSWNxWG5qK0NKZmNkYlBUV1V0UWh0Mk16bHdsNU5SdXBPZ25hMENqSzRsQ0NxSmxGTEcyUTA1dXJOYXBxYmpOZUUrOVo5MEpTekNBVkZ5a2xWVUdraWgxOGtZTHpXYnhGNkZwVzg1SmJyR25HcEVDbEtxeEtMWkxNTllGQ3Raa1JRUHFpaWYrMnlmTkpFU3dGMHVEa1JDUkFjWXA4bk0wMDZGaUtUcjVmSXBTYTNmU0JPaFZkckJYZzErTk1zUmsralpXN0E1ekt5bk9pTXhIUlYxSVZqSUN2VDFsckV4VTc5WkdDKzQ1bjVxUWQ2OFpFcWFUTEJ3b1RZak10Q0tRWWNaMEVIRm9UNVdLaGdZNEI2ZkE3S1pTV2o3T1p5T2ttY2VGUERnYW1PL1lraUpKWjVDZDRJTzNGM29yTjhCaVlYa2J4bFZidUxGZlZKZ1Z2VWhXMGdDOVV4UTdHU01INWNPNVF5b3ZDRVVSNlR0cGowcndhend6QTBIbUNrdTlLUmRrNFMvRTJjNEd3WWlyYlpaZnRSMmFrSVZoS1BNUFBaNVNqOEM0cFIwVjBTZm1MVXJHTG82NUY0UXJxa2I1TldSWCtIMTVMTVNhbG04a0NCbzRRNGs1WnNNQ3BnRUd1WWpzWlp5a1htMWwwTHJIclpMSXIreVk4dXE0RXV0eFh2ZVpxd09wb29ZNm9UL01icFdJWFQ2VE5kQWcvTnZ6NHZOdE5mYWJEclp6R2oyb3pmQmpKczdMMmJXaC9XaXpGMll5K1B6QWlmdGVadzlDOFhNUlVtK2xCQlJzZXFhZFJsUEdOK3F5UkI1UW1GNlZpRjArazREWENqdzNmMkhLN3FmZnphWGhLQ2F1ZUErTjJpVVpvUE42U0VaWnhsdUp0WmlPbE1QSGdpOHo1dGs3TE8zU3hsSE5nYXd5UnBaRllWZzNGYXdLdnQraUttdlMvVVNwMnNTbEdxMU1BUDhxK2JrN2UvYlFvMzNxM3VaQWppUmRlU1AvOEREek8wTVBQdmJsOHZSRzdPSlRrc2hQSmtvY2llUzdHWnNETGxlVElFa0oyM1FzamVBamljYWc3SGtCbTd4Vi9oSHZlQ0NJKzdpZWtFdzRXcFdLblY2VGdQRWFYS3lTSG41VjN2RzNWbUJRV2pENC9nL09JUHNIZUEwdnlqdzA4aXdMZlpUZ3BpaVVCaytvM3htWmlybmRUa1JMQVdGWDdkaDQ3YUJucEt0L080MXNxSnIvY1YrR3pSbTYxMFdsSFlNcisyd1BHRUJVN1NDTUY1MXYveTVTNDkycXA2em1YZi9kZ2l3TFllUjZXaGFVTkgzUk1CZXgybDREc2M4UWZjaXJtNnF4REZ1WW9sZ2lHNU5rWW00R1lsTFBrZUNNZ3UyS3p6R2Y3MEFWc2VmTUNOZmJ0OWRHZTAvWUEreVlBWFRqY1BEbHora3VOdDR1cURMOFJLbmF3UlFyT0Y3NCtwZHFRbnNveHBybmEwWWU5Y3dRSmFmTDVHU2lQV2lYZlhMczExUjY3ZDVzWWRTUkxrcmNVbVJpYndRbzRUSUV0Q1Npa3UrTEMxYnlzZG8vVzVScHdqbWorbXgzOUZIRmlia1QzRSt4OWt6eTRGNkZpaDdkSXdWZkIzQTZSZFY0RzdLN25iTDhiWnI5SklLYVFKVllCN0pVRzF4aDc4bU1WZkg3N2h0WHpucTR4ejFLTXpXQVYzak1zYjljN3lSdDdLNmdXM0QvREZjQnUvTW5PWCtNYjdGZkFwSHpBeDRubzVnODNyWDN2RkRrMWkrRXFkbEZGQ3Q3U2ptZEdjdFZ4UE9mc2pSMGNDYXlsNWlwVmg0Wks0S3F0TWZ1L2d5RmVRNURMbkhtV1ltd0c4ekdWSVBIQXdDZytYNEpuVGRqcmJvOFpUMGhlVTYxN0tuZ1h2MldRQStCRWRNM1A0eUYwcVpaNHFqNklVQlc3a0pHQ3Q4bTZCM2pFdGdLLy9ZcExwYlpwWVoyNklDcW44OXVVQjcwMi9tcERhT3lvejZuTEVOZzhTekUySTZJSGMySjN2VldUaDdwaVJ6anJoY00yclplRkJ0Z1AyVGY5dTRLREhsZlZVMWhpUXQrVkVKQ1J2NkVxZG50RkN0NzBiSjJEWDRVemNOTlpubjBaVzBDSXRpRXFwL09yYjRkZzVYYTYzcmNmTjdvbXFKcG5LY1ptem5xN1ljSERaTCtRVEN3dGVEQWNRdTQ0K0p3VmxPQ0diZG5weDFDSE1aSXRkVVJEMWNhUWY3SkMySnRzUzVNSlU3R0xJMUp3TUNhRFhzdkNOa1dlRSt4amZzL1Z3UjNRWDByRFRucllsdWV2bmM3LzJlQUsrdzZ1MEFFSmRzeXpGR016QXpMQzZjVUs2QUZUMlBTcTYzSmJoa2hOMVhIVnZ2YzgrQ3FBc1VXUTV6allVZTFhRC9BeEVxYzhIclowdVJBVnUwaWlCT2Q3NWd1U1dLWGpYUWZpTVBJdGEvUTlhS3MwNzVNUTA4bklOOG9sK3VvL1B2d0xqaExCRWpjZE81bG5LY1ptV3RDQnlZVHBKNGNmZUdGQmF5NTZhVDJTM0N2LzhpdGZzUXM0OHBUVEdpZTRlOHYyMytsNDltZ29RVE5sZ2xYc29vb1NuT3Zzc2lUNUlFcGJvZ1RQdVNMT0NFVGRsSDVuUFkvb28xQW5UNW1ZWnluR1pzWnFvT1ZqTG0wRk1STGV0Y1drVFRibER0eUg4eXhabTNoRU4vNlFEMlN5Q3FwaUYxT0U0SlUyckdUVGhiUC9zSlMzUk5iWjUzc2ZtWXlacEwwWHRBaVE5TVBFT2krTFpsbjZ1UHlMY2Z5elozZEpLaVRUQ3g5SkFwVTRpeFZEbnI3eVRtZkVJUXovenRYNU1EUmpvaDFFZEYrOEx0ZmRzQjdwNmhVVnUxM0RCSC8ra1NkcU1CbjJuc2NlZnZqaFJ6N2I0SG52ZFRSNHpvYnk0RTg2UmxKQncwUHVoWFRBSk5zVlRZWlp3cVFuU2NiK2doci9yWHZFYVhYVy9NaGJWMndVQ0lMRjdjRklyamcrNUhWdjQ0aUh5WTg4VCtDRHpGWkJWU3d3aEFuZUl4cVRXWGxRQk90alArZzRWSUZvZXIvYVdUUWgxQ2JIRUlaWmlyY1pSS1pHNTNTSHNTR1J6WDdPMTQwRjFFOTlVU0JzcWRaa2VZeFovY2xMc21na1ExWHNJZ3dWL05QU1VFam1kc0dHc3htN3l6Qi9BcnYyRzdZVXFsK3hOOHhTMS91RDMvaEwyMEhyekR3eFdJM2pUTVV4V1RGc0JON0NjeTQwcEZPK1ltL2IrZUZ2WnFJZTBnbEhjdktVVVlCa0ZIeUdYYS8rc1JybUM0em1mMGRoM2h3eDZsQ1NPMWFXT05WWmZZd2xLOWt5Qyt1N2FzZTUzN3Y0YlU3TnN2UlNLZ1EvaU9GYmF6YzEyTWIvTk9tMlJUUmsvMVZVN0tMSktQaUE3MWUreUtaOW5PY3dlWmJxaFlvL0VwZkF2UEpZV1hJSXlrMHVaV29xK1RxWkhKUUFZcjB0V2NaUnphWlZtZkE0VDJKek1vcUszYmFCdDd2WG9DT0wyL1k1Vzlmb29WYmwzMjQ5dlB2SkhUL2RCV1ZsZnE3MkxoY0U2K1psRDNvYUxIbllBM0p0U2oyZzNXUlZoMjdSS3IrSWl6WW5QVTFQZEJBMEkxaUFqKzY3clZsL3dsVHM0c3NvZU5kK25IQlZHY3lzSExyOWxyR3FJaDFwQ3pSYU1YODgzTmlSTXRkb25xSUt3eEhZTlVBWlpjbWpHcFJyZUNjUFFjMUc2d2JlNDV0ODU4MWNvNm5VcU4zQ1dqaFJSdTByQ3hlaEtuYVJaUlFjbmhNSW5EZXdQanAwY1UzMFUrMnhnOGZ2aDBIZ0lsOVBQVEp6Yk11NjZ5OEFNdGNnNnpML2t2d0dLazJ5cExPaGxxdUdRMkFWdTFZNlIxYjBXU2lKSGY0Mlg1QS9TcDJ6aFlpT2Q2dnhuZFRjZlJxR0ZNVlFGVHM0TWdwdWUwNCtRSnpKM2pBRlA2R2dEN0FQb20ybGh0dGNyZzBsN1h2N1NUNEhlTHJqOGNjYTdMMEVhZ29zRWV3QjJjV3dLQ3NBZHVJcU9rNGRXd0hzOEoyUC9RWTc3QlBVZGtUSGJXWURWOGZmSWczcHNxRXFkdEZrRk56eG5IaURqOStQMU5PeEZBeTl4TjYwRzNEZXdQZzFscElXdlZ0Syt1eklBVFV1OHl3cExQZ0xBM3RkODlkUHA2YnJPY0tyanMzWS85OU9xVGtSSFk0YUwrTTE5bXUwSlZVK1ZNVXVsb3lDd3hRNWdsVytlMW9PT3J0SXhTUUhidGxYYThpTXNPN3U4UnFTS3VSbWY2VXVWSFkwSkNCNHlzZzBTeFI3UUw3ampXSkFxK2txT2xBdkNRMHcxUUYxbktDSDc1NnMwWlhzSElTcDJNV1lVWERIS2NGbThMakg3S3ZadVpNOUszWDNEeURaajQzNFRwRW9tMHZ1dzhZMytySTN6eGhuU2NIdUwxUk14djkrOUhyTmdyZlVXdGFmdWZQbVNSV3E1cXg4OXI1SmZvcEJCVWxXQ2xHeDB6bXI0UFlDWXlIb2dyMjBMaVJqSkJMcW5IZiswQ01mQnhGOVpwU3R3RTkrdHM3dStJUm9jMytOczZUaDE0c0wyUTRwZERTSnl3MjZuTS85M0szczhPMTlyYk85d1BETndDVnJUcjVUcE1Fa0xBYXEyT21iVlhEM1ZmSUZ2czQwaGduNWlBSnJlUStPRExEeTZpaVg0K05ONHl4RnNZdTJmYk1YbERIVXVNL1dsYUozd2ZtZURkSmhmV3NtZXdpc285WExXUVYzUFdlbGZtRE5Hcm5lYnI0aFdlUDNSbXV5NUdhNjRvWlhiNUJsNHl4SnpNR1oyaVFQYVFlampLeGRETHRBa2IzY2lNNTZHdXByYnNscTA1bXNnb3UvS3ZveWUzLzlzZ21taU8vQnJhbi81bitHbmwwRkVqVE9VaUFWV2JuaXY3cVRiZFBKTkx5bE9KaUErRU9uMWNiUjUrSmdnekVrcWMwcytGTTNYUFJmWHYveEpJVGlZTEJSL25ZSmd3QlBQbk1oS3FzMEJCU1Z5cTlwbGhUay9zSWcxbFg0KzB4V3N4KzNUNnZVM0wzU3lvZS9lemdacllqZXh5OTRDRE9LUDJxU2Q1WWsvTGJ5Q0p1c3ppM1Q5Sm4xdEZsWmt1OW9UNXRTSlA3akZ6eUVIWDRjN3B6cEFhQ0RnZzl1M2gvaitHQ09zV0l4MWxlYVo2Wjl6QkZVb0FSNUNCN0lDQTVYdkJmQThFcEQwQU53SGVFT2d6RWNjMjE3b3RlSHNqRzdRSUsrYkJnTTlNcEQ4R0MydWMzSVdiU053cDRQYmtHNWtQUTFIMi9GVWk3RDF6R3lSWjFJVS9rSUhzZ3lmeWxFcmlQY1ppNzV3ZHJTZWZuYmpydUdIQ2NkSStuNVl6NFNDaEF0SDhFREdIRytVaWxQb2Nhd21SMC8yRktRSWZuQmpxT213bTkwY2tqYkpxNXBKdUU3TDhFRGVlNjY1OTY4c1FPYkNRTDZyNzJnMmp6cUtuK1FCMVY4RU9KMzhxRXJxZVlsdUdTQVp1WisrZGRsRVh2dDJGTmZDVnhtU2cxQUEvWGplcCtoMVBacDBRQy9POERWWjVsS0RTVFdBSCswOEh4aTZCS3cxSUQ5eDNYeTMxT1dBMUVvRGVCNFpzSUhoZ29sYnNtc0FRMDB5SGNvRGFBclVaeCtEZkRQTzJ5ZWZqRkxDUTFxQUg4bVJONGlHRVJib2pyRkd1Z0ZQTmw1aXNVdFJadGNBM2dRK29ROVhUVzVUQ1dHNldvQTMyWC93SFFwbE5oUG13YWFUSG1qOXJTSlY4cGpYZ000Qkw3ZFBOWVM0Mm5Xd0RaNU0vczB5MW5LWmt3RHVKOTAzN2N3aHJKRWRNbzFjRlg1QnM4cEY3WVV6NFFHOElHOFhSTjRTaHczandhZUtSK2N1WGtHMjVDa05mSGhJa1A0U2pTblhnT3pUSHk0Nk5TTFdncG9TQU5kZVd2d0R3SHZxaGdpVXFJNVRScFk4RzROZ3Q1dk9rMmlscklZMHNCWTNocFV5M2RWRE9uMGxLTlo4bTRObHVTNzI2ZGM1bEs4eVRRdzhneGxZWHFmYVpxTXg3TDNpZExBSFBsRTg1bGoveURRaVZKRnlVeENEVndsWDNRWnlQZjlFM1l1d1c1R0RWUWE1SEt5L2NiTnFJSlM1cFFhT0hQNDczOXVwNjk5N2FGUDBUODhreEpQQ1g3emFBQWZneUJwN2VZUnZKUTBxd2FjdjM0dXJZYjRxYXdZeTM2blhRTWRhUzUyWnZPMHkxdktON0VHOEUxcEpRMG54bGdpT08wYTROL3RwR252dEF0Y3lqZXhCbWFvd1NBL01jSVNRUTRhK0gvTW5HdXo4WmlXT2dBQUFBQkpSVTVFcmtKZ2dnPT0iCn0K"/>
    </extobj>
  </extobjs>
</s:customData>
</file>

<file path=customXml/itemProps1.xml><?xml version="1.0" encoding="utf-8"?>
<ds:datastoreItem xmlns:ds="http://schemas.openxmlformats.org/officeDocument/2006/customXml" ds:itemID="{40225495-EC77-418F-882D-8D54027AA670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4152</TotalTime>
  <Words>527</Words>
  <Application>Microsoft Macintosh PowerPoint</Application>
  <PresentationFormat>宽屏</PresentationFormat>
  <Paragraphs>69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黑体</vt:lpstr>
      <vt:lpstr>华文楷体</vt:lpstr>
      <vt:lpstr>华文新魏</vt:lpstr>
      <vt:lpstr>宋体</vt:lpstr>
      <vt:lpstr>PingFang SC</vt:lpstr>
      <vt:lpstr>Arial</vt:lpstr>
      <vt:lpstr>Calibri</vt:lpstr>
      <vt:lpstr>Open Sans</vt:lpstr>
      <vt:lpstr>Times New Roman</vt:lpstr>
      <vt:lpstr>Wingdings</vt:lpstr>
      <vt:lpstr>Office Theme</vt:lpstr>
      <vt:lpstr> Towards a New Perspective on Res-Net:  Revisiting the Role of Dynamic Routing </vt:lpstr>
      <vt:lpstr>Introduction</vt:lpstr>
      <vt:lpstr>Background</vt:lpstr>
      <vt:lpstr>SK-Net</vt:lpstr>
      <vt:lpstr>ECA-Net</vt:lpstr>
      <vt:lpstr>Ghost-Net</vt:lpstr>
      <vt:lpstr>Ghost-Net</vt:lpstr>
      <vt:lpstr>Ghost-Net</vt:lpstr>
      <vt:lpstr>Thank you for your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BING: Binarized Normed Gradients for Objectness Estimation at 300fps</dc:title>
  <dc:creator>MingMing Cheng</dc:creator>
  <cp:lastModifiedBy>Chris Green</cp:lastModifiedBy>
  <cp:revision>860</cp:revision>
  <dcterms:created xsi:type="dcterms:W3CDTF">2019-08-31T02:02:00Z</dcterms:created>
  <dcterms:modified xsi:type="dcterms:W3CDTF">2025-06-10T01:25:28Z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334E55B0-647D-440b-865C-3EC943EB4CBC">
    <vt:lpwstr>XGRvY3VtZW50Y2xhc3N7YXJ0aWNsZX0KXHVzZXBhY2thZ2VbdXNlbmFtZXNde2NvbG9yfQpcdXNlcGFja2FnZXthbXNtYXRoLGFtc3N5bWJ9Clx1c2VwYWNrYWdlW3V0Zjhde2lucHV0ZW5jfQpccGFnZXN0eWxle2VtcHR5fQpcYmVnaW57ZG9jdW1lbnR9Cg==</vt:lpwstr>
  </property>
  <property fmtid="{D5CDD505-2E9C-101B-9397-08002B2CF9AE}" pid="3" name="FOOTER_334E55B0-647D-440b-865C-3EC943EB4CBC">
    <vt:lpwstr>XGVuZHtkb2N1bWVudH0K</vt:lpwstr>
  </property>
  <property fmtid="{D5CDD505-2E9C-101B-9397-08002B2CF9AE}" pid="4" name="KSOProductBuildVer">
    <vt:lpwstr>2052-11.3.0.9236</vt:lpwstr>
  </property>
</Properties>
</file>