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7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5AC55-85FE-49B6-B14C-28BF406E32B5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1B84D-92BD-4025-9D12-A63A9D80E19A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42176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der </a:t>
            </a:r>
            <a:r>
              <a:rPr lang="en-US" dirty="0" err="1" smtClean="0"/>
              <a:t>Studie</a:t>
            </a:r>
            <a:r>
              <a:rPr lang="en-US" dirty="0" smtClean="0"/>
              <a:t> (</a:t>
            </a:r>
            <a:r>
              <a:rPr lang="en-US" dirty="0" err="1" smtClean="0"/>
              <a:t>Gorkin</a:t>
            </a:r>
            <a:r>
              <a:rPr lang="en-US" dirty="0" smtClean="0"/>
              <a:t> et al. 2017), Systematic mapping of chromatin state landscapes during mouse development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4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2: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Nkx2-1 -&gt; Lunge (</a:t>
            </a:r>
            <a:r>
              <a:rPr lang="en-US" dirty="0" err="1"/>
              <a:t>siehe</a:t>
            </a:r>
            <a:r>
              <a:rPr lang="en-US" dirty="0"/>
              <a:t> Figure 3b, active promotor</a:t>
            </a:r>
            <a:r>
              <a:rPr lang="en-US" dirty="0" smtClean="0"/>
              <a:t>)</a:t>
            </a:r>
          </a:p>
          <a:p>
            <a:r>
              <a:rPr lang="de-DE" dirty="0"/>
              <a:t>Wt1 -&gt; Niere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 smtClean="0"/>
              <a:t>)</a:t>
            </a:r>
          </a:p>
          <a:p>
            <a:r>
              <a:rPr lang="de-DE" dirty="0" err="1"/>
              <a:t>Neurod</a:t>
            </a:r>
            <a:r>
              <a:rPr lang="de-DE" dirty="0"/>
              <a:t> -&gt; Gehirn (vor allem Cerebellum und </a:t>
            </a:r>
            <a:r>
              <a:rPr lang="de-DE" dirty="0" err="1"/>
              <a:t>Cerebellar</a:t>
            </a:r>
            <a:r>
              <a:rPr lang="de-DE" dirty="0"/>
              <a:t> </a:t>
            </a:r>
            <a:r>
              <a:rPr lang="de-DE" dirty="0" err="1"/>
              <a:t>Hemisphere</a:t>
            </a:r>
            <a:r>
              <a:rPr lang="de-DE" dirty="0"/>
              <a:t>) (siehe GTEX</a:t>
            </a:r>
            <a:r>
              <a:rPr lang="de-DE" dirty="0" smtClean="0"/>
              <a:t>)</a:t>
            </a:r>
          </a:p>
          <a:p>
            <a:r>
              <a:rPr lang="de-DE" dirty="0"/>
              <a:t>Myh7 -&gt; Skelettmuskel und Herz (linker Ventrikel) (siehe GTEX</a:t>
            </a:r>
            <a:r>
              <a:rPr lang="de-DE" dirty="0" smtClean="0"/>
              <a:t>) (Wird im reifen Herz überwiegend zu Myh6)</a:t>
            </a:r>
          </a:p>
          <a:p>
            <a:r>
              <a:rPr lang="de-DE" dirty="0"/>
              <a:t>Myh6 -&gt; Herz (</a:t>
            </a:r>
            <a:r>
              <a:rPr lang="de-DE" dirty="0" err="1"/>
              <a:t>Atrial</a:t>
            </a:r>
            <a:r>
              <a:rPr lang="de-DE" dirty="0"/>
              <a:t> </a:t>
            </a:r>
            <a:r>
              <a:rPr lang="de-DE" dirty="0" err="1"/>
              <a:t>Appendage</a:t>
            </a:r>
            <a:r>
              <a:rPr lang="de-DE" dirty="0"/>
              <a:t>/ linker Ventrikel) und Skelettmuskel (siehe GTEX)</a:t>
            </a:r>
          </a:p>
        </p:txBody>
      </p:sp>
    </p:spTree>
    <p:extLst>
      <p:ext uri="{BB962C8B-B14F-4D97-AF65-F5344CB8AC3E}">
        <p14:creationId xmlns:p14="http://schemas.microsoft.com/office/powerpoint/2010/main" val="17224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3: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Active Promoter: H3K27ac H3K9ac H3K4me3 </a:t>
            </a:r>
            <a:r>
              <a:rPr lang="pt-BR" dirty="0" smtClean="0"/>
              <a:t>H3K4me2</a:t>
            </a:r>
          </a:p>
          <a:p>
            <a:r>
              <a:rPr lang="de-DE" dirty="0" err="1"/>
              <a:t>Inactive</a:t>
            </a:r>
            <a:r>
              <a:rPr lang="de-DE" dirty="0"/>
              <a:t> Promotor: H3K4me3 </a:t>
            </a:r>
            <a:r>
              <a:rPr lang="de-DE" dirty="0" smtClean="0"/>
              <a:t>H3K4me2</a:t>
            </a:r>
          </a:p>
          <a:p>
            <a:r>
              <a:rPr lang="pt-BR" dirty="0"/>
              <a:t>Enhancer: H3K27ac H3K9ac H3K4me3 H3K4me2 </a:t>
            </a:r>
            <a:r>
              <a:rPr lang="pt-BR" dirty="0" smtClean="0"/>
              <a:t>H3K4me1</a:t>
            </a:r>
          </a:p>
          <a:p>
            <a:r>
              <a:rPr lang="de-DE" dirty="0"/>
              <a:t>Gene </a:t>
            </a:r>
            <a:r>
              <a:rPr lang="de-DE" dirty="0" err="1"/>
              <a:t>body</a:t>
            </a:r>
            <a:r>
              <a:rPr lang="de-DE" dirty="0"/>
              <a:t>: </a:t>
            </a:r>
            <a:r>
              <a:rPr lang="de-DE" dirty="0" smtClean="0"/>
              <a:t>H3K36me3</a:t>
            </a:r>
          </a:p>
          <a:p>
            <a:r>
              <a:rPr lang="de-DE" dirty="0" err="1"/>
              <a:t>Repressed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: </a:t>
            </a:r>
            <a:r>
              <a:rPr lang="de-DE" dirty="0" smtClean="0"/>
              <a:t>H3K27me3</a:t>
            </a:r>
          </a:p>
          <a:p>
            <a:r>
              <a:rPr lang="de-DE" dirty="0"/>
              <a:t>H3K27ac (am </a:t>
            </a:r>
            <a:r>
              <a:rPr lang="de-DE" dirty="0" err="1"/>
              <a:t>Enhancer</a:t>
            </a:r>
            <a:r>
              <a:rPr lang="de-DE" dirty="0"/>
              <a:t>) korreliert mit </a:t>
            </a:r>
            <a:r>
              <a:rPr lang="de-DE" dirty="0" err="1"/>
              <a:t>Euchromatin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5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</a:t>
            </a:r>
            <a:r>
              <a:rPr lang="de-DE" dirty="0"/>
              <a:t>	Ziel der </a:t>
            </a:r>
            <a:r>
              <a:rPr lang="de-DE" dirty="0" smtClean="0"/>
              <a:t>Studie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Systematisches Erstellen von Profilen der </a:t>
            </a:r>
            <a:r>
              <a:rPr lang="de-DE" dirty="0" err="1"/>
              <a:t>Histonmodifikationen</a:t>
            </a:r>
            <a:r>
              <a:rPr lang="de-DE" dirty="0"/>
              <a:t> über 8 Entwicklungszustände (Zeit) in </a:t>
            </a:r>
            <a:r>
              <a:rPr lang="de-DE" dirty="0" err="1"/>
              <a:t>jewals</a:t>
            </a:r>
            <a:r>
              <a:rPr lang="de-DE" dirty="0"/>
              <a:t> 12 verschiedene Gewebearten (Ort). (72 Gewebe/Entwicklung-samples) </a:t>
            </a:r>
            <a:endParaRPr lang="de-DE" dirty="0" smtClean="0"/>
          </a:p>
          <a:p>
            <a:r>
              <a:rPr lang="de-DE" dirty="0"/>
              <a:t>Insgesamt 1 128 </a:t>
            </a:r>
            <a:r>
              <a:rPr lang="de-DE" dirty="0" err="1"/>
              <a:t>ChiP-Seq</a:t>
            </a:r>
            <a:r>
              <a:rPr lang="de-DE" dirty="0"/>
              <a:t> Verfahren auf die Gewebearten und Zeitpunkte verteilt. Durch integrative Analysen sollen die wichtigsten </a:t>
            </a:r>
            <a:r>
              <a:rPr lang="de-DE" dirty="0" err="1"/>
              <a:t>Transkriptionfaktoren</a:t>
            </a:r>
            <a:r>
              <a:rPr lang="de-DE" dirty="0"/>
              <a:t> (TF), die eine wesentliche Rolle für die Zelldifferenzierung spielen, identifiziert werden. </a:t>
            </a:r>
            <a:r>
              <a:rPr lang="de-DE" dirty="0" err="1"/>
              <a:t>Darüberhinaus</a:t>
            </a:r>
            <a:r>
              <a:rPr lang="de-DE" dirty="0"/>
              <a:t> sollen die </a:t>
            </a:r>
            <a:r>
              <a:rPr lang="de-DE" dirty="0" err="1"/>
              <a:t>TF's</a:t>
            </a:r>
            <a:r>
              <a:rPr lang="de-DE" dirty="0"/>
              <a:t> mit deren Zielgenen verknüpft werden, um über die Kenntnis von kodierende und nicht kodierende Gene Rückschlüsse über Ursachen von Krankheiten zu ziehen. </a:t>
            </a:r>
          </a:p>
        </p:txBody>
      </p:sp>
    </p:spTree>
    <p:extLst>
      <p:ext uri="{BB962C8B-B14F-4D97-AF65-F5344CB8AC3E}">
        <p14:creationId xmlns:p14="http://schemas.microsoft.com/office/powerpoint/2010/main" val="31701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Versuchsaufbau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C57BL/6N E</a:t>
            </a:r>
            <a:r>
              <a:rPr lang="de-DE" dirty="0" smtClean="0"/>
              <a:t>mbryos</a:t>
            </a:r>
          </a:p>
          <a:p>
            <a:r>
              <a:rPr lang="de-DE" dirty="0"/>
              <a:t>Zeitfenster von E10,5 bis P0(= Geburt) (insgesamt 8 Zeitpunkte mit Intervall von 10,5 Tage</a:t>
            </a:r>
            <a:r>
              <a:rPr lang="de-DE" dirty="0" smtClean="0"/>
              <a:t>)</a:t>
            </a:r>
          </a:p>
          <a:p>
            <a:r>
              <a:rPr lang="de-DE" dirty="0"/>
              <a:t>12 </a:t>
            </a:r>
            <a:r>
              <a:rPr lang="de-DE" dirty="0" smtClean="0"/>
              <a:t>Gewebearten</a:t>
            </a:r>
          </a:p>
          <a:p>
            <a:r>
              <a:rPr lang="de-DE" dirty="0" smtClean="0"/>
              <a:t>Jeweils </a:t>
            </a:r>
            <a:r>
              <a:rPr lang="de-DE" dirty="0"/>
              <a:t>2 Replikate der </a:t>
            </a:r>
            <a:r>
              <a:rPr lang="de-DE" dirty="0" err="1"/>
              <a:t>ChiP-Seq</a:t>
            </a:r>
            <a:r>
              <a:rPr lang="de-DE" dirty="0"/>
              <a:t> für jede Gewebeart spezialisiert auf 8 </a:t>
            </a:r>
            <a:r>
              <a:rPr lang="de-DE" dirty="0" err="1"/>
              <a:t>Histonmodifikationen</a:t>
            </a:r>
            <a:r>
              <a:rPr lang="de-DE" dirty="0"/>
              <a:t> (H3K4me1, H3K4me2, H3Kme3, H3K27ac, H3K27me3, H3K9ac, H3K9me3, H3K36me3 genügen dem </a:t>
            </a:r>
            <a:r>
              <a:rPr lang="de-DE" dirty="0" err="1"/>
              <a:t>Referenzepigenom</a:t>
            </a:r>
            <a:r>
              <a:rPr lang="de-DE" dirty="0"/>
              <a:t>) </a:t>
            </a:r>
            <a:endParaRPr lang="de-DE" dirty="0" smtClean="0"/>
          </a:p>
          <a:p>
            <a:r>
              <a:rPr lang="de-DE" dirty="0"/>
              <a:t>66*10^12 Reads von 564 </a:t>
            </a:r>
            <a:r>
              <a:rPr lang="de-DE" dirty="0" err="1"/>
              <a:t>ChiP-Seq</a:t>
            </a:r>
            <a:r>
              <a:rPr lang="de-DE" dirty="0"/>
              <a:t> aus 2 Replikate (N = 1 128)</a:t>
            </a:r>
          </a:p>
        </p:txBody>
      </p:sp>
    </p:spTree>
    <p:extLst>
      <p:ext uri="{BB962C8B-B14F-4D97-AF65-F5344CB8AC3E}">
        <p14:creationId xmlns:p14="http://schemas.microsoft.com/office/powerpoint/2010/main" val="34716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 err="1"/>
              <a:t>Histonsmodifikationsprofile</a:t>
            </a:r>
            <a:r>
              <a:rPr lang="de-DE" sz="4000" dirty="0"/>
              <a:t>, statistische Analysen und erste Beobachtungen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Peak-Calling-Vergleiche zeigen große Unterschiede zwischen </a:t>
            </a:r>
            <a:r>
              <a:rPr lang="de-DE" dirty="0" err="1"/>
              <a:t>Histonmodifikationsprofile</a:t>
            </a:r>
            <a:r>
              <a:rPr lang="de-DE" dirty="0"/>
              <a:t> (HMP) zwischen verschiedene Gewebetypen im gleichen Entwicklungsstadium</a:t>
            </a:r>
            <a:r>
              <a:rPr lang="de-DE" dirty="0" smtClean="0"/>
              <a:t>.</a:t>
            </a:r>
          </a:p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Clustering und PCA zeigen Ähnlichkeiten der HMP zwischen </a:t>
            </a:r>
            <a:r>
              <a:rPr lang="de-DE" dirty="0" smtClean="0"/>
              <a:t>verwandten </a:t>
            </a:r>
            <a:r>
              <a:rPr lang="de-DE" dirty="0"/>
              <a:t>Gewebetypen wie </a:t>
            </a:r>
            <a:r>
              <a:rPr lang="de-DE" dirty="0" smtClean="0"/>
              <a:t>z.B. </a:t>
            </a:r>
            <a:r>
              <a:rPr lang="de-DE" dirty="0"/>
              <a:t>im Nervensystem</a:t>
            </a:r>
            <a:r>
              <a:rPr lang="de-DE" dirty="0" smtClean="0"/>
              <a:t>.</a:t>
            </a:r>
          </a:p>
          <a:p>
            <a:r>
              <a:rPr lang="de-DE" dirty="0"/>
              <a:t>Korrelation nach Pearson zeigt wesentliche und graduierte Änderung des HMP innerhalb eines selben Gewebetyps in Abhängigkeit der Entwicklungsstufen.</a:t>
            </a:r>
          </a:p>
        </p:txBody>
      </p:sp>
    </p:spTree>
    <p:extLst>
      <p:ext uri="{BB962C8B-B14F-4D97-AF65-F5344CB8AC3E}">
        <p14:creationId xmlns:p14="http://schemas.microsoft.com/office/powerpoint/2010/main" val="1629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Charakterisierung der entwicklungsbezogenen </a:t>
            </a:r>
            <a:r>
              <a:rPr lang="de-DE" sz="3200" dirty="0" err="1" smtClean="0"/>
              <a:t>Chromatinlandschaft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Auswertung der Daten mittels </a:t>
            </a:r>
            <a:r>
              <a:rPr lang="de-DE" dirty="0" err="1" smtClean="0"/>
              <a:t>ChromHMM</a:t>
            </a:r>
            <a:endParaRPr lang="de-DE" dirty="0" smtClean="0"/>
          </a:p>
          <a:p>
            <a:r>
              <a:rPr lang="de-DE" dirty="0" smtClean="0"/>
              <a:t>15 State-Modell stellte sich als nahezu Konsistent zwischen Biologischen Replikaten </a:t>
            </a:r>
            <a:r>
              <a:rPr lang="de-DE" dirty="0" err="1" smtClean="0"/>
              <a:t>herraus</a:t>
            </a:r>
            <a:endParaRPr lang="de-DE" dirty="0" smtClean="0"/>
          </a:p>
          <a:p>
            <a:r>
              <a:rPr lang="de-DE" dirty="0" smtClean="0"/>
              <a:t>15 States in 4 Klassen unterteilt</a:t>
            </a:r>
          </a:p>
          <a:p>
            <a:pPr lvl="1"/>
            <a:r>
              <a:rPr lang="de-DE" dirty="0" smtClean="0"/>
              <a:t>Promotor States </a:t>
            </a:r>
          </a:p>
          <a:p>
            <a:pPr lvl="1"/>
            <a:r>
              <a:rPr lang="de-DE" dirty="0" err="1" smtClean="0"/>
              <a:t>Enhancer</a:t>
            </a:r>
            <a:r>
              <a:rPr lang="de-DE" dirty="0" smtClean="0"/>
              <a:t> States</a:t>
            </a:r>
          </a:p>
          <a:p>
            <a:pPr lvl="1"/>
            <a:r>
              <a:rPr lang="de-DE" dirty="0" err="1" smtClean="0"/>
              <a:t>Transcriptionelle</a:t>
            </a:r>
            <a:r>
              <a:rPr lang="de-DE" dirty="0" smtClean="0"/>
              <a:t> States</a:t>
            </a:r>
          </a:p>
          <a:p>
            <a:pPr lvl="1"/>
            <a:r>
              <a:rPr lang="de-DE" dirty="0" smtClean="0"/>
              <a:t>Heterochromatische States</a:t>
            </a:r>
          </a:p>
          <a:p>
            <a:r>
              <a:rPr lang="de-DE" dirty="0" smtClean="0"/>
              <a:t>~33,4% des Genoms durch einen dieser States charakterisiert</a:t>
            </a:r>
          </a:p>
        </p:txBody>
      </p:sp>
    </p:spTree>
    <p:extLst>
      <p:ext uri="{BB962C8B-B14F-4D97-AF65-F5344CB8AC3E}">
        <p14:creationId xmlns:p14="http://schemas.microsoft.com/office/powerpoint/2010/main" val="30760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Charakterisierung der entwicklungsbezogenen </a:t>
            </a:r>
            <a:r>
              <a:rPr lang="de-DE" sz="3200" dirty="0" err="1" smtClean="0"/>
              <a:t>Chromatinlandschaft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79296" cy="4922520"/>
          </a:xfrm>
        </p:spPr>
        <p:txBody>
          <a:bodyPr>
            <a:normAutofit/>
          </a:bodyPr>
          <a:lstStyle/>
          <a:p>
            <a:r>
              <a:rPr lang="de-DE" dirty="0" smtClean="0"/>
              <a:t>Bietet Möglichkeit aktive Gene zu </a:t>
            </a:r>
            <a:r>
              <a:rPr lang="de-DE" dirty="0" err="1" smtClean="0"/>
              <a:t>indentifizieren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„</a:t>
            </a:r>
            <a:r>
              <a:rPr lang="de-DE" dirty="0" err="1" smtClean="0"/>
              <a:t>chromatin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landscape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 Gewebespezifische Gene häufig durch </a:t>
            </a:r>
            <a:r>
              <a:rPr lang="de-DE" dirty="0" err="1" smtClean="0"/>
              <a:t>Polycomb</a:t>
            </a:r>
            <a:r>
              <a:rPr lang="de-DE" dirty="0" smtClean="0"/>
              <a:t> vermittelte Repression in anderen Geweben unterdrückt</a:t>
            </a:r>
          </a:p>
          <a:p>
            <a:r>
              <a:rPr lang="de-DE" dirty="0" smtClean="0"/>
              <a:t>~1,2% des Genoms verschiedener Gewebe im gleichen Entwicklungsstadium unterscheidet sich in ihrem </a:t>
            </a:r>
            <a:r>
              <a:rPr lang="de-DE" dirty="0" err="1" smtClean="0"/>
              <a:t>Chromatinzustand</a:t>
            </a:r>
            <a:r>
              <a:rPr lang="de-DE" dirty="0" smtClean="0"/>
              <a:t> (~1,3% bei gleichem Gewebe zu unterschiedlichen Entwicklungszeitpunkten (subtiler))</a:t>
            </a:r>
          </a:p>
          <a:p>
            <a:pPr lvl="1"/>
            <a:r>
              <a:rPr lang="de-DE" dirty="0" smtClean="0"/>
              <a:t>Wert steigt auf ~17,2% wenn Genomregionen ohne </a:t>
            </a:r>
            <a:r>
              <a:rPr lang="de-DE" dirty="0" err="1" smtClean="0"/>
              <a:t>Chromatinsignal</a:t>
            </a:r>
            <a:r>
              <a:rPr lang="de-DE" dirty="0"/>
              <a:t> </a:t>
            </a:r>
            <a:r>
              <a:rPr lang="de-DE" dirty="0" smtClean="0"/>
              <a:t>nicht mit einbezogen werden</a:t>
            </a:r>
          </a:p>
        </p:txBody>
      </p:sp>
    </p:spTree>
    <p:extLst>
      <p:ext uri="{BB962C8B-B14F-4D97-AF65-F5344CB8AC3E}">
        <p14:creationId xmlns:p14="http://schemas.microsoft.com/office/powerpoint/2010/main" val="15851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Charakterisierung der entwicklungsbezogenen </a:t>
            </a:r>
            <a:r>
              <a:rPr lang="de-DE" sz="3200" dirty="0" err="1" smtClean="0"/>
              <a:t>Chromatinlandschaft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Clustering bezüglich "strong </a:t>
            </a:r>
            <a:r>
              <a:rPr lang="de-DE" dirty="0" err="1"/>
              <a:t>enhancer</a:t>
            </a:r>
            <a:r>
              <a:rPr lang="de-DE" dirty="0"/>
              <a:t>" allein zeigt wieder Ähnlichkeiten im </a:t>
            </a:r>
            <a:r>
              <a:rPr lang="de-DE" dirty="0" err="1"/>
              <a:t>Chromatinzustand</a:t>
            </a:r>
            <a:r>
              <a:rPr lang="de-DE" dirty="0"/>
              <a:t> verwandter Gewebetypen </a:t>
            </a:r>
            <a:r>
              <a:rPr lang="de-DE" dirty="0" smtClean="0"/>
              <a:t>z.B. </a:t>
            </a:r>
            <a:r>
              <a:rPr lang="de-DE" dirty="0"/>
              <a:t>Gliedmaßen und Gesicht (Hypothese: gemeinsamer Entwicklungsursprung). </a:t>
            </a:r>
            <a:endParaRPr lang="de-DE" dirty="0" smtClean="0"/>
          </a:p>
          <a:p>
            <a:r>
              <a:rPr lang="de-DE" dirty="0" smtClean="0"/>
              <a:t>Diese </a:t>
            </a:r>
            <a:r>
              <a:rPr lang="de-DE" dirty="0"/>
              <a:t>Ähnlichkeit wurde schon beim Clustering der HMP gezeigt und validiert somit das HMM-Modell. </a:t>
            </a:r>
            <a:endParaRPr lang="de-DE" dirty="0" smtClean="0"/>
          </a:p>
          <a:p>
            <a:r>
              <a:rPr lang="de-DE" dirty="0"/>
              <a:t>Identifizierung dynamischer </a:t>
            </a:r>
            <a:r>
              <a:rPr lang="de-DE" dirty="0" err="1"/>
              <a:t>Enhancer</a:t>
            </a:r>
            <a:r>
              <a:rPr lang="de-DE" dirty="0"/>
              <a:t> durch </a:t>
            </a:r>
            <a:r>
              <a:rPr lang="de-DE" dirty="0" err="1"/>
              <a:t>Activity</a:t>
            </a:r>
            <a:r>
              <a:rPr lang="de-DE" dirty="0"/>
              <a:t>-Score bezüglich H3K27ac-Anreicherung.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1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Verknüpfung von </a:t>
            </a:r>
            <a:r>
              <a:rPr lang="de-DE" dirty="0" err="1" smtClean="0"/>
              <a:t>Enhancern</a:t>
            </a:r>
            <a:r>
              <a:rPr lang="de-DE" dirty="0" smtClean="0"/>
              <a:t> </a:t>
            </a:r>
            <a:r>
              <a:rPr lang="de-DE" dirty="0"/>
              <a:t>mit Zielgenen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66187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Methode</a:t>
            </a:r>
            <a:r>
              <a:rPr lang="de-DE" dirty="0" smtClean="0"/>
              <a:t>: Korrelation </a:t>
            </a:r>
            <a:r>
              <a:rPr lang="de-DE" dirty="0"/>
              <a:t>zwischen H3K27ac-Anreicherung der TSS-distal </a:t>
            </a:r>
            <a:r>
              <a:rPr lang="de-DE" dirty="0" err="1"/>
              <a:t>enhancers</a:t>
            </a:r>
            <a:r>
              <a:rPr lang="de-DE" dirty="0"/>
              <a:t> im selben </a:t>
            </a:r>
            <a:r>
              <a:rPr lang="de-DE" dirty="0" err="1"/>
              <a:t>Topologically-Associating</a:t>
            </a:r>
            <a:r>
              <a:rPr lang="de-DE" dirty="0"/>
              <a:t> Domain (TAD) und der Gen-Expression (RNA-</a:t>
            </a:r>
            <a:r>
              <a:rPr lang="de-DE" dirty="0" err="1"/>
              <a:t>Seq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Beobachtung:</a:t>
            </a:r>
          </a:p>
          <a:p>
            <a:pPr lvl="1"/>
            <a:r>
              <a:rPr lang="de-DE" dirty="0"/>
              <a:t>Gene mit 5 oder mehr </a:t>
            </a:r>
            <a:r>
              <a:rPr lang="de-DE" dirty="0" err="1"/>
              <a:t>enhancer</a:t>
            </a:r>
            <a:r>
              <a:rPr lang="de-DE" dirty="0"/>
              <a:t> -&gt; Entwicklung und </a:t>
            </a:r>
            <a:r>
              <a:rPr lang="de-DE" dirty="0" smtClean="0"/>
              <a:t>Differenzierung</a:t>
            </a:r>
          </a:p>
          <a:p>
            <a:pPr lvl="1"/>
            <a:r>
              <a:rPr lang="de-DE" dirty="0"/>
              <a:t>Gene mit 1 </a:t>
            </a:r>
            <a:r>
              <a:rPr lang="de-DE" dirty="0" err="1"/>
              <a:t>enhancer</a:t>
            </a:r>
            <a:r>
              <a:rPr lang="de-DE" dirty="0"/>
              <a:t> -&gt; metabolische "</a:t>
            </a:r>
            <a:r>
              <a:rPr lang="de-DE" dirty="0" err="1"/>
              <a:t>houskeeping</a:t>
            </a:r>
            <a:r>
              <a:rPr lang="de-DE" dirty="0"/>
              <a:t>" </a:t>
            </a:r>
            <a:r>
              <a:rPr lang="de-DE" dirty="0" smtClean="0"/>
              <a:t>Funktion</a:t>
            </a:r>
          </a:p>
          <a:p>
            <a:r>
              <a:rPr lang="de-DE" dirty="0"/>
              <a:t>Mutationen in regulatorischen Bereichen führen zu einer Teilmenge von Symptomen von </a:t>
            </a:r>
            <a:r>
              <a:rPr lang="de-DE" dirty="0" err="1"/>
              <a:t>Mendelian</a:t>
            </a:r>
            <a:r>
              <a:rPr lang="de-DE" dirty="0"/>
              <a:t>-Krankheiten </a:t>
            </a:r>
          </a:p>
        </p:txBody>
      </p:sp>
    </p:spTree>
    <p:extLst>
      <p:ext uri="{BB962C8B-B14F-4D97-AF65-F5344CB8AC3E}">
        <p14:creationId xmlns:p14="http://schemas.microsoft.com/office/powerpoint/2010/main" val="38045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Zusammenhang zwischen H3K27ac-Anreicherung und </a:t>
            </a:r>
            <a:r>
              <a:rPr lang="de-DE" sz="3600" dirty="0" smtClean="0"/>
              <a:t>der </a:t>
            </a:r>
            <a:r>
              <a:rPr lang="de-DE" sz="3600" dirty="0"/>
              <a:t>V</a:t>
            </a:r>
            <a:r>
              <a:rPr lang="de-DE" sz="3600" dirty="0" smtClean="0"/>
              <a:t>alidität von vermuteten </a:t>
            </a:r>
            <a:r>
              <a:rPr lang="de-DE" sz="3600" dirty="0" err="1" smtClean="0"/>
              <a:t>Enhancern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Häufigkeit von H3K27ac </a:t>
            </a:r>
            <a:r>
              <a:rPr lang="de-DE" dirty="0" err="1" smtClean="0"/>
              <a:t>Histonmodifikationen</a:t>
            </a:r>
            <a:r>
              <a:rPr lang="de-DE" dirty="0" smtClean="0"/>
              <a:t> steht mit der Wahrscheinlichkeit der </a:t>
            </a:r>
            <a:r>
              <a:rPr lang="de-DE" dirty="0"/>
              <a:t>V</a:t>
            </a:r>
            <a:r>
              <a:rPr lang="de-DE" dirty="0" smtClean="0"/>
              <a:t>alidierung eines potentiellen </a:t>
            </a:r>
            <a:r>
              <a:rPr lang="de-DE" dirty="0" err="1" smtClean="0"/>
              <a:t>Enhancers</a:t>
            </a:r>
            <a:r>
              <a:rPr lang="de-DE" dirty="0" smtClean="0"/>
              <a:t> in Verbindung</a:t>
            </a:r>
          </a:p>
          <a:p>
            <a:r>
              <a:rPr lang="de-DE" dirty="0" smtClean="0"/>
              <a:t>Unterteilung in 3 Ränge:</a:t>
            </a:r>
          </a:p>
          <a:p>
            <a:pPr lvl="1"/>
            <a:r>
              <a:rPr lang="de-DE" dirty="0" smtClean="0"/>
              <a:t>High(1-85): ~60% der </a:t>
            </a:r>
            <a:r>
              <a:rPr lang="de-DE" dirty="0" err="1" smtClean="0"/>
              <a:t>Enhancer</a:t>
            </a:r>
            <a:r>
              <a:rPr lang="de-DE" dirty="0" smtClean="0"/>
              <a:t> wurden erfolgreich validiert. Haben oft </a:t>
            </a:r>
            <a:r>
              <a:rPr lang="de-DE" dirty="0" err="1" smtClean="0"/>
              <a:t>Enhancereigenschaften</a:t>
            </a:r>
            <a:r>
              <a:rPr lang="de-DE" dirty="0" smtClean="0"/>
              <a:t> in anderen Geweben.</a:t>
            </a:r>
          </a:p>
          <a:p>
            <a:pPr lvl="1"/>
            <a:r>
              <a:rPr lang="de-DE" dirty="0" smtClean="0"/>
              <a:t>Medium(1500-1550) und </a:t>
            </a:r>
            <a:r>
              <a:rPr lang="de-DE" dirty="0" err="1" smtClean="0"/>
              <a:t>low</a:t>
            </a:r>
            <a:r>
              <a:rPr lang="de-DE" dirty="0" smtClean="0"/>
              <a:t>(3000-3050): &lt;30 % validierbar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3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625</Words>
  <Application>Microsoft Office PowerPoint</Application>
  <PresentationFormat>Bildschirmpräsentation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Hyperion</vt:lpstr>
      <vt:lpstr>Zusammenfassung der Studie (Gorkin et al. 2017), Systematic mapping of chromatin state landscapes during mouse development</vt:lpstr>
      <vt:lpstr>   Ziel der Studie</vt:lpstr>
      <vt:lpstr>  Versuchsaufbau</vt:lpstr>
      <vt:lpstr>Histonsmodifikationsprofile, statistische Analysen und erste Beobachtungen</vt:lpstr>
      <vt:lpstr>Charakterisierung der entwicklungsbezogenen Chromatinlandschaft</vt:lpstr>
      <vt:lpstr>Charakterisierung der entwicklungsbezogenen Chromatinlandschaft</vt:lpstr>
      <vt:lpstr>Charakterisierung der entwicklungsbezogenen Chromatinlandschaft</vt:lpstr>
      <vt:lpstr>Verknüpfung von Enhancern mit Zielgenen</vt:lpstr>
      <vt:lpstr>Zusammenhang zwischen H3K27ac-Anreicherung und der Validität von vermuteten Enhancern</vt:lpstr>
      <vt:lpstr>Task 2:</vt:lpstr>
      <vt:lpstr>Task 3: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der Studie (Gorkin et al. 2017), Systematic mapping of chromatin state landscapes during mouse development</dc:title>
  <dc:creator>Felix Feigenspan</dc:creator>
  <cp:lastModifiedBy>Felix Feigenspan</cp:lastModifiedBy>
  <cp:revision>7</cp:revision>
  <dcterms:created xsi:type="dcterms:W3CDTF">2020-03-09T15:41:37Z</dcterms:created>
  <dcterms:modified xsi:type="dcterms:W3CDTF">2020-03-09T17:02:11Z</dcterms:modified>
</cp:coreProperties>
</file>