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notesMasterIdLst>
    <p:notesMasterId r:id="rId43"/>
  </p:notesMasterIdLst>
  <p:sldIdLst>
    <p:sldId id="256" r:id="rId2"/>
    <p:sldId id="257" r:id="rId3"/>
    <p:sldId id="258" r:id="rId4"/>
    <p:sldId id="260" r:id="rId5"/>
    <p:sldId id="261" r:id="rId6"/>
    <p:sldId id="263" r:id="rId7"/>
    <p:sldId id="264" r:id="rId8"/>
    <p:sldId id="266" r:id="rId9"/>
    <p:sldId id="267" r:id="rId10"/>
    <p:sldId id="269" r:id="rId11"/>
    <p:sldId id="268" r:id="rId12"/>
    <p:sldId id="270" r:id="rId13"/>
    <p:sldId id="271" r:id="rId14"/>
    <p:sldId id="265" r:id="rId15"/>
    <p:sldId id="272" r:id="rId16"/>
    <p:sldId id="282" r:id="rId17"/>
    <p:sldId id="283" r:id="rId18"/>
    <p:sldId id="284" r:id="rId19"/>
    <p:sldId id="285" r:id="rId20"/>
    <p:sldId id="286" r:id="rId21"/>
    <p:sldId id="287" r:id="rId22"/>
    <p:sldId id="288" r:id="rId23"/>
    <p:sldId id="289" r:id="rId24"/>
    <p:sldId id="273" r:id="rId25"/>
    <p:sldId id="275" r:id="rId26"/>
    <p:sldId id="276" r:id="rId27"/>
    <p:sldId id="274" r:id="rId28"/>
    <p:sldId id="277" r:id="rId29"/>
    <p:sldId id="278" r:id="rId30"/>
    <p:sldId id="279" r:id="rId31"/>
    <p:sldId id="280" r:id="rId32"/>
    <p:sldId id="281" r:id="rId33"/>
    <p:sldId id="290" r:id="rId34"/>
    <p:sldId id="291" r:id="rId35"/>
    <p:sldId id="292" r:id="rId36"/>
    <p:sldId id="293" r:id="rId37"/>
    <p:sldId id="294" r:id="rId38"/>
    <p:sldId id="295" r:id="rId39"/>
    <p:sldId id="296" r:id="rId40"/>
    <p:sldId id="297" r:id="rId41"/>
    <p:sldId id="29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C0B06D-4148-4C6F-9D85-2AF0DF80A6EB}" v="182" dt="2020-04-21T07:13:01.343"/>
    <p1510:client id="{63A8BD56-5542-4F20-9B3C-9BE2B8F4A1D6}" v="15" dt="2020-04-21T04:09:24.298"/>
    <p1510:client id="{745A4FEB-9C50-45E3-A4A5-CBA973F1980F}" v="210" dt="2020-04-21T05:22:10.214"/>
    <p1510:client id="{985A874D-CE94-4723-88F9-B3B260DC9459}" v="160" dt="2020-04-20T22:48:25.640"/>
    <p1510:client id="{B868062F-8504-433E-8F62-F507BB6E5E2E}" v="1754" dt="2020-04-21T02:11:08.402"/>
    <p1510:client id="{BB73BC10-2BA7-41DE-8704-63854566A711}" v="490" dt="2020-04-20T22:35:05.3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1T02:11:40.79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14552 14658 16383 0 0,'26'0'0'0'0,"0"0"0"0"0,0 0 0 0 0,-26 26 0 0 0,25-26 0 0 0,1 0 0 0 0,0 0 0 0 0,0 0 0 0 0,-26 26 0 0 0,26-26 0 0 0,-1 0 0 0 0,1 0 0 0 0,0 0 0 0 0,0 0 0 0 0,0 0 0 0 0,-26 25 0 0 0,25-25 0 0 0,1 0 0 0 0,0 0 0 0 0,0 0 0 0 0,0 0 0 0 0,0 0 0 0 0,-1 0 0 0 0,1 0 0 0 0,0 0 0 0 0,0 0 0 0 0,0 0 0 0 0,-26-25 0 0 0,25 25 0 0 0,1 0 0 0 0,-26 0-16383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1T02:11:40.79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14526 12753 16383 0 0,'25'0'0'0'0,"1"0"0"0"0,0 0 0 0 0,-26 26 0 0 0,26-26 0 0 0,0 0 0 0 0,0 0 0 0 0,-1 26 0 0 0,1-26 0 0 0,0 0 0 0 0,0 0 0 0 0,-26 25 0 0 0,26-25 0 0 0,-1 0 0 0 0,1 0 0 0 0,0 0 0 0 0,0 0 0 0 0,-26 26 0 0 0,26-26 0 0 0,-1 0 0 0 0,1 0 0 0 0,0 0 0 0 0,0 0 0 0 0,0 0 0 0 0,0 0 0 0 0,-1 0 0 0 0,1 0 0 0 0,0 0 0 0 0,0 0 0 0 0,0 0 0 0 0,-1 0 0 0 0,1 0 0 0 0,0 0 0 0 0,0 0 0 0 0,-26 0-16383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5EE5F4-1617-444F-8088-6FDDD6F829B4}" type="datetimeFigureOut">
              <a:rPr lang="en-US"/>
              <a:t>4/21/2020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CF4BA3-037A-4568-9CDF-EC8BEE1D0B86}" type="slidenum">
              <a:rPr lang="en-US"/>
              <a:t>‹#›</a:t>
            </a:fld>
            <a:endParaRPr lang="en-US"/>
          </a:p>
        </p:txBody>
      </p:sp>
    </p:spTree>
    <p:extLst>
      <p:ext uri="{BB962C8B-B14F-4D97-AF65-F5344CB8AC3E}">
        <p14:creationId xmlns:p14="http://schemas.microsoft.com/office/powerpoint/2010/main" val="3321737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There were 94 attributes initially inside of the </a:t>
            </a:r>
            <a:r>
              <a:rPr lang="en-US" err="1">
                <a:cs typeface="Calibri"/>
              </a:rPr>
              <a:t>boston</a:t>
            </a:r>
            <a:r>
              <a:rPr lang="en-US">
                <a:cs typeface="Calibri"/>
              </a:rPr>
              <a:t> dataset.  </a:t>
            </a:r>
            <a:endParaRPr lang="en-US"/>
          </a:p>
          <a:p>
            <a:r>
              <a:rPr lang="en-US">
                <a:cs typeface="Calibri"/>
              </a:rPr>
              <a:t>each attribute should have about 3585 rows but as you can see in this snippet some were completely null, some had random null spots, some were objects were classified as objects but should have been strings.</a:t>
            </a:r>
          </a:p>
          <a:p>
            <a:r>
              <a:rPr lang="en-US">
                <a:cs typeface="Calibri"/>
              </a:rPr>
              <a:t>SO it was a messy dataset</a:t>
            </a:r>
          </a:p>
        </p:txBody>
      </p:sp>
      <p:sp>
        <p:nvSpPr>
          <p:cNvPr id="4" name="Slide Number Placeholder 3"/>
          <p:cNvSpPr>
            <a:spLocks noGrp="1"/>
          </p:cNvSpPr>
          <p:nvPr>
            <p:ph type="sldNum" sz="quarter" idx="5"/>
          </p:nvPr>
        </p:nvSpPr>
        <p:spPr/>
        <p:txBody>
          <a:bodyPr/>
          <a:lstStyle/>
          <a:p>
            <a:fld id="{A9CF4BA3-037A-4568-9CDF-EC8BEE1D0B86}" type="slidenum">
              <a:rPr lang="en-US"/>
              <a:t>3</a:t>
            </a:fld>
            <a:endParaRPr lang="en-US"/>
          </a:p>
        </p:txBody>
      </p:sp>
    </p:spTree>
    <p:extLst>
      <p:ext uri="{BB962C8B-B14F-4D97-AF65-F5344CB8AC3E}">
        <p14:creationId xmlns:p14="http://schemas.microsoft.com/office/powerpoint/2010/main" val="1520555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 total of 50 attributes were removed.  This is definitely  something that could be improved on In the future as we removed features that we felt were strong if we were able to use a </a:t>
            </a:r>
            <a:r>
              <a:rPr lang="en-US" err="1"/>
              <a:t>nlp</a:t>
            </a:r>
            <a:r>
              <a:rPr lang="en-US"/>
              <a:t> to convert reviews into a scale of good or bad ratings.  </a:t>
            </a:r>
          </a:p>
          <a:p>
            <a:r>
              <a:rPr lang="en-US">
                <a:cs typeface="Calibri" panose="020F0502020204030204"/>
              </a:rPr>
              <a:t>We initially removed anything to do with the city location such as city, state, </a:t>
            </a:r>
            <a:r>
              <a:rPr lang="en-US" err="1">
                <a:cs typeface="Calibri" panose="020F0502020204030204"/>
              </a:rPr>
              <a:t>zipcode</a:t>
            </a:r>
            <a:r>
              <a:rPr lang="en-US">
                <a:cs typeface="Calibri" panose="020F0502020204030204"/>
              </a:rPr>
              <a:t> because we have longitude and latitude in the data set so that would be the best and accurate measure of a location.  </a:t>
            </a:r>
          </a:p>
          <a:p>
            <a:r>
              <a:rPr lang="en-US">
                <a:cs typeface="Calibri" panose="020F0502020204030204"/>
              </a:rPr>
              <a:t>And the rest are just blank spaces that were random variables. </a:t>
            </a:r>
          </a:p>
        </p:txBody>
      </p:sp>
      <p:sp>
        <p:nvSpPr>
          <p:cNvPr id="4" name="Slide Number Placeholder 3"/>
          <p:cNvSpPr>
            <a:spLocks noGrp="1"/>
          </p:cNvSpPr>
          <p:nvPr>
            <p:ph type="sldNum" sz="quarter" idx="5"/>
          </p:nvPr>
        </p:nvSpPr>
        <p:spPr/>
        <p:txBody>
          <a:bodyPr/>
          <a:lstStyle/>
          <a:p>
            <a:fld id="{A9CF4BA3-037A-4568-9CDF-EC8BEE1D0B86}" type="slidenum">
              <a:rPr lang="en-US"/>
              <a:t>4</a:t>
            </a:fld>
            <a:endParaRPr lang="en-US"/>
          </a:p>
        </p:txBody>
      </p:sp>
    </p:spTree>
    <p:extLst>
      <p:ext uri="{BB962C8B-B14F-4D97-AF65-F5344CB8AC3E}">
        <p14:creationId xmlns:p14="http://schemas.microsoft.com/office/powerpoint/2010/main" val="1957777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 what this really tells us is that there are 19 objects that we still have to modify and potential null values that we will have to fill with the remaining 43 attributes.  </a:t>
            </a:r>
          </a:p>
        </p:txBody>
      </p:sp>
      <p:sp>
        <p:nvSpPr>
          <p:cNvPr id="4" name="Slide Number Placeholder 3"/>
          <p:cNvSpPr>
            <a:spLocks noGrp="1"/>
          </p:cNvSpPr>
          <p:nvPr>
            <p:ph type="sldNum" sz="quarter" idx="5"/>
          </p:nvPr>
        </p:nvSpPr>
        <p:spPr/>
        <p:txBody>
          <a:bodyPr/>
          <a:lstStyle/>
          <a:p>
            <a:fld id="{A9CF4BA3-037A-4568-9CDF-EC8BEE1D0B86}" type="slidenum">
              <a:rPr lang="en-US"/>
              <a:t>5</a:t>
            </a:fld>
            <a:endParaRPr lang="en-US"/>
          </a:p>
        </p:txBody>
      </p:sp>
    </p:spTree>
    <p:extLst>
      <p:ext uri="{BB962C8B-B14F-4D97-AF65-F5344CB8AC3E}">
        <p14:creationId xmlns:p14="http://schemas.microsoft.com/office/powerpoint/2010/main" val="3931082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TODO: Explain what each column had to do. </a:t>
            </a:r>
          </a:p>
        </p:txBody>
      </p:sp>
      <p:sp>
        <p:nvSpPr>
          <p:cNvPr id="4" name="Slide Number Placeholder 3"/>
          <p:cNvSpPr>
            <a:spLocks noGrp="1"/>
          </p:cNvSpPr>
          <p:nvPr>
            <p:ph type="sldNum" sz="quarter" idx="5"/>
          </p:nvPr>
        </p:nvSpPr>
        <p:spPr/>
        <p:txBody>
          <a:bodyPr/>
          <a:lstStyle/>
          <a:p>
            <a:fld id="{A9CF4BA3-037A-4568-9CDF-EC8BEE1D0B86}" type="slidenum">
              <a:rPr lang="en-US"/>
              <a:t>6</a:t>
            </a:fld>
            <a:endParaRPr lang="en-US"/>
          </a:p>
        </p:txBody>
      </p:sp>
    </p:spTree>
    <p:extLst>
      <p:ext uri="{BB962C8B-B14F-4D97-AF65-F5344CB8AC3E}">
        <p14:creationId xmlns:p14="http://schemas.microsoft.com/office/powerpoint/2010/main" val="2495474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CF4BA3-037A-4568-9CDF-EC8BEE1D0B86}" type="slidenum">
              <a:rPr lang="en-US" smtClean="0"/>
              <a:t>16</a:t>
            </a:fld>
            <a:endParaRPr lang="en-US"/>
          </a:p>
        </p:txBody>
      </p:sp>
    </p:spTree>
    <p:extLst>
      <p:ext uri="{BB962C8B-B14F-4D97-AF65-F5344CB8AC3E}">
        <p14:creationId xmlns:p14="http://schemas.microsoft.com/office/powerpoint/2010/main" val="2299801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There were 94 attributes initially inside of the </a:t>
            </a:r>
            <a:r>
              <a:rPr lang="en-US" err="1">
                <a:cs typeface="Calibri"/>
              </a:rPr>
              <a:t>boston</a:t>
            </a:r>
            <a:r>
              <a:rPr lang="en-US">
                <a:cs typeface="Calibri"/>
              </a:rPr>
              <a:t> dataset.  </a:t>
            </a:r>
            <a:endParaRPr lang="en-US"/>
          </a:p>
          <a:p>
            <a:r>
              <a:rPr lang="en-US">
                <a:cs typeface="Calibri"/>
              </a:rPr>
              <a:t>each attribute should have about 3585 rows but as you can see in this snippet some were completely null, some had random null spots, some were objects were classified as objects but should have been strings.</a:t>
            </a:r>
          </a:p>
          <a:p>
            <a:r>
              <a:rPr lang="en-US">
                <a:cs typeface="Calibri"/>
              </a:rPr>
              <a:t>SO it was a messy dataset</a:t>
            </a:r>
          </a:p>
        </p:txBody>
      </p:sp>
      <p:sp>
        <p:nvSpPr>
          <p:cNvPr id="4" name="Slide Number Placeholder 3"/>
          <p:cNvSpPr>
            <a:spLocks noGrp="1"/>
          </p:cNvSpPr>
          <p:nvPr>
            <p:ph type="sldNum" sz="quarter" idx="5"/>
          </p:nvPr>
        </p:nvSpPr>
        <p:spPr/>
        <p:txBody>
          <a:bodyPr/>
          <a:lstStyle/>
          <a:p>
            <a:fld id="{A9CF4BA3-037A-4568-9CDF-EC8BEE1D0B86}" type="slidenum">
              <a:rPr lang="en-US"/>
              <a:t>24</a:t>
            </a:fld>
            <a:endParaRPr lang="en-US"/>
          </a:p>
        </p:txBody>
      </p:sp>
    </p:spTree>
    <p:extLst>
      <p:ext uri="{BB962C8B-B14F-4D97-AF65-F5344CB8AC3E}">
        <p14:creationId xmlns:p14="http://schemas.microsoft.com/office/powerpoint/2010/main" val="3599608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 total of 50 attributes were removed.  This is definitely  something that could be improved on In the future as we removed features that we felt were strong if we were able to use a </a:t>
            </a:r>
            <a:r>
              <a:rPr lang="en-US" err="1"/>
              <a:t>nlp</a:t>
            </a:r>
            <a:r>
              <a:rPr lang="en-US"/>
              <a:t> to convert reviews into a scale of good or bad ratings.  </a:t>
            </a:r>
          </a:p>
          <a:p>
            <a:r>
              <a:rPr lang="en-US">
                <a:cs typeface="Calibri" panose="020F0502020204030204"/>
              </a:rPr>
              <a:t>We initially removed anything to do with the city location such as city, state, </a:t>
            </a:r>
            <a:r>
              <a:rPr lang="en-US" err="1">
                <a:cs typeface="Calibri" panose="020F0502020204030204"/>
              </a:rPr>
              <a:t>zipcode</a:t>
            </a:r>
            <a:r>
              <a:rPr lang="en-US">
                <a:cs typeface="Calibri" panose="020F0502020204030204"/>
              </a:rPr>
              <a:t> because we have longitude and latitude in the data set so that would be the best and accurate measure of a location.  </a:t>
            </a:r>
          </a:p>
          <a:p>
            <a:r>
              <a:rPr lang="en-US">
                <a:cs typeface="Calibri" panose="020F0502020204030204"/>
              </a:rPr>
              <a:t>And the rest are just blank spaces that were random variables. </a:t>
            </a:r>
          </a:p>
        </p:txBody>
      </p:sp>
      <p:sp>
        <p:nvSpPr>
          <p:cNvPr id="4" name="Slide Number Placeholder 3"/>
          <p:cNvSpPr>
            <a:spLocks noGrp="1"/>
          </p:cNvSpPr>
          <p:nvPr>
            <p:ph type="sldNum" sz="quarter" idx="5"/>
          </p:nvPr>
        </p:nvSpPr>
        <p:spPr/>
        <p:txBody>
          <a:bodyPr/>
          <a:lstStyle/>
          <a:p>
            <a:fld id="{A9CF4BA3-037A-4568-9CDF-EC8BEE1D0B86}" type="slidenum">
              <a:rPr lang="en-US"/>
              <a:t>25</a:t>
            </a:fld>
            <a:endParaRPr lang="en-US"/>
          </a:p>
        </p:txBody>
      </p:sp>
    </p:spTree>
    <p:extLst>
      <p:ext uri="{BB962C8B-B14F-4D97-AF65-F5344CB8AC3E}">
        <p14:creationId xmlns:p14="http://schemas.microsoft.com/office/powerpoint/2010/main" val="2806166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 what this really tells us is that there are 19 objects that we still have to modify and potential null values that we will have to fill with the remaining 43 attributes.  </a:t>
            </a:r>
          </a:p>
        </p:txBody>
      </p:sp>
      <p:sp>
        <p:nvSpPr>
          <p:cNvPr id="4" name="Slide Number Placeholder 3"/>
          <p:cNvSpPr>
            <a:spLocks noGrp="1"/>
          </p:cNvSpPr>
          <p:nvPr>
            <p:ph type="sldNum" sz="quarter" idx="5"/>
          </p:nvPr>
        </p:nvSpPr>
        <p:spPr/>
        <p:txBody>
          <a:bodyPr/>
          <a:lstStyle/>
          <a:p>
            <a:fld id="{A9CF4BA3-037A-4568-9CDF-EC8BEE1D0B86}" type="slidenum">
              <a:rPr lang="en-US"/>
              <a:t>26</a:t>
            </a:fld>
            <a:endParaRPr lang="en-US"/>
          </a:p>
        </p:txBody>
      </p:sp>
    </p:spTree>
    <p:extLst>
      <p:ext uri="{BB962C8B-B14F-4D97-AF65-F5344CB8AC3E}">
        <p14:creationId xmlns:p14="http://schemas.microsoft.com/office/powerpoint/2010/main" val="149953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4/21/2020</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54571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4/21/2020</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68545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4/21/2020</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6124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4/21/2020</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72712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4/21/2020</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98861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4/21/2020</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88072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4/21/2020</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67590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4/21/2020</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03413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4/21/2020</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8259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4/21/2020</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212830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4/21/2020</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5380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4/21/2020</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749319"/>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88" r:id="rId6"/>
    <p:sldLayoutId id="2147483784" r:id="rId7"/>
    <p:sldLayoutId id="2147483785" r:id="rId8"/>
    <p:sldLayoutId id="2147483786" r:id="rId9"/>
    <p:sldLayoutId id="2147483787" r:id="rId10"/>
    <p:sldLayoutId id="214748378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ibb.co/0DLPFj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4.emf"/><Relationship Id="rId5" Type="http://schemas.openxmlformats.org/officeDocument/2006/relationships/customXml" Target="../ink/ink2.xml"/><Relationship Id="rId4" Type="http://schemas.openxmlformats.org/officeDocument/2006/relationships/image" Target="../media/image33.emf"/></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6614970-A359-47CB-8275-D9443A1F15DE}"/>
              </a:ext>
            </a:extLst>
          </p:cNvPr>
          <p:cNvPicPr>
            <a:picLocks noChangeAspect="1"/>
          </p:cNvPicPr>
          <p:nvPr/>
        </p:nvPicPr>
        <p:blipFill rotWithShape="1">
          <a:blip r:embed="rId2">
            <a:alphaModFix amt="35000"/>
          </a:blip>
          <a:srcRect t="11669" b="4062"/>
          <a:stretch/>
        </p:blipFill>
        <p:spPr>
          <a:xfrm>
            <a:off x="-2" y="-1"/>
            <a:ext cx="12192001" cy="6858000"/>
          </a:xfrm>
          <a:prstGeom prst="rect">
            <a:avLst/>
          </a:prstGeom>
        </p:spPr>
      </p:pic>
      <p:sp>
        <p:nvSpPr>
          <p:cNvPr id="2" name="Title 1">
            <a:extLst>
              <a:ext uri="{FF2B5EF4-FFF2-40B4-BE49-F238E27FC236}">
                <a16:creationId xmlns:a16="http://schemas.microsoft.com/office/drawing/2014/main" id="{2A93908B-D700-47A5-8348-1B12859148B5}"/>
              </a:ext>
            </a:extLst>
          </p:cNvPr>
          <p:cNvSpPr>
            <a:spLocks noGrp="1"/>
          </p:cNvSpPr>
          <p:nvPr>
            <p:ph type="ctrTitle"/>
          </p:nvPr>
        </p:nvSpPr>
        <p:spPr>
          <a:xfrm>
            <a:off x="1097280" y="286603"/>
            <a:ext cx="10058400" cy="1450757"/>
          </a:xfrm>
        </p:spPr>
        <p:txBody>
          <a:bodyPr vert="horz" lIns="91440" tIns="45720" rIns="91440" bIns="45720" rtlCol="0" anchor="b">
            <a:normAutofit/>
          </a:bodyPr>
          <a:lstStyle/>
          <a:p>
            <a:r>
              <a:rPr lang="en-US" sz="4800">
                <a:solidFill>
                  <a:schemeClr val="tx1">
                    <a:lumMod val="75000"/>
                    <a:lumOff val="25000"/>
                  </a:schemeClr>
                </a:solidFill>
              </a:rPr>
              <a:t>Price Prediction for AIRBNB Datasets for Boston and Seattle</a:t>
            </a:r>
          </a:p>
        </p:txBody>
      </p:sp>
      <p:cxnSp>
        <p:nvCxnSpPr>
          <p:cNvPr id="26" name="Straight Connector 25">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C5FD98D-00DC-4863-8D3D-76822D8E4127}"/>
              </a:ext>
            </a:extLst>
          </p:cNvPr>
          <p:cNvSpPr>
            <a:spLocks noGrp="1"/>
          </p:cNvSpPr>
          <p:nvPr>
            <p:ph type="subTitle" idx="1"/>
          </p:nvPr>
        </p:nvSpPr>
        <p:spPr>
          <a:xfrm>
            <a:off x="1097280" y="2108201"/>
            <a:ext cx="10058400" cy="3760891"/>
          </a:xfrm>
        </p:spPr>
        <p:txBody>
          <a:bodyPr vert="horz" lIns="0" tIns="45720" rIns="0" bIns="45720" rtlCol="0">
            <a:normAutofit/>
          </a:bodyPr>
          <a:lstStyle/>
          <a:p>
            <a:pPr>
              <a:lnSpc>
                <a:spcPct val="100000"/>
              </a:lnSpc>
            </a:pPr>
            <a:r>
              <a:rPr lang="en-US">
                <a:solidFill>
                  <a:schemeClr val="tx1">
                    <a:lumMod val="75000"/>
                    <a:lumOff val="25000"/>
                  </a:schemeClr>
                </a:solidFill>
              </a:rPr>
              <a:t>Data Monks</a:t>
            </a:r>
          </a:p>
          <a:p>
            <a:pPr>
              <a:lnSpc>
                <a:spcPct val="100000"/>
              </a:lnSpc>
            </a:pPr>
            <a:r>
              <a:rPr lang="en-US">
                <a:solidFill>
                  <a:schemeClr val="tx1">
                    <a:lumMod val="75000"/>
                    <a:lumOff val="25000"/>
                  </a:schemeClr>
                </a:solidFill>
              </a:rPr>
              <a:t>Daksha Devasthale</a:t>
            </a:r>
          </a:p>
          <a:p>
            <a:pPr>
              <a:lnSpc>
                <a:spcPct val="100000"/>
              </a:lnSpc>
            </a:pPr>
            <a:r>
              <a:rPr lang="en-US">
                <a:solidFill>
                  <a:schemeClr val="tx1">
                    <a:lumMod val="75000"/>
                    <a:lumOff val="25000"/>
                  </a:schemeClr>
                </a:solidFill>
              </a:rPr>
              <a:t>Chinmay Deosthali</a:t>
            </a:r>
          </a:p>
          <a:p>
            <a:pPr>
              <a:lnSpc>
                <a:spcPct val="100000"/>
              </a:lnSpc>
            </a:pPr>
            <a:r>
              <a:rPr lang="en-US">
                <a:solidFill>
                  <a:schemeClr val="tx1">
                    <a:lumMod val="75000"/>
                    <a:lumOff val="25000"/>
                  </a:schemeClr>
                </a:solidFill>
              </a:rPr>
              <a:t>Kevin Linnane</a:t>
            </a:r>
          </a:p>
        </p:txBody>
      </p:sp>
      <p:sp>
        <p:nvSpPr>
          <p:cNvPr id="28" name="Rectangle 27">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000539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D2B1F97-3D2E-4A31-A930-95FAD550A25E}"/>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a:solidFill>
                  <a:srgbClr val="FFFFFF"/>
                </a:solidFill>
              </a:rPr>
              <a:t>Boston: Scatter Plots cont. </a:t>
            </a:r>
          </a:p>
        </p:txBody>
      </p:sp>
      <p:cxnSp>
        <p:nvCxnSpPr>
          <p:cNvPr id="17" name="Straight Connector 16">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6" descr="A screenshot of a cell phone&#10;&#10;Description generated with very high confidence">
            <a:extLst>
              <a:ext uri="{FF2B5EF4-FFF2-40B4-BE49-F238E27FC236}">
                <a16:creationId xmlns:a16="http://schemas.microsoft.com/office/drawing/2014/main" id="{2EBF1B12-9925-43EF-A48C-192B3F4683E2}"/>
              </a:ext>
            </a:extLst>
          </p:cNvPr>
          <p:cNvPicPr>
            <a:picLocks noGrp="1" noChangeAspect="1"/>
          </p:cNvPicPr>
          <p:nvPr>
            <p:ph idx="1"/>
          </p:nvPr>
        </p:nvPicPr>
        <p:blipFill>
          <a:blip r:embed="rId2"/>
          <a:stretch>
            <a:fillRect/>
          </a:stretch>
        </p:blipFill>
        <p:spPr>
          <a:xfrm>
            <a:off x="1069402" y="1276816"/>
            <a:ext cx="10058400" cy="2059709"/>
          </a:xfrm>
        </p:spPr>
      </p:pic>
    </p:spTree>
    <p:extLst>
      <p:ext uri="{BB962C8B-B14F-4D97-AF65-F5344CB8AC3E}">
        <p14:creationId xmlns:p14="http://schemas.microsoft.com/office/powerpoint/2010/main" val="857309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D2B1F97-3D2E-4A31-A930-95FAD550A25E}"/>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a:solidFill>
                  <a:srgbClr val="FFFFFF"/>
                </a:solidFill>
              </a:rPr>
              <a:t>Boston: Scatter Plots cont. </a:t>
            </a:r>
          </a:p>
        </p:txBody>
      </p:sp>
      <p:cxnSp>
        <p:nvCxnSpPr>
          <p:cNvPr id="17" name="Straight Connector 16">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Picture 13" descr="A screenshot of a cell phone&#10;&#10;Description generated with very high confidence">
            <a:extLst>
              <a:ext uri="{FF2B5EF4-FFF2-40B4-BE49-F238E27FC236}">
                <a16:creationId xmlns:a16="http://schemas.microsoft.com/office/drawing/2014/main" id="{F74AB3D7-A895-4097-B49D-E432727C8B45}"/>
              </a:ext>
            </a:extLst>
          </p:cNvPr>
          <p:cNvPicPr>
            <a:picLocks noChangeAspect="1"/>
          </p:cNvPicPr>
          <p:nvPr/>
        </p:nvPicPr>
        <p:blipFill>
          <a:blip r:embed="rId2"/>
          <a:stretch>
            <a:fillRect/>
          </a:stretch>
        </p:blipFill>
        <p:spPr>
          <a:xfrm>
            <a:off x="905107" y="925434"/>
            <a:ext cx="10381785" cy="2312251"/>
          </a:xfrm>
          <a:prstGeom prst="rect">
            <a:avLst/>
          </a:prstGeom>
        </p:spPr>
      </p:pic>
    </p:spTree>
    <p:extLst>
      <p:ext uri="{BB962C8B-B14F-4D97-AF65-F5344CB8AC3E}">
        <p14:creationId xmlns:p14="http://schemas.microsoft.com/office/powerpoint/2010/main" val="217875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D2B1F97-3D2E-4A31-A930-95FAD550A25E}"/>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a:solidFill>
                  <a:srgbClr val="FFFFFF"/>
                </a:solidFill>
              </a:rPr>
              <a:t>Boston: Scatter Plots cont. </a:t>
            </a:r>
          </a:p>
        </p:txBody>
      </p:sp>
      <p:cxnSp>
        <p:nvCxnSpPr>
          <p:cNvPr id="17" name="Straight Connector 16">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3" descr="A screenshot of a cell phone&#10;&#10;Description generated with very high confidence">
            <a:extLst>
              <a:ext uri="{FF2B5EF4-FFF2-40B4-BE49-F238E27FC236}">
                <a16:creationId xmlns:a16="http://schemas.microsoft.com/office/drawing/2014/main" id="{90B8F07B-F3B5-4FDD-ACC1-A4BA6F1073A5}"/>
              </a:ext>
            </a:extLst>
          </p:cNvPr>
          <p:cNvPicPr>
            <a:picLocks noChangeAspect="1"/>
          </p:cNvPicPr>
          <p:nvPr/>
        </p:nvPicPr>
        <p:blipFill>
          <a:blip r:embed="rId2"/>
          <a:stretch>
            <a:fillRect/>
          </a:stretch>
        </p:blipFill>
        <p:spPr>
          <a:xfrm>
            <a:off x="607742" y="1127860"/>
            <a:ext cx="9006468" cy="2297693"/>
          </a:xfrm>
          <a:prstGeom prst="rect">
            <a:avLst/>
          </a:prstGeom>
        </p:spPr>
      </p:pic>
      <p:pic>
        <p:nvPicPr>
          <p:cNvPr id="5" name="Picture 5" descr="A picture containing screenshot&#10;&#10;Description generated with very high confidence">
            <a:extLst>
              <a:ext uri="{FF2B5EF4-FFF2-40B4-BE49-F238E27FC236}">
                <a16:creationId xmlns:a16="http://schemas.microsoft.com/office/drawing/2014/main" id="{BD45248D-D0D1-4521-BBAB-8238BE00D96E}"/>
              </a:ext>
            </a:extLst>
          </p:cNvPr>
          <p:cNvPicPr>
            <a:picLocks noChangeAspect="1"/>
          </p:cNvPicPr>
          <p:nvPr/>
        </p:nvPicPr>
        <p:blipFill>
          <a:blip r:embed="rId3"/>
          <a:stretch>
            <a:fillRect/>
          </a:stretch>
        </p:blipFill>
        <p:spPr>
          <a:xfrm>
            <a:off x="9445082" y="1162858"/>
            <a:ext cx="2743200" cy="2264869"/>
          </a:xfrm>
          <a:prstGeom prst="rect">
            <a:avLst/>
          </a:prstGeom>
        </p:spPr>
      </p:pic>
    </p:spTree>
    <p:extLst>
      <p:ext uri="{BB962C8B-B14F-4D97-AF65-F5344CB8AC3E}">
        <p14:creationId xmlns:p14="http://schemas.microsoft.com/office/powerpoint/2010/main" val="1375000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D2B1F97-3D2E-4A31-A930-95FAD550A25E}"/>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a:solidFill>
                  <a:srgbClr val="FFFFFF"/>
                </a:solidFill>
              </a:rPr>
              <a:t>Boston: Price Histogram</a:t>
            </a:r>
          </a:p>
        </p:txBody>
      </p:sp>
      <p:cxnSp>
        <p:nvCxnSpPr>
          <p:cNvPr id="17" name="Straight Connector 16">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7" descr="A screenshot of a cell phone&#10;&#10;Description generated with very high confidence">
            <a:extLst>
              <a:ext uri="{FF2B5EF4-FFF2-40B4-BE49-F238E27FC236}">
                <a16:creationId xmlns:a16="http://schemas.microsoft.com/office/drawing/2014/main" id="{70402A71-9685-4784-BDD1-5D435A6D1661}"/>
              </a:ext>
            </a:extLst>
          </p:cNvPr>
          <p:cNvPicPr>
            <a:picLocks noChangeAspect="1"/>
          </p:cNvPicPr>
          <p:nvPr/>
        </p:nvPicPr>
        <p:blipFill>
          <a:blip r:embed="rId2"/>
          <a:stretch>
            <a:fillRect/>
          </a:stretch>
        </p:blipFill>
        <p:spPr>
          <a:xfrm>
            <a:off x="2884449" y="546689"/>
            <a:ext cx="5716858" cy="3757403"/>
          </a:xfrm>
          <a:prstGeom prst="rect">
            <a:avLst/>
          </a:prstGeom>
        </p:spPr>
      </p:pic>
    </p:spTree>
    <p:extLst>
      <p:ext uri="{BB962C8B-B14F-4D97-AF65-F5344CB8AC3E}">
        <p14:creationId xmlns:p14="http://schemas.microsoft.com/office/powerpoint/2010/main" val="1899034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02CE-59AA-45F1-8264-7CFE3D10EA2A}"/>
              </a:ext>
            </a:extLst>
          </p:cNvPr>
          <p:cNvSpPr>
            <a:spLocks noGrp="1"/>
          </p:cNvSpPr>
          <p:nvPr>
            <p:ph type="title"/>
          </p:nvPr>
        </p:nvSpPr>
        <p:spPr/>
        <p:txBody>
          <a:bodyPr/>
          <a:lstStyle/>
          <a:p>
            <a:r>
              <a:rPr lang="en-US"/>
              <a:t>Heat map </a:t>
            </a:r>
          </a:p>
        </p:txBody>
      </p:sp>
      <p:sp>
        <p:nvSpPr>
          <p:cNvPr id="3" name="Content Placeholder 2">
            <a:extLst>
              <a:ext uri="{FF2B5EF4-FFF2-40B4-BE49-F238E27FC236}">
                <a16:creationId xmlns:a16="http://schemas.microsoft.com/office/drawing/2014/main" id="{E484EF7D-BD8C-4693-862A-9662372EFAA5}"/>
              </a:ext>
            </a:extLst>
          </p:cNvPr>
          <p:cNvSpPr>
            <a:spLocks noGrp="1"/>
          </p:cNvSpPr>
          <p:nvPr>
            <p:ph idx="1"/>
          </p:nvPr>
        </p:nvSpPr>
        <p:spPr/>
        <p:txBody>
          <a:bodyPr vert="horz" lIns="0" tIns="45720" rIns="0" bIns="45720" rtlCol="0" anchor="t">
            <a:normAutofit/>
          </a:bodyPr>
          <a:lstStyle/>
          <a:p>
            <a:r>
              <a:rPr lang="en-US">
                <a:ea typeface="+mn-lt"/>
                <a:cs typeface="+mn-lt"/>
                <a:hlinkClick r:id="rId2"/>
              </a:rPr>
              <a:t>https://ibb.co/0DLPFj2</a:t>
            </a:r>
            <a:r>
              <a:rPr lang="en-US">
                <a:ea typeface="+mn-lt"/>
                <a:cs typeface="+mn-lt"/>
              </a:rPr>
              <a:t> </a:t>
            </a:r>
            <a:endParaRPr lang="en-US"/>
          </a:p>
        </p:txBody>
      </p:sp>
    </p:spTree>
    <p:extLst>
      <p:ext uri="{BB962C8B-B14F-4D97-AF65-F5344CB8AC3E}">
        <p14:creationId xmlns:p14="http://schemas.microsoft.com/office/powerpoint/2010/main" val="1593665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02CE-59AA-45F1-8264-7CFE3D10EA2A}"/>
              </a:ext>
            </a:extLst>
          </p:cNvPr>
          <p:cNvSpPr>
            <a:spLocks noGrp="1"/>
          </p:cNvSpPr>
          <p:nvPr>
            <p:ph type="title"/>
          </p:nvPr>
        </p:nvSpPr>
        <p:spPr/>
        <p:txBody>
          <a:bodyPr/>
          <a:lstStyle/>
          <a:p>
            <a:r>
              <a:rPr lang="en-US"/>
              <a:t>Boston Results</a:t>
            </a:r>
          </a:p>
        </p:txBody>
      </p:sp>
      <p:sp>
        <p:nvSpPr>
          <p:cNvPr id="3" name="Content Placeholder 2">
            <a:extLst>
              <a:ext uri="{FF2B5EF4-FFF2-40B4-BE49-F238E27FC236}">
                <a16:creationId xmlns:a16="http://schemas.microsoft.com/office/drawing/2014/main" id="{E484EF7D-BD8C-4693-862A-9662372EFAA5}"/>
              </a:ext>
            </a:extLst>
          </p:cNvPr>
          <p:cNvSpPr>
            <a:spLocks noGrp="1"/>
          </p:cNvSpPr>
          <p:nvPr>
            <p:ph idx="1"/>
          </p:nvPr>
        </p:nvSpPr>
        <p:spPr/>
        <p:txBody>
          <a:bodyPr vert="horz" lIns="0" tIns="45720" rIns="0" bIns="45720" rtlCol="0" anchor="t">
            <a:normAutofit/>
          </a:bodyPr>
          <a:lstStyle/>
          <a:p>
            <a:r>
              <a:rPr lang="en-US"/>
              <a:t>Graphs for </a:t>
            </a:r>
            <a:r>
              <a:rPr lang="en-US" b="1"/>
              <a:t>Null Model :</a:t>
            </a:r>
            <a:endParaRPr lang="en-US"/>
          </a:p>
          <a:p>
            <a:endParaRPr lang="en-US" b="1"/>
          </a:p>
        </p:txBody>
      </p:sp>
      <p:pic>
        <p:nvPicPr>
          <p:cNvPr id="4" name="Picture 4">
            <a:extLst>
              <a:ext uri="{FF2B5EF4-FFF2-40B4-BE49-F238E27FC236}">
                <a16:creationId xmlns:a16="http://schemas.microsoft.com/office/drawing/2014/main" id="{F56304D4-2A9E-402F-AB9D-6E4400102604}"/>
              </a:ext>
            </a:extLst>
          </p:cNvPr>
          <p:cNvPicPr>
            <a:picLocks noChangeAspect="1"/>
          </p:cNvPicPr>
          <p:nvPr/>
        </p:nvPicPr>
        <p:blipFill>
          <a:blip r:embed="rId2"/>
          <a:stretch>
            <a:fillRect/>
          </a:stretch>
        </p:blipFill>
        <p:spPr>
          <a:xfrm>
            <a:off x="1919356" y="2627026"/>
            <a:ext cx="2743200" cy="2730381"/>
          </a:xfrm>
          <a:prstGeom prst="rect">
            <a:avLst/>
          </a:prstGeom>
        </p:spPr>
      </p:pic>
      <p:pic>
        <p:nvPicPr>
          <p:cNvPr id="6" name="Picture 6">
            <a:extLst>
              <a:ext uri="{FF2B5EF4-FFF2-40B4-BE49-F238E27FC236}">
                <a16:creationId xmlns:a16="http://schemas.microsoft.com/office/drawing/2014/main" id="{31250AA8-60E7-4F90-BA2F-677A26BF31D4}"/>
              </a:ext>
            </a:extLst>
          </p:cNvPr>
          <p:cNvPicPr>
            <a:picLocks noChangeAspect="1"/>
          </p:cNvPicPr>
          <p:nvPr/>
        </p:nvPicPr>
        <p:blipFill>
          <a:blip r:embed="rId3"/>
          <a:stretch>
            <a:fillRect/>
          </a:stretch>
        </p:blipFill>
        <p:spPr>
          <a:xfrm>
            <a:off x="5629966" y="2609889"/>
            <a:ext cx="2743200" cy="2764655"/>
          </a:xfrm>
          <a:prstGeom prst="rect">
            <a:avLst/>
          </a:prstGeom>
        </p:spPr>
      </p:pic>
      <p:sp>
        <p:nvSpPr>
          <p:cNvPr id="8" name="TextBox 7">
            <a:extLst>
              <a:ext uri="{FF2B5EF4-FFF2-40B4-BE49-F238E27FC236}">
                <a16:creationId xmlns:a16="http://schemas.microsoft.com/office/drawing/2014/main" id="{4914565E-F20E-4471-B755-E092011A5FD7}"/>
              </a:ext>
            </a:extLst>
          </p:cNvPr>
          <p:cNvSpPr txBox="1"/>
          <p:nvPr/>
        </p:nvSpPr>
        <p:spPr>
          <a:xfrm>
            <a:off x="1996661" y="540909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Y (black) and Yp (red)</a:t>
            </a:r>
          </a:p>
        </p:txBody>
      </p:sp>
      <p:sp>
        <p:nvSpPr>
          <p:cNvPr id="9" name="TextBox 8">
            <a:extLst>
              <a:ext uri="{FF2B5EF4-FFF2-40B4-BE49-F238E27FC236}">
                <a16:creationId xmlns:a16="http://schemas.microsoft.com/office/drawing/2014/main" id="{B4C4AC92-092B-42B7-9056-69F6CE9231EC}"/>
              </a:ext>
            </a:extLst>
          </p:cNvPr>
          <p:cNvSpPr txBox="1"/>
          <p:nvPr/>
        </p:nvSpPr>
        <p:spPr>
          <a:xfrm>
            <a:off x="5717622" y="535318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Error</a:t>
            </a:r>
          </a:p>
        </p:txBody>
      </p:sp>
      <p:sp>
        <p:nvSpPr>
          <p:cNvPr id="10" name="TextBox 9">
            <a:extLst>
              <a:ext uri="{FF2B5EF4-FFF2-40B4-BE49-F238E27FC236}">
                <a16:creationId xmlns:a16="http://schemas.microsoft.com/office/drawing/2014/main" id="{54CB2AFC-A10D-4B20-A5B0-B58CF9197F80}"/>
              </a:ext>
            </a:extLst>
          </p:cNvPr>
          <p:cNvSpPr txBox="1"/>
          <p:nvPr/>
        </p:nvSpPr>
        <p:spPr>
          <a:xfrm>
            <a:off x="8589617" y="2626138"/>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b   = VectorD(171.903)</a:t>
            </a:r>
          </a:p>
          <a:p>
            <a:endParaRPr lang="en-US"/>
          </a:p>
          <a:p>
            <a:r>
              <a:rPr lang="en-US"/>
              <a:t>RsqBar - </a:t>
            </a:r>
            <a:r>
              <a:rPr lang="en-US">
                <a:ea typeface="+mn-lt"/>
                <a:cs typeface="+mn-lt"/>
              </a:rPr>
              <a:t>-0.00028</a:t>
            </a:r>
            <a:endParaRPr lang="en-US"/>
          </a:p>
        </p:txBody>
      </p:sp>
    </p:spTree>
    <p:extLst>
      <p:ext uri="{BB962C8B-B14F-4D97-AF65-F5344CB8AC3E}">
        <p14:creationId xmlns:p14="http://schemas.microsoft.com/office/powerpoint/2010/main" val="3798478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ADB7-985D-4CF7-B2E5-E70DC8E09D21}"/>
              </a:ext>
            </a:extLst>
          </p:cNvPr>
          <p:cNvSpPr>
            <a:spLocks noGrp="1"/>
          </p:cNvSpPr>
          <p:nvPr>
            <p:ph type="title"/>
          </p:nvPr>
        </p:nvSpPr>
        <p:spPr/>
        <p:txBody>
          <a:bodyPr/>
          <a:lstStyle/>
          <a:p>
            <a:r>
              <a:rPr lang="en-US"/>
              <a:t>Boston  Results</a:t>
            </a:r>
          </a:p>
        </p:txBody>
      </p:sp>
      <p:sp>
        <p:nvSpPr>
          <p:cNvPr id="3" name="Content Placeholder 2">
            <a:extLst>
              <a:ext uri="{FF2B5EF4-FFF2-40B4-BE49-F238E27FC236}">
                <a16:creationId xmlns:a16="http://schemas.microsoft.com/office/drawing/2014/main" id="{B7270DFB-B635-491D-AD35-2AA0E38B9BC9}"/>
              </a:ext>
            </a:extLst>
          </p:cNvPr>
          <p:cNvSpPr>
            <a:spLocks noGrp="1"/>
          </p:cNvSpPr>
          <p:nvPr>
            <p:ph idx="1"/>
          </p:nvPr>
        </p:nvSpPr>
        <p:spPr/>
        <p:txBody>
          <a:bodyPr vert="horz" lIns="0" tIns="45720" rIns="0" bIns="45720" rtlCol="0" anchor="t">
            <a:normAutofit/>
          </a:bodyPr>
          <a:lstStyle/>
          <a:p>
            <a:r>
              <a:rPr lang="en-US" dirty="0"/>
              <a:t>Simple Regression Graphs;</a:t>
            </a:r>
          </a:p>
          <a:p>
            <a:endParaRPr lang="en-US" dirty="0"/>
          </a:p>
        </p:txBody>
      </p:sp>
      <p:pic>
        <p:nvPicPr>
          <p:cNvPr id="7" name="Picture 6" descr="A group of people posing for the camera&#10;&#10;Description automatically generated">
            <a:extLst>
              <a:ext uri="{FF2B5EF4-FFF2-40B4-BE49-F238E27FC236}">
                <a16:creationId xmlns:a16="http://schemas.microsoft.com/office/drawing/2014/main" id="{840C3312-88CF-4F63-A62D-00A6C271E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8732" y="2620874"/>
            <a:ext cx="3069923" cy="3129228"/>
          </a:xfrm>
          <a:prstGeom prst="rect">
            <a:avLst/>
          </a:prstGeom>
        </p:spPr>
      </p:pic>
      <p:sp>
        <p:nvSpPr>
          <p:cNvPr id="8" name="TextBox 7">
            <a:extLst>
              <a:ext uri="{FF2B5EF4-FFF2-40B4-BE49-F238E27FC236}">
                <a16:creationId xmlns:a16="http://schemas.microsoft.com/office/drawing/2014/main" id="{7B65C32C-92A6-46C3-8B73-42C74DDE466C}"/>
              </a:ext>
            </a:extLst>
          </p:cNvPr>
          <p:cNvSpPr txBox="1"/>
          <p:nvPr/>
        </p:nvSpPr>
        <p:spPr>
          <a:xfrm>
            <a:off x="2217906" y="5750102"/>
            <a:ext cx="2626468" cy="369332"/>
          </a:xfrm>
          <a:prstGeom prst="rect">
            <a:avLst/>
          </a:prstGeom>
          <a:noFill/>
        </p:spPr>
        <p:txBody>
          <a:bodyPr wrap="square" rtlCol="0">
            <a:spAutoFit/>
          </a:bodyPr>
          <a:lstStyle/>
          <a:p>
            <a:r>
              <a:rPr lang="en-US" dirty="0"/>
              <a:t>Y and YP</a:t>
            </a:r>
          </a:p>
        </p:txBody>
      </p:sp>
      <p:pic>
        <p:nvPicPr>
          <p:cNvPr id="10" name="Picture 9" descr="A close up of a mans face&#10;&#10;Description automatically generated">
            <a:extLst>
              <a:ext uri="{FF2B5EF4-FFF2-40B4-BE49-F238E27FC236}">
                <a16:creationId xmlns:a16="http://schemas.microsoft.com/office/drawing/2014/main" id="{04C0C073-FF63-4DD9-870B-8BF4E14CE9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4438" y="2229720"/>
            <a:ext cx="3956651" cy="3911536"/>
          </a:xfrm>
          <a:prstGeom prst="rect">
            <a:avLst/>
          </a:prstGeom>
        </p:spPr>
      </p:pic>
    </p:spTree>
    <p:extLst>
      <p:ext uri="{BB962C8B-B14F-4D97-AF65-F5344CB8AC3E}">
        <p14:creationId xmlns:p14="http://schemas.microsoft.com/office/powerpoint/2010/main" val="3961458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71B31-1E8E-4733-87C6-C1405B25A0B4}"/>
              </a:ext>
            </a:extLst>
          </p:cNvPr>
          <p:cNvSpPr>
            <a:spLocks noGrp="1"/>
          </p:cNvSpPr>
          <p:nvPr>
            <p:ph type="title"/>
          </p:nvPr>
        </p:nvSpPr>
        <p:spPr/>
        <p:txBody>
          <a:bodyPr/>
          <a:lstStyle/>
          <a:p>
            <a:r>
              <a:rPr lang="en-US" dirty="0"/>
              <a:t>Boston Results : Multiple Regression</a:t>
            </a:r>
          </a:p>
        </p:txBody>
      </p:sp>
      <p:pic>
        <p:nvPicPr>
          <p:cNvPr id="5" name="Content Placeholder 4" descr="A picture containing boat, large, sitting, water&#10;&#10;Description automatically generated">
            <a:extLst>
              <a:ext uri="{FF2B5EF4-FFF2-40B4-BE49-F238E27FC236}">
                <a16:creationId xmlns:a16="http://schemas.microsoft.com/office/drawing/2014/main" id="{F3B030B6-BD51-4433-9C67-A679B68188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9396" y="1988945"/>
            <a:ext cx="3800375" cy="3760788"/>
          </a:xfrm>
        </p:spPr>
      </p:pic>
      <p:pic>
        <p:nvPicPr>
          <p:cNvPr id="7" name="Picture 6" descr="A picture containing water, large&#10;&#10;Description automatically generated">
            <a:extLst>
              <a:ext uri="{FF2B5EF4-FFF2-40B4-BE49-F238E27FC236}">
                <a16:creationId xmlns:a16="http://schemas.microsoft.com/office/drawing/2014/main" id="{AE1DD11D-607E-41DD-966F-8D973800B2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5634" y="2332603"/>
            <a:ext cx="3606970" cy="3417130"/>
          </a:xfrm>
          <a:prstGeom prst="rect">
            <a:avLst/>
          </a:prstGeom>
        </p:spPr>
      </p:pic>
    </p:spTree>
    <p:extLst>
      <p:ext uri="{BB962C8B-B14F-4D97-AF65-F5344CB8AC3E}">
        <p14:creationId xmlns:p14="http://schemas.microsoft.com/office/powerpoint/2010/main" val="965086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332D6-AF82-4D8D-8ED0-E7726CF9AE11}"/>
              </a:ext>
            </a:extLst>
          </p:cNvPr>
          <p:cNvSpPr>
            <a:spLocks noGrp="1"/>
          </p:cNvSpPr>
          <p:nvPr>
            <p:ph type="title"/>
          </p:nvPr>
        </p:nvSpPr>
        <p:spPr/>
        <p:txBody>
          <a:bodyPr/>
          <a:lstStyle/>
          <a:p>
            <a:r>
              <a:rPr lang="en-US" dirty="0"/>
              <a:t>Boston Results : Multiple Regression</a:t>
            </a:r>
          </a:p>
        </p:txBody>
      </p:sp>
      <p:pic>
        <p:nvPicPr>
          <p:cNvPr id="5" name="Content Placeholder 4" descr="A close up of a map&#10;&#10;Description automatically generated">
            <a:extLst>
              <a:ext uri="{FF2B5EF4-FFF2-40B4-BE49-F238E27FC236}">
                <a16:creationId xmlns:a16="http://schemas.microsoft.com/office/drawing/2014/main" id="{411F8E0C-756D-4BE1-96C5-E705E78670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706" y="1913995"/>
            <a:ext cx="4155073" cy="4340890"/>
          </a:xfrm>
        </p:spPr>
      </p:pic>
      <p:pic>
        <p:nvPicPr>
          <p:cNvPr id="9" name="Picture 8">
            <a:extLst>
              <a:ext uri="{FF2B5EF4-FFF2-40B4-BE49-F238E27FC236}">
                <a16:creationId xmlns:a16="http://schemas.microsoft.com/office/drawing/2014/main" id="{A3EA08B7-AECA-40BD-A770-4B75EF142730}"/>
              </a:ext>
            </a:extLst>
          </p:cNvPr>
          <p:cNvPicPr>
            <a:picLocks noChangeAspect="1"/>
          </p:cNvPicPr>
          <p:nvPr/>
        </p:nvPicPr>
        <p:blipFill>
          <a:blip r:embed="rId3"/>
          <a:stretch>
            <a:fillRect/>
          </a:stretch>
        </p:blipFill>
        <p:spPr>
          <a:xfrm>
            <a:off x="4832519" y="3570552"/>
            <a:ext cx="6962775" cy="447675"/>
          </a:xfrm>
          <a:prstGeom prst="rect">
            <a:avLst/>
          </a:prstGeom>
        </p:spPr>
      </p:pic>
    </p:spTree>
    <p:extLst>
      <p:ext uri="{BB962C8B-B14F-4D97-AF65-F5344CB8AC3E}">
        <p14:creationId xmlns:p14="http://schemas.microsoft.com/office/powerpoint/2010/main" val="1960157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E4005-4DDD-46E2-B51F-3E3C1B10829D}"/>
              </a:ext>
            </a:extLst>
          </p:cNvPr>
          <p:cNvSpPr>
            <a:spLocks noGrp="1"/>
          </p:cNvSpPr>
          <p:nvPr>
            <p:ph type="title"/>
          </p:nvPr>
        </p:nvSpPr>
        <p:spPr/>
        <p:txBody>
          <a:bodyPr/>
          <a:lstStyle/>
          <a:p>
            <a:r>
              <a:rPr lang="en-US" dirty="0"/>
              <a:t>Boston Results: </a:t>
            </a:r>
            <a:r>
              <a:rPr lang="en-US" dirty="0" err="1"/>
              <a:t>QuadXRegression</a:t>
            </a:r>
            <a:endParaRPr lang="en-US" dirty="0"/>
          </a:p>
        </p:txBody>
      </p:sp>
      <p:pic>
        <p:nvPicPr>
          <p:cNvPr id="5" name="Content Placeholder 4" descr="A picture containing boat, water, large, sitting&#10;&#10;Description automatically generated">
            <a:extLst>
              <a:ext uri="{FF2B5EF4-FFF2-40B4-BE49-F238E27FC236}">
                <a16:creationId xmlns:a16="http://schemas.microsoft.com/office/drawing/2014/main" id="{4DFFBD3F-4FD3-4BC3-A640-A293BDFB34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857" y="2305456"/>
            <a:ext cx="3991799" cy="3923369"/>
          </a:xfrm>
        </p:spPr>
      </p:pic>
      <p:pic>
        <p:nvPicPr>
          <p:cNvPr id="7" name="Picture 6" descr="A close up of a mans face&#10;&#10;Description automatically generated">
            <a:extLst>
              <a:ext uri="{FF2B5EF4-FFF2-40B4-BE49-F238E27FC236}">
                <a16:creationId xmlns:a16="http://schemas.microsoft.com/office/drawing/2014/main" id="{65D994F3-1ED0-4E29-8F26-41391E948F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1779" y="2305456"/>
            <a:ext cx="3878842" cy="3774009"/>
          </a:xfrm>
          <a:prstGeom prst="rect">
            <a:avLst/>
          </a:prstGeom>
        </p:spPr>
      </p:pic>
    </p:spTree>
    <p:extLst>
      <p:ext uri="{BB962C8B-B14F-4D97-AF65-F5344CB8AC3E}">
        <p14:creationId xmlns:p14="http://schemas.microsoft.com/office/powerpoint/2010/main" val="2627163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818F1-68BC-40FC-ABED-0BCFA1349C81}"/>
              </a:ext>
            </a:extLst>
          </p:cNvPr>
          <p:cNvSpPr>
            <a:spLocks noGrp="1"/>
          </p:cNvSpPr>
          <p:nvPr>
            <p:ph type="title"/>
          </p:nvPr>
        </p:nvSpPr>
        <p:spPr/>
        <p:txBody>
          <a:bodyPr/>
          <a:lstStyle/>
          <a:p>
            <a:r>
              <a:rPr lang="en-US"/>
              <a:t>Problem Statement </a:t>
            </a:r>
          </a:p>
        </p:txBody>
      </p:sp>
      <p:sp>
        <p:nvSpPr>
          <p:cNvPr id="3" name="Content Placeholder 2">
            <a:extLst>
              <a:ext uri="{FF2B5EF4-FFF2-40B4-BE49-F238E27FC236}">
                <a16:creationId xmlns:a16="http://schemas.microsoft.com/office/drawing/2014/main" id="{3778F6A8-A2C6-48D0-A6C1-906601BB4AFD}"/>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t>Airbnb wants to know how they can improve their rental programs for tourists and visiting professionals.  </a:t>
            </a:r>
          </a:p>
          <a:p>
            <a:pPr>
              <a:buFont typeface="Arial" panose="020F0502020204030204" pitchFamily="34" charset="0"/>
              <a:buChar char="•"/>
            </a:pPr>
            <a:r>
              <a:rPr lang="en-US"/>
              <a:t>Using Boston and Seattle Datasets we attempt to find if there is an upward trend </a:t>
            </a:r>
          </a:p>
          <a:p>
            <a:pPr marL="91440" lvl="1" indent="-91440">
              <a:buFont typeface="Calibri" panose="020F0502020204030204" pitchFamily="34" charset="0"/>
              <a:buChar char=" "/>
            </a:pPr>
            <a:r>
              <a:rPr lang="en-US" sz="1900">
                <a:ea typeface="+mn-lt"/>
                <a:cs typeface="+mn-lt"/>
              </a:rPr>
              <a:t>1) Boston </a:t>
            </a:r>
          </a:p>
          <a:p>
            <a:pPr marL="91440" lvl="1" indent="-91440">
              <a:buFont typeface="Calibri" panose="020F0502020204030204" pitchFamily="34" charset="0"/>
              <a:buChar char=" "/>
            </a:pPr>
            <a:r>
              <a:rPr lang="en-US" sz="1900">
                <a:ea typeface="+mn-lt"/>
                <a:cs typeface="+mn-lt"/>
              </a:rPr>
              <a:t>2) Seattle</a:t>
            </a:r>
          </a:p>
          <a:p>
            <a:pPr>
              <a:buFont typeface="Arial" panose="020F0502020204030204" pitchFamily="34" charset="0"/>
              <a:buChar char="•"/>
            </a:pPr>
            <a:r>
              <a:rPr lang="en-US"/>
              <a:t>Using each data sets' properties is there a way to determine if a certain attribute holds </a:t>
            </a:r>
            <a:r>
              <a:rPr lang="en-US">
                <a:ea typeface="+mn-lt"/>
                <a:cs typeface="+mn-lt"/>
              </a:rPr>
              <a:t>significance </a:t>
            </a:r>
            <a:r>
              <a:rPr lang="en-US"/>
              <a:t>for price</a:t>
            </a:r>
          </a:p>
          <a:p>
            <a:pPr marL="200660" lvl="1" indent="0">
              <a:buNone/>
            </a:pPr>
            <a:endParaRPr lang="en-US"/>
          </a:p>
          <a:p>
            <a:pPr marL="200660" lvl="1" indent="0">
              <a:buNone/>
            </a:pPr>
            <a:endParaRPr lang="en-US"/>
          </a:p>
          <a:p>
            <a:pPr marL="200660" lvl="1" indent="0">
              <a:buFont typeface="Calibri" pitchFamily="34" charset="0"/>
              <a:buNone/>
            </a:pPr>
            <a:endParaRPr lang="en-US"/>
          </a:p>
          <a:p>
            <a:pPr marL="200660" lvl="1" indent="0">
              <a:buFont typeface="Arial" panose="020F0502020204030204" pitchFamily="34" charset="0"/>
              <a:buNone/>
            </a:pPr>
            <a:endParaRPr lang="en-US"/>
          </a:p>
          <a:p>
            <a:pPr marL="0" indent="0">
              <a:buNone/>
            </a:pPr>
            <a:endParaRPr lang="en-US"/>
          </a:p>
        </p:txBody>
      </p:sp>
    </p:spTree>
    <p:extLst>
      <p:ext uri="{BB962C8B-B14F-4D97-AF65-F5344CB8AC3E}">
        <p14:creationId xmlns:p14="http://schemas.microsoft.com/office/powerpoint/2010/main" val="2170884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0C85-1B14-4164-B101-079D332999B0}"/>
              </a:ext>
            </a:extLst>
          </p:cNvPr>
          <p:cNvSpPr>
            <a:spLocks noGrp="1"/>
          </p:cNvSpPr>
          <p:nvPr>
            <p:ph type="title"/>
          </p:nvPr>
        </p:nvSpPr>
        <p:spPr/>
        <p:txBody>
          <a:bodyPr/>
          <a:lstStyle/>
          <a:p>
            <a:r>
              <a:rPr lang="en-US" dirty="0"/>
              <a:t>Boston Results: </a:t>
            </a:r>
            <a:r>
              <a:rPr lang="en-US" dirty="0" err="1"/>
              <a:t>QuadXRegression</a:t>
            </a:r>
            <a:endParaRPr lang="en-US" dirty="0"/>
          </a:p>
        </p:txBody>
      </p:sp>
      <p:pic>
        <p:nvPicPr>
          <p:cNvPr id="5" name="Content Placeholder 4" descr="A close up of a map&#10;&#10;Description automatically generated">
            <a:extLst>
              <a:ext uri="{FF2B5EF4-FFF2-40B4-BE49-F238E27FC236}">
                <a16:creationId xmlns:a16="http://schemas.microsoft.com/office/drawing/2014/main" id="{6C150C78-9C6A-4A39-998F-ED415D44A4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0596" y="1981739"/>
            <a:ext cx="3991323" cy="4059137"/>
          </a:xfrm>
        </p:spPr>
      </p:pic>
      <p:pic>
        <p:nvPicPr>
          <p:cNvPr id="6" name="Picture 5">
            <a:extLst>
              <a:ext uri="{FF2B5EF4-FFF2-40B4-BE49-F238E27FC236}">
                <a16:creationId xmlns:a16="http://schemas.microsoft.com/office/drawing/2014/main" id="{4E2D73D6-1332-4591-8085-14B8FF4BCD6B}"/>
              </a:ext>
            </a:extLst>
          </p:cNvPr>
          <p:cNvPicPr>
            <a:picLocks noChangeAspect="1"/>
          </p:cNvPicPr>
          <p:nvPr/>
        </p:nvPicPr>
        <p:blipFill>
          <a:blip r:embed="rId3"/>
          <a:stretch>
            <a:fillRect/>
          </a:stretch>
        </p:blipFill>
        <p:spPr>
          <a:xfrm>
            <a:off x="4931919" y="3504592"/>
            <a:ext cx="6934200" cy="704850"/>
          </a:xfrm>
          <a:prstGeom prst="rect">
            <a:avLst/>
          </a:prstGeom>
        </p:spPr>
      </p:pic>
    </p:spTree>
    <p:extLst>
      <p:ext uri="{BB962C8B-B14F-4D97-AF65-F5344CB8AC3E}">
        <p14:creationId xmlns:p14="http://schemas.microsoft.com/office/powerpoint/2010/main" val="438690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AFFE8-95FD-48AD-91ED-E78D6DBA4A1A}"/>
              </a:ext>
            </a:extLst>
          </p:cNvPr>
          <p:cNvSpPr>
            <a:spLocks noGrp="1"/>
          </p:cNvSpPr>
          <p:nvPr>
            <p:ph type="title"/>
          </p:nvPr>
        </p:nvSpPr>
        <p:spPr/>
        <p:txBody>
          <a:bodyPr/>
          <a:lstStyle/>
          <a:p>
            <a:r>
              <a:rPr lang="en-US" dirty="0"/>
              <a:t>Boston Results : Perceptron</a:t>
            </a:r>
          </a:p>
        </p:txBody>
      </p:sp>
      <p:pic>
        <p:nvPicPr>
          <p:cNvPr id="5" name="Content Placeholder 4" descr="A close up of a map&#10;&#10;Description automatically generated">
            <a:extLst>
              <a:ext uri="{FF2B5EF4-FFF2-40B4-BE49-F238E27FC236}">
                <a16:creationId xmlns:a16="http://schemas.microsoft.com/office/drawing/2014/main" id="{277AE7D7-3153-4969-8F99-7AFBB59CA0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1950" y="2111508"/>
            <a:ext cx="3047023" cy="3087897"/>
          </a:xfrm>
        </p:spPr>
      </p:pic>
      <p:pic>
        <p:nvPicPr>
          <p:cNvPr id="7" name="Picture 6" descr="A close up of a map&#10;&#10;Description automatically generated">
            <a:extLst>
              <a:ext uri="{FF2B5EF4-FFF2-40B4-BE49-F238E27FC236}">
                <a16:creationId xmlns:a16="http://schemas.microsoft.com/office/drawing/2014/main" id="{D97D4AA6-2DAC-47BD-8A56-90066C638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136" y="2026372"/>
            <a:ext cx="3239050" cy="3258171"/>
          </a:xfrm>
          <a:prstGeom prst="rect">
            <a:avLst/>
          </a:prstGeom>
        </p:spPr>
      </p:pic>
      <p:sp>
        <p:nvSpPr>
          <p:cNvPr id="8" name="TextBox 7">
            <a:extLst>
              <a:ext uri="{FF2B5EF4-FFF2-40B4-BE49-F238E27FC236}">
                <a16:creationId xmlns:a16="http://schemas.microsoft.com/office/drawing/2014/main" id="{26E8032A-E5AD-4F4E-A088-6860B7C42854}"/>
              </a:ext>
            </a:extLst>
          </p:cNvPr>
          <p:cNvSpPr txBox="1"/>
          <p:nvPr/>
        </p:nvSpPr>
        <p:spPr>
          <a:xfrm>
            <a:off x="10162095" y="2300140"/>
            <a:ext cx="1159497" cy="369332"/>
          </a:xfrm>
          <a:prstGeom prst="rect">
            <a:avLst/>
          </a:prstGeom>
          <a:noFill/>
        </p:spPr>
        <p:txBody>
          <a:bodyPr wrap="square" rtlCol="0">
            <a:spAutoFit/>
          </a:bodyPr>
          <a:lstStyle/>
          <a:p>
            <a:r>
              <a:rPr lang="en-US" dirty="0"/>
              <a:t>Tanh</a:t>
            </a:r>
          </a:p>
        </p:txBody>
      </p:sp>
      <p:sp>
        <p:nvSpPr>
          <p:cNvPr id="9" name="TextBox 8">
            <a:extLst>
              <a:ext uri="{FF2B5EF4-FFF2-40B4-BE49-F238E27FC236}">
                <a16:creationId xmlns:a16="http://schemas.microsoft.com/office/drawing/2014/main" id="{57410CBB-1C1D-4957-8240-41791447F0F3}"/>
              </a:ext>
            </a:extLst>
          </p:cNvPr>
          <p:cNvSpPr txBox="1"/>
          <p:nvPr/>
        </p:nvSpPr>
        <p:spPr>
          <a:xfrm>
            <a:off x="4873658" y="2300140"/>
            <a:ext cx="1395167" cy="369332"/>
          </a:xfrm>
          <a:prstGeom prst="rect">
            <a:avLst/>
          </a:prstGeom>
          <a:noFill/>
        </p:spPr>
        <p:txBody>
          <a:bodyPr wrap="square" rtlCol="0">
            <a:spAutoFit/>
          </a:bodyPr>
          <a:lstStyle/>
          <a:p>
            <a:r>
              <a:rPr lang="en-US" dirty="0"/>
              <a:t>Sigmoid</a:t>
            </a:r>
          </a:p>
        </p:txBody>
      </p:sp>
    </p:spTree>
    <p:extLst>
      <p:ext uri="{BB962C8B-B14F-4D97-AF65-F5344CB8AC3E}">
        <p14:creationId xmlns:p14="http://schemas.microsoft.com/office/powerpoint/2010/main" val="2106297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633B-AF64-44A2-AA32-0950EA026C5D}"/>
              </a:ext>
            </a:extLst>
          </p:cNvPr>
          <p:cNvSpPr>
            <a:spLocks noGrp="1"/>
          </p:cNvSpPr>
          <p:nvPr>
            <p:ph type="title"/>
          </p:nvPr>
        </p:nvSpPr>
        <p:spPr/>
        <p:txBody>
          <a:bodyPr/>
          <a:lstStyle/>
          <a:p>
            <a:r>
              <a:rPr lang="en-US" dirty="0"/>
              <a:t>Boston Results: Perceptron</a:t>
            </a:r>
          </a:p>
        </p:txBody>
      </p:sp>
      <p:pic>
        <p:nvPicPr>
          <p:cNvPr id="4" name="Content Placeholder 3">
            <a:extLst>
              <a:ext uri="{FF2B5EF4-FFF2-40B4-BE49-F238E27FC236}">
                <a16:creationId xmlns:a16="http://schemas.microsoft.com/office/drawing/2014/main" id="{D517CDAF-B161-4C0F-91F3-12192D317188}"/>
              </a:ext>
            </a:extLst>
          </p:cNvPr>
          <p:cNvPicPr>
            <a:picLocks noGrp="1" noChangeAspect="1"/>
          </p:cNvPicPr>
          <p:nvPr>
            <p:ph idx="1"/>
          </p:nvPr>
        </p:nvPicPr>
        <p:blipFill>
          <a:blip r:embed="rId2"/>
          <a:stretch>
            <a:fillRect/>
          </a:stretch>
        </p:blipFill>
        <p:spPr>
          <a:xfrm>
            <a:off x="2236476" y="2777839"/>
            <a:ext cx="7534275" cy="800100"/>
          </a:xfrm>
          <a:prstGeom prst="rect">
            <a:avLst/>
          </a:prstGeom>
        </p:spPr>
      </p:pic>
    </p:spTree>
    <p:extLst>
      <p:ext uri="{BB962C8B-B14F-4D97-AF65-F5344CB8AC3E}">
        <p14:creationId xmlns:p14="http://schemas.microsoft.com/office/powerpoint/2010/main" val="1462027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C03B7-02B8-454A-AD54-D889C5DAA516}"/>
              </a:ext>
            </a:extLst>
          </p:cNvPr>
          <p:cNvSpPr>
            <a:spLocks noGrp="1"/>
          </p:cNvSpPr>
          <p:nvPr>
            <p:ph type="title"/>
          </p:nvPr>
        </p:nvSpPr>
        <p:spPr/>
        <p:txBody>
          <a:bodyPr/>
          <a:lstStyle/>
          <a:p>
            <a:r>
              <a:rPr lang="en-US" dirty="0"/>
              <a:t>Boston Results : NNXL</a:t>
            </a:r>
          </a:p>
        </p:txBody>
      </p:sp>
      <p:pic>
        <p:nvPicPr>
          <p:cNvPr id="5" name="Content Placeholder 4" descr="A close up of a map&#10;&#10;Description automatically generated">
            <a:extLst>
              <a:ext uri="{FF2B5EF4-FFF2-40B4-BE49-F238E27FC236}">
                <a16:creationId xmlns:a16="http://schemas.microsoft.com/office/drawing/2014/main" id="{D413902F-3C55-48BD-9316-8EE679A270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92656" y="2226772"/>
            <a:ext cx="3751758" cy="3760788"/>
          </a:xfrm>
        </p:spPr>
      </p:pic>
      <p:pic>
        <p:nvPicPr>
          <p:cNvPr id="6" name="Picture 5">
            <a:extLst>
              <a:ext uri="{FF2B5EF4-FFF2-40B4-BE49-F238E27FC236}">
                <a16:creationId xmlns:a16="http://schemas.microsoft.com/office/drawing/2014/main" id="{E3CA16CB-C100-4359-9A17-BC79DF3E0EDD}"/>
              </a:ext>
            </a:extLst>
          </p:cNvPr>
          <p:cNvPicPr>
            <a:picLocks noChangeAspect="1"/>
          </p:cNvPicPr>
          <p:nvPr/>
        </p:nvPicPr>
        <p:blipFill>
          <a:blip r:embed="rId3"/>
          <a:stretch>
            <a:fillRect/>
          </a:stretch>
        </p:blipFill>
        <p:spPr>
          <a:xfrm>
            <a:off x="201531" y="3429000"/>
            <a:ext cx="7570870" cy="765423"/>
          </a:xfrm>
          <a:prstGeom prst="rect">
            <a:avLst/>
          </a:prstGeom>
        </p:spPr>
      </p:pic>
    </p:spTree>
    <p:extLst>
      <p:ext uri="{BB962C8B-B14F-4D97-AF65-F5344CB8AC3E}">
        <p14:creationId xmlns:p14="http://schemas.microsoft.com/office/powerpoint/2010/main" val="1640331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CC2FF5B-A419-4346-94D3-9584F5AC3B74}"/>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Seattle</a:t>
            </a:r>
          </a:p>
        </p:txBody>
      </p:sp>
      <p:cxnSp>
        <p:nvCxnSpPr>
          <p:cNvPr id="17"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Picture 12" descr="A close up of text on a white background&#10;&#10;Description generated with very high confidence">
            <a:extLst>
              <a:ext uri="{FF2B5EF4-FFF2-40B4-BE49-F238E27FC236}">
                <a16:creationId xmlns:a16="http://schemas.microsoft.com/office/drawing/2014/main" id="{F8689585-83B4-43A0-B4C4-9446169B6212}"/>
              </a:ext>
            </a:extLst>
          </p:cNvPr>
          <p:cNvPicPr>
            <a:picLocks noGrp="1" noChangeAspect="1"/>
          </p:cNvPicPr>
          <p:nvPr>
            <p:ph idx="1"/>
          </p:nvPr>
        </p:nvPicPr>
        <p:blipFill>
          <a:blip r:embed="rId3"/>
          <a:stretch>
            <a:fillRect/>
          </a:stretch>
        </p:blipFill>
        <p:spPr>
          <a:xfrm>
            <a:off x="5573914" y="998377"/>
            <a:ext cx="5602790" cy="4856123"/>
          </a:xfrm>
        </p:spPr>
      </p:pic>
    </p:spTree>
    <p:extLst>
      <p:ext uri="{BB962C8B-B14F-4D97-AF65-F5344CB8AC3E}">
        <p14:creationId xmlns:p14="http://schemas.microsoft.com/office/powerpoint/2010/main" val="4032428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D4706EB-239F-4A63-BFEA-BC3F9F374011}"/>
              </a:ext>
            </a:extLst>
          </p:cNvPr>
          <p:cNvSpPr>
            <a:spLocks noGrp="1"/>
          </p:cNvSpPr>
          <p:nvPr>
            <p:ph type="title"/>
          </p:nvPr>
        </p:nvSpPr>
        <p:spPr>
          <a:xfrm>
            <a:off x="484814" y="640080"/>
            <a:ext cx="3659246" cy="2850319"/>
          </a:xfrm>
        </p:spPr>
        <p:txBody>
          <a:bodyPr vert="horz" lIns="91440" tIns="45720" rIns="91440" bIns="45720" rtlCol="0" anchor="b">
            <a:normAutofit/>
          </a:bodyPr>
          <a:lstStyle/>
          <a:p>
            <a:r>
              <a:rPr lang="en-US" sz="3800">
                <a:solidFill>
                  <a:srgbClr val="FFFFFF"/>
                </a:solidFill>
              </a:rPr>
              <a:t>Seattle Preprocessing: Removed Features </a:t>
            </a:r>
          </a:p>
        </p:txBody>
      </p:sp>
      <p:cxnSp>
        <p:nvCxnSpPr>
          <p:cNvPr id="15" name="Straight Connector 14">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5" descr="A close up of text on a black background&#10;&#10;Description generated with very high confidence">
            <a:extLst>
              <a:ext uri="{FF2B5EF4-FFF2-40B4-BE49-F238E27FC236}">
                <a16:creationId xmlns:a16="http://schemas.microsoft.com/office/drawing/2014/main" id="{C5E64E8C-E80D-44EA-B205-735960189FF7}"/>
              </a:ext>
            </a:extLst>
          </p:cNvPr>
          <p:cNvPicPr>
            <a:picLocks noGrp="1" noChangeAspect="1"/>
          </p:cNvPicPr>
          <p:nvPr>
            <p:ph idx="1"/>
          </p:nvPr>
        </p:nvPicPr>
        <p:blipFill>
          <a:blip r:embed="rId3"/>
          <a:stretch>
            <a:fillRect/>
          </a:stretch>
        </p:blipFill>
        <p:spPr>
          <a:xfrm>
            <a:off x="5305588" y="1259385"/>
            <a:ext cx="6185905" cy="4343398"/>
          </a:xfrm>
        </p:spPr>
      </p:pic>
    </p:spTree>
    <p:extLst>
      <p:ext uri="{BB962C8B-B14F-4D97-AF65-F5344CB8AC3E}">
        <p14:creationId xmlns:p14="http://schemas.microsoft.com/office/powerpoint/2010/main" val="1076441891"/>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1610FDF-235D-4199-9061-2F4E508B1A98}"/>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3700">
                <a:solidFill>
                  <a:srgbClr val="FFFFFF"/>
                </a:solidFill>
              </a:rPr>
              <a:t>Seattle Data Preprocessing: Data After Remove</a:t>
            </a:r>
          </a:p>
        </p:txBody>
      </p:sp>
      <p:cxnSp>
        <p:nvCxnSpPr>
          <p:cNvPr id="23" name="Straight Connector 22">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6" descr="A close up of text on a white background&#10;&#10;Description generated with very high confidence">
            <a:extLst>
              <a:ext uri="{FF2B5EF4-FFF2-40B4-BE49-F238E27FC236}">
                <a16:creationId xmlns:a16="http://schemas.microsoft.com/office/drawing/2014/main" id="{0DF6B0C0-FC0F-4786-BC0F-1971D820EB83}"/>
              </a:ext>
            </a:extLst>
          </p:cNvPr>
          <p:cNvPicPr>
            <a:picLocks noGrp="1" noChangeAspect="1"/>
          </p:cNvPicPr>
          <p:nvPr>
            <p:ph idx="1"/>
          </p:nvPr>
        </p:nvPicPr>
        <p:blipFill>
          <a:blip r:embed="rId3"/>
          <a:stretch>
            <a:fillRect/>
          </a:stretch>
        </p:blipFill>
        <p:spPr>
          <a:xfrm>
            <a:off x="5405120" y="640080"/>
            <a:ext cx="6030097" cy="5577840"/>
          </a:xfrm>
          <a:prstGeom prst="rect">
            <a:avLst/>
          </a:prstGeom>
        </p:spPr>
      </p:pic>
    </p:spTree>
    <p:extLst>
      <p:ext uri="{BB962C8B-B14F-4D97-AF65-F5344CB8AC3E}">
        <p14:creationId xmlns:p14="http://schemas.microsoft.com/office/powerpoint/2010/main" val="568128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8CD43-E888-4D6D-B1ED-BD98142D0DD5}"/>
              </a:ext>
            </a:extLst>
          </p:cNvPr>
          <p:cNvSpPr>
            <a:spLocks noGrp="1"/>
          </p:cNvSpPr>
          <p:nvPr>
            <p:ph type="title"/>
          </p:nvPr>
        </p:nvSpPr>
        <p:spPr/>
        <p:txBody>
          <a:bodyPr/>
          <a:lstStyle/>
          <a:p>
            <a:r>
              <a:rPr lang="en-US" sz="4800"/>
              <a:t>Data Preprocessing </a:t>
            </a:r>
            <a:endParaRPr lang="en-US"/>
          </a:p>
        </p:txBody>
      </p:sp>
      <p:sp>
        <p:nvSpPr>
          <p:cNvPr id="3" name="Content Placeholder 2">
            <a:extLst>
              <a:ext uri="{FF2B5EF4-FFF2-40B4-BE49-F238E27FC236}">
                <a16:creationId xmlns:a16="http://schemas.microsoft.com/office/drawing/2014/main" id="{5DB364EC-8609-43B9-AF17-80B5D2AC3949}"/>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t>Not a lot to do with this data set</a:t>
            </a:r>
          </a:p>
          <a:p>
            <a:pPr>
              <a:buFont typeface="Arial" panose="020F0502020204030204" pitchFamily="34" charset="0"/>
              <a:buChar char="•"/>
            </a:pPr>
            <a:r>
              <a:rPr lang="en-US"/>
              <a:t>Room_type was label_encoded then one_hot encoded.  This is needed when using keras to_categorical but you don't need to label encode with pandas get_dummies().</a:t>
            </a:r>
          </a:p>
          <a:p>
            <a:pPr>
              <a:buFont typeface="Arial" panose="020F0502020204030204" pitchFamily="34" charset="0"/>
              <a:buChar char="•"/>
            </a:pPr>
            <a:r>
              <a:rPr lang="en-US"/>
              <a:t>  Then replaced NaN value with the mean. </a:t>
            </a:r>
          </a:p>
        </p:txBody>
      </p:sp>
      <p:pic>
        <p:nvPicPr>
          <p:cNvPr id="4" name="Picture 4" descr="A screenshot of a cell phone&#10;&#10;Description generated with very high confidence">
            <a:extLst>
              <a:ext uri="{FF2B5EF4-FFF2-40B4-BE49-F238E27FC236}">
                <a16:creationId xmlns:a16="http://schemas.microsoft.com/office/drawing/2014/main" id="{2673B29D-A34D-41A2-A224-2AD276150520}"/>
              </a:ext>
            </a:extLst>
          </p:cNvPr>
          <p:cNvPicPr>
            <a:picLocks noChangeAspect="1"/>
          </p:cNvPicPr>
          <p:nvPr/>
        </p:nvPicPr>
        <p:blipFill>
          <a:blip r:embed="rId2"/>
          <a:stretch>
            <a:fillRect/>
          </a:stretch>
        </p:blipFill>
        <p:spPr>
          <a:xfrm>
            <a:off x="3321205" y="4162423"/>
            <a:ext cx="3337931" cy="939958"/>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9A1503FD-0F49-4EB2-8B2A-C8F08C1178B2}"/>
                  </a:ext>
                </a:extLst>
              </p14:cNvPr>
              <p14:cNvContentPartPr/>
              <p14:nvPr/>
            </p14:nvContentPartPr>
            <p14:xfrm>
              <a:off x="4990170" y="4952999"/>
              <a:ext cx="238125" cy="28575"/>
            </p14:xfrm>
          </p:contentPart>
        </mc:Choice>
        <mc:Fallback xmlns="">
          <p:pic>
            <p:nvPicPr>
              <p:cNvPr id="7" name="Ink 6">
                <a:extLst>
                  <a:ext uri="{FF2B5EF4-FFF2-40B4-BE49-F238E27FC236}">
                    <a16:creationId xmlns:a16="http://schemas.microsoft.com/office/drawing/2014/main" id="{9A1503FD-0F49-4EB2-8B2A-C8F08C1178B2}"/>
                  </a:ext>
                </a:extLst>
              </p:cNvPr>
              <p:cNvPicPr/>
              <p:nvPr/>
            </p:nvPicPr>
            <p:blipFill>
              <a:blip r:embed="rId4"/>
              <a:stretch>
                <a:fillRect/>
              </a:stretch>
            </p:blipFill>
            <p:spPr>
              <a:xfrm>
                <a:off x="4937017" y="4843095"/>
                <a:ext cx="344076" cy="24801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39DE4C66-EA5A-4CAE-8BFA-754579BB2EF9}"/>
                  </a:ext>
                </a:extLst>
              </p14:cNvPr>
              <p14:cNvContentPartPr/>
              <p14:nvPr/>
            </p14:nvContentPartPr>
            <p14:xfrm>
              <a:off x="4980878" y="4283926"/>
              <a:ext cx="285750" cy="38100"/>
            </p14:xfrm>
          </p:contentPart>
        </mc:Choice>
        <mc:Fallback xmlns="">
          <p:pic>
            <p:nvPicPr>
              <p:cNvPr id="8" name="Ink 7">
                <a:extLst>
                  <a:ext uri="{FF2B5EF4-FFF2-40B4-BE49-F238E27FC236}">
                    <a16:creationId xmlns:a16="http://schemas.microsoft.com/office/drawing/2014/main" id="{39DE4C66-EA5A-4CAE-8BFA-754579BB2EF9}"/>
                  </a:ext>
                </a:extLst>
              </p:cNvPr>
              <p:cNvPicPr/>
              <p:nvPr/>
            </p:nvPicPr>
            <p:blipFill>
              <a:blip r:embed="rId6"/>
              <a:stretch>
                <a:fillRect/>
              </a:stretch>
            </p:blipFill>
            <p:spPr>
              <a:xfrm>
                <a:off x="4927367" y="4174022"/>
                <a:ext cx="392416" cy="257541"/>
              </a:xfrm>
              <a:prstGeom prst="rect">
                <a:avLst/>
              </a:prstGeom>
            </p:spPr>
          </p:pic>
        </mc:Fallback>
      </mc:AlternateContent>
    </p:spTree>
    <p:extLst>
      <p:ext uri="{BB962C8B-B14F-4D97-AF65-F5344CB8AC3E}">
        <p14:creationId xmlns:p14="http://schemas.microsoft.com/office/powerpoint/2010/main" val="3141171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D2B1F97-3D2E-4A31-A930-95FAD550A25E}"/>
              </a:ext>
            </a:extLst>
          </p:cNvPr>
          <p:cNvSpPr>
            <a:spLocks noGrp="1"/>
          </p:cNvSpPr>
          <p:nvPr>
            <p:ph type="title"/>
          </p:nvPr>
        </p:nvSpPr>
        <p:spPr>
          <a:xfrm>
            <a:off x="632900" y="4905662"/>
            <a:ext cx="7330353" cy="1541176"/>
          </a:xfrm>
        </p:spPr>
        <p:txBody>
          <a:bodyPr vert="horz" lIns="91440" tIns="45720" rIns="91440" bIns="45720" rtlCol="0" anchor="ctr">
            <a:normAutofit fontScale="90000"/>
          </a:bodyPr>
          <a:lstStyle/>
          <a:p>
            <a:pPr algn="r"/>
            <a:r>
              <a:rPr lang="en-US" sz="4800">
                <a:solidFill>
                  <a:srgbClr val="FFFFFF"/>
                </a:solidFill>
              </a:rPr>
              <a:t>Seattle: Frequency of  Categorical Datatype </a:t>
            </a:r>
          </a:p>
        </p:txBody>
      </p:sp>
      <p:cxnSp>
        <p:nvCxnSpPr>
          <p:cNvPr id="17" name="Straight Connector 16">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11" descr="A screenshot of a cell phone&#10;&#10;Description generated with high confidence">
            <a:extLst>
              <a:ext uri="{FF2B5EF4-FFF2-40B4-BE49-F238E27FC236}">
                <a16:creationId xmlns:a16="http://schemas.microsoft.com/office/drawing/2014/main" id="{341A11CF-0C04-485B-8A43-3D6D89B4C06B}"/>
              </a:ext>
            </a:extLst>
          </p:cNvPr>
          <p:cNvPicPr>
            <a:picLocks noChangeAspect="1"/>
          </p:cNvPicPr>
          <p:nvPr/>
        </p:nvPicPr>
        <p:blipFill>
          <a:blip r:embed="rId2"/>
          <a:stretch>
            <a:fillRect/>
          </a:stretch>
        </p:blipFill>
        <p:spPr>
          <a:xfrm>
            <a:off x="2791523" y="1059857"/>
            <a:ext cx="5373028" cy="3158531"/>
          </a:xfrm>
          <a:prstGeom prst="rect">
            <a:avLst/>
          </a:prstGeom>
        </p:spPr>
      </p:pic>
    </p:spTree>
    <p:extLst>
      <p:ext uri="{BB962C8B-B14F-4D97-AF65-F5344CB8AC3E}">
        <p14:creationId xmlns:p14="http://schemas.microsoft.com/office/powerpoint/2010/main" val="1798715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D2B1F97-3D2E-4A31-A930-95FAD550A25E}"/>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a:solidFill>
                  <a:srgbClr val="FFFFFF"/>
                </a:solidFill>
              </a:rPr>
              <a:t>Seattle: Scatter Plots of Numerical Datatype </a:t>
            </a:r>
          </a:p>
        </p:txBody>
      </p:sp>
      <p:cxnSp>
        <p:nvCxnSpPr>
          <p:cNvPr id="17" name="Straight Connector 16">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6" descr="A screenshot of a cell phone&#10;&#10;Description generated with high confidence">
            <a:extLst>
              <a:ext uri="{FF2B5EF4-FFF2-40B4-BE49-F238E27FC236}">
                <a16:creationId xmlns:a16="http://schemas.microsoft.com/office/drawing/2014/main" id="{06E88CD2-B8E7-44FF-B6AE-EFF32BFDFE09}"/>
              </a:ext>
            </a:extLst>
          </p:cNvPr>
          <p:cNvPicPr>
            <a:picLocks noGrp="1" noChangeAspect="1"/>
          </p:cNvPicPr>
          <p:nvPr>
            <p:ph idx="1"/>
          </p:nvPr>
        </p:nvPicPr>
        <p:blipFill>
          <a:blip r:embed="rId2"/>
          <a:stretch>
            <a:fillRect/>
          </a:stretch>
        </p:blipFill>
        <p:spPr>
          <a:xfrm>
            <a:off x="771223" y="440700"/>
            <a:ext cx="3648075" cy="3657600"/>
          </a:xfrm>
        </p:spPr>
      </p:pic>
      <p:pic>
        <p:nvPicPr>
          <p:cNvPr id="8" name="Picture 9" descr="A screenshot of a cell phone&#10;&#10;Description generated with high confidence">
            <a:extLst>
              <a:ext uri="{FF2B5EF4-FFF2-40B4-BE49-F238E27FC236}">
                <a16:creationId xmlns:a16="http://schemas.microsoft.com/office/drawing/2014/main" id="{10DE2268-6A8A-4E1F-B1D1-E875FFE4F6B8}"/>
              </a:ext>
            </a:extLst>
          </p:cNvPr>
          <p:cNvPicPr>
            <a:picLocks noChangeAspect="1"/>
          </p:cNvPicPr>
          <p:nvPr/>
        </p:nvPicPr>
        <p:blipFill>
          <a:blip r:embed="rId3"/>
          <a:stretch>
            <a:fillRect/>
          </a:stretch>
        </p:blipFill>
        <p:spPr>
          <a:xfrm>
            <a:off x="4361986" y="625968"/>
            <a:ext cx="3560956" cy="3440870"/>
          </a:xfrm>
          <a:prstGeom prst="rect">
            <a:avLst/>
          </a:prstGeom>
        </p:spPr>
      </p:pic>
      <p:pic>
        <p:nvPicPr>
          <p:cNvPr id="12" name="Picture 13" descr="A close up of a map&#10;&#10;Description generated with very high confidence">
            <a:extLst>
              <a:ext uri="{FF2B5EF4-FFF2-40B4-BE49-F238E27FC236}">
                <a16:creationId xmlns:a16="http://schemas.microsoft.com/office/drawing/2014/main" id="{3C0491BC-BA72-4AD6-9BD2-9E7E7A55B134}"/>
              </a:ext>
            </a:extLst>
          </p:cNvPr>
          <p:cNvPicPr>
            <a:picLocks noChangeAspect="1"/>
          </p:cNvPicPr>
          <p:nvPr/>
        </p:nvPicPr>
        <p:blipFill>
          <a:blip r:embed="rId4"/>
          <a:stretch>
            <a:fillRect/>
          </a:stretch>
        </p:blipFill>
        <p:spPr>
          <a:xfrm>
            <a:off x="8014010" y="699281"/>
            <a:ext cx="3152078" cy="3136267"/>
          </a:xfrm>
          <a:prstGeom prst="rect">
            <a:avLst/>
          </a:prstGeom>
        </p:spPr>
      </p:pic>
    </p:spTree>
    <p:extLst>
      <p:ext uri="{BB962C8B-B14F-4D97-AF65-F5344CB8AC3E}">
        <p14:creationId xmlns:p14="http://schemas.microsoft.com/office/powerpoint/2010/main" val="1709843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CC2FF5B-A419-4346-94D3-9584F5AC3B74}"/>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Boston</a:t>
            </a:r>
          </a:p>
        </p:txBody>
      </p:sp>
      <p:cxnSp>
        <p:nvCxnSpPr>
          <p:cNvPr id="17"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4" descr="A close up of text on a white background&#10;&#10;Description generated with very high confidence">
            <a:extLst>
              <a:ext uri="{FF2B5EF4-FFF2-40B4-BE49-F238E27FC236}">
                <a16:creationId xmlns:a16="http://schemas.microsoft.com/office/drawing/2014/main" id="{87087C37-13F4-40A9-A926-82B379E69815}"/>
              </a:ext>
            </a:extLst>
          </p:cNvPr>
          <p:cNvPicPr>
            <a:picLocks noGrp="1" noChangeAspect="1"/>
          </p:cNvPicPr>
          <p:nvPr>
            <p:ph idx="1"/>
          </p:nvPr>
        </p:nvPicPr>
        <p:blipFill>
          <a:blip r:embed="rId3"/>
          <a:stretch>
            <a:fillRect/>
          </a:stretch>
        </p:blipFill>
        <p:spPr>
          <a:xfrm>
            <a:off x="6096140" y="770178"/>
            <a:ext cx="4471495" cy="5791571"/>
          </a:xfrm>
          <a:prstGeom prst="rect">
            <a:avLst/>
          </a:prstGeom>
        </p:spPr>
      </p:pic>
    </p:spTree>
    <p:extLst>
      <p:ext uri="{BB962C8B-B14F-4D97-AF65-F5344CB8AC3E}">
        <p14:creationId xmlns:p14="http://schemas.microsoft.com/office/powerpoint/2010/main" val="1788822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D2B1F97-3D2E-4A31-A930-95FAD550A25E}"/>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a:solidFill>
                  <a:srgbClr val="FFFFFF"/>
                </a:solidFill>
              </a:rPr>
              <a:t>Seattle: Scatter Plots Cont.</a:t>
            </a:r>
          </a:p>
        </p:txBody>
      </p:sp>
      <p:cxnSp>
        <p:nvCxnSpPr>
          <p:cNvPr id="17" name="Straight Connector 16">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3" descr="A screenshot of a cell phone&#10;&#10;Description generated with high confidence">
            <a:extLst>
              <a:ext uri="{FF2B5EF4-FFF2-40B4-BE49-F238E27FC236}">
                <a16:creationId xmlns:a16="http://schemas.microsoft.com/office/drawing/2014/main" id="{5C25669A-57E8-4F2E-97D4-76F8CF308B28}"/>
              </a:ext>
            </a:extLst>
          </p:cNvPr>
          <p:cNvPicPr>
            <a:picLocks noChangeAspect="1"/>
          </p:cNvPicPr>
          <p:nvPr/>
        </p:nvPicPr>
        <p:blipFill>
          <a:blip r:embed="rId2"/>
          <a:stretch>
            <a:fillRect/>
          </a:stretch>
        </p:blipFill>
        <p:spPr>
          <a:xfrm>
            <a:off x="524108" y="468351"/>
            <a:ext cx="3867614" cy="3886200"/>
          </a:xfrm>
          <a:prstGeom prst="rect">
            <a:avLst/>
          </a:prstGeom>
        </p:spPr>
      </p:pic>
      <p:pic>
        <p:nvPicPr>
          <p:cNvPr id="10" name="Picture 13" descr="A screenshot of a cell phone&#10;&#10;Description generated with high confidence">
            <a:extLst>
              <a:ext uri="{FF2B5EF4-FFF2-40B4-BE49-F238E27FC236}">
                <a16:creationId xmlns:a16="http://schemas.microsoft.com/office/drawing/2014/main" id="{AF364E2C-D1FE-4CFD-B6B6-B81E1EB44406}"/>
              </a:ext>
            </a:extLst>
          </p:cNvPr>
          <p:cNvPicPr>
            <a:picLocks noChangeAspect="1"/>
          </p:cNvPicPr>
          <p:nvPr/>
        </p:nvPicPr>
        <p:blipFill>
          <a:blip r:embed="rId3"/>
          <a:stretch>
            <a:fillRect/>
          </a:stretch>
        </p:blipFill>
        <p:spPr>
          <a:xfrm>
            <a:off x="4464205" y="746936"/>
            <a:ext cx="3495907" cy="3570639"/>
          </a:xfrm>
          <a:prstGeom prst="rect">
            <a:avLst/>
          </a:prstGeom>
        </p:spPr>
      </p:pic>
      <p:pic>
        <p:nvPicPr>
          <p:cNvPr id="16" name="Picture 17">
            <a:extLst>
              <a:ext uri="{FF2B5EF4-FFF2-40B4-BE49-F238E27FC236}">
                <a16:creationId xmlns:a16="http://schemas.microsoft.com/office/drawing/2014/main" id="{F36BF39E-9F15-462E-AE52-FD78AC03CEB9}"/>
              </a:ext>
            </a:extLst>
          </p:cNvPr>
          <p:cNvPicPr>
            <a:picLocks noChangeAspect="1"/>
          </p:cNvPicPr>
          <p:nvPr/>
        </p:nvPicPr>
        <p:blipFill>
          <a:blip r:embed="rId4"/>
          <a:stretch>
            <a:fillRect/>
          </a:stretch>
        </p:blipFill>
        <p:spPr>
          <a:xfrm>
            <a:off x="8246327" y="919970"/>
            <a:ext cx="3477321" cy="3363961"/>
          </a:xfrm>
          <a:prstGeom prst="rect">
            <a:avLst/>
          </a:prstGeom>
        </p:spPr>
      </p:pic>
    </p:spTree>
    <p:extLst>
      <p:ext uri="{BB962C8B-B14F-4D97-AF65-F5344CB8AC3E}">
        <p14:creationId xmlns:p14="http://schemas.microsoft.com/office/powerpoint/2010/main" val="939311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D2B1F97-3D2E-4A31-A930-95FAD550A25E}"/>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a:solidFill>
                  <a:srgbClr val="FFFFFF"/>
                </a:solidFill>
              </a:rPr>
              <a:t>Seattle: Price Histogram</a:t>
            </a:r>
          </a:p>
        </p:txBody>
      </p:sp>
      <p:cxnSp>
        <p:nvCxnSpPr>
          <p:cNvPr id="17" name="Straight Connector 16">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4" descr="A screenshot of a cell phone&#10;&#10;Description generated with very high confidence">
            <a:extLst>
              <a:ext uri="{FF2B5EF4-FFF2-40B4-BE49-F238E27FC236}">
                <a16:creationId xmlns:a16="http://schemas.microsoft.com/office/drawing/2014/main" id="{088502F5-9AA6-4CBE-9E83-07697F413EE0}"/>
              </a:ext>
            </a:extLst>
          </p:cNvPr>
          <p:cNvPicPr>
            <a:picLocks noChangeAspect="1"/>
          </p:cNvPicPr>
          <p:nvPr/>
        </p:nvPicPr>
        <p:blipFill>
          <a:blip r:embed="rId2"/>
          <a:stretch>
            <a:fillRect/>
          </a:stretch>
        </p:blipFill>
        <p:spPr>
          <a:xfrm>
            <a:off x="3191107" y="685697"/>
            <a:ext cx="5623930" cy="3618775"/>
          </a:xfrm>
          <a:prstGeom prst="rect">
            <a:avLst/>
          </a:prstGeom>
        </p:spPr>
      </p:pic>
    </p:spTree>
    <p:extLst>
      <p:ext uri="{BB962C8B-B14F-4D97-AF65-F5344CB8AC3E}">
        <p14:creationId xmlns:p14="http://schemas.microsoft.com/office/powerpoint/2010/main" val="3696333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BD9A-6B7D-4450-B945-2958A092BD4E}"/>
              </a:ext>
            </a:extLst>
          </p:cNvPr>
          <p:cNvSpPr>
            <a:spLocks noGrp="1"/>
          </p:cNvSpPr>
          <p:nvPr>
            <p:ph type="title"/>
          </p:nvPr>
        </p:nvSpPr>
        <p:spPr/>
        <p:txBody>
          <a:bodyPr/>
          <a:lstStyle/>
          <a:p>
            <a:r>
              <a:rPr lang="en-US" dirty="0"/>
              <a:t>Seattle Results : Null Model</a:t>
            </a:r>
          </a:p>
        </p:txBody>
      </p:sp>
      <p:pic>
        <p:nvPicPr>
          <p:cNvPr id="5" name="Content Placeholder 4" descr="A close up of a device&#10;&#10;Description automatically generated">
            <a:extLst>
              <a:ext uri="{FF2B5EF4-FFF2-40B4-BE49-F238E27FC236}">
                <a16:creationId xmlns:a16="http://schemas.microsoft.com/office/drawing/2014/main" id="{A8F670BC-5464-4ED7-8685-196D734C83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4049" y="2343179"/>
            <a:ext cx="3876896" cy="3522600"/>
          </a:xfrm>
        </p:spPr>
      </p:pic>
      <p:pic>
        <p:nvPicPr>
          <p:cNvPr id="7" name="Picture 6" descr="A picture containing sitting, boat, large, full&#10;&#10;Description automatically generated">
            <a:extLst>
              <a:ext uri="{FF2B5EF4-FFF2-40B4-BE49-F238E27FC236}">
                <a16:creationId xmlns:a16="http://schemas.microsoft.com/office/drawing/2014/main" id="{FE4CECF3-3347-46F3-84AB-B257EC3D1E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0014" y="2422188"/>
            <a:ext cx="3758837" cy="3707580"/>
          </a:xfrm>
          <a:prstGeom prst="rect">
            <a:avLst/>
          </a:prstGeom>
        </p:spPr>
      </p:pic>
    </p:spTree>
    <p:extLst>
      <p:ext uri="{BB962C8B-B14F-4D97-AF65-F5344CB8AC3E}">
        <p14:creationId xmlns:p14="http://schemas.microsoft.com/office/powerpoint/2010/main" val="2666570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C830B-23DF-4E6A-AF04-129A0C50798E}"/>
              </a:ext>
            </a:extLst>
          </p:cNvPr>
          <p:cNvSpPr>
            <a:spLocks noGrp="1"/>
          </p:cNvSpPr>
          <p:nvPr>
            <p:ph type="title"/>
          </p:nvPr>
        </p:nvSpPr>
        <p:spPr/>
        <p:txBody>
          <a:bodyPr/>
          <a:lstStyle/>
          <a:p>
            <a:r>
              <a:rPr lang="en-US" dirty="0"/>
              <a:t>Seattle Results : Simple Regression</a:t>
            </a:r>
          </a:p>
        </p:txBody>
      </p:sp>
      <p:pic>
        <p:nvPicPr>
          <p:cNvPr id="5" name="Content Placeholder 4" descr="A picture containing brush, red&#10;&#10;Description automatically generated">
            <a:extLst>
              <a:ext uri="{FF2B5EF4-FFF2-40B4-BE49-F238E27FC236}">
                <a16:creationId xmlns:a16="http://schemas.microsoft.com/office/drawing/2014/main" id="{D67604F5-2E30-4C90-9F45-87A684A5A3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5887" y="2188723"/>
            <a:ext cx="3854703" cy="3907630"/>
          </a:xfrm>
        </p:spPr>
      </p:pic>
      <p:pic>
        <p:nvPicPr>
          <p:cNvPr id="7" name="Picture 6" descr="A close up of a mans face&#10;&#10;Description automatically generated">
            <a:extLst>
              <a:ext uri="{FF2B5EF4-FFF2-40B4-BE49-F238E27FC236}">
                <a16:creationId xmlns:a16="http://schemas.microsoft.com/office/drawing/2014/main" id="{552108AD-2296-4E34-8284-729B7D98D5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3873" y="2188722"/>
            <a:ext cx="3854703" cy="3960123"/>
          </a:xfrm>
          <a:prstGeom prst="rect">
            <a:avLst/>
          </a:prstGeom>
        </p:spPr>
      </p:pic>
    </p:spTree>
    <p:extLst>
      <p:ext uri="{BB962C8B-B14F-4D97-AF65-F5344CB8AC3E}">
        <p14:creationId xmlns:p14="http://schemas.microsoft.com/office/powerpoint/2010/main" val="600798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65FEA-4D51-49AA-901C-693A08277006}"/>
              </a:ext>
            </a:extLst>
          </p:cNvPr>
          <p:cNvSpPr>
            <a:spLocks noGrp="1"/>
          </p:cNvSpPr>
          <p:nvPr>
            <p:ph type="title"/>
          </p:nvPr>
        </p:nvSpPr>
        <p:spPr/>
        <p:txBody>
          <a:bodyPr/>
          <a:lstStyle/>
          <a:p>
            <a:r>
              <a:rPr lang="en-US" dirty="0"/>
              <a:t>Seattle Results : Multiple Regression</a:t>
            </a:r>
          </a:p>
        </p:txBody>
      </p:sp>
      <p:pic>
        <p:nvPicPr>
          <p:cNvPr id="5" name="Content Placeholder 4" descr="A picture containing boat, brush&#10;&#10;Description automatically generated">
            <a:extLst>
              <a:ext uri="{FF2B5EF4-FFF2-40B4-BE49-F238E27FC236}">
                <a16:creationId xmlns:a16="http://schemas.microsoft.com/office/drawing/2014/main" id="{925AD432-5788-4E87-8DAF-8688CFF1CC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0783" y="2297632"/>
            <a:ext cx="4042902" cy="3827910"/>
          </a:xfrm>
        </p:spPr>
      </p:pic>
      <p:pic>
        <p:nvPicPr>
          <p:cNvPr id="7" name="Picture 6" descr="A picture containing water, boat, large, full&#10;&#10;Description automatically generated">
            <a:extLst>
              <a:ext uri="{FF2B5EF4-FFF2-40B4-BE49-F238E27FC236}">
                <a16:creationId xmlns:a16="http://schemas.microsoft.com/office/drawing/2014/main" id="{37540957-503E-4901-9283-B94569E2F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1518" y="2482043"/>
            <a:ext cx="3689180" cy="3513166"/>
          </a:xfrm>
          <a:prstGeom prst="rect">
            <a:avLst/>
          </a:prstGeom>
        </p:spPr>
      </p:pic>
    </p:spTree>
    <p:extLst>
      <p:ext uri="{BB962C8B-B14F-4D97-AF65-F5344CB8AC3E}">
        <p14:creationId xmlns:p14="http://schemas.microsoft.com/office/powerpoint/2010/main" val="40150408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51776-CBC8-4736-BBB7-AFFB1C59BEFD}"/>
              </a:ext>
            </a:extLst>
          </p:cNvPr>
          <p:cNvSpPr>
            <a:spLocks noGrp="1"/>
          </p:cNvSpPr>
          <p:nvPr>
            <p:ph type="title"/>
          </p:nvPr>
        </p:nvSpPr>
        <p:spPr/>
        <p:txBody>
          <a:bodyPr/>
          <a:lstStyle/>
          <a:p>
            <a:r>
              <a:rPr lang="en-US" dirty="0"/>
              <a:t>Seattle Results: Multiple Regression</a:t>
            </a:r>
          </a:p>
        </p:txBody>
      </p:sp>
      <p:pic>
        <p:nvPicPr>
          <p:cNvPr id="5" name="Content Placeholder 4" descr="A close up of a map&#10;&#10;Description automatically generated">
            <a:extLst>
              <a:ext uri="{FF2B5EF4-FFF2-40B4-BE49-F238E27FC236}">
                <a16:creationId xmlns:a16="http://schemas.microsoft.com/office/drawing/2014/main" id="{1865FBEB-E679-47F2-B076-FF74E778C8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1185" y="2049835"/>
            <a:ext cx="3989546" cy="3760788"/>
          </a:xfrm>
        </p:spPr>
      </p:pic>
      <p:pic>
        <p:nvPicPr>
          <p:cNvPr id="7" name="Picture 6">
            <a:extLst>
              <a:ext uri="{FF2B5EF4-FFF2-40B4-BE49-F238E27FC236}">
                <a16:creationId xmlns:a16="http://schemas.microsoft.com/office/drawing/2014/main" id="{75EFA2CA-3324-4036-8513-2AF877F8DB96}"/>
              </a:ext>
            </a:extLst>
          </p:cNvPr>
          <p:cNvPicPr>
            <a:picLocks noChangeAspect="1"/>
          </p:cNvPicPr>
          <p:nvPr/>
        </p:nvPicPr>
        <p:blipFill>
          <a:blip r:embed="rId3"/>
          <a:stretch>
            <a:fillRect/>
          </a:stretch>
        </p:blipFill>
        <p:spPr>
          <a:xfrm>
            <a:off x="4453747" y="2150219"/>
            <a:ext cx="7019925" cy="495300"/>
          </a:xfrm>
          <a:prstGeom prst="rect">
            <a:avLst/>
          </a:prstGeom>
        </p:spPr>
      </p:pic>
    </p:spTree>
    <p:extLst>
      <p:ext uri="{BB962C8B-B14F-4D97-AF65-F5344CB8AC3E}">
        <p14:creationId xmlns:p14="http://schemas.microsoft.com/office/powerpoint/2010/main" val="2889122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2223-B78B-4A95-AF01-A944B952D1C0}"/>
              </a:ext>
            </a:extLst>
          </p:cNvPr>
          <p:cNvSpPr>
            <a:spLocks noGrp="1"/>
          </p:cNvSpPr>
          <p:nvPr>
            <p:ph type="title"/>
          </p:nvPr>
        </p:nvSpPr>
        <p:spPr/>
        <p:txBody>
          <a:bodyPr/>
          <a:lstStyle/>
          <a:p>
            <a:r>
              <a:rPr lang="en-US" dirty="0"/>
              <a:t>Seattle Results : </a:t>
            </a:r>
            <a:r>
              <a:rPr lang="en-US" dirty="0" err="1"/>
              <a:t>QuadXRegression</a:t>
            </a:r>
            <a:endParaRPr lang="en-US" dirty="0"/>
          </a:p>
        </p:txBody>
      </p:sp>
      <p:pic>
        <p:nvPicPr>
          <p:cNvPr id="5" name="Content Placeholder 4" descr="A picture containing sitting, red, group, large&#10;&#10;Description automatically generated">
            <a:extLst>
              <a:ext uri="{FF2B5EF4-FFF2-40B4-BE49-F238E27FC236}">
                <a16:creationId xmlns:a16="http://schemas.microsoft.com/office/drawing/2014/main" id="{AD96FB9C-D927-4518-9101-6BAA818E4B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231917"/>
            <a:ext cx="3922192" cy="4003459"/>
          </a:xfrm>
        </p:spPr>
      </p:pic>
      <p:pic>
        <p:nvPicPr>
          <p:cNvPr id="7" name="Picture 6" descr="A picture containing water, boat, full, filled&#10;&#10;Description automatically generated">
            <a:extLst>
              <a:ext uri="{FF2B5EF4-FFF2-40B4-BE49-F238E27FC236}">
                <a16:creationId xmlns:a16="http://schemas.microsoft.com/office/drawing/2014/main" id="{6D747471-40FA-443B-9D0B-001CA72430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9137" y="2074885"/>
            <a:ext cx="4073467" cy="3917821"/>
          </a:xfrm>
          <a:prstGeom prst="rect">
            <a:avLst/>
          </a:prstGeom>
        </p:spPr>
      </p:pic>
    </p:spTree>
    <p:extLst>
      <p:ext uri="{BB962C8B-B14F-4D97-AF65-F5344CB8AC3E}">
        <p14:creationId xmlns:p14="http://schemas.microsoft.com/office/powerpoint/2010/main" val="532891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5998-4383-48A4-9C13-7B19AF8133E7}"/>
              </a:ext>
            </a:extLst>
          </p:cNvPr>
          <p:cNvSpPr>
            <a:spLocks noGrp="1"/>
          </p:cNvSpPr>
          <p:nvPr>
            <p:ph type="title"/>
          </p:nvPr>
        </p:nvSpPr>
        <p:spPr/>
        <p:txBody>
          <a:bodyPr/>
          <a:lstStyle/>
          <a:p>
            <a:r>
              <a:rPr lang="en-US" dirty="0"/>
              <a:t>Seattle Results: </a:t>
            </a:r>
            <a:r>
              <a:rPr lang="en-US" dirty="0" err="1"/>
              <a:t>QuadXRegression</a:t>
            </a:r>
            <a:endParaRPr lang="en-US" dirty="0"/>
          </a:p>
        </p:txBody>
      </p:sp>
      <p:pic>
        <p:nvPicPr>
          <p:cNvPr id="5" name="Content Placeholder 4" descr="A close up of a map&#10;&#10;Description automatically generated">
            <a:extLst>
              <a:ext uri="{FF2B5EF4-FFF2-40B4-BE49-F238E27FC236}">
                <a16:creationId xmlns:a16="http://schemas.microsoft.com/office/drawing/2014/main" id="{93B9CC55-5628-4D65-A0AC-5FDCB82966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535" y="2127656"/>
            <a:ext cx="3685738" cy="3760788"/>
          </a:xfrm>
        </p:spPr>
      </p:pic>
      <p:pic>
        <p:nvPicPr>
          <p:cNvPr id="6" name="Picture 5">
            <a:extLst>
              <a:ext uri="{FF2B5EF4-FFF2-40B4-BE49-F238E27FC236}">
                <a16:creationId xmlns:a16="http://schemas.microsoft.com/office/drawing/2014/main" id="{09E1620C-A37F-471C-AD06-B9C5AB994679}"/>
              </a:ext>
            </a:extLst>
          </p:cNvPr>
          <p:cNvPicPr>
            <a:picLocks noChangeAspect="1"/>
          </p:cNvPicPr>
          <p:nvPr/>
        </p:nvPicPr>
        <p:blipFill>
          <a:blip r:embed="rId3"/>
          <a:stretch>
            <a:fillRect/>
          </a:stretch>
        </p:blipFill>
        <p:spPr>
          <a:xfrm>
            <a:off x="4503015" y="3052762"/>
            <a:ext cx="7029450" cy="752475"/>
          </a:xfrm>
          <a:prstGeom prst="rect">
            <a:avLst/>
          </a:prstGeom>
        </p:spPr>
      </p:pic>
    </p:spTree>
    <p:extLst>
      <p:ext uri="{BB962C8B-B14F-4D97-AF65-F5344CB8AC3E}">
        <p14:creationId xmlns:p14="http://schemas.microsoft.com/office/powerpoint/2010/main" val="14969357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5E18E-042A-4CCB-843C-9F773B12FE04}"/>
              </a:ext>
            </a:extLst>
          </p:cNvPr>
          <p:cNvSpPr>
            <a:spLocks noGrp="1"/>
          </p:cNvSpPr>
          <p:nvPr>
            <p:ph type="title"/>
          </p:nvPr>
        </p:nvSpPr>
        <p:spPr/>
        <p:txBody>
          <a:bodyPr/>
          <a:lstStyle/>
          <a:p>
            <a:r>
              <a:rPr lang="en-US" dirty="0"/>
              <a:t>Seattle Results : Perceptron</a:t>
            </a:r>
          </a:p>
        </p:txBody>
      </p:sp>
      <p:pic>
        <p:nvPicPr>
          <p:cNvPr id="4" name="Content Placeholder 3">
            <a:extLst>
              <a:ext uri="{FF2B5EF4-FFF2-40B4-BE49-F238E27FC236}">
                <a16:creationId xmlns:a16="http://schemas.microsoft.com/office/drawing/2014/main" id="{10DB0341-34D5-4A6B-9F6F-FF940FBEDD90}"/>
              </a:ext>
            </a:extLst>
          </p:cNvPr>
          <p:cNvPicPr>
            <a:picLocks noGrp="1" noChangeAspect="1"/>
          </p:cNvPicPr>
          <p:nvPr>
            <p:ph idx="1"/>
          </p:nvPr>
        </p:nvPicPr>
        <p:blipFill>
          <a:blip r:embed="rId2"/>
          <a:stretch>
            <a:fillRect/>
          </a:stretch>
        </p:blipFill>
        <p:spPr>
          <a:xfrm>
            <a:off x="663716" y="2234660"/>
            <a:ext cx="3765335" cy="3760788"/>
          </a:xfrm>
          <a:prstGeom prst="rect">
            <a:avLst/>
          </a:prstGeom>
        </p:spPr>
      </p:pic>
      <p:pic>
        <p:nvPicPr>
          <p:cNvPr id="5" name="Picture 4">
            <a:extLst>
              <a:ext uri="{FF2B5EF4-FFF2-40B4-BE49-F238E27FC236}">
                <a16:creationId xmlns:a16="http://schemas.microsoft.com/office/drawing/2014/main" id="{79E524D3-A8B4-4E5B-9DED-B9EE8927C1FE}"/>
              </a:ext>
            </a:extLst>
          </p:cNvPr>
          <p:cNvPicPr>
            <a:picLocks noChangeAspect="1"/>
          </p:cNvPicPr>
          <p:nvPr/>
        </p:nvPicPr>
        <p:blipFill>
          <a:blip r:embed="rId3"/>
          <a:stretch>
            <a:fillRect/>
          </a:stretch>
        </p:blipFill>
        <p:spPr>
          <a:xfrm>
            <a:off x="5479909" y="3168886"/>
            <a:ext cx="6048375" cy="695325"/>
          </a:xfrm>
          <a:prstGeom prst="rect">
            <a:avLst/>
          </a:prstGeom>
        </p:spPr>
      </p:pic>
    </p:spTree>
    <p:extLst>
      <p:ext uri="{BB962C8B-B14F-4D97-AF65-F5344CB8AC3E}">
        <p14:creationId xmlns:p14="http://schemas.microsoft.com/office/powerpoint/2010/main" val="377422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8A96-6D64-4A11-92A7-C03F3AE08EAC}"/>
              </a:ext>
            </a:extLst>
          </p:cNvPr>
          <p:cNvSpPr>
            <a:spLocks noGrp="1"/>
          </p:cNvSpPr>
          <p:nvPr>
            <p:ph type="title"/>
          </p:nvPr>
        </p:nvSpPr>
        <p:spPr/>
        <p:txBody>
          <a:bodyPr/>
          <a:lstStyle/>
          <a:p>
            <a:r>
              <a:rPr lang="en-US" dirty="0"/>
              <a:t>Seattle Results: NNXL</a:t>
            </a:r>
          </a:p>
        </p:txBody>
      </p:sp>
      <p:pic>
        <p:nvPicPr>
          <p:cNvPr id="4" name="Content Placeholder 3">
            <a:extLst>
              <a:ext uri="{FF2B5EF4-FFF2-40B4-BE49-F238E27FC236}">
                <a16:creationId xmlns:a16="http://schemas.microsoft.com/office/drawing/2014/main" id="{DA2E75CE-0387-4AF5-90FA-FD72B5B4ECF1}"/>
              </a:ext>
            </a:extLst>
          </p:cNvPr>
          <p:cNvPicPr>
            <a:picLocks noGrp="1" noChangeAspect="1"/>
          </p:cNvPicPr>
          <p:nvPr>
            <p:ph idx="1"/>
          </p:nvPr>
        </p:nvPicPr>
        <p:blipFill>
          <a:blip r:embed="rId2"/>
          <a:stretch>
            <a:fillRect/>
          </a:stretch>
        </p:blipFill>
        <p:spPr>
          <a:xfrm>
            <a:off x="888273" y="2117928"/>
            <a:ext cx="3646962" cy="3760788"/>
          </a:xfrm>
          <a:prstGeom prst="rect">
            <a:avLst/>
          </a:prstGeom>
        </p:spPr>
      </p:pic>
      <p:pic>
        <p:nvPicPr>
          <p:cNvPr id="5" name="Picture 4">
            <a:extLst>
              <a:ext uri="{FF2B5EF4-FFF2-40B4-BE49-F238E27FC236}">
                <a16:creationId xmlns:a16="http://schemas.microsoft.com/office/drawing/2014/main" id="{BE4C879F-74B0-4B0B-B77D-8DBE0873582D}"/>
              </a:ext>
            </a:extLst>
          </p:cNvPr>
          <p:cNvPicPr>
            <a:picLocks noChangeAspect="1"/>
          </p:cNvPicPr>
          <p:nvPr/>
        </p:nvPicPr>
        <p:blipFill>
          <a:blip r:embed="rId3"/>
          <a:stretch>
            <a:fillRect/>
          </a:stretch>
        </p:blipFill>
        <p:spPr>
          <a:xfrm>
            <a:off x="3502464" y="3526834"/>
            <a:ext cx="8124825" cy="942975"/>
          </a:xfrm>
          <a:prstGeom prst="rect">
            <a:avLst/>
          </a:prstGeom>
        </p:spPr>
      </p:pic>
    </p:spTree>
    <p:extLst>
      <p:ext uri="{BB962C8B-B14F-4D97-AF65-F5344CB8AC3E}">
        <p14:creationId xmlns:p14="http://schemas.microsoft.com/office/powerpoint/2010/main" val="2770607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D4706EB-239F-4A63-BFEA-BC3F9F374011}"/>
              </a:ext>
            </a:extLst>
          </p:cNvPr>
          <p:cNvSpPr>
            <a:spLocks noGrp="1"/>
          </p:cNvSpPr>
          <p:nvPr>
            <p:ph type="title"/>
          </p:nvPr>
        </p:nvSpPr>
        <p:spPr>
          <a:xfrm>
            <a:off x="484814" y="640080"/>
            <a:ext cx="3659246" cy="2850319"/>
          </a:xfrm>
        </p:spPr>
        <p:txBody>
          <a:bodyPr vert="horz" lIns="91440" tIns="45720" rIns="91440" bIns="45720" rtlCol="0" anchor="b">
            <a:normAutofit/>
          </a:bodyPr>
          <a:lstStyle/>
          <a:p>
            <a:r>
              <a:rPr lang="en-US" sz="3800">
                <a:solidFill>
                  <a:srgbClr val="FFFFFF"/>
                </a:solidFill>
              </a:rPr>
              <a:t>Boston Preprocessing: Removed Features </a:t>
            </a:r>
          </a:p>
        </p:txBody>
      </p:sp>
      <p:cxnSp>
        <p:nvCxnSpPr>
          <p:cNvPr id="15" name="Straight Connector 14">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8" name="Picture 18" descr="A close up of text on a white background&#10;&#10;Description generated with very high confidence">
            <a:extLst>
              <a:ext uri="{FF2B5EF4-FFF2-40B4-BE49-F238E27FC236}">
                <a16:creationId xmlns:a16="http://schemas.microsoft.com/office/drawing/2014/main" id="{8F9E9451-24EC-41C9-B37A-54E467D8EA1A}"/>
              </a:ext>
            </a:extLst>
          </p:cNvPr>
          <p:cNvPicPr>
            <a:picLocks noGrp="1" noChangeAspect="1"/>
          </p:cNvPicPr>
          <p:nvPr>
            <p:ph idx="1"/>
          </p:nvPr>
        </p:nvPicPr>
        <p:blipFill>
          <a:blip r:embed="rId3"/>
          <a:stretch>
            <a:fillRect/>
          </a:stretch>
        </p:blipFill>
        <p:spPr>
          <a:xfrm>
            <a:off x="5530501" y="55881"/>
            <a:ext cx="5896038" cy="6747931"/>
          </a:xfrm>
        </p:spPr>
      </p:pic>
    </p:spTree>
    <p:extLst>
      <p:ext uri="{BB962C8B-B14F-4D97-AF65-F5344CB8AC3E}">
        <p14:creationId xmlns:p14="http://schemas.microsoft.com/office/powerpoint/2010/main" val="3641191728"/>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AC2B3-AA86-46CB-9722-175996B0409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00DBA26-E50F-4E91-A935-F9B6AA87F4C4}"/>
              </a:ext>
            </a:extLst>
          </p:cNvPr>
          <p:cNvSpPr>
            <a:spLocks noGrp="1"/>
          </p:cNvSpPr>
          <p:nvPr>
            <p:ph idx="1"/>
          </p:nvPr>
        </p:nvSpPr>
        <p:spPr/>
        <p:txBody>
          <a:bodyPr/>
          <a:lstStyle/>
          <a:p>
            <a:r>
              <a:rPr lang="en-US" dirty="0"/>
              <a:t>For the Boston Dataset , the following columns were found to be most useful for Price prediction:</a:t>
            </a:r>
          </a:p>
          <a:p>
            <a:r>
              <a:rPr lang="en-US" dirty="0" err="1"/>
              <a:t>host_response_rate</a:t>
            </a:r>
            <a:r>
              <a:rPr lang="en-US" dirty="0"/>
              <a:t>, </a:t>
            </a:r>
            <a:r>
              <a:rPr lang="en-US" dirty="0" err="1"/>
              <a:t>host_acceptance_rate</a:t>
            </a:r>
            <a:r>
              <a:rPr lang="en-US" dirty="0"/>
              <a:t>, accommodates, beds, bathrooms, </a:t>
            </a:r>
            <a:r>
              <a:rPr lang="en-US" dirty="0" err="1"/>
              <a:t>review_scores_rating</a:t>
            </a:r>
            <a:r>
              <a:rPr lang="en-US" dirty="0"/>
              <a:t>, </a:t>
            </a:r>
            <a:r>
              <a:rPr lang="en-US" dirty="0" err="1"/>
              <a:t>guests_included</a:t>
            </a:r>
            <a:r>
              <a:rPr lang="en-US" dirty="0"/>
              <a:t>, </a:t>
            </a:r>
            <a:r>
              <a:rPr lang="en-US" dirty="0" err="1"/>
              <a:t>minimum_nights</a:t>
            </a:r>
            <a:endParaRPr lang="en-US" dirty="0"/>
          </a:p>
          <a:p>
            <a:endParaRPr lang="en-US" dirty="0"/>
          </a:p>
          <a:p>
            <a:r>
              <a:rPr lang="en-US" dirty="0"/>
              <a:t>For the Seattle Dataset, the following columns were found to be most useful for Price prediction:</a:t>
            </a:r>
          </a:p>
          <a:p>
            <a:r>
              <a:rPr lang="en-US" dirty="0" err="1"/>
              <a:t>overall_satisfaction</a:t>
            </a:r>
            <a:r>
              <a:rPr lang="en-US" dirty="0"/>
              <a:t>, accommodates, bedrooms, bathroom </a:t>
            </a:r>
          </a:p>
        </p:txBody>
      </p:sp>
    </p:spTree>
    <p:extLst>
      <p:ext uri="{BB962C8B-B14F-4D97-AF65-F5344CB8AC3E}">
        <p14:creationId xmlns:p14="http://schemas.microsoft.com/office/powerpoint/2010/main" val="1990100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88B3-AC4A-405B-A88A-CFAA6F83BA5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B2670B6-7E95-4F0C-B5F5-D213118BF2BB}"/>
              </a:ext>
            </a:extLst>
          </p:cNvPr>
          <p:cNvSpPr>
            <a:spLocks noGrp="1"/>
          </p:cNvSpPr>
          <p:nvPr>
            <p:ph idx="1"/>
          </p:nvPr>
        </p:nvSpPr>
        <p:spPr/>
        <p:txBody>
          <a:bodyPr/>
          <a:lstStyle/>
          <a:p>
            <a:r>
              <a:rPr lang="en-US" dirty="0"/>
              <a:t>We found out that the best predictions for both the Datasets were made by Neural Networks with 3 hidden layers with the </a:t>
            </a:r>
            <a:r>
              <a:rPr lang="en-US" b="1" dirty="0"/>
              <a:t>Sigmoid </a:t>
            </a:r>
            <a:r>
              <a:rPr lang="en-US" dirty="0"/>
              <a:t>function as the activation function</a:t>
            </a:r>
          </a:p>
          <a:p>
            <a:endParaRPr lang="en-US" dirty="0"/>
          </a:p>
          <a:p>
            <a:endParaRPr lang="en-US" dirty="0"/>
          </a:p>
        </p:txBody>
      </p:sp>
    </p:spTree>
    <p:extLst>
      <p:ext uri="{BB962C8B-B14F-4D97-AF65-F5344CB8AC3E}">
        <p14:creationId xmlns:p14="http://schemas.microsoft.com/office/powerpoint/2010/main" val="2804591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1610FDF-235D-4199-9061-2F4E508B1A98}"/>
              </a:ext>
            </a:extLst>
          </p:cNvPr>
          <p:cNvSpPr>
            <a:spLocks noGrp="1"/>
          </p:cNvSpPr>
          <p:nvPr>
            <p:ph type="title"/>
          </p:nvPr>
        </p:nvSpPr>
        <p:spPr>
          <a:xfrm>
            <a:off x="492369" y="605896"/>
            <a:ext cx="3642309" cy="5646208"/>
          </a:xfrm>
        </p:spPr>
        <p:txBody>
          <a:bodyPr anchor="ctr">
            <a:normAutofit/>
          </a:bodyPr>
          <a:lstStyle/>
          <a:p>
            <a:r>
              <a:rPr lang="en-US" sz="3700">
                <a:solidFill>
                  <a:srgbClr val="FFFFFF"/>
                </a:solidFill>
              </a:rPr>
              <a:t>Data </a:t>
            </a:r>
            <a:r>
              <a:rPr lang="en-US" sz="3700">
                <a:solidFill>
                  <a:srgbClr val="FFFFFF"/>
                </a:solidFill>
                <a:ea typeface="+mj-lt"/>
                <a:cs typeface="+mj-lt"/>
              </a:rPr>
              <a:t>Preprocessing</a:t>
            </a:r>
            <a:r>
              <a:rPr lang="en-US" sz="3700">
                <a:solidFill>
                  <a:srgbClr val="FFFFFF"/>
                </a:solidFill>
              </a:rPr>
              <a:t>: Data After Remove</a:t>
            </a:r>
          </a:p>
        </p:txBody>
      </p:sp>
      <p:pic>
        <p:nvPicPr>
          <p:cNvPr id="4" name="Picture 4" descr="A close up of text on a white background&#10;&#10;Description generated with very high confidence">
            <a:extLst>
              <a:ext uri="{FF2B5EF4-FFF2-40B4-BE49-F238E27FC236}">
                <a16:creationId xmlns:a16="http://schemas.microsoft.com/office/drawing/2014/main" id="{2093DBFB-8DFD-477B-8CFD-4880788479F7}"/>
              </a:ext>
            </a:extLst>
          </p:cNvPr>
          <p:cNvPicPr>
            <a:picLocks noGrp="1" noChangeAspect="1"/>
          </p:cNvPicPr>
          <p:nvPr>
            <p:ph idx="1"/>
          </p:nvPr>
        </p:nvPicPr>
        <p:blipFill>
          <a:blip r:embed="rId3"/>
          <a:stretch>
            <a:fillRect/>
          </a:stretch>
        </p:blipFill>
        <p:spPr>
          <a:xfrm>
            <a:off x="5359550" y="433176"/>
            <a:ext cx="5302777" cy="6205008"/>
          </a:xfrm>
        </p:spPr>
      </p:pic>
    </p:spTree>
    <p:extLst>
      <p:ext uri="{BB962C8B-B14F-4D97-AF65-F5344CB8AC3E}">
        <p14:creationId xmlns:p14="http://schemas.microsoft.com/office/powerpoint/2010/main" val="1911753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625425-14C7-4B26-8DA9-AB52B200A534}"/>
              </a:ext>
            </a:extLst>
          </p:cNvPr>
          <p:cNvSpPr txBox="1"/>
          <p:nvPr/>
        </p:nvSpPr>
        <p:spPr>
          <a:xfrm>
            <a:off x="242048" y="1308847"/>
            <a:ext cx="1152861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solidFill>
                  <a:schemeClr val="accent2"/>
                </a:solidFill>
                <a:ea typeface="+mn-lt"/>
                <a:cs typeface="+mn-lt"/>
              </a:rPr>
              <a:t>specialOneHotEncoding</a:t>
            </a:r>
            <a:r>
              <a:rPr lang="en-US">
                <a:solidFill>
                  <a:schemeClr val="accent2"/>
                </a:solidFill>
                <a:ea typeface="+mn-lt"/>
                <a:cs typeface="+mn-lt"/>
              </a:rPr>
              <a:t> </a:t>
            </a:r>
            <a:r>
              <a:rPr lang="en-US">
                <a:ea typeface="+mn-lt"/>
                <a:cs typeface="+mn-lt"/>
              </a:rPr>
              <a:t>= </a:t>
            </a:r>
            <a:r>
              <a:rPr lang="en-US">
                <a:solidFill>
                  <a:schemeClr val="accent5"/>
                </a:solidFill>
                <a:ea typeface="+mn-lt"/>
                <a:cs typeface="+mn-lt"/>
              </a:rPr>
              <a:t>Needed to modify lists of lists to 0 and 1 for each value</a:t>
            </a:r>
            <a:r>
              <a:rPr lang="en-US">
                <a:ea typeface="+mn-lt"/>
                <a:cs typeface="+mn-lt"/>
              </a:rPr>
              <a:t> =['</a:t>
            </a:r>
            <a:r>
              <a:rPr lang="en-US" err="1">
                <a:ea typeface="+mn-lt"/>
                <a:cs typeface="+mn-lt"/>
              </a:rPr>
              <a:t>host_verifications</a:t>
            </a:r>
            <a:r>
              <a:rPr lang="en-US">
                <a:ea typeface="+mn-lt"/>
                <a:cs typeface="+mn-lt"/>
              </a:rPr>
              <a:t>', 'Amenities']</a:t>
            </a:r>
            <a:endParaRPr lang="en-US"/>
          </a:p>
          <a:p>
            <a:br>
              <a:rPr lang="en-US"/>
            </a:br>
            <a:endParaRPr lang="en-US"/>
          </a:p>
          <a:p>
            <a:r>
              <a:rPr lang="en-US" err="1">
                <a:solidFill>
                  <a:schemeClr val="accent2"/>
                </a:solidFill>
                <a:ea typeface="+mn-lt"/>
                <a:cs typeface="+mn-lt"/>
              </a:rPr>
              <a:t>columnsToOneHotEncode</a:t>
            </a:r>
            <a:r>
              <a:rPr lang="en-US">
                <a:solidFill>
                  <a:schemeClr val="accent2"/>
                </a:solidFill>
                <a:ea typeface="+mn-lt"/>
                <a:cs typeface="+mn-lt"/>
              </a:rPr>
              <a:t> </a:t>
            </a:r>
            <a:r>
              <a:rPr lang="en-US">
                <a:ea typeface="+mn-lt"/>
                <a:cs typeface="+mn-lt"/>
              </a:rPr>
              <a:t>= </a:t>
            </a:r>
            <a:r>
              <a:rPr lang="en-US">
                <a:solidFill>
                  <a:schemeClr val="accent5"/>
                </a:solidFill>
                <a:ea typeface="+mn-lt"/>
                <a:cs typeface="+mn-lt"/>
              </a:rPr>
              <a:t>Columns that were </a:t>
            </a:r>
            <a:r>
              <a:rPr lang="en-US" err="1">
                <a:solidFill>
                  <a:schemeClr val="accent5"/>
                </a:solidFill>
                <a:ea typeface="+mn-lt"/>
                <a:cs typeface="+mn-lt"/>
              </a:rPr>
              <a:t>labelEncoded</a:t>
            </a:r>
            <a:r>
              <a:rPr lang="en-US">
                <a:solidFill>
                  <a:schemeClr val="accent5"/>
                </a:solidFill>
                <a:ea typeface="+mn-lt"/>
                <a:cs typeface="+mn-lt"/>
              </a:rPr>
              <a:t>, then hot encoded </a:t>
            </a:r>
            <a:r>
              <a:rPr lang="en-US">
                <a:ea typeface="+mn-lt"/>
                <a:cs typeface="+mn-lt"/>
              </a:rPr>
              <a:t>=</a:t>
            </a:r>
            <a:r>
              <a:rPr lang="en-US">
                <a:solidFill>
                  <a:schemeClr val="accent5"/>
                </a:solidFill>
                <a:ea typeface="+mn-lt"/>
                <a:cs typeface="+mn-lt"/>
              </a:rPr>
              <a:t> </a:t>
            </a:r>
            <a:r>
              <a:rPr lang="en-US">
                <a:ea typeface="+mn-lt"/>
                <a:cs typeface="+mn-lt"/>
              </a:rPr>
              <a:t>['</a:t>
            </a:r>
            <a:r>
              <a:rPr lang="en-US" err="1">
                <a:ea typeface="+mn-lt"/>
                <a:cs typeface="+mn-lt"/>
              </a:rPr>
              <a:t>property_type</a:t>
            </a:r>
            <a:r>
              <a:rPr lang="en-US">
                <a:ea typeface="+mn-lt"/>
                <a:cs typeface="+mn-lt"/>
              </a:rPr>
              <a:t>', 'room_type','</a:t>
            </a:r>
            <a:r>
              <a:rPr lang="en-US" err="1">
                <a:ea typeface="+mn-lt"/>
                <a:cs typeface="+mn-lt"/>
              </a:rPr>
              <a:t>bed_type</a:t>
            </a:r>
            <a:r>
              <a:rPr lang="en-US">
                <a:ea typeface="+mn-lt"/>
                <a:cs typeface="+mn-lt"/>
              </a:rPr>
              <a:t>', '</a:t>
            </a:r>
            <a:r>
              <a:rPr lang="en-US" err="1">
                <a:ea typeface="+mn-lt"/>
                <a:cs typeface="+mn-lt"/>
              </a:rPr>
              <a:t>cancellation_policy</a:t>
            </a:r>
            <a:r>
              <a:rPr lang="en-US">
                <a:ea typeface="+mn-lt"/>
                <a:cs typeface="+mn-lt"/>
              </a:rPr>
              <a:t>']</a:t>
            </a:r>
            <a:endParaRPr lang="en-US"/>
          </a:p>
          <a:p>
            <a:endParaRPr lang="en-US">
              <a:solidFill>
                <a:schemeClr val="accent2"/>
              </a:solidFill>
            </a:endParaRPr>
          </a:p>
          <a:p>
            <a:r>
              <a:rPr lang="en-US" err="1">
                <a:solidFill>
                  <a:schemeClr val="accent2"/>
                </a:solidFill>
                <a:ea typeface="+mn-lt"/>
                <a:cs typeface="+mn-lt"/>
              </a:rPr>
              <a:t>columnToScaleAndParse</a:t>
            </a:r>
            <a:r>
              <a:rPr lang="en-US">
                <a:solidFill>
                  <a:schemeClr val="accent2"/>
                </a:solidFill>
                <a:ea typeface="+mn-lt"/>
                <a:cs typeface="+mn-lt"/>
              </a:rPr>
              <a:t> </a:t>
            </a:r>
            <a:r>
              <a:rPr lang="en-US">
                <a:ea typeface="+mn-lt"/>
                <a:cs typeface="+mn-lt"/>
              </a:rPr>
              <a:t>= </a:t>
            </a:r>
            <a:r>
              <a:rPr lang="en-US">
                <a:solidFill>
                  <a:schemeClr val="accent5"/>
                </a:solidFill>
                <a:ea typeface="+mn-lt"/>
                <a:cs typeface="+mn-lt"/>
              </a:rPr>
              <a:t>Removed % and reduced to a decimal</a:t>
            </a:r>
            <a:r>
              <a:rPr lang="en-US">
                <a:solidFill>
                  <a:schemeClr val="accent4"/>
                </a:solidFill>
                <a:ea typeface="+mn-lt"/>
                <a:cs typeface="+mn-lt"/>
              </a:rPr>
              <a:t> </a:t>
            </a:r>
            <a:r>
              <a:rPr lang="en-US">
                <a:ea typeface="+mn-lt"/>
                <a:cs typeface="+mn-lt"/>
              </a:rPr>
              <a:t>= ['</a:t>
            </a:r>
            <a:r>
              <a:rPr lang="en-US" err="1">
                <a:ea typeface="+mn-lt"/>
                <a:cs typeface="+mn-lt"/>
              </a:rPr>
              <a:t>host_response_rate</a:t>
            </a:r>
            <a:r>
              <a:rPr lang="en-US">
                <a:ea typeface="+mn-lt"/>
                <a:cs typeface="+mn-lt"/>
              </a:rPr>
              <a:t>', '</a:t>
            </a:r>
            <a:r>
              <a:rPr lang="en-US" err="1">
                <a:ea typeface="+mn-lt"/>
                <a:cs typeface="+mn-lt"/>
              </a:rPr>
              <a:t>host_acceptance_rate</a:t>
            </a:r>
            <a:r>
              <a:rPr lang="en-US">
                <a:ea typeface="+mn-lt"/>
                <a:cs typeface="+mn-lt"/>
              </a:rPr>
              <a:t>']</a:t>
            </a:r>
            <a:endParaRPr lang="en-US"/>
          </a:p>
          <a:p>
            <a:endParaRPr lang="en-US">
              <a:ea typeface="+mn-lt"/>
              <a:cs typeface="+mn-lt"/>
            </a:endParaRPr>
          </a:p>
          <a:p>
            <a:r>
              <a:rPr lang="en-US" err="1">
                <a:solidFill>
                  <a:schemeClr val="accent2"/>
                </a:solidFill>
                <a:ea typeface="+mn-lt"/>
                <a:cs typeface="+mn-lt"/>
              </a:rPr>
              <a:t>TrueFalseColumns</a:t>
            </a:r>
            <a:r>
              <a:rPr lang="en-US">
                <a:solidFill>
                  <a:schemeClr val="accent2"/>
                </a:solidFill>
                <a:ea typeface="+mn-lt"/>
                <a:cs typeface="+mn-lt"/>
              </a:rPr>
              <a:t> </a:t>
            </a:r>
            <a:r>
              <a:rPr lang="en-US">
                <a:ea typeface="+mn-lt"/>
                <a:cs typeface="+mn-lt"/>
              </a:rPr>
              <a:t>= </a:t>
            </a:r>
            <a:r>
              <a:rPr lang="en-US">
                <a:solidFill>
                  <a:schemeClr val="accent5"/>
                </a:solidFill>
                <a:ea typeface="+mn-lt"/>
                <a:cs typeface="+mn-lt"/>
              </a:rPr>
              <a:t>t/f = 1/0 </a:t>
            </a:r>
            <a:r>
              <a:rPr lang="en-US">
                <a:ea typeface="+mn-lt"/>
                <a:cs typeface="+mn-lt"/>
              </a:rPr>
              <a:t>=</a:t>
            </a:r>
          </a:p>
          <a:p>
            <a:r>
              <a:rPr lang="en-US">
                <a:ea typeface="+mn-lt"/>
                <a:cs typeface="+mn-lt"/>
              </a:rPr>
              <a:t> </a:t>
            </a:r>
            <a:r>
              <a:rPr lang="en-US">
                <a:solidFill>
                  <a:srgbClr val="000000"/>
                </a:solidFill>
                <a:ea typeface="+mn-lt"/>
                <a:cs typeface="+mn-lt"/>
              </a:rPr>
              <a:t>[</a:t>
            </a:r>
            <a:r>
              <a:rPr lang="en-US">
                <a:ea typeface="+mn-lt"/>
                <a:cs typeface="+mn-lt"/>
              </a:rPr>
              <a:t>'</a:t>
            </a:r>
            <a:r>
              <a:rPr lang="en-US" err="1">
                <a:ea typeface="+mn-lt"/>
                <a:cs typeface="+mn-lt"/>
              </a:rPr>
              <a:t>host_is_superhost</a:t>
            </a:r>
            <a:r>
              <a:rPr lang="en-US">
                <a:ea typeface="+mn-lt"/>
                <a:cs typeface="+mn-lt"/>
              </a:rPr>
              <a:t>', '</a:t>
            </a:r>
            <a:r>
              <a:rPr lang="en-US" err="1">
                <a:ea typeface="+mn-lt"/>
                <a:cs typeface="+mn-lt"/>
              </a:rPr>
              <a:t>host_has_profile_pic</a:t>
            </a:r>
            <a:r>
              <a:rPr lang="en-US">
                <a:ea typeface="+mn-lt"/>
                <a:cs typeface="+mn-lt"/>
              </a:rPr>
              <a:t>', '</a:t>
            </a:r>
            <a:r>
              <a:rPr lang="en-US" err="1">
                <a:ea typeface="+mn-lt"/>
                <a:cs typeface="+mn-lt"/>
              </a:rPr>
              <a:t>host_identity_verified</a:t>
            </a:r>
            <a:r>
              <a:rPr lang="en-US">
                <a:ea typeface="+mn-lt"/>
                <a:cs typeface="+mn-lt"/>
              </a:rPr>
              <a:t>', '</a:t>
            </a:r>
            <a:r>
              <a:rPr lang="en-US" err="1">
                <a:ea typeface="+mn-lt"/>
                <a:cs typeface="+mn-lt"/>
              </a:rPr>
              <a:t>is_location_exact</a:t>
            </a:r>
            <a:r>
              <a:rPr lang="en-US">
                <a:ea typeface="+mn-lt"/>
                <a:cs typeface="+mn-lt"/>
              </a:rPr>
              <a:t>', '</a:t>
            </a:r>
            <a:r>
              <a:rPr lang="en-US" err="1">
                <a:ea typeface="+mn-lt"/>
                <a:cs typeface="+mn-lt"/>
              </a:rPr>
              <a:t>instant_bookable</a:t>
            </a:r>
            <a:r>
              <a:rPr lang="en-US">
                <a:ea typeface="+mn-lt"/>
                <a:cs typeface="+mn-lt"/>
              </a:rPr>
              <a:t>', '</a:t>
            </a:r>
            <a:r>
              <a:rPr lang="en-US" err="1">
                <a:ea typeface="+mn-lt"/>
                <a:cs typeface="+mn-lt"/>
              </a:rPr>
              <a:t>require_guest_profile_picture</a:t>
            </a:r>
            <a:r>
              <a:rPr lang="en-US">
                <a:ea typeface="+mn-lt"/>
                <a:cs typeface="+mn-lt"/>
              </a:rPr>
              <a:t>', '</a:t>
            </a:r>
            <a:r>
              <a:rPr lang="en-US" err="1">
                <a:ea typeface="+mn-lt"/>
                <a:cs typeface="+mn-lt"/>
              </a:rPr>
              <a:t>require_guest_phone_verification</a:t>
            </a:r>
            <a:r>
              <a:rPr lang="en-US">
                <a:ea typeface="+mn-lt"/>
                <a:cs typeface="+mn-lt"/>
              </a:rPr>
              <a:t>']</a:t>
            </a:r>
            <a:endParaRPr lang="en-US"/>
          </a:p>
          <a:p>
            <a:endParaRPr lang="en-US"/>
          </a:p>
          <a:p>
            <a:endParaRPr lang="en-US">
              <a:solidFill>
                <a:schemeClr val="accent5"/>
              </a:solidFill>
              <a:ea typeface="+mn-lt"/>
              <a:cs typeface="+mn-lt"/>
            </a:endParaRPr>
          </a:p>
          <a:p>
            <a:r>
              <a:rPr lang="en-US" err="1">
                <a:solidFill>
                  <a:schemeClr val="accent2"/>
                </a:solidFill>
                <a:ea typeface="+mn-lt"/>
                <a:cs typeface="+mn-lt"/>
              </a:rPr>
              <a:t>dollarSignColumns</a:t>
            </a:r>
            <a:r>
              <a:rPr lang="en-US">
                <a:solidFill>
                  <a:schemeClr val="accent2"/>
                </a:solidFill>
                <a:ea typeface="+mn-lt"/>
                <a:cs typeface="+mn-lt"/>
              </a:rPr>
              <a:t> </a:t>
            </a:r>
            <a:r>
              <a:rPr lang="en-US">
                <a:ea typeface="+mn-lt"/>
                <a:cs typeface="+mn-lt"/>
              </a:rPr>
              <a:t>= </a:t>
            </a:r>
            <a:r>
              <a:rPr lang="en-US">
                <a:solidFill>
                  <a:schemeClr val="accent5"/>
                </a:solidFill>
                <a:ea typeface="+mn-lt"/>
                <a:cs typeface="+mn-lt"/>
              </a:rPr>
              <a:t>Removed $ and convert to float </a:t>
            </a:r>
            <a:r>
              <a:rPr lang="en-US">
                <a:ea typeface="+mn-lt"/>
                <a:cs typeface="+mn-lt"/>
              </a:rPr>
              <a:t>=</a:t>
            </a:r>
            <a:r>
              <a:rPr lang="en-US">
                <a:solidFill>
                  <a:srgbClr val="000000"/>
                </a:solidFill>
                <a:ea typeface="+mn-lt"/>
                <a:cs typeface="+mn-lt"/>
              </a:rPr>
              <a:t> </a:t>
            </a:r>
            <a:r>
              <a:rPr lang="en-US">
                <a:solidFill>
                  <a:schemeClr val="accent5"/>
                </a:solidFill>
                <a:ea typeface="+mn-lt"/>
                <a:cs typeface="+mn-lt"/>
              </a:rPr>
              <a:t> </a:t>
            </a:r>
            <a:r>
              <a:rPr lang="en-US">
                <a:ea typeface="+mn-lt"/>
                <a:cs typeface="+mn-lt"/>
              </a:rPr>
              <a:t>["</a:t>
            </a:r>
            <a:r>
              <a:rPr lang="en-US" err="1">
                <a:ea typeface="+mn-lt"/>
                <a:cs typeface="+mn-lt"/>
              </a:rPr>
              <a:t>extra_people</a:t>
            </a:r>
            <a:r>
              <a:rPr lang="en-US">
                <a:ea typeface="+mn-lt"/>
                <a:cs typeface="+mn-lt"/>
              </a:rPr>
              <a:t>", "price", "</a:t>
            </a:r>
            <a:r>
              <a:rPr lang="en-US" err="1">
                <a:ea typeface="+mn-lt"/>
                <a:cs typeface="+mn-lt"/>
              </a:rPr>
              <a:t>security_deposit</a:t>
            </a:r>
            <a:r>
              <a:rPr lang="en-US">
                <a:ea typeface="+mn-lt"/>
                <a:cs typeface="+mn-lt"/>
              </a:rPr>
              <a:t>", "</a:t>
            </a:r>
            <a:r>
              <a:rPr lang="en-US" err="1">
                <a:ea typeface="+mn-lt"/>
                <a:cs typeface="+mn-lt"/>
              </a:rPr>
              <a:t>cleaning_fee</a:t>
            </a:r>
            <a:r>
              <a:rPr lang="en-US">
                <a:ea typeface="+mn-lt"/>
                <a:cs typeface="+mn-lt"/>
              </a:rPr>
              <a:t>"]</a:t>
            </a:r>
            <a:endParaRPr lang="en-US"/>
          </a:p>
          <a:p>
            <a:pPr algn="l"/>
            <a:endParaRPr lang="en-US"/>
          </a:p>
        </p:txBody>
      </p:sp>
      <p:sp>
        <p:nvSpPr>
          <p:cNvPr id="3" name="TextBox 2">
            <a:extLst>
              <a:ext uri="{FF2B5EF4-FFF2-40B4-BE49-F238E27FC236}">
                <a16:creationId xmlns:a16="http://schemas.microsoft.com/office/drawing/2014/main" id="{76BE732C-8403-4EB6-A8D4-F2C40CD97058}"/>
              </a:ext>
            </a:extLst>
          </p:cNvPr>
          <p:cNvSpPr txBox="1"/>
          <p:nvPr/>
        </p:nvSpPr>
        <p:spPr>
          <a:xfrm>
            <a:off x="277907" y="430306"/>
            <a:ext cx="769171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ea typeface="+mn-lt"/>
                <a:cs typeface="+mn-lt"/>
              </a:rPr>
              <a:t>Luckily data was consistently messy</a:t>
            </a:r>
          </a:p>
        </p:txBody>
      </p:sp>
    </p:spTree>
    <p:extLst>
      <p:ext uri="{BB962C8B-B14F-4D97-AF65-F5344CB8AC3E}">
        <p14:creationId xmlns:p14="http://schemas.microsoft.com/office/powerpoint/2010/main" val="176897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BD14-01AB-4C4E-81F5-372E9E33D7D2}"/>
              </a:ext>
            </a:extLst>
          </p:cNvPr>
          <p:cNvSpPr>
            <a:spLocks noGrp="1"/>
          </p:cNvSpPr>
          <p:nvPr>
            <p:ph type="title"/>
          </p:nvPr>
        </p:nvSpPr>
        <p:spPr/>
        <p:txBody>
          <a:bodyPr/>
          <a:lstStyle/>
          <a:p>
            <a:r>
              <a:rPr lang="en-US"/>
              <a:t>Boston: Null Value Replacement</a:t>
            </a:r>
          </a:p>
        </p:txBody>
      </p:sp>
      <p:sp>
        <p:nvSpPr>
          <p:cNvPr id="3" name="Content Placeholder 2">
            <a:extLst>
              <a:ext uri="{FF2B5EF4-FFF2-40B4-BE49-F238E27FC236}">
                <a16:creationId xmlns:a16="http://schemas.microsoft.com/office/drawing/2014/main" id="{E71DFB12-4F38-4DF3-B94D-D2442B253636}"/>
              </a:ext>
            </a:extLst>
          </p:cNvPr>
          <p:cNvSpPr>
            <a:spLocks noGrp="1"/>
          </p:cNvSpPr>
          <p:nvPr>
            <p:ph idx="1"/>
          </p:nvPr>
        </p:nvSpPr>
        <p:spPr/>
        <p:txBody>
          <a:bodyPr vert="horz" lIns="0" tIns="45720" rIns="0" bIns="45720" rtlCol="0" anchor="t">
            <a:normAutofit/>
          </a:bodyPr>
          <a:lstStyle/>
          <a:p>
            <a:r>
              <a:rPr lang="en-US"/>
              <a:t>For 2 columns, we replaced null values with 0:  </a:t>
            </a:r>
          </a:p>
          <a:p>
            <a:pPr marL="383540" lvl="1"/>
            <a:r>
              <a:rPr lang="en-US" err="1">
                <a:ea typeface="+mn-lt"/>
                <a:cs typeface="+mn-lt"/>
              </a:rPr>
              <a:t>security_deposit</a:t>
            </a:r>
            <a:endParaRPr lang="en-US">
              <a:ea typeface="+mn-lt"/>
              <a:cs typeface="+mn-lt"/>
            </a:endParaRPr>
          </a:p>
          <a:p>
            <a:pPr marL="383540" lvl="1"/>
            <a:r>
              <a:rPr lang="en-US" err="1">
                <a:ea typeface="+mn-lt"/>
                <a:cs typeface="+mn-lt"/>
              </a:rPr>
              <a:t>cleaning_fee</a:t>
            </a:r>
            <a:endParaRPr lang="en-US"/>
          </a:p>
          <a:p>
            <a:r>
              <a:rPr lang="en-US">
                <a:ea typeface="+mn-lt"/>
                <a:cs typeface="+mn-lt"/>
              </a:rPr>
              <a:t>For rest of columns we used the mean of the data set. </a:t>
            </a:r>
          </a:p>
          <a:p>
            <a:pPr marL="383540" lvl="1"/>
            <a:endParaRPr lang="en-US">
              <a:ea typeface="+mn-lt"/>
              <a:cs typeface="+mn-lt"/>
            </a:endParaRPr>
          </a:p>
          <a:p>
            <a:pPr marL="383540" lvl="1"/>
            <a:endParaRPr lang="en-US"/>
          </a:p>
        </p:txBody>
      </p:sp>
    </p:spTree>
    <p:extLst>
      <p:ext uri="{BB962C8B-B14F-4D97-AF65-F5344CB8AC3E}">
        <p14:creationId xmlns:p14="http://schemas.microsoft.com/office/powerpoint/2010/main" val="1934140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E355E899-A2B3-430D-8414-AEF548075E22}"/>
              </a:ext>
            </a:extLst>
          </p:cNvPr>
          <p:cNvPicPr>
            <a:picLocks noGrp="1" noChangeAspect="1"/>
          </p:cNvPicPr>
          <p:nvPr>
            <p:ph idx="1"/>
          </p:nvPr>
        </p:nvPicPr>
        <p:blipFill>
          <a:blip r:embed="rId2"/>
          <a:stretch>
            <a:fillRect/>
          </a:stretch>
        </p:blipFill>
        <p:spPr>
          <a:xfrm>
            <a:off x="633999" y="1346664"/>
            <a:ext cx="10925102" cy="2212333"/>
          </a:xfrm>
          <a:prstGeom prst="rect">
            <a:avLst/>
          </a:prstGeom>
        </p:spPr>
      </p:pic>
      <p:sp>
        <p:nvSpPr>
          <p:cNvPr id="15" name="Rectangle 14">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D2B1F97-3D2E-4A31-A930-95FAD550A25E}"/>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a:solidFill>
                  <a:srgbClr val="FFFFFF"/>
                </a:solidFill>
              </a:rPr>
              <a:t>Boston: Scatter Plots of Numerical Datatype </a:t>
            </a:r>
          </a:p>
        </p:txBody>
      </p:sp>
      <p:cxnSp>
        <p:nvCxnSpPr>
          <p:cNvPr id="17" name="Straight Connector 16">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068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D2B1F97-3D2E-4A31-A930-95FAD550A25E}"/>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a:solidFill>
                  <a:srgbClr val="FFFFFF"/>
                </a:solidFill>
              </a:rPr>
              <a:t>Boston: Scatter Plots cont. </a:t>
            </a:r>
          </a:p>
        </p:txBody>
      </p:sp>
      <p:cxnSp>
        <p:nvCxnSpPr>
          <p:cNvPr id="17" name="Straight Connector 16">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6" descr="A screenshot of a cell phone&#10;&#10;Description generated with very high confidence">
            <a:extLst>
              <a:ext uri="{FF2B5EF4-FFF2-40B4-BE49-F238E27FC236}">
                <a16:creationId xmlns:a16="http://schemas.microsoft.com/office/drawing/2014/main" id="{6AE22F83-BAFF-4CA2-9AD4-C62073C64D0D}"/>
              </a:ext>
            </a:extLst>
          </p:cNvPr>
          <p:cNvPicPr>
            <a:picLocks noGrp="1" noChangeAspect="1"/>
          </p:cNvPicPr>
          <p:nvPr>
            <p:ph idx="1"/>
          </p:nvPr>
        </p:nvPicPr>
        <p:blipFill>
          <a:blip r:embed="rId2"/>
          <a:stretch>
            <a:fillRect/>
          </a:stretch>
        </p:blipFill>
        <p:spPr>
          <a:xfrm>
            <a:off x="1069402" y="1286597"/>
            <a:ext cx="10058400" cy="2040147"/>
          </a:xfrm>
        </p:spPr>
      </p:pic>
    </p:spTree>
    <p:extLst>
      <p:ext uri="{BB962C8B-B14F-4D97-AF65-F5344CB8AC3E}">
        <p14:creationId xmlns:p14="http://schemas.microsoft.com/office/powerpoint/2010/main" val="374727604"/>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1032</Words>
  <Application>Microsoft Office PowerPoint</Application>
  <PresentationFormat>Widescreen</PresentationFormat>
  <Paragraphs>111</Paragraphs>
  <Slides>41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Bookman Old Style</vt:lpstr>
      <vt:lpstr>Calibri</vt:lpstr>
      <vt:lpstr>Franklin Gothic Book</vt:lpstr>
      <vt:lpstr>RetrospectVTI</vt:lpstr>
      <vt:lpstr>Price Prediction for AIRBNB Datasets for Boston and Seattle</vt:lpstr>
      <vt:lpstr>Problem Statement </vt:lpstr>
      <vt:lpstr>Boston</vt:lpstr>
      <vt:lpstr>Boston Preprocessing: Removed Features </vt:lpstr>
      <vt:lpstr>Data Preprocessing: Data After Remove</vt:lpstr>
      <vt:lpstr>PowerPoint Presentation</vt:lpstr>
      <vt:lpstr>Boston: Null Value Replacement</vt:lpstr>
      <vt:lpstr>Boston: Scatter Plots of Numerical Datatype </vt:lpstr>
      <vt:lpstr>Boston: Scatter Plots cont. </vt:lpstr>
      <vt:lpstr>Boston: Scatter Plots cont. </vt:lpstr>
      <vt:lpstr>Boston: Scatter Plots cont. </vt:lpstr>
      <vt:lpstr>Boston: Scatter Plots cont. </vt:lpstr>
      <vt:lpstr>Boston: Price Histogram</vt:lpstr>
      <vt:lpstr>Heat map </vt:lpstr>
      <vt:lpstr>Boston Results</vt:lpstr>
      <vt:lpstr>Boston  Results</vt:lpstr>
      <vt:lpstr>Boston Results : Multiple Regression</vt:lpstr>
      <vt:lpstr>Boston Results : Multiple Regression</vt:lpstr>
      <vt:lpstr>Boston Results: QuadXRegression</vt:lpstr>
      <vt:lpstr>Boston Results: QuadXRegression</vt:lpstr>
      <vt:lpstr>Boston Results : Perceptron</vt:lpstr>
      <vt:lpstr>Boston Results: Perceptron</vt:lpstr>
      <vt:lpstr>Boston Results : NNXL</vt:lpstr>
      <vt:lpstr>Seattle</vt:lpstr>
      <vt:lpstr>Seattle Preprocessing: Removed Features </vt:lpstr>
      <vt:lpstr>Seattle Data Preprocessing: Data After Remove</vt:lpstr>
      <vt:lpstr>Data Preprocessing </vt:lpstr>
      <vt:lpstr>Seattle: Frequency of  Categorical Datatype </vt:lpstr>
      <vt:lpstr>Seattle: Scatter Plots of Numerical Datatype </vt:lpstr>
      <vt:lpstr>Seattle: Scatter Plots Cont.</vt:lpstr>
      <vt:lpstr>Seattle: Price Histogram</vt:lpstr>
      <vt:lpstr>Seattle Results : Null Model</vt:lpstr>
      <vt:lpstr>Seattle Results : Simple Regression</vt:lpstr>
      <vt:lpstr>Seattle Results : Multiple Regression</vt:lpstr>
      <vt:lpstr>Seattle Results: Multiple Regression</vt:lpstr>
      <vt:lpstr>Seattle Results : QuadXRegression</vt:lpstr>
      <vt:lpstr>Seattle Results: QuadXRegression</vt:lpstr>
      <vt:lpstr>Seattle Results : Perceptron</vt:lpstr>
      <vt:lpstr>Seattle Results: NNXL</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Prediction for AIRBNB Datasets for Boston and Seattle</dc:title>
  <dc:creator>Daksha Devasthale</dc:creator>
  <cp:lastModifiedBy>Daksha Devasthale</cp:lastModifiedBy>
  <cp:revision>2</cp:revision>
  <dcterms:created xsi:type="dcterms:W3CDTF">2020-04-19T22:22:34Z</dcterms:created>
  <dcterms:modified xsi:type="dcterms:W3CDTF">2020-04-21T14:29:56Z</dcterms:modified>
</cp:coreProperties>
</file>