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7" r:id="rId3"/>
    <p:sldId id="288" r:id="rId4"/>
    <p:sldId id="289" r:id="rId5"/>
    <p:sldId id="297" r:id="rId6"/>
    <p:sldId id="291" r:id="rId7"/>
    <p:sldId id="292" r:id="rId8"/>
    <p:sldId id="293" r:id="rId9"/>
    <p:sldId id="294" r:id="rId10"/>
    <p:sldId id="278" r:id="rId11"/>
    <p:sldId id="29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135FAE-47C0-4BC8-935F-45FDBB12D6AD}"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94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35FAE-47C0-4BC8-935F-45FDBB12D6AD}"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t>‹#›</a:t>
            </a:fld>
            <a:endParaRPr lang="en-US"/>
          </a:p>
        </p:txBody>
      </p:sp>
    </p:spTree>
    <p:extLst>
      <p:ext uri="{BB962C8B-B14F-4D97-AF65-F5344CB8AC3E}">
        <p14:creationId xmlns:p14="http://schemas.microsoft.com/office/powerpoint/2010/main" val="388358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35FAE-47C0-4BC8-935F-45FDBB12D6AD}"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t>‹#›</a:t>
            </a:fld>
            <a:endParaRPr lang="en-US"/>
          </a:p>
        </p:txBody>
      </p:sp>
    </p:spTree>
    <p:extLst>
      <p:ext uri="{BB962C8B-B14F-4D97-AF65-F5344CB8AC3E}">
        <p14:creationId xmlns:p14="http://schemas.microsoft.com/office/powerpoint/2010/main" val="57878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35FAE-47C0-4BC8-935F-45FDBB12D6AD}"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t>‹#›</a:t>
            </a:fld>
            <a:endParaRPr lang="en-US"/>
          </a:p>
        </p:txBody>
      </p:sp>
    </p:spTree>
    <p:extLst>
      <p:ext uri="{BB962C8B-B14F-4D97-AF65-F5344CB8AC3E}">
        <p14:creationId xmlns:p14="http://schemas.microsoft.com/office/powerpoint/2010/main" val="97651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135FAE-47C0-4BC8-935F-45FDBB12D6AD}"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46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135FAE-47C0-4BC8-935F-45FDBB12D6AD}"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12674-96B2-4886-8558-ED5FB3F6CE70}" type="slidenum">
              <a:rPr lang="en-US" smtClean="0"/>
              <a:t>‹#›</a:t>
            </a:fld>
            <a:endParaRPr lang="en-US"/>
          </a:p>
        </p:txBody>
      </p:sp>
    </p:spTree>
    <p:extLst>
      <p:ext uri="{BB962C8B-B14F-4D97-AF65-F5344CB8AC3E}">
        <p14:creationId xmlns:p14="http://schemas.microsoft.com/office/powerpoint/2010/main" val="381459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135FAE-47C0-4BC8-935F-45FDBB12D6AD}" type="datetimeFigureOut">
              <a:rPr lang="en-US" smtClean="0"/>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412674-96B2-4886-8558-ED5FB3F6CE70}" type="slidenum">
              <a:rPr lang="en-US" smtClean="0"/>
              <a:t>‹#›</a:t>
            </a:fld>
            <a:endParaRPr lang="en-US"/>
          </a:p>
        </p:txBody>
      </p:sp>
    </p:spTree>
    <p:extLst>
      <p:ext uri="{BB962C8B-B14F-4D97-AF65-F5344CB8AC3E}">
        <p14:creationId xmlns:p14="http://schemas.microsoft.com/office/powerpoint/2010/main" val="184367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135FAE-47C0-4BC8-935F-45FDBB12D6AD}"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412674-96B2-4886-8558-ED5FB3F6CE70}" type="slidenum">
              <a:rPr lang="en-US" smtClean="0"/>
              <a:t>‹#›</a:t>
            </a:fld>
            <a:endParaRPr lang="en-US"/>
          </a:p>
        </p:txBody>
      </p:sp>
    </p:spTree>
    <p:extLst>
      <p:ext uri="{BB962C8B-B14F-4D97-AF65-F5344CB8AC3E}">
        <p14:creationId xmlns:p14="http://schemas.microsoft.com/office/powerpoint/2010/main" val="173613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135FAE-47C0-4BC8-935F-45FDBB12D6AD}" type="datetimeFigureOut">
              <a:rPr lang="en-US" smtClean="0"/>
              <a:t>3/17/2024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412674-96B2-4886-8558-ED5FB3F6CE70}" type="slidenum">
              <a:rPr lang="en-US" smtClean="0"/>
              <a:t>‹#›</a:t>
            </a:fld>
            <a:endParaRPr lang="en-US"/>
          </a:p>
        </p:txBody>
      </p:sp>
    </p:spTree>
    <p:extLst>
      <p:ext uri="{BB962C8B-B14F-4D97-AF65-F5344CB8AC3E}">
        <p14:creationId xmlns:p14="http://schemas.microsoft.com/office/powerpoint/2010/main" val="163179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135FAE-47C0-4BC8-935F-45FDBB12D6AD}" type="datetimeFigureOut">
              <a:rPr lang="en-US" smtClean="0"/>
              <a:t>3/17/2024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412674-96B2-4886-8558-ED5FB3F6CE70}" type="slidenum">
              <a:rPr lang="en-US" smtClean="0"/>
              <a:t>‹#›</a:t>
            </a:fld>
            <a:endParaRPr lang="en-US"/>
          </a:p>
        </p:txBody>
      </p:sp>
    </p:spTree>
    <p:extLst>
      <p:ext uri="{BB962C8B-B14F-4D97-AF65-F5344CB8AC3E}">
        <p14:creationId xmlns:p14="http://schemas.microsoft.com/office/powerpoint/2010/main" val="8999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135FAE-47C0-4BC8-935F-45FDBB12D6AD}"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12674-96B2-4886-8558-ED5FB3F6CE70}" type="slidenum">
              <a:rPr lang="en-US" smtClean="0"/>
              <a:t>‹#›</a:t>
            </a:fld>
            <a:endParaRPr lang="en-US"/>
          </a:p>
        </p:txBody>
      </p:sp>
    </p:spTree>
    <p:extLst>
      <p:ext uri="{BB962C8B-B14F-4D97-AF65-F5344CB8AC3E}">
        <p14:creationId xmlns:p14="http://schemas.microsoft.com/office/powerpoint/2010/main" val="317786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135FAE-47C0-4BC8-935F-45FDBB12D6AD}" type="datetimeFigureOut">
              <a:rPr lang="en-US" smtClean="0"/>
              <a:t>3/17/2024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412674-96B2-4886-8558-ED5FB3F6CE7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4414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speckyboy.com/getting-started-css-flexbo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72E1-B9ED-4516-A2F6-79E9166CC296}"/>
              </a:ext>
            </a:extLst>
          </p:cNvPr>
          <p:cNvSpPr>
            <a:spLocks noGrp="1"/>
          </p:cNvSpPr>
          <p:nvPr>
            <p:ph type="ctrTitle"/>
          </p:nvPr>
        </p:nvSpPr>
        <p:spPr/>
        <p:txBody>
          <a:bodyPr/>
          <a:lstStyle/>
          <a:p>
            <a:r>
              <a:rPr lang="en-US" dirty="0"/>
              <a:t>Responsive Web Design</a:t>
            </a:r>
          </a:p>
        </p:txBody>
      </p:sp>
      <p:sp>
        <p:nvSpPr>
          <p:cNvPr id="3" name="Subtitle 2">
            <a:extLst>
              <a:ext uri="{FF2B5EF4-FFF2-40B4-BE49-F238E27FC236}">
                <a16:creationId xmlns:a16="http://schemas.microsoft.com/office/drawing/2014/main" id="{D2AE19C9-1B2B-4E7A-BCA9-FB1BB13632EE}"/>
              </a:ext>
            </a:extLst>
          </p:cNvPr>
          <p:cNvSpPr>
            <a:spLocks noGrp="1"/>
          </p:cNvSpPr>
          <p:nvPr>
            <p:ph type="subTitle" idx="1"/>
          </p:nvPr>
        </p:nvSpPr>
        <p:spPr/>
        <p:txBody>
          <a:bodyPr/>
          <a:lstStyle/>
          <a:p>
            <a:r>
              <a:rPr lang="en-US" b="1" dirty="0" err="1">
                <a:solidFill>
                  <a:schemeClr val="accent1">
                    <a:lumMod val="75000"/>
                  </a:schemeClr>
                </a:solidFill>
                <a:latin typeface="Freestyle Script" panose="030804020302050B0404" pitchFamily="66" charset="0"/>
              </a:rPr>
              <a:t>Eng</a:t>
            </a:r>
            <a:r>
              <a:rPr lang="en-US" b="1" dirty="0">
                <a:solidFill>
                  <a:schemeClr val="accent1">
                    <a:lumMod val="75000"/>
                  </a:schemeClr>
                </a:solidFill>
                <a:latin typeface="Freestyle Script" panose="030804020302050B0404" pitchFamily="66" charset="0"/>
              </a:rPr>
              <a:t>/</a:t>
            </a:r>
            <a:r>
              <a:rPr lang="en-US" b="1" dirty="0" err="1">
                <a:solidFill>
                  <a:schemeClr val="accent1">
                    <a:lumMod val="75000"/>
                  </a:schemeClr>
                </a:solidFill>
                <a:latin typeface="Freestyle Script" panose="030804020302050B0404" pitchFamily="66" charset="0"/>
              </a:rPr>
              <a:t>Ryhab</a:t>
            </a:r>
            <a:r>
              <a:rPr lang="en-US" b="1" dirty="0">
                <a:solidFill>
                  <a:schemeClr val="accent1">
                    <a:lumMod val="75000"/>
                  </a:schemeClr>
                </a:solidFill>
                <a:latin typeface="Freestyle Script" panose="030804020302050B0404" pitchFamily="66" charset="0"/>
              </a:rPr>
              <a:t> </a:t>
            </a:r>
            <a:r>
              <a:rPr lang="en-US" b="1" dirty="0" err="1">
                <a:solidFill>
                  <a:schemeClr val="accent1">
                    <a:lumMod val="75000"/>
                  </a:schemeClr>
                </a:solidFill>
                <a:latin typeface="Freestyle Script" panose="030804020302050B0404" pitchFamily="66" charset="0"/>
              </a:rPr>
              <a:t>farouq</a:t>
            </a:r>
            <a:endParaRPr lang="en-US" b="1" dirty="0">
              <a:solidFill>
                <a:schemeClr val="accent1">
                  <a:lumMod val="75000"/>
                </a:schemeClr>
              </a:solidFill>
              <a:latin typeface="Freestyle Script" panose="030804020302050B0404" pitchFamily="66" charset="0"/>
            </a:endParaRPr>
          </a:p>
        </p:txBody>
      </p:sp>
    </p:spTree>
    <p:extLst>
      <p:ext uri="{BB962C8B-B14F-4D97-AF65-F5344CB8AC3E}">
        <p14:creationId xmlns:p14="http://schemas.microsoft.com/office/powerpoint/2010/main" val="340645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2C4F-403D-4C63-BB4A-EA7E8FE88B28}"/>
              </a:ext>
            </a:extLst>
          </p:cNvPr>
          <p:cNvSpPr>
            <a:spLocks noGrp="1"/>
          </p:cNvSpPr>
          <p:nvPr>
            <p:ph type="title"/>
          </p:nvPr>
        </p:nvSpPr>
        <p:spPr/>
        <p:txBody>
          <a:bodyPr/>
          <a:lstStyle/>
          <a:p>
            <a:r>
              <a:rPr lang="en-US" dirty="0" err="1"/>
              <a:t>Task_One</a:t>
            </a:r>
            <a:endParaRPr lang="en-US" dirty="0"/>
          </a:p>
        </p:txBody>
      </p:sp>
      <p:pic>
        <p:nvPicPr>
          <p:cNvPr id="5" name="Content Placeholder 4">
            <a:extLst>
              <a:ext uri="{FF2B5EF4-FFF2-40B4-BE49-F238E27FC236}">
                <a16:creationId xmlns:a16="http://schemas.microsoft.com/office/drawing/2014/main" id="{89881E7A-CB40-435A-8F7C-CA7479BFEE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0397" y="1846263"/>
            <a:ext cx="8751531" cy="4022725"/>
          </a:xfrm>
        </p:spPr>
      </p:pic>
    </p:spTree>
    <p:extLst>
      <p:ext uri="{BB962C8B-B14F-4D97-AF65-F5344CB8AC3E}">
        <p14:creationId xmlns:p14="http://schemas.microsoft.com/office/powerpoint/2010/main" val="353228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1F88-32EB-4458-B1FC-E425BA6274C9}"/>
              </a:ext>
            </a:extLst>
          </p:cNvPr>
          <p:cNvSpPr>
            <a:spLocks noGrp="1"/>
          </p:cNvSpPr>
          <p:nvPr>
            <p:ph type="title"/>
          </p:nvPr>
        </p:nvSpPr>
        <p:spPr/>
        <p:txBody>
          <a:bodyPr/>
          <a:lstStyle/>
          <a:p>
            <a:r>
              <a:rPr lang="en-US" dirty="0" err="1"/>
              <a:t>Task_Two</a:t>
            </a:r>
            <a:endParaRPr lang="en-US" dirty="0"/>
          </a:p>
        </p:txBody>
      </p:sp>
      <p:pic>
        <p:nvPicPr>
          <p:cNvPr id="7" name="Content Placeholder 6">
            <a:extLst>
              <a:ext uri="{FF2B5EF4-FFF2-40B4-BE49-F238E27FC236}">
                <a16:creationId xmlns:a16="http://schemas.microsoft.com/office/drawing/2014/main" id="{F72A141D-555D-47D2-6E0A-471D1C1FF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7655" y="1846263"/>
            <a:ext cx="9732723" cy="4022725"/>
          </a:xfrm>
        </p:spPr>
      </p:pic>
    </p:spTree>
    <p:extLst>
      <p:ext uri="{BB962C8B-B14F-4D97-AF65-F5344CB8AC3E}">
        <p14:creationId xmlns:p14="http://schemas.microsoft.com/office/powerpoint/2010/main" val="341266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72E1-B9ED-4516-A2F6-79E9166CC296}"/>
              </a:ext>
            </a:extLst>
          </p:cNvPr>
          <p:cNvSpPr>
            <a:spLocks noGrp="1"/>
          </p:cNvSpPr>
          <p:nvPr>
            <p:ph type="ctrTitle"/>
          </p:nvPr>
        </p:nvSpPr>
        <p:spPr/>
        <p:txBody>
          <a:bodyPr/>
          <a:lstStyle/>
          <a:p>
            <a:r>
              <a:rPr lang="en-US" b="1" dirty="0">
                <a:solidFill>
                  <a:schemeClr val="accent1">
                    <a:lumMod val="75000"/>
                  </a:schemeClr>
                </a:solidFill>
              </a:rPr>
              <a:t>Grid System</a:t>
            </a:r>
          </a:p>
        </p:txBody>
      </p:sp>
    </p:spTree>
    <p:extLst>
      <p:ext uri="{BB962C8B-B14F-4D97-AF65-F5344CB8AC3E}">
        <p14:creationId xmlns:p14="http://schemas.microsoft.com/office/powerpoint/2010/main" val="254225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47CC-A4C2-4CFE-B3B0-1C4C08319F23}"/>
              </a:ext>
            </a:extLst>
          </p:cNvPr>
          <p:cNvSpPr>
            <a:spLocks noGrp="1"/>
          </p:cNvSpPr>
          <p:nvPr>
            <p:ph type="title"/>
          </p:nvPr>
        </p:nvSpPr>
        <p:spPr/>
        <p:txBody>
          <a:bodyPr/>
          <a:lstStyle/>
          <a:p>
            <a:r>
              <a:rPr lang="en-US" dirty="0"/>
              <a:t>Grid System CSS</a:t>
            </a:r>
          </a:p>
        </p:txBody>
      </p:sp>
      <p:sp>
        <p:nvSpPr>
          <p:cNvPr id="3" name="Content Placeholder 2">
            <a:extLst>
              <a:ext uri="{FF2B5EF4-FFF2-40B4-BE49-F238E27FC236}">
                <a16:creationId xmlns:a16="http://schemas.microsoft.com/office/drawing/2014/main" id="{18A56360-8745-4178-815D-A3C9EB562C0B}"/>
              </a:ext>
            </a:extLst>
          </p:cNvPr>
          <p:cNvSpPr>
            <a:spLocks noGrp="1"/>
          </p:cNvSpPr>
          <p:nvPr>
            <p:ph idx="1"/>
          </p:nvPr>
        </p:nvSpPr>
        <p:spPr/>
        <p:txBody>
          <a:bodyPr/>
          <a:lstStyle/>
          <a:p>
            <a:r>
              <a:rPr lang="en-US" sz="2400" dirty="0"/>
              <a:t>Two dimensional layout model .</a:t>
            </a:r>
          </a:p>
          <a:p>
            <a:r>
              <a:rPr lang="en-US" sz="2000" b="0" i="0" dirty="0">
                <a:solidFill>
                  <a:srgbClr val="454545"/>
                </a:solidFill>
                <a:effectLst/>
                <a:latin typeface="nunito" panose="020B0604020202020204" pitchFamily="2" charset="0"/>
              </a:rPr>
              <a:t>CSS Grid will allow you to manage layout according to both </a:t>
            </a:r>
            <a:r>
              <a:rPr lang="en-US" sz="2000" b="0" i="1" dirty="0">
                <a:solidFill>
                  <a:srgbClr val="454545"/>
                </a:solidFill>
                <a:effectLst/>
                <a:latin typeface="nunito" panose="020B0604020202020204" pitchFamily="2" charset="0"/>
              </a:rPr>
              <a:t>columns</a:t>
            </a:r>
            <a:r>
              <a:rPr lang="en-US" sz="2000" b="0" i="0" dirty="0">
                <a:solidFill>
                  <a:srgbClr val="454545"/>
                </a:solidFill>
                <a:effectLst/>
                <a:latin typeface="nunito" panose="020B0604020202020204" pitchFamily="2" charset="0"/>
              </a:rPr>
              <a:t> and </a:t>
            </a:r>
            <a:r>
              <a:rPr lang="en-US" sz="2000" b="0" i="1" dirty="0">
                <a:solidFill>
                  <a:srgbClr val="454545"/>
                </a:solidFill>
                <a:effectLst/>
                <a:latin typeface="nunito" panose="020B0604020202020204" pitchFamily="2" charset="0"/>
              </a:rPr>
              <a:t>rows</a:t>
            </a:r>
            <a:r>
              <a:rPr lang="en-US" sz="2000" b="0" i="0" dirty="0">
                <a:solidFill>
                  <a:srgbClr val="454545"/>
                </a:solidFill>
                <a:effectLst/>
                <a:latin typeface="nunito" panose="020B0604020202020204" pitchFamily="2" charset="0"/>
              </a:rPr>
              <a:t>.</a:t>
            </a:r>
            <a:endParaRPr lang="en-US" sz="2400" b="0" i="0" dirty="0">
              <a:solidFill>
                <a:srgbClr val="454545"/>
              </a:solidFill>
              <a:effectLst/>
              <a:latin typeface="nunito" panose="020B0604020202020204" pitchFamily="2" charset="0"/>
            </a:endParaRPr>
          </a:p>
          <a:p>
            <a:r>
              <a:rPr lang="en-US" sz="2000" b="1" i="0" u="none" strike="noStrike" dirty="0">
                <a:solidFill>
                  <a:schemeClr val="accent1">
                    <a:lumMod val="75000"/>
                  </a:schemeClr>
                </a:solidFill>
                <a:effectLst/>
                <a:latin typeface="nunito" pitchFamily="2" charset="0"/>
                <a:hlinkClick r:id="rId2">
                  <a:extLst>
                    <a:ext uri="{A12FA001-AC4F-418D-AE19-62706E023703}">
                      <ahyp:hlinkClr xmlns:ahyp="http://schemas.microsoft.com/office/drawing/2018/hyperlinkcolor" val="tx"/>
                    </a:ext>
                  </a:extLst>
                </a:hlinkClick>
              </a:rPr>
              <a:t>Flexbox</a:t>
            </a:r>
            <a:r>
              <a:rPr lang="en-US" sz="2000" b="0" i="0" dirty="0">
                <a:solidFill>
                  <a:srgbClr val="454545"/>
                </a:solidFill>
                <a:effectLst/>
                <a:latin typeface="nunito" pitchFamily="2" charset="0"/>
              </a:rPr>
              <a:t>, by comparison, is really just meant for columns (1-D, if you will). Using CSS Grid, designers will be able to achieve layouts that were downright difficult before. In fact, some of these things were on our wish lists since the days of table-based layouts.</a:t>
            </a:r>
            <a:endParaRPr lang="en-US" sz="2400" dirty="0"/>
          </a:p>
        </p:txBody>
      </p:sp>
    </p:spTree>
    <p:extLst>
      <p:ext uri="{BB962C8B-B14F-4D97-AF65-F5344CB8AC3E}">
        <p14:creationId xmlns:p14="http://schemas.microsoft.com/office/powerpoint/2010/main" val="31694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9660-D79C-48F0-AF78-207DF3E1D093}"/>
              </a:ext>
            </a:extLst>
          </p:cNvPr>
          <p:cNvSpPr>
            <a:spLocks noGrp="1"/>
          </p:cNvSpPr>
          <p:nvPr>
            <p:ph type="title"/>
          </p:nvPr>
        </p:nvSpPr>
        <p:spPr/>
        <p:txBody>
          <a:bodyPr/>
          <a:lstStyle/>
          <a:p>
            <a:r>
              <a:rPr lang="en-US" dirty="0"/>
              <a:t>2-D Layout</a:t>
            </a:r>
          </a:p>
        </p:txBody>
      </p:sp>
      <p:pic>
        <p:nvPicPr>
          <p:cNvPr id="4" name="Content Placeholder 3">
            <a:extLst>
              <a:ext uri="{FF2B5EF4-FFF2-40B4-BE49-F238E27FC236}">
                <a16:creationId xmlns:a16="http://schemas.microsoft.com/office/drawing/2014/main" id="{DF9AE5D4-773E-F008-C8FC-3BA57D6BFE01}"/>
              </a:ext>
            </a:extLst>
          </p:cNvPr>
          <p:cNvPicPr>
            <a:picLocks noGrp="1" noChangeAspect="1"/>
          </p:cNvPicPr>
          <p:nvPr>
            <p:ph idx="1"/>
          </p:nvPr>
        </p:nvPicPr>
        <p:blipFill>
          <a:blip r:embed="rId2"/>
          <a:stretch>
            <a:fillRect/>
          </a:stretch>
        </p:blipFill>
        <p:spPr>
          <a:xfrm>
            <a:off x="1598321" y="2048460"/>
            <a:ext cx="9056318" cy="3942162"/>
          </a:xfrm>
          <a:prstGeom prst="rect">
            <a:avLst/>
          </a:prstGeom>
        </p:spPr>
      </p:pic>
    </p:spTree>
    <p:extLst>
      <p:ext uri="{BB962C8B-B14F-4D97-AF65-F5344CB8AC3E}">
        <p14:creationId xmlns:p14="http://schemas.microsoft.com/office/powerpoint/2010/main" val="3993002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C639-5EC8-4D86-9F1A-17C9D28F2948}"/>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9EFC769-3D8B-41B2-890A-4D015D967EFC}"/>
              </a:ext>
            </a:extLst>
          </p:cNvPr>
          <p:cNvSpPr>
            <a:spLocks noGrp="1"/>
          </p:cNvSpPr>
          <p:nvPr>
            <p:ph idx="1"/>
          </p:nvPr>
        </p:nvSpPr>
        <p:spPr/>
        <p:txBody>
          <a:bodyPr/>
          <a:lstStyle/>
          <a:p>
            <a:pPr>
              <a:buFont typeface="Wingdings" panose="05000000000000000000" pitchFamily="2" charset="2"/>
              <a:buChar char="Ø"/>
            </a:pPr>
            <a:r>
              <a:rPr lang="en-US" sz="2400" dirty="0"/>
              <a:t>container</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r>
              <a:rPr lang="en-US" sz="2400" dirty="0"/>
              <a:t>items</a:t>
            </a:r>
          </a:p>
          <a:p>
            <a:pPr marL="0" indent="0">
              <a:buNone/>
            </a:pPr>
            <a:endParaRPr lang="en-US" dirty="0"/>
          </a:p>
        </p:txBody>
      </p:sp>
      <p:pic>
        <p:nvPicPr>
          <p:cNvPr id="5" name="Picture 4">
            <a:extLst>
              <a:ext uri="{FF2B5EF4-FFF2-40B4-BE49-F238E27FC236}">
                <a16:creationId xmlns:a16="http://schemas.microsoft.com/office/drawing/2014/main" id="{448BA39C-087F-6579-F435-7DFDBAC63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2265997"/>
            <a:ext cx="3520745" cy="1394581"/>
          </a:xfrm>
          <a:prstGeom prst="rect">
            <a:avLst/>
          </a:prstGeom>
        </p:spPr>
      </p:pic>
      <p:pic>
        <p:nvPicPr>
          <p:cNvPr id="7" name="Picture 6">
            <a:extLst>
              <a:ext uri="{FF2B5EF4-FFF2-40B4-BE49-F238E27FC236}">
                <a16:creationId xmlns:a16="http://schemas.microsoft.com/office/drawing/2014/main" id="{144E465C-AA8F-865D-3398-7C9A9236D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911" y="4080841"/>
            <a:ext cx="3939881" cy="1767993"/>
          </a:xfrm>
          <a:prstGeom prst="rect">
            <a:avLst/>
          </a:prstGeom>
        </p:spPr>
      </p:pic>
    </p:spTree>
    <p:extLst>
      <p:ext uri="{BB962C8B-B14F-4D97-AF65-F5344CB8AC3E}">
        <p14:creationId xmlns:p14="http://schemas.microsoft.com/office/powerpoint/2010/main" val="40397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3E3C-1E8B-4587-A9B6-B59D158F7C3F}"/>
              </a:ext>
            </a:extLst>
          </p:cNvPr>
          <p:cNvSpPr>
            <a:spLocks noGrp="1"/>
          </p:cNvSpPr>
          <p:nvPr>
            <p:ph type="title"/>
          </p:nvPr>
        </p:nvSpPr>
        <p:spPr/>
        <p:txBody>
          <a:bodyPr/>
          <a:lstStyle/>
          <a:p>
            <a:r>
              <a:rPr lang="en-US" dirty="0"/>
              <a:t>Two Ways to implement Grid in CSS</a:t>
            </a:r>
          </a:p>
        </p:txBody>
      </p:sp>
      <p:sp>
        <p:nvSpPr>
          <p:cNvPr id="3" name="Content Placeholder 2">
            <a:extLst>
              <a:ext uri="{FF2B5EF4-FFF2-40B4-BE49-F238E27FC236}">
                <a16:creationId xmlns:a16="http://schemas.microsoft.com/office/drawing/2014/main" id="{BCCB22F1-6C0F-42B1-81EC-822F1CBAB4AF}"/>
              </a:ext>
            </a:extLst>
          </p:cNvPr>
          <p:cNvSpPr>
            <a:spLocks noGrp="1"/>
          </p:cNvSpPr>
          <p:nvPr>
            <p:ph idx="1"/>
          </p:nvPr>
        </p:nvSpPr>
        <p:spPr/>
        <p:txBody>
          <a:bodyPr/>
          <a:lstStyle/>
          <a:p>
            <a:pPr>
              <a:buFont typeface="Wingdings" panose="05000000000000000000" pitchFamily="2" charset="2"/>
              <a:buChar char="Ø"/>
            </a:pPr>
            <a:r>
              <a:rPr lang="en-US" sz="2800" dirty="0" err="1"/>
              <a:t>Way_one</a:t>
            </a:r>
            <a:endParaRPr lang="en-US" sz="2800" dirty="0"/>
          </a:p>
          <a:p>
            <a:pPr>
              <a:buFont typeface="Wingdings" panose="05000000000000000000" pitchFamily="2" charset="2"/>
              <a:buChar char="§"/>
            </a:pPr>
            <a:r>
              <a:rPr lang="en-US" dirty="0"/>
              <a:t>Grid-template-columns</a:t>
            </a:r>
          </a:p>
          <a:p>
            <a:pPr>
              <a:buFont typeface="Wingdings" panose="05000000000000000000" pitchFamily="2" charset="2"/>
              <a:buChar char="§"/>
            </a:pPr>
            <a:r>
              <a:rPr lang="en-US" dirty="0"/>
              <a:t>Grid-template-rows</a:t>
            </a:r>
          </a:p>
          <a:p>
            <a:pPr>
              <a:buFont typeface="Wingdings" panose="05000000000000000000" pitchFamily="2" charset="2"/>
              <a:buChar char="§"/>
            </a:pPr>
            <a:r>
              <a:rPr lang="en-US" dirty="0"/>
              <a:t>Grid-column </a:t>
            </a:r>
            <a:r>
              <a:rPr lang="en-US" b="1" dirty="0">
                <a:solidFill>
                  <a:schemeClr val="accent1">
                    <a:lumMod val="75000"/>
                  </a:schemeClr>
                </a:solidFill>
              </a:rPr>
              <a:t>:</a:t>
            </a:r>
            <a:r>
              <a:rPr lang="en-US" dirty="0"/>
              <a:t> start/end</a:t>
            </a:r>
          </a:p>
          <a:p>
            <a:pPr>
              <a:buFont typeface="Wingdings" panose="05000000000000000000" pitchFamily="2" charset="2"/>
              <a:buChar char="§"/>
            </a:pPr>
            <a:r>
              <a:rPr lang="en-US" dirty="0"/>
              <a:t>Grid-row</a:t>
            </a:r>
            <a:r>
              <a:rPr lang="en-US" b="1" dirty="0">
                <a:solidFill>
                  <a:schemeClr val="accent1">
                    <a:lumMod val="75000"/>
                  </a:schemeClr>
                </a:solidFill>
              </a:rPr>
              <a:t> : </a:t>
            </a:r>
            <a:r>
              <a:rPr lang="en-US" dirty="0"/>
              <a:t>start/end</a:t>
            </a:r>
          </a:p>
        </p:txBody>
      </p:sp>
    </p:spTree>
    <p:extLst>
      <p:ext uri="{BB962C8B-B14F-4D97-AF65-F5344CB8AC3E}">
        <p14:creationId xmlns:p14="http://schemas.microsoft.com/office/powerpoint/2010/main" val="162014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3E3C-1E8B-4587-A9B6-B59D158F7C3F}"/>
              </a:ext>
            </a:extLst>
          </p:cNvPr>
          <p:cNvSpPr>
            <a:spLocks noGrp="1"/>
          </p:cNvSpPr>
          <p:nvPr>
            <p:ph type="title"/>
          </p:nvPr>
        </p:nvSpPr>
        <p:spPr/>
        <p:txBody>
          <a:bodyPr/>
          <a:lstStyle/>
          <a:p>
            <a:r>
              <a:rPr lang="en-US" dirty="0"/>
              <a:t>Two Ways to implement Grid in CSS</a:t>
            </a:r>
          </a:p>
        </p:txBody>
      </p:sp>
      <p:sp>
        <p:nvSpPr>
          <p:cNvPr id="3" name="Content Placeholder 2">
            <a:extLst>
              <a:ext uri="{FF2B5EF4-FFF2-40B4-BE49-F238E27FC236}">
                <a16:creationId xmlns:a16="http://schemas.microsoft.com/office/drawing/2014/main" id="{BCCB22F1-6C0F-42B1-81EC-822F1CBAB4AF}"/>
              </a:ext>
            </a:extLst>
          </p:cNvPr>
          <p:cNvSpPr>
            <a:spLocks noGrp="1"/>
          </p:cNvSpPr>
          <p:nvPr>
            <p:ph idx="1"/>
          </p:nvPr>
        </p:nvSpPr>
        <p:spPr/>
        <p:txBody>
          <a:bodyPr/>
          <a:lstStyle/>
          <a:p>
            <a:pPr>
              <a:buFont typeface="Wingdings" panose="05000000000000000000" pitchFamily="2" charset="2"/>
              <a:buChar char="Ø"/>
            </a:pPr>
            <a:r>
              <a:rPr lang="en-US" sz="2800" dirty="0" err="1"/>
              <a:t>Way_two</a:t>
            </a:r>
            <a:endParaRPr lang="en-US" sz="2800" dirty="0"/>
          </a:p>
          <a:p>
            <a:pPr>
              <a:buFont typeface="Wingdings" panose="05000000000000000000" pitchFamily="2" charset="2"/>
              <a:buChar char="§"/>
            </a:pPr>
            <a:r>
              <a:rPr lang="en-US" dirty="0"/>
              <a:t>Grid-template-areas</a:t>
            </a:r>
          </a:p>
          <a:p>
            <a:pPr>
              <a:buFont typeface="Wingdings" panose="05000000000000000000" pitchFamily="2" charset="2"/>
              <a:buChar char="§"/>
            </a:pPr>
            <a:r>
              <a:rPr lang="en-US" dirty="0"/>
              <a:t>Grid-area</a:t>
            </a:r>
          </a:p>
        </p:txBody>
      </p:sp>
    </p:spTree>
    <p:extLst>
      <p:ext uri="{BB962C8B-B14F-4D97-AF65-F5344CB8AC3E}">
        <p14:creationId xmlns:p14="http://schemas.microsoft.com/office/powerpoint/2010/main" val="4120035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72E1-B9ED-4516-A2F6-79E9166CC296}"/>
              </a:ext>
            </a:extLst>
          </p:cNvPr>
          <p:cNvSpPr>
            <a:spLocks noGrp="1"/>
          </p:cNvSpPr>
          <p:nvPr>
            <p:ph type="ctrTitle"/>
          </p:nvPr>
        </p:nvSpPr>
        <p:spPr/>
        <p:txBody>
          <a:bodyPr/>
          <a:lstStyle/>
          <a:p>
            <a:r>
              <a:rPr lang="en-US" b="1" dirty="0">
                <a:solidFill>
                  <a:schemeClr val="accent1">
                    <a:lumMod val="75000"/>
                  </a:schemeClr>
                </a:solidFill>
              </a:rPr>
              <a:t>Media Queries</a:t>
            </a:r>
          </a:p>
        </p:txBody>
      </p:sp>
    </p:spTree>
    <p:extLst>
      <p:ext uri="{BB962C8B-B14F-4D97-AF65-F5344CB8AC3E}">
        <p14:creationId xmlns:p14="http://schemas.microsoft.com/office/powerpoint/2010/main" val="58180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1BF2-F31C-4EAA-94B9-A30B2D841A74}"/>
              </a:ext>
            </a:extLst>
          </p:cNvPr>
          <p:cNvSpPr>
            <a:spLocks noGrp="1"/>
          </p:cNvSpPr>
          <p:nvPr>
            <p:ph type="title"/>
          </p:nvPr>
        </p:nvSpPr>
        <p:spPr/>
        <p:txBody>
          <a:bodyPr/>
          <a:lstStyle/>
          <a:p>
            <a:r>
              <a:rPr lang="en-US" dirty="0"/>
              <a:t>Media Queries</a:t>
            </a:r>
          </a:p>
        </p:txBody>
      </p:sp>
      <p:sp>
        <p:nvSpPr>
          <p:cNvPr id="3" name="Content Placeholder 2">
            <a:extLst>
              <a:ext uri="{FF2B5EF4-FFF2-40B4-BE49-F238E27FC236}">
                <a16:creationId xmlns:a16="http://schemas.microsoft.com/office/drawing/2014/main" id="{9996B8A8-C96B-4F88-975B-47CCC17AE9A5}"/>
              </a:ext>
            </a:extLst>
          </p:cNvPr>
          <p:cNvSpPr>
            <a:spLocks noGrp="1"/>
          </p:cNvSpPr>
          <p:nvPr>
            <p:ph idx="1"/>
          </p:nvPr>
        </p:nvSpPr>
        <p:spPr/>
        <p:txBody>
          <a:bodyPr/>
          <a:lstStyle/>
          <a:p>
            <a:pPr>
              <a:buFont typeface="Wingdings" panose="05000000000000000000" pitchFamily="2" charset="2"/>
              <a:buChar char="Ø"/>
            </a:pPr>
            <a:r>
              <a:rPr lang="en-US" sz="2400" dirty="0"/>
              <a:t>Tell the browser how to style an element at particular viewport dimensions</a:t>
            </a:r>
          </a:p>
          <a:p>
            <a:pPr>
              <a:buFont typeface="Wingdings" panose="05000000000000000000" pitchFamily="2" charset="2"/>
              <a:buChar char="Ø"/>
            </a:pPr>
            <a:r>
              <a:rPr lang="en-US" sz="2400" dirty="0"/>
              <a:t>Types </a:t>
            </a:r>
            <a:r>
              <a:rPr lang="en-US" sz="2400" b="1" dirty="0">
                <a:solidFill>
                  <a:schemeClr val="accent1">
                    <a:lumMod val="75000"/>
                  </a:schemeClr>
                </a:solidFill>
              </a:rPr>
              <a:t>:</a:t>
            </a:r>
            <a:r>
              <a:rPr lang="en-US" sz="2400" dirty="0"/>
              <a:t> </a:t>
            </a:r>
          </a:p>
          <a:p>
            <a:pPr>
              <a:buFont typeface="Wingdings" panose="05000000000000000000" pitchFamily="2" charset="2"/>
              <a:buChar char="§"/>
            </a:pPr>
            <a:r>
              <a:rPr lang="en-US" sz="2400" dirty="0"/>
              <a:t> all</a:t>
            </a:r>
          </a:p>
          <a:p>
            <a:pPr>
              <a:buFont typeface="Wingdings" panose="05000000000000000000" pitchFamily="2" charset="2"/>
              <a:buChar char="§"/>
            </a:pPr>
            <a:r>
              <a:rPr lang="en-US" sz="2400" dirty="0"/>
              <a:t>Screen</a:t>
            </a:r>
          </a:p>
          <a:p>
            <a:pPr>
              <a:buFont typeface="Wingdings" panose="05000000000000000000" pitchFamily="2" charset="2"/>
              <a:buChar char="§"/>
            </a:pPr>
            <a:r>
              <a:rPr lang="en-US" sz="2400" dirty="0"/>
              <a:t>Print</a:t>
            </a:r>
          </a:p>
          <a:p>
            <a:pPr>
              <a:buFont typeface="Wingdings" panose="05000000000000000000" pitchFamily="2" charset="2"/>
              <a:buChar char="§"/>
            </a:pPr>
            <a:r>
              <a:rPr lang="en-US" sz="2400" dirty="0"/>
              <a:t>Speech</a:t>
            </a:r>
          </a:p>
          <a:p>
            <a:pPr marL="0" indent="0">
              <a:buNone/>
            </a:pPr>
            <a:endParaRPr lang="en-US" sz="2400"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1364769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824</TotalTime>
  <Words>157</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Freestyle Script</vt:lpstr>
      <vt:lpstr>nunito</vt:lpstr>
      <vt:lpstr>Wingdings</vt:lpstr>
      <vt:lpstr>Retrospect</vt:lpstr>
      <vt:lpstr>Responsive Web Design</vt:lpstr>
      <vt:lpstr>Grid System</vt:lpstr>
      <vt:lpstr>Grid System CSS</vt:lpstr>
      <vt:lpstr>2-D Layout</vt:lpstr>
      <vt:lpstr>Terminology</vt:lpstr>
      <vt:lpstr>Two Ways to implement Grid in CSS</vt:lpstr>
      <vt:lpstr>Two Ways to implement Grid in CSS</vt:lpstr>
      <vt:lpstr>Media Queries</vt:lpstr>
      <vt:lpstr>Media Queries</vt:lpstr>
      <vt:lpstr>Task_One</vt:lpstr>
      <vt:lpstr>Task_Two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Flexbox</dc:title>
  <dc:creator>Hp</dc:creator>
  <cp:lastModifiedBy>Rehab farouk elsayed</cp:lastModifiedBy>
  <cp:revision>18</cp:revision>
  <dcterms:created xsi:type="dcterms:W3CDTF">2022-04-25T07:27:39Z</dcterms:created>
  <dcterms:modified xsi:type="dcterms:W3CDTF">2024-03-17T08:28:03Z</dcterms:modified>
</cp:coreProperties>
</file>