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653" r:id="rId2"/>
  </p:sldMasterIdLst>
  <p:sldIdLst>
    <p:sldId id="256" r:id="rId3"/>
    <p:sldId id="310" r:id="rId4"/>
    <p:sldId id="324" r:id="rId5"/>
    <p:sldId id="368" r:id="rId6"/>
    <p:sldId id="352" r:id="rId7"/>
    <p:sldId id="351" r:id="rId8"/>
    <p:sldId id="356" r:id="rId9"/>
    <p:sldId id="353" r:id="rId10"/>
    <p:sldId id="357" r:id="rId11"/>
    <p:sldId id="358" r:id="rId12"/>
    <p:sldId id="355" r:id="rId13"/>
    <p:sldId id="366" r:id="rId14"/>
    <p:sldId id="367" r:id="rId15"/>
    <p:sldId id="354" r:id="rId16"/>
    <p:sldId id="359" r:id="rId17"/>
    <p:sldId id="336" r:id="rId18"/>
    <p:sldId id="360" r:id="rId19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 autoAdjust="0"/>
    <p:restoredTop sz="94660"/>
  </p:normalViewPr>
  <p:slideViewPr>
    <p:cSldViewPr>
      <p:cViewPr>
        <p:scale>
          <a:sx n="84" d="100"/>
          <a:sy n="84" d="100"/>
        </p:scale>
        <p:origin x="-7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7" y="3346"/>
                <a:ext cx="2852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B5CFC-A030-4800-A6F5-687E8FBA3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A6FB6-EF75-4099-B5FF-FAFB4F439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A0B2B-F56A-4A21-9A3D-C83E61ABF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31355-3B7A-4D73-B293-E04AE70A1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6C9D0-9FFF-4522-9F53-445FFF7FA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1C77B-31A8-412A-9F55-F8EDAD25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0FFA-33D3-43C2-9104-DFB123128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7A5C-3A7D-4AA9-814B-7802BD22B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7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90F7-D2CE-4763-81B1-9D2CB0E1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4A6F-581F-4D22-90B0-C0169D5FF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5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777E-F71C-4D54-B22C-9E5DFEBBA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BD541-E25D-431C-9B64-0598D32D3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9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9A3D2-70BB-4DC4-8119-BA3A018F2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9110A-0CDA-4329-B9FB-EFB19E928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2FF4-8B48-4567-BA05-6FAA9553F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9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350E-96BB-4806-A720-9B9D86D9D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200E7-2906-48C0-BC0B-CDE4D9149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86E77-C7FB-4974-818F-ECF765A9D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6C755-3DC3-4673-BF36-D23E5C035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A54B-E661-4764-A45F-7E29BC9D6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A5A33-594E-4B23-948D-CB8A8CE68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86C2-8CE2-4842-85BD-7C71D743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22A63-F59E-468C-973C-BEF5E7C3B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3F898-B4A8-4F16-9624-F85E00CE9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D34963-D684-4A66-BC9F-4059A7988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7" y="3346"/>
                <a:ext cx="2852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A6E2F060-96A3-46BE-9898-4CA4625BE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6725"/>
            <a:ext cx="7772400" cy="23018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o-RO" sz="4000" dirty="0" smtClean="0"/>
              <a:t>TEHNICI DE RESTAURARE</a:t>
            </a:r>
            <a:br>
              <a:rPr lang="ro-RO" sz="4000" dirty="0" smtClean="0"/>
            </a:br>
            <a:r>
              <a:rPr lang="ro-RO" sz="4000" dirty="0" smtClean="0"/>
              <a:t>PARTEA I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689768"/>
                <a:ext cx="8229600" cy="5634831"/>
              </a:xfrm>
            </p:spPr>
            <p:txBody>
              <a:bodyPr/>
              <a:lstStyle/>
              <a:p>
                <a:pPr lvl="1"/>
                <a:r>
                  <a:rPr lang="ro-RO" sz="1800" dirty="0" smtClean="0"/>
                  <a:t>zgomotul </a:t>
                </a:r>
                <a:r>
                  <a:rPr lang="ro-RO" sz="1800" dirty="0"/>
                  <a:t>uniform,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𝜂</m:t>
                    </m:r>
                    <m:r>
                      <a:rPr lang="ro-RO" sz="1800" i="1">
                        <a:latin typeface="Cambria Math"/>
                      </a:rPr>
                      <m:t>∼</m:t>
                    </m:r>
                    <m:r>
                      <a:rPr lang="ro-RO" sz="18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𝑎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ro-RO" sz="1800" dirty="0"/>
                  <a:t>, 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o-RO" sz="18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ro-RO" sz="1800" i="1">
                                <a:latin typeface="Cambria Math"/>
                              </a:rPr>
                              <m:t>,       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𝑏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≥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≥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ro-RO" sz="1800" i="1">
                                <a:latin typeface="Cambria Math"/>
                              </a:rPr>
                              <m:t>0,                       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𝑎𝑙𝑡𝑓𝑒𝑙</m:t>
                            </m:r>
                          </m:e>
                        </m:eqAr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       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𝑎</m:t>
                        </m:r>
                        <m:r>
                          <a:rPr lang="ro-RO" sz="1800" i="1">
                            <a:latin typeface="Cambria Math"/>
                          </a:rPr>
                          <m:t>+</m:t>
                        </m:r>
                        <m:r>
                          <a:rPr lang="ro-RO" sz="1800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o-RO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ro-RO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r>
                  <a:rPr lang="ro-RO" sz="1800" dirty="0"/>
                  <a:t>.</a:t>
                </a:r>
                <a:endParaRPr lang="en-US" sz="1800" dirty="0"/>
              </a:p>
              <a:p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i="1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altLang="en-US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689768"/>
                <a:ext cx="8229600" cy="5634831"/>
              </a:xfrm>
              <a:blipFill rotWithShape="1">
                <a:blip r:embed="rId2"/>
                <a:stretch>
                  <a:fillRect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429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05891"/>
            <a:ext cx="4429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1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Picture 22"/>
          <p:cNvPicPr/>
          <p:nvPr/>
        </p:nvPicPr>
        <p:blipFill rotWithShape="1">
          <a:blip r:embed="rId2"/>
          <a:srcRect l="27404" t="25371" r="22917" b="12771"/>
          <a:stretch/>
        </p:blipFill>
        <p:spPr bwMode="auto">
          <a:xfrm>
            <a:off x="381000" y="685800"/>
            <a:ext cx="8305800" cy="563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44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618332"/>
            <a:ext cx="8229600" cy="544036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b="1" dirty="0" smtClean="0"/>
              <a:t>Observa</a:t>
            </a:r>
            <a:r>
              <a:rPr lang="ro-RO" sz="1800" b="1" dirty="0" smtClean="0"/>
              <a:t>ție </a:t>
            </a:r>
            <a:r>
              <a:rPr lang="ro-RO" sz="1800" dirty="0" smtClean="0"/>
              <a:t>Dacă Imagine este imaginea de intrare NxM, în MATLAB zgomotul poate fi simultat prin generarea de variabile aleatoare conform distribuției date sau prin apelul funcției </a:t>
            </a:r>
            <a:r>
              <a:rPr lang="ro-RO" sz="1800" i="1" dirty="0" smtClean="0"/>
              <a:t>imnoise</a:t>
            </a:r>
            <a:r>
              <a:rPr lang="ro-RO" sz="1800" dirty="0" smtClean="0"/>
              <a:t>, astfel</a:t>
            </a:r>
          </a:p>
          <a:p>
            <a:pPr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o-RO" altLang="en-US" sz="1800" dirty="0" smtClean="0"/>
              <a:t>Zgomot gaussian cu medie </a:t>
            </a:r>
            <a:r>
              <a:rPr lang="ro-RO" altLang="en-US" sz="1800" i="1" dirty="0" smtClean="0"/>
              <a:t>med</a:t>
            </a:r>
            <a:r>
              <a:rPr lang="ro-RO" altLang="en-US" sz="1800" dirty="0" smtClean="0"/>
              <a:t> și varianță </a:t>
            </a:r>
            <a:r>
              <a:rPr lang="ro-RO" altLang="en-US" sz="1800" i="1" dirty="0" smtClean="0"/>
              <a:t>var</a:t>
            </a:r>
            <a:r>
              <a:rPr lang="en-US" altLang="en-US" sz="1800" dirty="0" smtClean="0"/>
              <a:t>:</a:t>
            </a:r>
            <a:endParaRPr lang="ro-RO" altLang="en-US" sz="1800" dirty="0" smtClean="0"/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ro-RO" altLang="en-US" sz="1800" dirty="0" smtClean="0"/>
              <a:t>apel </a:t>
            </a:r>
            <a:r>
              <a:rPr lang="ro-RO" altLang="en-US" sz="1800" i="1" dirty="0" smtClean="0"/>
              <a:t>imnoise</a:t>
            </a:r>
            <a:r>
              <a:rPr lang="ro-RO" altLang="en-US" sz="1800" dirty="0" smtClean="0"/>
              <a:t> </a:t>
            </a:r>
            <a:r>
              <a:rPr lang="en-US" altLang="en-US" sz="1800" dirty="0" smtClean="0"/>
              <a:t>: </a:t>
            </a:r>
            <a:r>
              <a:rPr lang="ro-RO" altLang="en-US" sz="1800" i="1" dirty="0" smtClean="0"/>
              <a:t>imnoise(Imagine,</a:t>
            </a:r>
            <a:r>
              <a:rPr lang="ro-RO" altLang="en-US" sz="1800" i="1" dirty="0"/>
              <a:t>'gaussian',</a:t>
            </a:r>
            <a:r>
              <a:rPr lang="ro-RO" altLang="en-US" sz="1800" i="1" dirty="0" smtClean="0"/>
              <a:t>med,var), m</a:t>
            </a:r>
            <a:r>
              <a:rPr lang="en-US" altLang="en-US" sz="1800" i="1" dirty="0" err="1" smtClean="0"/>
              <a:t>ed</a:t>
            </a:r>
            <a:r>
              <a:rPr lang="ro-RO" altLang="en-US" sz="1800" dirty="0" smtClean="0"/>
              <a:t>,</a:t>
            </a:r>
            <a:r>
              <a:rPr lang="en-US" altLang="en-US" sz="1800" dirty="0" smtClean="0"/>
              <a:t> </a:t>
            </a:r>
            <a:r>
              <a:rPr lang="ro-RO" altLang="en-US" sz="1800" i="1" dirty="0" smtClean="0"/>
              <a:t>v</a:t>
            </a:r>
            <a:r>
              <a:rPr lang="en-US" altLang="en-US" sz="1800" i="1" dirty="0" err="1" smtClean="0"/>
              <a:t>ar</a:t>
            </a:r>
            <a:r>
              <a:rPr lang="ro-RO" altLang="en-US" sz="1800" dirty="0" smtClean="0"/>
              <a:t> subunitare</a:t>
            </a:r>
            <a:r>
              <a:rPr lang="en-US" altLang="en-US" sz="1800" dirty="0" smtClean="0"/>
              <a:t>. </a:t>
            </a:r>
            <a:r>
              <a:rPr lang="ro-RO" altLang="en-US" sz="1800" dirty="0" smtClean="0"/>
              <a:t>În acest caz imaginea este normalizata, este aplicat zgomotul și apoi se revine la o imagine cu elemente uint8</a:t>
            </a:r>
            <a:r>
              <a:rPr lang="ro-RO" altLang="en-US" sz="1800" dirty="0"/>
              <a:t>.</a:t>
            </a:r>
            <a:r>
              <a:rPr lang="en-US" altLang="en-US" sz="1800" dirty="0" smtClean="0"/>
              <a:t> </a:t>
            </a:r>
            <a:endParaRPr lang="ro-RO" altLang="en-US" sz="1800" dirty="0" smtClean="0"/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ro-RO" altLang="en-US" sz="1800" dirty="0" smtClean="0"/>
              <a:t>sau construcția unei matrice cu zgomot distribuit cu medie </a:t>
            </a:r>
            <a:r>
              <a:rPr lang="ro-RO" altLang="en-US" sz="1800" i="1" dirty="0" smtClean="0"/>
              <a:t>med</a:t>
            </a:r>
            <a:r>
              <a:rPr lang="ro-RO" altLang="en-US" sz="1800" dirty="0" smtClean="0"/>
              <a:t> și varianta </a:t>
            </a:r>
            <a:r>
              <a:rPr lang="ro-RO" altLang="en-US" sz="1800" i="1" dirty="0" smtClean="0"/>
              <a:t>var</a:t>
            </a:r>
            <a:r>
              <a:rPr lang="ro-RO" altLang="en-US" sz="1800" dirty="0" smtClean="0"/>
              <a:t> </a:t>
            </a:r>
            <a:r>
              <a:rPr lang="ro-RO" altLang="en-US" sz="1800" i="1" dirty="0" smtClean="0"/>
              <a:t>– normrnd(med,var,</a:t>
            </a:r>
            <a:r>
              <a:rPr lang="en-US" altLang="en-US" sz="1800" i="1" dirty="0" smtClean="0"/>
              <a:t>[N,M])</a:t>
            </a:r>
            <a:r>
              <a:rPr lang="ro-RO" altLang="en-US" sz="1800" i="1" dirty="0" smtClean="0"/>
              <a:t> </a:t>
            </a:r>
            <a:r>
              <a:rPr lang="ro-RO" altLang="en-US" sz="1800" dirty="0" smtClean="0"/>
              <a:t>și adunarea la imaginea inițială</a:t>
            </a:r>
          </a:p>
          <a:p>
            <a:pPr marL="914400" lvl="2" indent="0" algn="just">
              <a:buNone/>
            </a:pPr>
            <a:endParaRPr lang="ro-RO" altLang="en-US" sz="1800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o-RO" altLang="en-US" sz="1800" dirty="0" smtClean="0"/>
              <a:t>Zgomot sare și piper, cu probabilitatea de a fi afectați în medie </a:t>
            </a:r>
            <a:r>
              <a:rPr lang="ro-RO" altLang="en-US" sz="1800" i="1" dirty="0" smtClean="0"/>
              <a:t>prob</a:t>
            </a:r>
            <a:r>
              <a:rPr lang="ro-RO" altLang="en-US" sz="1800" dirty="0" smtClean="0"/>
              <a:t>*N*M pixeli din imagine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ro-RO" altLang="en-US" sz="1800" dirty="0" smtClean="0"/>
              <a:t>  prin apelul </a:t>
            </a:r>
            <a:r>
              <a:rPr lang="en-US" sz="1800" dirty="0" err="1" smtClean="0"/>
              <a:t>imnoise</a:t>
            </a:r>
            <a:r>
              <a:rPr lang="en-US" sz="1800" dirty="0" smtClean="0"/>
              <a:t>(</a:t>
            </a:r>
            <a:r>
              <a:rPr lang="ro-RO" sz="1800" dirty="0" smtClean="0"/>
              <a:t>Imagine</a:t>
            </a:r>
            <a:r>
              <a:rPr lang="en-US" sz="1800" dirty="0" smtClean="0"/>
              <a:t>,</a:t>
            </a:r>
            <a:r>
              <a:rPr lang="en-US" sz="1800" dirty="0"/>
              <a:t>'salt &amp; pepper</a:t>
            </a:r>
            <a:r>
              <a:rPr lang="en-US" sz="1800" dirty="0" smtClean="0"/>
              <a:t>',</a:t>
            </a:r>
            <a:r>
              <a:rPr lang="ro-RO" sz="1800" dirty="0" smtClean="0"/>
              <a:t>prob</a:t>
            </a:r>
            <a:r>
              <a:rPr lang="en-US" sz="1800" dirty="0" smtClean="0"/>
              <a:t>)</a:t>
            </a:r>
            <a:endParaRPr lang="ro-RO" sz="1800" dirty="0" smtClean="0"/>
          </a:p>
          <a:p>
            <a:pPr lvl="2" algn="just"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marL="457200" lvl="1" indent="0" algn="just">
              <a:buNone/>
            </a:pPr>
            <a:endParaRPr lang="ro-RO" altLang="en-US" sz="1800" dirty="0"/>
          </a:p>
          <a:p>
            <a:pPr lvl="1" algn="just">
              <a:buFont typeface="Wingdings" panose="05000000000000000000" pitchFamily="2" charset="2"/>
              <a:buChar char="q"/>
            </a:pPr>
            <a:endParaRPr lang="ro-RO" altLang="en-US" sz="1800" dirty="0"/>
          </a:p>
          <a:p>
            <a:pPr lvl="1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57200" lvl="1" indent="0" algn="just">
              <a:buNone/>
            </a:pPr>
            <a:endParaRPr lang="en-US" altLang="en-US" sz="1800" dirty="0" smtClean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618332"/>
                <a:ext cx="8229600" cy="5440362"/>
              </a:xfrm>
            </p:spPr>
            <p:txBody>
              <a:bodyPr/>
              <a:lstStyle/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Zgomot uniform pe </a:t>
                </a:r>
                <a:r>
                  <a:rPr lang="en-US" sz="1800" dirty="0" smtClean="0"/>
                  <a:t>[</a:t>
                </a:r>
                <a:r>
                  <a:rPr lang="en-US" sz="1800" dirty="0" err="1" smtClean="0"/>
                  <a:t>a,b</a:t>
                </a:r>
                <a:r>
                  <a:rPr lang="en-US" sz="1800" dirty="0" smtClean="0"/>
                  <a:t>] </a:t>
                </a:r>
                <a:r>
                  <a:rPr lang="ro-RO" sz="1800" dirty="0" smtClean="0"/>
                  <a:t>(U(a,b))</a:t>
                </a:r>
              </a:p>
              <a:p>
                <a:pPr lvl="2"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prin </a:t>
                </a:r>
                <a:r>
                  <a:rPr lang="ro-RO" altLang="en-US" sz="1800" dirty="0"/>
                  <a:t>construcția unei matrice </a:t>
                </a:r>
                <a:r>
                  <a:rPr lang="ro-RO" altLang="en-US" sz="1800" dirty="0" smtClean="0"/>
                  <a:t>apelând </a:t>
                </a:r>
                <a:r>
                  <a:rPr lang="ro-RO" altLang="en-US" sz="1800" i="1" dirty="0" smtClean="0"/>
                  <a:t> unifrnd(a,b,</a:t>
                </a:r>
                <a:r>
                  <a:rPr lang="en-US" altLang="en-US" sz="1800" i="1" dirty="0"/>
                  <a:t>[N,M])</a:t>
                </a:r>
                <a:r>
                  <a:rPr lang="ro-RO" altLang="en-US" sz="1800" i="1" dirty="0"/>
                  <a:t> </a:t>
                </a:r>
                <a:r>
                  <a:rPr lang="ro-RO" altLang="en-US" sz="1800" dirty="0"/>
                  <a:t>și adunarea la imaginea </a:t>
                </a:r>
                <a:r>
                  <a:rPr lang="ro-RO" altLang="en-US" sz="1800" dirty="0" smtClean="0"/>
                  <a:t>inițială </a:t>
                </a:r>
                <a:r>
                  <a:rPr lang="ro-RO" altLang="en-US" sz="1800" i="1" dirty="0" smtClean="0"/>
                  <a:t>Imagine</a:t>
                </a:r>
              </a:p>
              <a:p>
                <a:pPr marL="914400" lvl="2" indent="0" algn="just">
                  <a:buNone/>
                </a:pPr>
                <a:endParaRPr lang="ro-RO" altLang="en-US" sz="1800" i="1" dirty="0" smtClean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altLang="en-US" sz="1800" dirty="0" smtClean="0"/>
                  <a:t>Zgomot exponențial negativ cu parametrul a</a:t>
                </a:r>
                <a:r>
                  <a:rPr lang="en-US" altLang="en-US" sz="1800" dirty="0" smtClean="0"/>
                  <a:t>&gt;0</a:t>
                </a:r>
                <a:r>
                  <a:rPr lang="ro-RO" altLang="en-US" sz="1800" dirty="0" smtClean="0"/>
                  <a:t> </a:t>
                </a:r>
              </a:p>
              <a:p>
                <a:pPr lvl="2" algn="just">
                  <a:buFont typeface="Wingdings" panose="05000000000000000000" pitchFamily="2" charset="2"/>
                  <a:buChar char="q"/>
                </a:pPr>
                <a:r>
                  <a:rPr lang="ro-RO" altLang="en-US" sz="1800" dirty="0" smtClean="0"/>
                  <a:t>prin </a:t>
                </a:r>
                <a:r>
                  <a:rPr lang="ro-RO" altLang="en-US" sz="1800" dirty="0"/>
                  <a:t>construcția unei matrice cu </a:t>
                </a:r>
                <a:r>
                  <a:rPr lang="ro-RO" altLang="en-US" sz="1800" dirty="0" smtClean="0"/>
                  <a:t>zgomot și adunarea la imaginea inițială </a:t>
                </a:r>
                <a:r>
                  <a:rPr lang="ro-RO" altLang="en-US" sz="1800" i="1" dirty="0"/>
                  <a:t>Imagine</a:t>
                </a:r>
                <a:r>
                  <a:rPr lang="ro-RO" altLang="en-US" sz="1800" dirty="0" smtClean="0"/>
                  <a:t>, pe baza următoarei observații: dacă U este o variabilă aleatoare distribuită U(0,1), atunci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alt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alt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ro-RO" altLang="en-US" sz="1800" b="0" i="1" smtClean="0">
                            <a:latin typeface="Cambria Math"/>
                          </a:rPr>
                          <m:t>𝑙𝑛</m:t>
                        </m:r>
                        <m:d>
                          <m:dPr>
                            <m:ctrlPr>
                              <a:rPr lang="ro-RO" alt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altLang="en-US" sz="1800" b="0" i="1" smtClean="0">
                                <a:latin typeface="Cambria Math"/>
                              </a:rPr>
                              <m:t>𝑈</m:t>
                            </m:r>
                          </m:e>
                        </m:d>
                      </m:num>
                      <m:den>
                        <m:r>
                          <a:rPr lang="ro-RO" altLang="en-US" sz="1800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ro-RO" altLang="en-US" sz="1800" dirty="0" smtClean="0"/>
                  <a:t> este cu distribuție exponențială negativă</a:t>
                </a:r>
              </a:p>
              <a:p>
                <a:pPr marL="914400" lvl="2" indent="0" algn="just">
                  <a:buNone/>
                </a:pPr>
                <a:endParaRPr lang="ro-RO" altLang="en-US" sz="1800" dirty="0" smtClean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altLang="en-US" sz="1800" dirty="0" smtClean="0"/>
                  <a:t>Zgomot Rayleigh cu parametrii a=0 și b</a:t>
                </a:r>
                <a:r>
                  <a:rPr lang="en-US" altLang="en-US" sz="1800" dirty="0" smtClean="0"/>
                  <a:t>&gt;</a:t>
                </a:r>
                <a:r>
                  <a:rPr lang="ro-RO" altLang="en-US" sz="1800" dirty="0" smtClean="0"/>
                  <a:t>0 </a:t>
                </a:r>
              </a:p>
              <a:p>
                <a:pPr lvl="2" algn="just">
                  <a:buFont typeface="Wingdings" panose="05000000000000000000" pitchFamily="2" charset="2"/>
                  <a:buChar char="q"/>
                </a:pPr>
                <a:r>
                  <a:rPr lang="ro-RO" altLang="en-US" sz="1800" dirty="0" smtClean="0"/>
                  <a:t>prin </a:t>
                </a:r>
                <a:r>
                  <a:rPr lang="ro-RO" altLang="en-US" sz="1800" dirty="0"/>
                  <a:t>construcția unei matrice cu zgomot și adunarea la imaginea inițială, pe baza următoarei observații: dacă U este o variabilă aleatoare distribuită U(0,1), atunci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altLang="en-US" sz="18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o-RO" alt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altLang="en-US" sz="1800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ro-RO" alt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ro-RO" altLang="en-US" sz="1800" b="0" i="1" smtClean="0">
                        <a:latin typeface="Cambria Math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ro-RO" altLang="en-US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o-RO" altLang="en-US" sz="1800" b="0" i="1" smtClean="0">
                            <a:latin typeface="Cambria Math"/>
                          </a:rPr>
                          <m:t>−2</m:t>
                        </m:r>
                        <m:r>
                          <a:rPr lang="ro-RO" altLang="en-US" sz="1800" b="0" i="1" smtClean="0">
                            <a:latin typeface="Cambria Math"/>
                          </a:rPr>
                          <m:t>𝑙𝑛</m:t>
                        </m:r>
                        <m:d>
                          <m:dPr>
                            <m:ctrlPr>
                              <a:rPr lang="ro-RO" alt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altLang="en-US" sz="1800" b="0" i="1" smtClean="0">
                                <a:latin typeface="Cambria Math"/>
                              </a:rPr>
                              <m:t>𝑈</m:t>
                            </m:r>
                          </m:e>
                        </m:d>
                      </m:e>
                    </m:rad>
                  </m:oMath>
                </a14:m>
                <a:r>
                  <a:rPr lang="ro-RO" altLang="en-US" sz="1800" dirty="0" smtClean="0"/>
                  <a:t>este </a:t>
                </a:r>
                <a:r>
                  <a:rPr lang="ro-RO" altLang="en-US" sz="1800" dirty="0"/>
                  <a:t>cu distribuție </a:t>
                </a:r>
                <a:r>
                  <a:rPr lang="ro-RO" altLang="en-US" sz="1800" dirty="0" smtClean="0"/>
                  <a:t>Rayleigh cu parametrii 0 și b.</a:t>
                </a:r>
                <a:endParaRPr lang="ro-RO" altLang="en-US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ro-RO" altLang="en-US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ro-RO" altLang="en-US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altLang="en-US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618332"/>
                <a:ext cx="8229600" cy="5440362"/>
              </a:xfrm>
              <a:blipFill rotWithShape="1">
                <a:blip r:embed="rId2"/>
                <a:stretch>
                  <a:fillRect t="-56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lvl="1"/>
            <a:r>
              <a:rPr lang="ro-RO" altLang="en-US" sz="2600" b="1" dirty="0" smtClean="0">
                <a:solidFill>
                  <a:schemeClr val="bg2"/>
                </a:solidFill>
              </a:rPr>
              <a:t>III. Estimarea componentei zgomot</a:t>
            </a:r>
            <a:endParaRPr lang="ro-RO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440362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Metoda </a:t>
                </a:r>
                <a:r>
                  <a:rPr lang="ro-RO" sz="1800" dirty="0"/>
                  <a:t>optimă de evaluare a zgomotului presupune accesul la sistemul care a generat zgomotul. </a:t>
                </a:r>
                <a:r>
                  <a:rPr lang="ro-RO" sz="1800" dirty="0" smtClean="0"/>
                  <a:t>Dacă </a:t>
                </a:r>
                <a:r>
                  <a:rPr lang="ro-RO" sz="1800" dirty="0"/>
                  <a:t>procesul de generare a zgomotului este aplicat imaginilor având un singur nivel de gri (imagini de tip “perete alb”), atunci este obţinută o selecţie pe baza căreia se </a:t>
                </a:r>
                <a:r>
                  <a:rPr lang="ro-RO" sz="1800" dirty="0" smtClean="0"/>
                  <a:t>po</a:t>
                </a:r>
                <a:r>
                  <a:rPr lang="en-US" sz="1800" dirty="0" smtClean="0"/>
                  <a:t>t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analiza din punct de vedere statistic tipul şi parametrii variabilei aleatoare zgomot.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Dac</a:t>
                </a:r>
                <a:r>
                  <a:rPr lang="ro-RO" sz="1800" dirty="0"/>
                  <a:t>ă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sunt disponibile doar imaginile corupte cu un anumit tip de </a:t>
                </a:r>
                <a:r>
                  <a:rPr lang="ro-RO" sz="1800" dirty="0" smtClean="0"/>
                  <a:t>zgomot </a:t>
                </a:r>
                <a:r>
                  <a:rPr lang="ro-RO" sz="1800" dirty="0"/>
                  <a:t>parametrii funcției de densitate de probabilitate pot fi estimați pe baza unor </a:t>
                </a:r>
                <a:r>
                  <a:rPr lang="ro-RO" sz="1800" dirty="0" err="1"/>
                  <a:t>subimagini</a:t>
                </a:r>
                <a:r>
                  <a:rPr lang="ro-RO" sz="1800" dirty="0"/>
                  <a:t> </a:t>
                </a:r>
                <a:r>
                  <a:rPr lang="ro-RO" sz="1800" i="1" dirty="0"/>
                  <a:t>S</a:t>
                </a:r>
                <a:r>
                  <a:rPr lang="ro-RO" sz="1800" dirty="0"/>
                  <a:t> cu nivel de gri relativ constant, reprezentând zone de fundal. Pentru aceste zone este calculată histograma </a:t>
                </a:r>
                <a:r>
                  <a:rPr lang="ro-RO" sz="1800" dirty="0" err="1"/>
                  <a:t>subimaginii</a:t>
                </a:r>
                <a:r>
                  <a:rPr lang="ro-RO" sz="1800" dirty="0"/>
                  <a:t>, ea fiind </a:t>
                </a:r>
                <a:r>
                  <a:rPr lang="ro-RO" sz="1800" dirty="0" smtClean="0"/>
                  <a:t>corespunzătoare </a:t>
                </a:r>
                <a:r>
                  <a:rPr lang="ro-RO" sz="1800" dirty="0"/>
                  <a:t>modelului de zgomot care a determinat perturbarea imaginilor observate (pe baza formei histogramei este determinat tipul de zgomot indus de senzor). Fie </a:t>
                </a:r>
                <a:r>
                  <a:rPr lang="ro-RO" sz="1800" i="1" dirty="0"/>
                  <a:t>L</a:t>
                </a:r>
                <a:r>
                  <a:rPr lang="ro-RO" sz="1800" dirty="0"/>
                  <a:t> numărul nivelurilor de gri. Histograma </a:t>
                </a:r>
                <a:r>
                  <a:rPr lang="ro-RO" sz="1800" dirty="0" smtClean="0"/>
                  <a:t>su</a:t>
                </a:r>
                <a:r>
                  <a:rPr lang="en-US" sz="1800" dirty="0" smtClean="0"/>
                  <a:t>b</a:t>
                </a:r>
                <a:r>
                  <a:rPr lang="ro-RO" sz="1800" dirty="0" smtClean="0"/>
                  <a:t>imaginii </a:t>
                </a:r>
                <a:r>
                  <a:rPr lang="ro-RO" sz="1800" i="1" dirty="0"/>
                  <a:t>S</a:t>
                </a:r>
                <a:r>
                  <a:rPr lang="ro-RO" sz="1800" dirty="0"/>
                  <a:t> </a:t>
                </a:r>
                <a:r>
                  <a:rPr lang="ro-RO" sz="1800" dirty="0" smtClean="0"/>
                  <a:t>este</a:t>
                </a:r>
                <a:endParaRPr lang="ro-R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RO" sz="1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ro-RO" sz="18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ro-RO" sz="1800" i="1">
                          <a:latin typeface="Cambria Math"/>
                        </a:rPr>
                        <m:t>,   </m:t>
                      </m:r>
                      <m:r>
                        <a:rPr lang="ro-RO" sz="1800" i="1">
                          <a:latin typeface="Cambria Math"/>
                        </a:rPr>
                        <m:t>𝑘</m:t>
                      </m:r>
                      <m:r>
                        <a:rPr lang="ro-RO" sz="1800" i="1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0,1,⋯,</m:t>
                          </m:r>
                          <m:r>
                            <a:rPr lang="ro-RO" sz="1800" i="1">
                              <a:latin typeface="Cambria Math"/>
                            </a:rPr>
                            <m:t>𝐿</m:t>
                          </m:r>
                          <m:r>
                            <a:rPr lang="ro-RO" sz="1800" i="1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o-RO" sz="1800" dirty="0"/>
              </a:p>
              <a:p>
                <a:pPr marL="0" indent="0">
                  <a:buNone/>
                </a:pPr>
                <a:r>
                  <a:rPr lang="ro-RO" sz="1800" dirty="0"/>
                  <a:t>unde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1800" dirty="0"/>
                  <a:t> este numărul de apariții </a:t>
                </a:r>
                <a:r>
                  <a:rPr lang="ro-RO" sz="1800" dirty="0" smtClean="0"/>
                  <a:t>a</a:t>
                </a:r>
                <a:r>
                  <a:rPr lang="en-US" sz="1800" dirty="0" smtClean="0"/>
                  <a:t>le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lui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1800" dirty="0"/>
                  <a:t> ca valoare a pixelilor </a:t>
                </a:r>
                <a:r>
                  <a:rPr lang="ro-RO" sz="1800" dirty="0" err="1"/>
                  <a:t>subimaginii</a:t>
                </a:r>
                <a:r>
                  <a:rPr lang="ro-RO" sz="1800" dirty="0"/>
                  <a:t> și </a:t>
                </a:r>
                <a:r>
                  <a:rPr lang="ro-RO" sz="1800" i="1" dirty="0"/>
                  <a:t>n</a:t>
                </a:r>
                <a:r>
                  <a:rPr lang="ro-RO" sz="1800" dirty="0"/>
                  <a:t> este numărul total de pixeli din </a:t>
                </a:r>
                <a:r>
                  <a:rPr lang="ro-RO" sz="1800" i="1" dirty="0"/>
                  <a:t>S</a:t>
                </a:r>
                <a:r>
                  <a:rPr lang="ro-RO" sz="1800" dirty="0"/>
                  <a:t>.</a:t>
                </a:r>
              </a:p>
              <a:p>
                <a:endParaRPr lang="ro-RO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440362"/>
              </a:xfrm>
              <a:blipFill rotWithShape="1">
                <a:blip r:embed="rId2"/>
                <a:stretch>
                  <a:fillRect l="-593" t="-56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149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301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618332"/>
                <a:ext cx="8229600" cy="544036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Pe </a:t>
                </a:r>
                <a:r>
                  <a:rPr lang="ro-RO" sz="1800" dirty="0"/>
                  <a:t>baza distribuției de probabilitate </a:t>
                </a:r>
                <a:r>
                  <a:rPr lang="en-US" sz="1800" dirty="0" smtClean="0"/>
                  <a:t>d</a:t>
                </a:r>
                <a:r>
                  <a:rPr lang="ro-RO" sz="1800" dirty="0" smtClean="0"/>
                  <a:t>ate de histogramă, </a:t>
                </a:r>
                <a:r>
                  <a:rPr lang="ro-RO" sz="1800" dirty="0"/>
                  <a:t>parametrii medie și </a:t>
                </a:r>
                <a:r>
                  <a:rPr lang="ro-RO" sz="1800" dirty="0" smtClean="0"/>
                  <a:t>vari</a:t>
                </a:r>
                <a:r>
                  <a:rPr lang="en-US" sz="1800" dirty="0" smtClean="0"/>
                  <a:t>a</a:t>
                </a:r>
                <a:r>
                  <a:rPr lang="ro-RO" sz="1800" smtClean="0"/>
                  <a:t>nță </a:t>
                </a:r>
                <a:r>
                  <a:rPr lang="ro-RO" sz="1800" dirty="0"/>
                  <a:t>corespunzători pixelilor din </a:t>
                </a:r>
                <a:r>
                  <a:rPr lang="ro-RO" sz="1800" i="1" dirty="0"/>
                  <a:t>S</a:t>
                </a:r>
                <a:r>
                  <a:rPr lang="ro-RO" sz="1800" dirty="0"/>
                  <a:t> sunt estimați prin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i="1">
                              <a:latin typeface="Cambria Math"/>
                            </a:rPr>
                            <m:t>𝜇</m:t>
                          </m:r>
                        </m:e>
                      </m:acc>
                      <m:r>
                        <a:rPr lang="ro-RO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𝑘</m:t>
                          </m:r>
                          <m:r>
                            <a:rPr lang="ro-RO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𝐿</m:t>
                          </m:r>
                          <m:r>
                            <a:rPr lang="ro-RO" sz="18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o-RO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𝑘</m:t>
                          </m:r>
                          <m:r>
                            <a:rPr lang="ro-RO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𝐿</m:t>
                          </m:r>
                          <m:r>
                            <a:rPr lang="ro-RO" sz="18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Relațiile </a:t>
                </a:r>
                <a:r>
                  <a:rPr lang="ro-RO" sz="1800" dirty="0" smtClean="0"/>
                  <a:t>caracterizează </a:t>
                </a:r>
                <a:r>
                  <a:rPr lang="ro-RO" sz="1800" dirty="0"/>
                  <a:t>media și varianța în cazul repartiției gaussiene. Dacă densitatea de probabilitate este identificată (pe baza formei histogramei) ca fiind Rayleigh, uniformă sau exponențială, atunci parametrii distribuțiilor sunt calculați </a:t>
                </a:r>
                <a:r>
                  <a:rPr lang="ro-RO" sz="1800" dirty="0" smtClean="0"/>
                  <a:t>ținând </a:t>
                </a:r>
                <a:r>
                  <a:rPr lang="ro-RO" sz="1800" dirty="0"/>
                  <a:t>cont de legătura dintre aceștia și valorile medie și varianță</a:t>
                </a:r>
                <a:r>
                  <a:rPr lang="ro-RO" sz="1800" dirty="0" smtClean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În cazul zgomotului sare și piper, estimarea parametrilor necesită calculul frecvențelor de apariție normalizate ale nivelurilor de gri 0 și </a:t>
                </a:r>
                <a:r>
                  <a:rPr lang="ro-RO" sz="1800" i="1" dirty="0"/>
                  <a:t>L</a:t>
                </a:r>
                <a:r>
                  <a:rPr lang="ro-RO" sz="1800" dirty="0"/>
                  <a:t>-1.  Obținerea acestor estimații necesită selectarea </a:t>
                </a:r>
                <a:r>
                  <a:rPr lang="ro-RO" sz="1800" dirty="0" smtClean="0"/>
                  <a:t>une</a:t>
                </a:r>
                <a:r>
                  <a:rPr lang="en-US" sz="1800" dirty="0" err="1"/>
                  <a:t>i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subimagini relativ constante cu nivele de gri intermediare și în care să existe pixeli cu valorile de gri 0 și respectiv </a:t>
                </a:r>
                <a:r>
                  <a:rPr lang="ro-RO" sz="1800" i="1" dirty="0" smtClean="0"/>
                  <a:t>L</a:t>
                </a:r>
                <a:r>
                  <a:rPr lang="en-US" sz="1800" dirty="0" smtClean="0"/>
                  <a:t>-1</a:t>
                </a:r>
                <a:r>
                  <a:rPr lang="ro-RO" sz="1800" dirty="0" smtClean="0"/>
                  <a:t>. </a:t>
                </a:r>
                <a:endParaRPr lang="en-US" altLang="en-US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618332"/>
                <a:ext cx="8229600" cy="5440362"/>
              </a:xfrm>
              <a:blipFill rotWithShape="1">
                <a:blip r:embed="rId2"/>
                <a:stretch>
                  <a:fillRect l="-74" t="-560" r="-593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1"/>
            <a:ext cx="8229600" cy="5638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57200" lvl="1" indent="0">
              <a:buNone/>
            </a:pPr>
            <a:endParaRPr lang="ro-RO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3" name="Picture 22"/>
          <p:cNvPicPr/>
          <p:nvPr/>
        </p:nvPicPr>
        <p:blipFill rotWithShape="1">
          <a:blip r:embed="rId2"/>
          <a:srcRect l="32692" t="20810" r="32051" b="7924"/>
          <a:stretch/>
        </p:blipFill>
        <p:spPr bwMode="auto">
          <a:xfrm>
            <a:off x="1905000" y="1066800"/>
            <a:ext cx="5334000" cy="52577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8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1"/>
            <a:ext cx="8229600" cy="5638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57200" lvl="1" indent="0">
              <a:buNone/>
            </a:pPr>
            <a:endParaRPr lang="ro-RO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l="11058" t="22235" r="54327" b="9920"/>
          <a:stretch/>
        </p:blipFill>
        <p:spPr bwMode="auto">
          <a:xfrm>
            <a:off x="1600200" y="457200"/>
            <a:ext cx="6248400" cy="632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72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lvl="1"/>
            <a:r>
              <a:rPr lang="ro-RO" altLang="en-US" sz="2600" b="1" dirty="0" smtClean="0">
                <a:solidFill>
                  <a:schemeClr val="bg2"/>
                </a:solidFill>
              </a:rPr>
              <a:t>I. Generalități. Modelul de degradare</a:t>
            </a:r>
            <a:endParaRPr lang="ro-RO" sz="2600" b="1" dirty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528796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Restaurarea imaginilor - procesul de reconstrucţie pe baza unor cunoştinţe</a:t>
            </a:r>
            <a:r>
              <a:rPr lang="ro-RO" sz="1800" i="1" dirty="0" smtClean="0"/>
              <a:t> a priori</a:t>
            </a:r>
            <a:r>
              <a:rPr lang="ro-RO" sz="1800" dirty="0" smtClean="0"/>
              <a:t> legate de modelul de degradare.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Tehnicile de restaurare sunt orientate în principiu către modelarea matematică a degradării, urmată de aplicarea procesului invers în vederea obţinerii imaginii iniţiale.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Unul dintre cele mai des utilizate modele de degradare - modelul lin</a:t>
            </a:r>
            <a:r>
              <a:rPr lang="en-US" sz="1800" dirty="0" err="1" smtClean="0"/>
              <a:t>i</a:t>
            </a:r>
            <a:r>
              <a:rPr lang="ro-RO" sz="1800" dirty="0" smtClean="0"/>
              <a:t>ar, în care se presupune că procesul de deteriorare a imaginii este reprezentat printr-o </a:t>
            </a:r>
            <a:r>
              <a:rPr lang="ro-RO" sz="1800" i="1" dirty="0" smtClean="0"/>
              <a:t>superpoziţie a acesteia cu răspunsul unui impuls H</a:t>
            </a:r>
            <a:r>
              <a:rPr lang="ro-RO" sz="1800" dirty="0" smtClean="0"/>
              <a:t>, la care eventual este adăugată o</a:t>
            </a:r>
            <a:r>
              <a:rPr lang="ro-RO" sz="1800" i="1" dirty="0" smtClean="0"/>
              <a:t> componentă zgomot aditiv.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o-RO" sz="1800" i="1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Ca o consecință directă, calitatea tehnicilor de restaurare depinde esenţial de acurateţea procesului de modelarea degradării.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o-RO" sz="1800" i="1" dirty="0" smtClean="0"/>
          </a:p>
          <a:p>
            <a:pPr>
              <a:buFont typeface="Wingdings" panose="05000000000000000000" pitchFamily="2" charset="2"/>
              <a:buChar char="q"/>
            </a:pPr>
            <a:endParaRPr lang="ro-RO" altLang="en-US" sz="1800" dirty="0" smtClean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149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301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685800"/>
                <a:ext cx="8229600" cy="5791201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i="1" dirty="0" smtClean="0"/>
                  <a:t> În domeniul spațial</a:t>
                </a:r>
                <a:r>
                  <a:rPr lang="ro-RO" sz="1800" dirty="0"/>
                  <a:t>, modelul de degradare este exprimat prin convoluția dintre operatorul </a:t>
                </a:r>
                <a:r>
                  <a:rPr lang="ro-RO" sz="1800" i="1" dirty="0"/>
                  <a:t>h</a:t>
                </a:r>
                <a:r>
                  <a:rPr lang="ro-RO" sz="1800" dirty="0"/>
                  <a:t> și imaginea originală </a:t>
                </a:r>
                <a:r>
                  <a:rPr lang="ro-RO" sz="1800" i="1" dirty="0"/>
                  <a:t>f</a:t>
                </a:r>
                <a:r>
                  <a:rPr lang="ro-RO" sz="1800" dirty="0"/>
                  <a:t>, urmată de adăugarea componentei zgomot aditiv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𝜂</m:t>
                    </m:r>
                  </m:oMath>
                </a14:m>
                <a:r>
                  <a:rPr lang="ro-RO" sz="1800" dirty="0"/>
                  <a:t>, cu rezultat imaginea observată </a:t>
                </a:r>
                <a:r>
                  <a:rPr lang="ro-RO" sz="1800" i="1" dirty="0"/>
                  <a:t>g</a:t>
                </a:r>
                <a:r>
                  <a:rPr lang="ro-RO" sz="1800" dirty="0"/>
                  <a:t>. </a:t>
                </a:r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Fie </a:t>
                </a:r>
                <a:r>
                  <a:rPr lang="ro-RO" sz="1800" i="1" dirty="0"/>
                  <a:t>f </a:t>
                </a:r>
                <a:r>
                  <a:rPr lang="ro-RO" sz="1800" dirty="0"/>
                  <a:t>funcție imagine de dimensiune </a:t>
                </a:r>
                <a14:m>
                  <m:oMath xmlns:m="http://schemas.openxmlformats.org/officeDocument/2006/math">
                    <m:r>
                      <a:rPr lang="ro-RO" sz="1800" b="0" i="1">
                        <a:latin typeface="Cambria Math"/>
                      </a:rPr>
                      <m:t>𝑁</m:t>
                    </m:r>
                    <m:r>
                      <a:rPr lang="ro-RO" sz="1800" b="0" i="1">
                        <a:latin typeface="Cambria Math"/>
                      </a:rPr>
                      <m:t>×</m:t>
                    </m:r>
                    <m:r>
                      <a:rPr lang="ro-RO" sz="1800" b="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. Pentru </a:t>
                </a:r>
                <a14:m>
                  <m:oMath xmlns:m="http://schemas.openxmlformats.org/officeDocument/2006/math">
                    <m:r>
                      <a:rPr lang="ro-RO" sz="1800" b="0" i="1">
                        <a:latin typeface="Cambria Math"/>
                      </a:rPr>
                      <m:t>1≤</m:t>
                    </m:r>
                    <m:r>
                      <a:rPr lang="ro-RO" sz="1800" b="0" i="1">
                        <a:latin typeface="Cambria Math"/>
                      </a:rPr>
                      <m:t>𝑥</m:t>
                    </m:r>
                    <m:r>
                      <a:rPr lang="ro-RO" sz="1800" b="0" i="1">
                        <a:latin typeface="Cambria Math"/>
                      </a:rPr>
                      <m:t>≤</m:t>
                    </m:r>
                    <m:r>
                      <a:rPr lang="ro-RO" sz="1800" b="0" i="1">
                        <a:latin typeface="Cambria Math"/>
                      </a:rPr>
                      <m:t>𝑁</m:t>
                    </m:r>
                    <m:r>
                      <a:rPr lang="ro-RO" sz="1800" b="0" i="1">
                        <a:latin typeface="Cambria Math"/>
                      </a:rPr>
                      <m:t>, 1≤</m:t>
                    </m:r>
                    <m:r>
                      <a:rPr lang="ro-RO" sz="1800" b="0" i="1">
                        <a:latin typeface="Cambria Math"/>
                      </a:rPr>
                      <m:t>𝑦</m:t>
                    </m:r>
                    <m:r>
                      <a:rPr lang="ro-RO" sz="1800" b="0" i="1">
                        <a:latin typeface="Cambria Math"/>
                      </a:rPr>
                      <m:t>≤</m:t>
                    </m:r>
                    <m:r>
                      <a:rPr lang="ro-RO" sz="1800" b="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, modelul de degradare este exprimat prin relația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>
                              <a:latin typeface="Cambria Math"/>
                            </a:rPr>
                            <m:t>𝑥</m:t>
                          </m:r>
                          <m:r>
                            <a:rPr lang="ro-RO" sz="1800" b="0" i="1">
                              <a:latin typeface="Cambria Math"/>
                            </a:rPr>
                            <m:t>,</m:t>
                          </m:r>
                          <m:r>
                            <a:rPr lang="ro-RO" sz="1800" b="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b="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>
                              <a:latin typeface="Cambria Math"/>
                            </a:rPr>
                            <m:t>h</m:t>
                          </m:r>
                          <m:r>
                            <a:rPr lang="ro-RO" sz="1800" b="0" i="1">
                              <a:latin typeface="Cambria Math"/>
                            </a:rPr>
                            <m:t>⊗</m:t>
                          </m:r>
                          <m:r>
                            <a:rPr lang="ro-RO" sz="1800" b="0" i="1">
                              <a:latin typeface="Cambria Math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>
                              <a:latin typeface="Cambria Math"/>
                            </a:rPr>
                            <m:t>𝑥</m:t>
                          </m:r>
                          <m:r>
                            <a:rPr lang="ro-RO" sz="1800" b="0" i="1">
                              <a:latin typeface="Cambria Math"/>
                            </a:rPr>
                            <m:t>,</m:t>
                          </m:r>
                          <m:r>
                            <a:rPr lang="ro-RO" sz="1800" b="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b="0" i="1">
                          <a:latin typeface="Cambria Math"/>
                        </a:rPr>
                        <m:t>+</m:t>
                      </m:r>
                      <m:r>
                        <a:rPr lang="ro-RO" sz="1800" b="0" i="1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>
                              <a:latin typeface="Cambria Math"/>
                            </a:rPr>
                            <m:t>𝑥</m:t>
                          </m:r>
                          <m:r>
                            <a:rPr lang="ro-RO" sz="1800" b="0" i="1">
                              <a:latin typeface="Cambria Math"/>
                            </a:rPr>
                            <m:t>,</m:t>
                          </m:r>
                          <m:r>
                            <a:rPr lang="ro-RO" sz="1800" b="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o-RO" sz="1800" dirty="0"/>
              </a:p>
              <a:p>
                <a:pPr marL="0" indent="0">
                  <a:buNone/>
                </a:pPr>
                <a:endParaRPr lang="ro-RO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b="1" dirty="0"/>
                  <a:t>Observație</a:t>
                </a:r>
                <a:r>
                  <a:rPr lang="ro-RO" sz="1800" dirty="0"/>
                  <a:t> În continuare, în cadrul acestui capitol, sunt utilizate perechile (TFD, TFDI) definite prin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ro-RO" sz="1800" dirty="0" smtClean="0"/>
                  <a:t>pentru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0≤</m:t>
                    </m:r>
                    <m:r>
                      <a:rPr lang="ro-RO" sz="1800" i="1">
                        <a:latin typeface="Cambria Math"/>
                      </a:rPr>
                      <m:t>𝑛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𝑁</m:t>
                    </m:r>
                    <m:r>
                      <a:rPr lang="ro-RO" sz="1800" i="1">
                        <a:latin typeface="Cambria Math"/>
                      </a:rPr>
                      <m:t>−1,  0≤</m:t>
                    </m:r>
                    <m:r>
                      <a:rPr lang="ro-RO" sz="1800" i="1">
                        <a:latin typeface="Cambria Math"/>
                      </a:rPr>
                      <m:t>𝑚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  <m:r>
                      <a:rPr lang="ro-RO" sz="1800" i="1">
                        <a:latin typeface="Cambria Math"/>
                      </a:rPr>
                      <m:t>−1</m:t>
                    </m:r>
                  </m:oMath>
                </a14:m>
                <a:r>
                  <a:rPr lang="ro-RO" sz="1800" dirty="0"/>
                  <a:t>,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𝑛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𝑁</m:t>
                          </m:r>
                          <m:r>
                            <a:rPr lang="ro-RO" sz="18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o-RO" sz="1800" i="1">
                                  <a:latin typeface="Cambria Math"/>
                                </a:rPr>
                                <m:t>𝑒𝑥𝑝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𝑖𝑛𝑥</m:t>
                                      </m:r>
                                    </m:num>
                                    <m:den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o-RO" sz="1800" i="1">
                                  <a:latin typeface="Cambria Math"/>
                                </a:rPr>
                                <m:t>𝑒𝑥𝑝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𝑖𝑚𝑦</m:t>
                                      </m:r>
                                    </m:num>
                                    <m:den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ro-RO" sz="1800" i="1">
                          <a:latin typeface="Cambria Math"/>
                        </a:rPr>
                        <m:t>   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 smtClean="0"/>
                  <a:t> </a:t>
                </a:r>
                <a:r>
                  <a:rPr lang="ro-RO" sz="1800" dirty="0"/>
                  <a:t>pentru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0≤</m:t>
                    </m:r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𝑁</m:t>
                    </m:r>
                    <m:r>
                      <a:rPr lang="ro-RO" sz="1800" i="1">
                        <a:latin typeface="Cambria Math"/>
                      </a:rPr>
                      <m:t>−1,  0≤</m:t>
                    </m:r>
                    <m:r>
                      <a:rPr lang="ro-RO" sz="1800" i="1">
                        <a:latin typeface="Cambria Math"/>
                      </a:rPr>
                      <m:t>𝑦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  <m:r>
                      <a:rPr lang="ro-RO" sz="1800" i="1">
                        <a:latin typeface="Cambria Math"/>
                      </a:rPr>
                      <m:t>−1</m:t>
                    </m:r>
                  </m:oMath>
                </a14:m>
                <a:r>
                  <a:rPr lang="ro-RO" sz="1800" dirty="0"/>
                  <a:t>,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o-RO" sz="1800" i="1">
                              <a:latin typeface="Cambria Math"/>
                            </a:rPr>
                            <m:t>𝑁𝑀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𝑛</m:t>
                          </m:r>
                          <m:r>
                            <a:rPr lang="ro-RO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𝑁</m:t>
                          </m:r>
                          <m:r>
                            <a:rPr lang="ro-RO" sz="18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ro-RO" sz="1800" i="1">
                                  <a:latin typeface="Cambria Math"/>
                                </a:rPr>
                                <m:t>𝑒𝑥𝑝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𝑖𝑛𝑥</m:t>
                                      </m:r>
                                    </m:num>
                                    <m:den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o-RO" sz="1800" i="1">
                                  <a:latin typeface="Cambria Math"/>
                                </a:rPr>
                                <m:t>𝑒𝑥𝑝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𝑖𝑚𝑦</m:t>
                                      </m:r>
                                    </m:num>
                                    <m:den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ro-RO" sz="1800" i="1">
                          <a:latin typeface="Cambria Math"/>
                        </a:rPr>
                        <m:t>      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lvl="0" indent="0" algn="just">
                  <a:buNone/>
                </a:pPr>
                <a:endParaRPr lang="ro-RO" sz="1800" dirty="0" smtClean="0"/>
              </a:p>
              <a:p>
                <a:endParaRPr lang="ro-RO" sz="1800" dirty="0"/>
              </a:p>
              <a:p>
                <a:pPr marL="0" lvl="0" indent="0" algn="just">
                  <a:buNone/>
                </a:pPr>
                <a:endParaRPr lang="ro-RO" sz="1800" dirty="0"/>
              </a:p>
              <a:p>
                <a:pPr marL="0" indent="0" algn="just">
                  <a:buNone/>
                </a:pPr>
                <a:r>
                  <a:rPr lang="ro-RO" sz="1800" dirty="0" smtClean="0"/>
                  <a:t> </a:t>
                </a:r>
                <a:endParaRPr lang="ro-RO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685800"/>
                <a:ext cx="8229600" cy="5791201"/>
              </a:xfrm>
              <a:blipFill rotWithShape="1">
                <a:blip r:embed="rId2"/>
                <a:stretch>
                  <a:fillRect l="-593" t="-52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149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301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685800"/>
                <a:ext cx="8229600" cy="579120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În </a:t>
                </a:r>
                <a:r>
                  <a:rPr lang="ro-RO" sz="1800" dirty="0"/>
                  <a:t>această situție, teorema de convoluție este exprimtă prin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 smtClean="0"/>
                  <a:t>	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𝑇𝐹𝐷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r>
                          <a:rPr lang="en-US" sz="1800" i="1">
                            <a:latin typeface="Cambria Math"/>
                          </a:rPr>
                          <m:t>⨂</m:t>
                        </m:r>
                        <m:r>
                          <a:rPr lang="en-US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𝑇𝐹𝐷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r>
                      <a:rPr lang="en-US" sz="1800" i="1">
                        <a:latin typeface="Cambria Math"/>
                      </a:rPr>
                      <m:t>)∙</m:t>
                    </m:r>
                    <m:r>
                      <a:rPr lang="en-US" sz="1800" i="1">
                        <a:latin typeface="Cambria Math"/>
                      </a:rPr>
                      <m:t>𝑇𝐹𝐷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h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	</a:t>
                </a:r>
              </a:p>
              <a:p>
                <a:pPr marL="0" indent="0">
                  <a:buNone/>
                </a:pPr>
                <a:r>
                  <a:rPr lang="en-US" sz="1800" dirty="0" err="1"/>
                  <a:t>adică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𝑓</m:t>
                          </m:r>
                          <m:r>
                            <a:rPr lang="en-US" sz="1800" i="1">
                              <a:latin typeface="Cambria Math"/>
                            </a:rPr>
                            <m:t>⨂</m:t>
                          </m:r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err="1"/>
                  <a:t>și</a:t>
                </a:r>
                <a:r>
                  <a:rPr lang="en-US" sz="1800" dirty="0"/>
                  <a:t> </a:t>
                </a:r>
                <a:endParaRPr lang="ro-RO" sz="1800" dirty="0" smtClean="0"/>
              </a:p>
              <a:p>
                <a:pPr marL="0" indent="0">
                  <a:buNone/>
                </a:pPr>
                <a:r>
                  <a:rPr lang="ro-RO" sz="1800" dirty="0"/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𝑁</m:t>
                    </m:r>
                    <m:r>
                      <a:rPr lang="en-US" sz="1800" i="1">
                        <a:latin typeface="Cambria Math"/>
                      </a:rPr>
                      <m:t>∙</m:t>
                    </m:r>
                    <m:r>
                      <a:rPr lang="en-US" sz="1800" i="1">
                        <a:latin typeface="Cambria Math"/>
                      </a:rPr>
                      <m:t>𝑀</m:t>
                    </m:r>
                    <m:r>
                      <a:rPr lang="en-US" sz="1800" i="1">
                        <a:latin typeface="Cambria Math"/>
                      </a:rPr>
                      <m:t>∙</m:t>
                    </m:r>
                    <m:r>
                      <a:rPr lang="en-US" sz="1800" i="1">
                        <a:latin typeface="Cambria Math"/>
                      </a:rPr>
                      <m:t>𝑇𝐹𝐷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r>
                          <a:rPr lang="en-US" sz="1800" i="1">
                            <a:latin typeface="Cambria Math"/>
                          </a:rPr>
                          <m:t>∙</m:t>
                        </m:r>
                        <m:r>
                          <a:rPr lang="en-US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𝑇𝐹𝐷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r>
                      <a:rPr lang="en-US" sz="1800" i="1">
                        <a:latin typeface="Cambria Math"/>
                      </a:rPr>
                      <m:t>)⨂</m:t>
                    </m:r>
                    <m:r>
                      <a:rPr lang="en-US" sz="1800" i="1">
                        <a:latin typeface="Cambria Math"/>
                      </a:rPr>
                      <m:t>𝑇𝐹𝐷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h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err="1" smtClean="0"/>
                  <a:t>adică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𝑁</m:t>
                      </m:r>
                      <m:r>
                        <a:rPr lang="en-US" sz="1800" i="1">
                          <a:latin typeface="Cambria Math"/>
                        </a:rPr>
                        <m:t>∙</m:t>
                      </m:r>
                      <m:r>
                        <a:rPr lang="en-US" sz="1800" i="1">
                          <a:latin typeface="Cambria Math"/>
                        </a:rPr>
                        <m:t>𝑀</m:t>
                      </m:r>
                      <m:r>
                        <a:rPr lang="en-US" sz="1800" i="1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𝑓</m:t>
                          </m:r>
                          <m:r>
                            <a:rPr lang="en-US" sz="1800" i="1">
                              <a:latin typeface="Cambria Math"/>
                            </a:rPr>
                            <m:t>∙</m:t>
                          </m:r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⨂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m:rPr>
                          <m:nor/>
                        </m:rPr>
                        <a:rPr lang="en-US" sz="1800" dirty="0"/>
                        <m:t>	</m:t>
                      </m:r>
                    </m:oMath>
                  </m:oMathPara>
                </a14:m>
                <a:endParaRPr lang="ro-RO" sz="1800" i="1" dirty="0" smtClean="0"/>
              </a:p>
              <a:p>
                <a:pPr marL="0" indent="0">
                  <a:buNone/>
                </a:pPr>
                <a:endParaRPr lang="ro-RO" sz="1800" i="1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i="1" dirty="0" smtClean="0"/>
                  <a:t>În </a:t>
                </a:r>
                <a:r>
                  <a:rPr lang="ro-RO" sz="1800" i="1" dirty="0"/>
                  <a:t>domeniul frecvențelor</a:t>
                </a:r>
                <a:r>
                  <a:rPr lang="ro-RO" sz="1800" dirty="0"/>
                  <a:t>, </a:t>
                </a:r>
                <a:r>
                  <a:rPr lang="en-US" sz="1800" dirty="0" err="1" smtClean="0"/>
                  <a:t>modelul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liniar</a:t>
                </a:r>
                <a:r>
                  <a:rPr lang="en-US" sz="1800" dirty="0" smtClean="0"/>
                  <a:t> de </a:t>
                </a:r>
                <a:r>
                  <a:rPr lang="en-US" sz="1800" dirty="0" err="1" smtClean="0"/>
                  <a:t>degradare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este exprimat </a:t>
                </a:r>
                <a:r>
                  <a:rPr lang="ro-RO" sz="1800" dirty="0"/>
                  <a:t>pe baza teoremei de convoluție </a:t>
                </a:r>
                <a:r>
                  <a:rPr lang="ro-RO" sz="1800" dirty="0" smtClean="0"/>
                  <a:t>prin</a:t>
                </a:r>
                <a:endParaRPr lang="ro-R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o-RO" sz="1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b="0" i="1">
                              <a:latin typeface="Cambria Math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>
                              <a:latin typeface="Cambria Math"/>
                            </a:rPr>
                            <m:t>𝑛</m:t>
                          </m:r>
                          <m:r>
                            <a:rPr lang="ro-RO" sz="1800" b="0" i="1">
                              <a:latin typeface="Cambria Math"/>
                            </a:rPr>
                            <m:t>,</m:t>
                          </m:r>
                          <m:r>
                            <a:rPr lang="ro-RO" sz="1800" b="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ro-RO" sz="1800" b="0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o-RO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b="0" i="1">
                              <a:latin typeface="Cambria Math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>
                              <a:latin typeface="Cambria Math"/>
                            </a:rPr>
                            <m:t>𝑛</m:t>
                          </m:r>
                          <m:r>
                            <a:rPr lang="ro-RO" sz="1800" b="0" i="1">
                              <a:latin typeface="Cambria Math"/>
                            </a:rPr>
                            <m:t>,</m:t>
                          </m:r>
                          <m:r>
                            <a:rPr lang="ro-RO" sz="1800" b="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ro-RO" sz="1800" b="0" i="1">
                          <a:latin typeface="Cambria Math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o-RO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b="0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>
                              <a:latin typeface="Cambria Math"/>
                            </a:rPr>
                            <m:t>𝑛</m:t>
                          </m:r>
                          <m:r>
                            <a:rPr lang="ro-RO" sz="1800" b="0" i="1">
                              <a:latin typeface="Cambria Math"/>
                            </a:rPr>
                            <m:t>,</m:t>
                          </m:r>
                          <m:r>
                            <a:rPr lang="ro-RO" sz="1800" b="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ro-RO" sz="1800" b="0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ro-RO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b="0" i="1">
                              <a:latin typeface="Cambria Math"/>
                            </a:rPr>
                            <m:t>𝜂</m:t>
                          </m:r>
                        </m:e>
                      </m:acc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>
                              <a:latin typeface="Cambria Math"/>
                            </a:rPr>
                            <m:t>𝑛</m:t>
                          </m:r>
                          <m:r>
                            <a:rPr lang="ro-RO" sz="1800" b="0" i="1">
                              <a:latin typeface="Cambria Math"/>
                            </a:rPr>
                            <m:t>,</m:t>
                          </m:r>
                          <m:r>
                            <a:rPr lang="ro-RO" sz="1800" b="0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o-RO" sz="1800" dirty="0"/>
              </a:p>
              <a:p>
                <a:pPr marL="0" indent="0">
                  <a:buNone/>
                </a:pPr>
                <a:r>
                  <a:rPr lang="ro-RO" sz="1800" dirty="0"/>
                  <a:t>unde </a:t>
                </a:r>
                <a14:m>
                  <m:oMath xmlns:m="http://schemas.openxmlformats.org/officeDocument/2006/math">
                    <m:r>
                      <a:rPr lang="ro-RO" sz="1800" b="0" i="1">
                        <a:latin typeface="Cambria Math"/>
                      </a:rPr>
                      <m:t>1≤</m:t>
                    </m:r>
                    <m:r>
                      <a:rPr lang="ro-RO" sz="1800" b="0" i="1">
                        <a:latin typeface="Cambria Math"/>
                      </a:rPr>
                      <m:t>𝑛</m:t>
                    </m:r>
                    <m:r>
                      <a:rPr lang="ro-RO" sz="1800" b="0" i="1">
                        <a:latin typeface="Cambria Math"/>
                      </a:rPr>
                      <m:t>≤</m:t>
                    </m:r>
                    <m:r>
                      <a:rPr lang="ro-RO" sz="1800" b="0" i="1">
                        <a:latin typeface="Cambria Math"/>
                      </a:rPr>
                      <m:t>𝑁</m:t>
                    </m:r>
                    <m:r>
                      <a:rPr lang="ro-RO" sz="1800" b="0" i="1">
                        <a:latin typeface="Cambria Math"/>
                      </a:rPr>
                      <m:t>, 1≤</m:t>
                    </m:r>
                    <m:r>
                      <a:rPr lang="ro-RO" sz="1800" b="0" i="1">
                        <a:latin typeface="Cambria Math"/>
                      </a:rPr>
                      <m:t>𝑚</m:t>
                    </m:r>
                    <m:r>
                      <a:rPr lang="ro-RO" sz="1800" b="0" i="1">
                        <a:latin typeface="Cambria Math"/>
                      </a:rPr>
                      <m:t>≤</m:t>
                    </m:r>
                    <m:r>
                      <a:rPr lang="ro-RO" sz="1800" b="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 și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800" b="0" i="1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800" b="0" i="1">
                            <a:latin typeface="Cambria Math"/>
                          </a:rPr>
                          <m:t>h</m:t>
                        </m:r>
                      </m:e>
                    </m:acc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800" b="0" i="1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r>
                  <a:rPr lang="ro-RO" sz="1800" dirty="0"/>
                  <a:t> și </a:t>
                </a:r>
                <a:r>
                  <a:rPr lang="ro-RO" sz="1800" dirty="0" smtClean="0"/>
                  <a:t>respectiv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800" b="0" i="1">
                            <a:latin typeface="Cambria Math"/>
                          </a:rPr>
                          <m:t>𝜂</m:t>
                        </m:r>
                      </m:e>
                    </m:acc>
                  </m:oMath>
                </a14:m>
                <a:r>
                  <a:rPr lang="ro-RO" sz="1800" dirty="0"/>
                  <a:t> desemnează reprezentările Fourier ale funcțiilor </a:t>
                </a:r>
                <a:r>
                  <a:rPr lang="ro-RO" sz="1800" i="1" dirty="0"/>
                  <a:t>g</a:t>
                </a:r>
                <a:r>
                  <a:rPr lang="ro-RO" sz="1800" dirty="0"/>
                  <a:t>, </a:t>
                </a:r>
                <a:r>
                  <a:rPr lang="ro-RO" sz="1800" i="1" dirty="0"/>
                  <a:t>h</a:t>
                </a:r>
                <a:r>
                  <a:rPr lang="ro-RO" sz="1800" dirty="0"/>
                  <a:t>, </a:t>
                </a:r>
                <a:r>
                  <a:rPr lang="ro-RO" sz="1800" i="1" dirty="0"/>
                  <a:t>f</a:t>
                </a:r>
                <a:r>
                  <a:rPr lang="ro-RO" sz="1800" dirty="0"/>
                  <a:t> și </a:t>
                </a:r>
                <a14:m>
                  <m:oMath xmlns:m="http://schemas.openxmlformats.org/officeDocument/2006/math">
                    <m:r>
                      <a:rPr lang="ro-RO" sz="1800" b="0" i="1">
                        <a:latin typeface="Cambria Math"/>
                      </a:rPr>
                      <m:t>𝜂</m:t>
                    </m:r>
                  </m:oMath>
                </a14:m>
                <a:r>
                  <a:rPr lang="ro-RO" sz="1800" dirty="0"/>
                  <a:t>. </a:t>
                </a: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În </a:t>
                </a:r>
                <a:r>
                  <a:rPr lang="ro-RO" sz="1800" dirty="0"/>
                  <a:t>acest caz, restaurarea imaginii perturbate </a:t>
                </a:r>
                <a14:m>
                  <m:oMath xmlns:m="http://schemas.openxmlformats.org/officeDocument/2006/math">
                    <m:r>
                      <a:rPr lang="ro-RO" sz="1800" b="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ro-RO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>
                            <a:latin typeface="Cambria Math"/>
                          </a:rPr>
                          <m:t>𝑥</m:t>
                        </m:r>
                        <m:r>
                          <a:rPr lang="ro-RO" sz="1800" b="0" i="1">
                            <a:latin typeface="Cambria Math"/>
                          </a:rPr>
                          <m:t>,</m:t>
                        </m:r>
                        <m:r>
                          <a:rPr lang="ro-RO" sz="1800" b="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este procesul de obţinere a unei aproximaţii a originalului </a:t>
                </a:r>
                <a14:m>
                  <m:oMath xmlns:m="http://schemas.openxmlformats.org/officeDocument/2006/math">
                    <m:r>
                      <a:rPr lang="ro-RO" sz="1800" b="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o-RO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>
                            <a:latin typeface="Cambria Math"/>
                          </a:rPr>
                          <m:t>𝑥</m:t>
                        </m:r>
                        <m:r>
                          <a:rPr lang="ro-RO" sz="1800" b="0" i="1">
                            <a:latin typeface="Cambria Math"/>
                          </a:rPr>
                          <m:t>,</m:t>
                        </m:r>
                        <m:r>
                          <a:rPr lang="ro-RO" sz="1800" b="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, presupunând cunoscute informaţiile referitoare la procesul de </a:t>
                </a:r>
                <a:r>
                  <a:rPr lang="ro-RO" sz="1800" dirty="0" smtClean="0"/>
                  <a:t>degradare </a:t>
                </a:r>
                <a:r>
                  <a:rPr lang="ro-RO" sz="1800" dirty="0"/>
                  <a:t>înglobate în forma operatorului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800" b="0" i="1">
                            <a:latin typeface="Cambria Math"/>
                          </a:rPr>
                          <m:t>h</m:t>
                        </m:r>
                      </m:e>
                    </m:acc>
                  </m:oMath>
                </a14:m>
                <a:r>
                  <a:rPr lang="ro-RO" sz="1800" dirty="0"/>
                  <a:t>.</a:t>
                </a:r>
              </a:p>
              <a:p>
                <a:pPr marL="0" lvl="0" indent="0" algn="just">
                  <a:buNone/>
                </a:pPr>
                <a:endParaRPr lang="ro-RO" sz="1800" dirty="0" smtClean="0"/>
              </a:p>
              <a:p>
                <a:endParaRPr lang="ro-RO" sz="1800" dirty="0"/>
              </a:p>
              <a:p>
                <a:pPr marL="0" lvl="0" indent="0" algn="just">
                  <a:buNone/>
                </a:pPr>
                <a:endParaRPr lang="ro-RO" sz="1800" dirty="0"/>
              </a:p>
              <a:p>
                <a:pPr marL="0" indent="0" algn="just">
                  <a:buNone/>
                </a:pPr>
                <a:r>
                  <a:rPr lang="ro-RO" sz="1800" dirty="0" smtClean="0"/>
                  <a:t> </a:t>
                </a:r>
                <a:endParaRPr lang="ro-RO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685800"/>
                <a:ext cx="8229600" cy="5791201"/>
              </a:xfrm>
              <a:blipFill rotWithShape="1">
                <a:blip r:embed="rId2"/>
                <a:stretch>
                  <a:fillRect l="-593" t="-526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149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301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685800"/>
                <a:ext cx="8229600" cy="5791201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Evaluarea </a:t>
                </a:r>
                <a:r>
                  <a:rPr lang="ro-RO" sz="1800" dirty="0"/>
                  <a:t>calității unei proceduri de restaurare este realizată pe baza mai multor măsuri. Dacă </a:t>
                </a:r>
                <a:r>
                  <a:rPr lang="ro-RO" sz="1800" i="1" dirty="0"/>
                  <a:t>f </a:t>
                </a:r>
                <a:r>
                  <a:rPr lang="ro-RO" sz="1800" dirty="0"/>
                  <a:t>funcție imagine de dimensiune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𝑁</m:t>
                    </m:r>
                    <m:r>
                      <a:rPr lang="ro-RO" sz="1800" i="1">
                        <a:latin typeface="Cambria Math"/>
                      </a:rPr>
                      <m:t>×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, </a:t>
                </a:r>
                <a:r>
                  <a:rPr lang="ro-RO" sz="1800" i="1" dirty="0"/>
                  <a:t>g</a:t>
                </a:r>
                <a:r>
                  <a:rPr lang="ro-RO" sz="1800" dirty="0"/>
                  <a:t> este imaginea perturbată observată și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o-RO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r>
                  <a:rPr lang="ro-RO" sz="1800" dirty="0"/>
                  <a:t> este o aproximare a lui </a:t>
                </a:r>
                <a:r>
                  <a:rPr lang="ro-RO" sz="1800" i="1" dirty="0"/>
                  <a:t>f</a:t>
                </a:r>
                <a:r>
                  <a:rPr lang="ro-RO" sz="1800" dirty="0"/>
                  <a:t> obținută printr-o procedură de restaurare, atunci calitatea restaurării este exprimată prin</a:t>
                </a:r>
              </a:p>
              <a:p>
                <a:pPr lvl="1"/>
                <a:r>
                  <a:rPr lang="ro-RO" sz="1800" dirty="0"/>
                  <a:t>raportul semnal-zgomot (</a:t>
                </a:r>
                <a:r>
                  <a:rPr lang="ro-RO" sz="1800" dirty="0" err="1"/>
                  <a:t>Signal-to-Noise</a:t>
                </a:r>
                <a:r>
                  <a:rPr lang="ro-RO" sz="1800" dirty="0"/>
                  <a:t> </a:t>
                </a:r>
                <a:r>
                  <a:rPr lang="ro-RO" sz="1800" dirty="0" err="1"/>
                  <a:t>Ratio</a:t>
                </a:r>
                <a:r>
                  <a:rPr lang="ro-RO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𝑆𝑁𝑅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=10∗</m:t>
                      </m:r>
                      <m:sSub>
                        <m:sSubPr>
                          <m:ctrlPr>
                            <a:rPr lang="ro-RO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o-RO" sz="18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ro-RO" sz="1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o-RO" sz="1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o-RO" sz="18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ro-RO" sz="1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o-RO" sz="1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d>
                      <m:r>
                        <a:rPr lang="ro-RO" sz="1800" i="1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ro-RO" sz="1800" dirty="0"/>
              </a:p>
              <a:p>
                <a:pPr lvl="1"/>
                <a:r>
                  <a:rPr lang="ro-RO" sz="1800" dirty="0" smtClean="0"/>
                  <a:t>raportul </a:t>
                </a:r>
                <a:r>
                  <a:rPr lang="ro-RO" sz="1800" dirty="0"/>
                  <a:t>semnal-zgomot - </a:t>
                </a:r>
                <a:r>
                  <a:rPr lang="ro-RO" sz="1800" dirty="0" smtClean="0"/>
                  <a:t>rădăcină </a:t>
                </a:r>
                <a:r>
                  <a:rPr lang="en-US" sz="1800" dirty="0" smtClean="0"/>
                  <a:t>din </a:t>
                </a:r>
                <a:r>
                  <a:rPr lang="ro-RO" sz="1800" dirty="0" err="1" smtClean="0"/>
                  <a:t>medi</a:t>
                </a:r>
                <a:r>
                  <a:rPr lang="en-US" sz="1800" dirty="0" smtClean="0"/>
                  <a:t>a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pătrată (</a:t>
                </a:r>
                <a:r>
                  <a:rPr lang="ro-RO" sz="1800" dirty="0" err="1"/>
                  <a:t>Root</a:t>
                </a:r>
                <a:r>
                  <a:rPr lang="ro-RO" sz="1800" dirty="0"/>
                  <a:t> </a:t>
                </a:r>
                <a:r>
                  <a:rPr lang="ro-RO" sz="1800" dirty="0" err="1"/>
                  <a:t>Mean</a:t>
                </a:r>
                <a:r>
                  <a:rPr lang="ro-RO" sz="1800" dirty="0"/>
                  <a:t> </a:t>
                </a:r>
                <a:r>
                  <a:rPr lang="ro-RO" sz="1800" dirty="0" err="1"/>
                  <a:t>Squared</a:t>
                </a:r>
                <a:r>
                  <a:rPr lang="ro-RO" sz="1800" dirty="0"/>
                  <a:t> </a:t>
                </a:r>
                <a:r>
                  <a:rPr lang="ro-RO" sz="1800" dirty="0" err="1"/>
                  <a:t>Signal-to-Noise</a:t>
                </a:r>
                <a:r>
                  <a:rPr lang="ro-RO" sz="1800" dirty="0"/>
                  <a:t> </a:t>
                </a:r>
                <a:r>
                  <a:rPr lang="ro-RO" sz="1800" dirty="0" err="1"/>
                  <a:t>Ratio</a:t>
                </a:r>
                <a:r>
                  <a:rPr lang="ro-RO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𝑆𝑁𝑅</m:t>
                      </m:r>
                      <m:r>
                        <a:rPr lang="ro-RO" sz="1800" i="1">
                          <a:latin typeface="Cambria Math"/>
                        </a:rPr>
                        <m:t>_</m:t>
                      </m:r>
                      <m:r>
                        <a:rPr lang="ro-RO" sz="1800" i="1">
                          <a:latin typeface="Cambria Math"/>
                        </a:rPr>
                        <m:t>𝑅𝑀𝑆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sz="1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o-RO" sz="18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ro-RO" sz="1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o-RO" sz="1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o-RO" sz="18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ro-RO" sz="1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o-RO" sz="1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rad>
                      <m:r>
                        <a:rPr lang="ro-RO" sz="1800" i="1">
                          <a:latin typeface="Cambria Math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ro-RO" sz="1800" dirty="0"/>
              </a:p>
              <a:p>
                <a:pPr lvl="1"/>
                <a:r>
                  <a:rPr lang="ro-RO" sz="1800" dirty="0"/>
                  <a:t> </a:t>
                </a:r>
                <a:r>
                  <a:rPr lang="ro-RO" sz="1800" dirty="0" smtClean="0"/>
                  <a:t>eroarea </a:t>
                </a:r>
                <a:r>
                  <a:rPr lang="ro-RO" sz="1800" dirty="0"/>
                  <a:t>medie pătratică, definită prin relația,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𝑀𝑆𝐸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RO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o-RO" sz="1800" i="1">
                              <a:latin typeface="Cambria Math"/>
                            </a:rPr>
                            <m:t>𝑁</m:t>
                          </m:r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  <m:r>
                            <a:rPr lang="ro-RO" sz="1800" i="1">
                              <a:latin typeface="Cambria Math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o-RO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o-RO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o-RO" sz="1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ro-RO" sz="1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ro-RO" sz="1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ro-RO" sz="1800" dirty="0"/>
              </a:p>
              <a:p>
                <a:pPr marL="0" lvl="0" indent="0" algn="just">
                  <a:buNone/>
                </a:pPr>
                <a:endParaRPr lang="ro-RO" sz="1800" dirty="0"/>
              </a:p>
              <a:p>
                <a:pPr marL="0" indent="0" algn="just">
                  <a:buNone/>
                </a:pPr>
                <a:r>
                  <a:rPr lang="ro-RO" sz="1800" dirty="0" smtClean="0"/>
                  <a:t> </a:t>
                </a:r>
                <a:endParaRPr lang="ro-RO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685800"/>
                <a:ext cx="8229600" cy="5791201"/>
              </a:xfrm>
              <a:blipFill rotWithShape="1">
                <a:blip r:embed="rId2"/>
                <a:stretch>
                  <a:fillRect t="-526" r="-59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533400"/>
          </a:xfrm>
        </p:spPr>
        <p:txBody>
          <a:bodyPr/>
          <a:lstStyle/>
          <a:p>
            <a:pPr lvl="1"/>
            <a:r>
              <a:rPr lang="ro-RO" altLang="en-US" sz="2600" b="1" dirty="0" smtClean="0">
                <a:solidFill>
                  <a:schemeClr val="bg2"/>
                </a:solidFill>
              </a:rPr>
              <a:t>II.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Restaurarea din zgomot. Tipuri de zgomot</a:t>
            </a:r>
            <a:endParaRPr 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14400"/>
                <a:ext cx="8229600" cy="5668962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Pentru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1≤</m:t>
                    </m:r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𝑁</m:t>
                    </m:r>
                    <m:r>
                      <a:rPr lang="ro-RO" sz="1800" i="1">
                        <a:latin typeface="Cambria Math"/>
                      </a:rPr>
                      <m:t>, 1≤</m:t>
                    </m:r>
                    <m:r>
                      <a:rPr lang="ro-RO" sz="1800" i="1">
                        <a:latin typeface="Cambria Math"/>
                      </a:rPr>
                      <m:t>𝑦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, modelul de </a:t>
                </a:r>
                <a:r>
                  <a:rPr lang="ro-RO" sz="1800" dirty="0" smtClean="0"/>
                  <a:t>degradare care include exclusiv componenta zgomot necorelat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este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definit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prin</a:t>
                </a:r>
                <a:r>
                  <a:rPr lang="ro-RO" sz="1800" dirty="0" smtClean="0"/>
                  <a:t>:</a:t>
                </a:r>
                <a:endParaRPr lang="ro-R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+</m:t>
                      </m:r>
                      <m:r>
                        <a:rPr lang="ro-RO" sz="1800" i="1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o-RO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Funcții</a:t>
                </a:r>
                <a:r>
                  <a:rPr lang="en-US" sz="1800" dirty="0" smtClean="0"/>
                  <a:t>le</a:t>
                </a:r>
                <a:r>
                  <a:rPr lang="ro-RO" sz="1800" dirty="0" smtClean="0"/>
                  <a:t> </a:t>
                </a:r>
                <a:r>
                  <a:rPr lang="en-US" sz="1800" dirty="0" err="1" smtClean="0"/>
                  <a:t>densitate</a:t>
                </a:r>
                <a:r>
                  <a:rPr lang="en-US" sz="1800" dirty="0" smtClean="0"/>
                  <a:t> de </a:t>
                </a:r>
                <a:r>
                  <a:rPr lang="ro-RO" sz="1800" dirty="0" smtClean="0"/>
                  <a:t>probabilitate uzuale ce </a:t>
                </a:r>
                <a:r>
                  <a:rPr lang="ro-RO" sz="1800" dirty="0"/>
                  <a:t>caracterizează </a:t>
                </a:r>
                <a:r>
                  <a:rPr lang="ro-RO" sz="1800" dirty="0" smtClean="0"/>
                  <a:t>zgomotul</a:t>
                </a:r>
                <a:endParaRPr lang="ro-RO" sz="1800" dirty="0"/>
              </a:p>
              <a:p>
                <a:pPr lvl="1"/>
                <a:r>
                  <a:rPr lang="ro-RO" sz="1800" dirty="0"/>
                  <a:t>zgomotul normal (</a:t>
                </a:r>
                <a:r>
                  <a:rPr lang="ro-RO" sz="1800" dirty="0" err="1"/>
                  <a:t>gaussian</a:t>
                </a:r>
                <a:r>
                  <a:rPr lang="ro-RO" sz="1800" dirty="0"/>
                  <a:t>),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𝜂</m:t>
                    </m:r>
                    <m:r>
                      <a:rPr lang="ro-RO" sz="1800" i="1">
                        <a:latin typeface="Cambria Math"/>
                      </a:rPr>
                      <m:t>∼</m:t>
                    </m:r>
                    <m:r>
                      <a:rPr lang="ro-RO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ro-RO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𝜇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ro-RO" sz="18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RO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ro-RO" sz="1800" i="1">
                          <a:latin typeface="Cambria Math"/>
                        </a:rPr>
                        <m:t>∙</m:t>
                      </m:r>
                      <m:r>
                        <a:rPr lang="ro-RO" sz="1800" i="1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o-RO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ro-R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𝜂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𝜇</m:t>
                      </m:r>
                      <m:r>
                        <a:rPr lang="ro-RO" sz="1800" i="1">
                          <a:latin typeface="Cambria Math"/>
                        </a:rPr>
                        <m:t>,</m:t>
                      </m:r>
                      <m:r>
                        <a:rPr lang="ro-RO" sz="1800" i="1"/>
                        <m:t>𝑣𝑎𝑟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r>
                            <a:rPr lang="ro-RO" sz="1800" i="1"/>
                            <m:t>𝜂</m:t>
                          </m:r>
                        </m:e>
                      </m:d>
                      <m:r>
                        <a:rPr lang="ro-RO" sz="1800" i="1"/>
                        <m:t>=</m:t>
                      </m:r>
                      <m:r>
                        <a:rPr lang="ro-RO" sz="1800" i="1"/>
                        <m:t>𝐸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/>
                                  </m:ctrlPr>
                                </m:dPr>
                                <m:e>
                                  <m:r>
                                    <a:rPr lang="ro-RO" sz="1800" i="1"/>
                                    <m:t>𝜂</m:t>
                                  </m:r>
                                  <m:r>
                                    <a:rPr lang="ro-RO" sz="1800" i="1"/>
                                    <m:t>−</m:t>
                                  </m:r>
                                  <m:r>
                                    <a:rPr lang="ro-RO" sz="1800" i="1"/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ro-RO" sz="1800" i="1"/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o-RO" sz="1800" i="1"/>
                        <m:t>=</m:t>
                      </m:r>
                      <m:sSup>
                        <m:sSupPr>
                          <m:ctrlPr>
                            <a:rPr lang="en-US" sz="1800" i="1"/>
                          </m:ctrlPr>
                        </m:sSupPr>
                        <m:e>
                          <m:r>
                            <a:rPr lang="ro-RO" sz="1800" i="1"/>
                            <m:t>𝜎</m:t>
                          </m:r>
                        </m:e>
                        <m:sup>
                          <m:r>
                            <a:rPr lang="ro-RO" sz="1800" i="1"/>
                            <m:t>2</m:t>
                          </m:r>
                        </m:sup>
                      </m:sSup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:r>
                  <a:rPr lang="ro-RO" sz="1800" dirty="0"/>
                  <a:t>Zgomotul </a:t>
                </a:r>
                <a:r>
                  <a:rPr lang="ro-RO" sz="1800" dirty="0" err="1"/>
                  <a:t>gaussian</a:t>
                </a:r>
                <a:r>
                  <a:rPr lang="ro-RO" sz="1800" dirty="0"/>
                  <a:t> apare în general din cauza unor factori cum sunt zgomotul provocat de un circuit electronic sau zgomot provocat de senzor </a:t>
                </a: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i="1" dirty="0" smtClean="0"/>
              </a:p>
              <a:p>
                <a:pPr marL="0" indent="0">
                  <a:buNone/>
                </a:pPr>
                <a:endParaRPr lang="ro-RO" altLang="en-US" sz="1800" dirty="0" smtClean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14400"/>
                <a:ext cx="8229600" cy="5668962"/>
              </a:xfrm>
              <a:blipFill rotWithShape="1">
                <a:blip r:embed="rId2"/>
                <a:stretch>
                  <a:fillRect l="-593" t="-53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80284"/>
            <a:ext cx="3657600" cy="29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11" y="4114800"/>
            <a:ext cx="3895725" cy="3124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8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533400"/>
                <a:ext cx="8229600" cy="5287962"/>
              </a:xfrm>
            </p:spPr>
            <p:txBody>
              <a:bodyPr/>
              <a:lstStyle/>
              <a:p>
                <a:pPr lvl="1"/>
                <a:r>
                  <a:rPr lang="ro-RO" sz="1800" dirty="0" smtClean="0"/>
                  <a:t>zgomotul </a:t>
                </a:r>
                <a:r>
                  <a:rPr lang="ro-RO" sz="1800" dirty="0"/>
                  <a:t>sare şi piper (sau zgomotul impuls), 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             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             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 0,     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∉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 smtClean="0"/>
                  <a:t>Zgomotul </a:t>
                </a:r>
                <a:r>
                  <a:rPr lang="ro-RO" sz="1800" dirty="0"/>
                  <a:t>sare și piper apare în general în procesul de transformare a unei imagini în reprezentarea digitală, de obiecei în etapa de scalare.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i="1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altLang="en-US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533400"/>
                <a:ext cx="8229600" cy="5287962"/>
              </a:xfrm>
              <a:blipFill rotWithShape="1">
                <a:blip r:embed="rId2"/>
                <a:stretch>
                  <a:fillRect l="-593" t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6999"/>
            <a:ext cx="4429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6998"/>
            <a:ext cx="4429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7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689768"/>
                <a:ext cx="8229600" cy="5634831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zgomotul </a:t>
                </a:r>
                <a:r>
                  <a:rPr lang="ro-RO" sz="1800" dirty="0"/>
                  <a:t>exponenţial </a:t>
                </a:r>
                <a:r>
                  <a:rPr lang="ro-RO" sz="1800" dirty="0" smtClean="0"/>
                  <a:t>negativ: a</a:t>
                </a:r>
                <a:r>
                  <a:rPr lang="en-US" sz="1800" dirty="0" smtClean="0"/>
                  <a:t>&gt;0</a:t>
                </a:r>
                <a:endParaRPr lang="en-US" sz="1800" dirty="0"/>
              </a:p>
              <a:p>
                <a:pPr marL="0" indent="0" algn="ctr">
                  <a:buNone/>
                </a:pPr>
                <a:r>
                  <a:rPr lang="ro-RO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𝑎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∙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𝑒𝑥𝑝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o-RO" sz="1800" i="1">
                                <a:latin typeface="Cambria Math"/>
                              </a:rPr>
                              <m:t>,   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ro-RO" sz="1800" i="1">
                                <a:latin typeface="Cambria Math"/>
                              </a:rPr>
                              <m:t>0,                             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ro-RO" sz="1800" dirty="0" smtClean="0"/>
                  <a:t>media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ro-RO" sz="1800" dirty="0"/>
                  <a:t> 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varianţa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ro-RO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o-RO" sz="1800" dirty="0"/>
                  <a:t>. </a:t>
                </a:r>
                <a:endParaRPr lang="en-US" sz="1800" dirty="0"/>
              </a:p>
              <a:p>
                <a:pPr marL="0" indent="0" algn="just">
                  <a:buNone/>
                </a:pPr>
                <a:r>
                  <a:rPr lang="ro-RO" sz="1800" dirty="0" smtClean="0"/>
                  <a:t>Zgomotul </a:t>
                </a:r>
                <a:r>
                  <a:rPr lang="ro-RO" sz="1800" dirty="0"/>
                  <a:t>exponențial este regăsit în procesul de </a:t>
                </a:r>
                <a:r>
                  <a:rPr lang="ro-RO" sz="1800" dirty="0" smtClean="0"/>
                  <a:t>achiziție </a:t>
                </a:r>
                <a:r>
                  <a:rPr lang="ro-RO" sz="1800" dirty="0"/>
                  <a:t>în imagistica laser.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i="1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altLang="en-US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689768"/>
                <a:ext cx="8229600" cy="5634831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82" y="2666999"/>
            <a:ext cx="4429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6999"/>
            <a:ext cx="4429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1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521097"/>
                <a:ext cx="8229600" cy="5634831"/>
              </a:xfrm>
            </p:spPr>
            <p:txBody>
              <a:bodyPr/>
              <a:lstStyle/>
              <a:p>
                <a:pPr lvl="1"/>
                <a:r>
                  <a:rPr lang="ro-RO" sz="1800" dirty="0" smtClean="0"/>
                  <a:t>zgomotul </a:t>
                </a:r>
                <a:r>
                  <a:rPr lang="ro-RO" sz="1800" dirty="0" err="1"/>
                  <a:t>Rayleigh</a:t>
                </a:r>
                <a:r>
                  <a:rPr lang="ro-RO" sz="18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o-RO" sz="1800" i="1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𝑒𝑥𝑝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o-RO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o-RO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o-RO" sz="1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o-RO" sz="1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o-RO" sz="1800" i="1"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0,                                                         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𝜂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𝜇</m:t>
                      </m:r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𝑎</m:t>
                      </m:r>
                      <m:r>
                        <a:rPr lang="ro-RO" sz="1800" i="1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ro-RO" sz="1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o-RO" sz="18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o-RO" sz="1800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ro-RO" sz="1800" i="1">
                          <a:latin typeface="Cambria Math"/>
                        </a:rPr>
                        <m:t>,  </m:t>
                      </m:r>
                      <m:r>
                        <a:rPr lang="ro-RO" sz="1800" i="1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ro-RO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𝜂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o-RO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o-RO" sz="1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RO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ro-RO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4−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ro-RO" sz="1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o-RO" sz="1800" dirty="0"/>
              </a:p>
              <a:p>
                <a:pPr marL="0" indent="0" algn="just">
                  <a:buNone/>
                </a:pPr>
                <a:r>
                  <a:rPr lang="ro-RO" sz="1800" dirty="0"/>
                  <a:t> </a:t>
                </a:r>
                <a:r>
                  <a:rPr lang="ro-RO" sz="1800" dirty="0" smtClean="0"/>
                  <a:t>Apare în </a:t>
                </a:r>
                <a:r>
                  <a:rPr lang="ro-RO" sz="1800" dirty="0"/>
                  <a:t>tehnicile de producere a imaginilor </a:t>
                </a:r>
                <a:r>
                  <a:rPr lang="ro-RO" sz="1800" dirty="0" smtClean="0"/>
                  <a:t>ce </a:t>
                </a:r>
                <a:r>
                  <a:rPr lang="ro-RO" sz="1800" dirty="0"/>
                  <a:t>semnifică distanța fiecărui pixel față de un punct specificat într-o arie dată (tehnici referite prin </a:t>
                </a:r>
                <a:r>
                  <a:rPr lang="ro-RO" sz="1800" i="1" dirty="0" err="1"/>
                  <a:t>range</a:t>
                </a:r>
                <a:r>
                  <a:rPr lang="ro-RO" sz="1800" i="1" dirty="0"/>
                  <a:t> </a:t>
                </a:r>
                <a:r>
                  <a:rPr lang="ro-RO" sz="1800" i="1" dirty="0" err="1"/>
                  <a:t>imaging</a:t>
                </a:r>
                <a:r>
                  <a:rPr lang="ro-RO" sz="1800" dirty="0"/>
                  <a:t>).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i="1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altLang="en-US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521097"/>
                <a:ext cx="8229600" cy="5634831"/>
              </a:xfrm>
              <a:blipFill rotWithShape="1">
                <a:blip r:embed="rId2"/>
                <a:stretch>
                  <a:fillRect l="-593" t="-541" r="-59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o-RO" altLang="en-US" sz="1800" dirty="0">
              <a:latin typeface="Garamond" pitchFamily="18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9895"/>
            <a:ext cx="4429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12968"/>
            <a:ext cx="4429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2753</TotalTime>
  <Words>1623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Stream</vt:lpstr>
      <vt:lpstr>Pixel</vt:lpstr>
      <vt:lpstr>   TEHNICI DE RESTAURARE PARTEA I  </vt:lpstr>
      <vt:lpstr>I. Generalități. Modelul de degradare</vt:lpstr>
      <vt:lpstr>PowerPoint Presentation</vt:lpstr>
      <vt:lpstr>PowerPoint Presentation</vt:lpstr>
      <vt:lpstr>PowerPoint Presentation</vt:lpstr>
      <vt:lpstr>II. Restaurarea din zgomot. Tipuri de zgomot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Estimarea componentei zgomot</vt:lpstr>
      <vt:lpstr>PowerPoint Presentation</vt:lpstr>
      <vt:lpstr>PowerPoint Presentation</vt:lpstr>
      <vt:lpstr>PowerPoint Presentation</vt:lpstr>
    </vt:vector>
  </TitlesOfParts>
  <Company>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302</cp:revision>
  <dcterms:created xsi:type="dcterms:W3CDTF">2007-06-04T09:28:42Z</dcterms:created>
  <dcterms:modified xsi:type="dcterms:W3CDTF">2016-11-24T13:37:20Z</dcterms:modified>
</cp:coreProperties>
</file>