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9" r:id="rId1"/>
    <p:sldMasterId id="2147483653" r:id="rId2"/>
  </p:sldMasterIdLst>
  <p:notesMasterIdLst>
    <p:notesMasterId r:id="rId18"/>
  </p:notesMasterIdLst>
  <p:sldIdLst>
    <p:sldId id="256" r:id="rId3"/>
    <p:sldId id="310" r:id="rId4"/>
    <p:sldId id="361" r:id="rId5"/>
    <p:sldId id="362" r:id="rId6"/>
    <p:sldId id="367" r:id="rId7"/>
    <p:sldId id="363" r:id="rId8"/>
    <p:sldId id="364" r:id="rId9"/>
    <p:sldId id="365" r:id="rId10"/>
    <p:sldId id="366" r:id="rId11"/>
    <p:sldId id="368" r:id="rId12"/>
    <p:sldId id="369" r:id="rId13"/>
    <p:sldId id="370" r:id="rId14"/>
    <p:sldId id="371" r:id="rId15"/>
    <p:sldId id="372" r:id="rId16"/>
    <p:sldId id="373" r:id="rId17"/>
  </p:sldIdLst>
  <p:sldSz cx="9144000" cy="6858000" type="screen4x3"/>
  <p:notesSz cx="6815138" cy="9942513"/>
  <p:defaultTextStyle>
    <a:defPPr>
      <a:defRPr lang="en-US"/>
    </a:defPPr>
    <a:lvl1pPr algn="l" rtl="0" eaLnBrk="0" fontAlgn="base" hangingPunct="0">
      <a:spcBef>
        <a:spcPct val="0"/>
      </a:spcBef>
      <a:spcAft>
        <a:spcPct val="0"/>
      </a:spcAft>
      <a:defRPr kern="1200">
        <a:solidFill>
          <a:schemeClr val="tx1"/>
        </a:solidFill>
        <a:latin typeface="Garamond" pitchFamily="18" charset="0"/>
        <a:ea typeface="+mn-ea"/>
        <a:cs typeface="+mn-cs"/>
      </a:defRPr>
    </a:lvl1pPr>
    <a:lvl2pPr marL="457200" algn="l" rtl="0" eaLnBrk="0" fontAlgn="base" hangingPunct="0">
      <a:spcBef>
        <a:spcPct val="0"/>
      </a:spcBef>
      <a:spcAft>
        <a:spcPct val="0"/>
      </a:spcAft>
      <a:defRPr kern="1200">
        <a:solidFill>
          <a:schemeClr val="tx1"/>
        </a:solidFill>
        <a:latin typeface="Garamond" pitchFamily="18" charset="0"/>
        <a:ea typeface="+mn-ea"/>
        <a:cs typeface="+mn-cs"/>
      </a:defRPr>
    </a:lvl2pPr>
    <a:lvl3pPr marL="914400" algn="l" rtl="0" eaLnBrk="0" fontAlgn="base" hangingPunct="0">
      <a:spcBef>
        <a:spcPct val="0"/>
      </a:spcBef>
      <a:spcAft>
        <a:spcPct val="0"/>
      </a:spcAft>
      <a:defRPr kern="1200">
        <a:solidFill>
          <a:schemeClr val="tx1"/>
        </a:solidFill>
        <a:latin typeface="Garamond" pitchFamily="18" charset="0"/>
        <a:ea typeface="+mn-ea"/>
        <a:cs typeface="+mn-cs"/>
      </a:defRPr>
    </a:lvl3pPr>
    <a:lvl4pPr marL="1371600" algn="l" rtl="0" eaLnBrk="0" fontAlgn="base" hangingPunct="0">
      <a:spcBef>
        <a:spcPct val="0"/>
      </a:spcBef>
      <a:spcAft>
        <a:spcPct val="0"/>
      </a:spcAft>
      <a:defRPr kern="1200">
        <a:solidFill>
          <a:schemeClr val="tx1"/>
        </a:solidFill>
        <a:latin typeface="Garamond" pitchFamily="18" charset="0"/>
        <a:ea typeface="+mn-ea"/>
        <a:cs typeface="+mn-cs"/>
      </a:defRPr>
    </a:lvl4pPr>
    <a:lvl5pPr marL="1828800" algn="l" rtl="0" eaLnBrk="0" fontAlgn="base" hangingPunct="0">
      <a:spcBef>
        <a:spcPct val="0"/>
      </a:spcBef>
      <a:spcAft>
        <a:spcPct val="0"/>
      </a:spcAft>
      <a:defRPr kern="1200">
        <a:solidFill>
          <a:schemeClr val="tx1"/>
        </a:solidFill>
        <a:latin typeface="Garamond" pitchFamily="18" charset="0"/>
        <a:ea typeface="+mn-ea"/>
        <a:cs typeface="+mn-cs"/>
      </a:defRPr>
    </a:lvl5pPr>
    <a:lvl6pPr marL="2286000" algn="l" defTabSz="914400" rtl="0" eaLnBrk="1" latinLnBrk="0" hangingPunct="1">
      <a:defRPr kern="1200">
        <a:solidFill>
          <a:schemeClr val="tx1"/>
        </a:solidFill>
        <a:latin typeface="Garamond" pitchFamily="18" charset="0"/>
        <a:ea typeface="+mn-ea"/>
        <a:cs typeface="+mn-cs"/>
      </a:defRPr>
    </a:lvl6pPr>
    <a:lvl7pPr marL="2743200" algn="l" defTabSz="914400" rtl="0" eaLnBrk="1" latinLnBrk="0" hangingPunct="1">
      <a:defRPr kern="1200">
        <a:solidFill>
          <a:schemeClr val="tx1"/>
        </a:solidFill>
        <a:latin typeface="Garamond" pitchFamily="18" charset="0"/>
        <a:ea typeface="+mn-ea"/>
        <a:cs typeface="+mn-cs"/>
      </a:defRPr>
    </a:lvl7pPr>
    <a:lvl8pPr marL="3200400" algn="l" defTabSz="914400" rtl="0" eaLnBrk="1" latinLnBrk="0" hangingPunct="1">
      <a:defRPr kern="1200">
        <a:solidFill>
          <a:schemeClr val="tx1"/>
        </a:solidFill>
        <a:latin typeface="Garamond" pitchFamily="18" charset="0"/>
        <a:ea typeface="+mn-ea"/>
        <a:cs typeface="+mn-cs"/>
      </a:defRPr>
    </a:lvl8pPr>
    <a:lvl9pPr marL="3657600" algn="l" defTabSz="914400" rtl="0" eaLnBrk="1" latinLnBrk="0" hangingPunct="1">
      <a:defRPr kern="1200">
        <a:solidFill>
          <a:schemeClr val="tx1"/>
        </a:solidFill>
        <a:latin typeface="Garamond"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42" autoAdjust="0"/>
    <p:restoredTop sz="94660"/>
  </p:normalViewPr>
  <p:slideViewPr>
    <p:cSldViewPr>
      <p:cViewPr>
        <p:scale>
          <a:sx n="75" d="100"/>
          <a:sy n="75" d="100"/>
        </p:scale>
        <p:origin x="-97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275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60800" y="0"/>
            <a:ext cx="2952750" cy="496888"/>
          </a:xfrm>
          <a:prstGeom prst="rect">
            <a:avLst/>
          </a:prstGeom>
        </p:spPr>
        <p:txBody>
          <a:bodyPr vert="horz" lIns="91440" tIns="45720" rIns="91440" bIns="45720" rtlCol="0"/>
          <a:lstStyle>
            <a:lvl1pPr algn="r">
              <a:defRPr sz="1200"/>
            </a:lvl1pPr>
          </a:lstStyle>
          <a:p>
            <a:fld id="{03D2F551-E40F-4AC5-BA5D-7B040E45596B}" type="datetimeFigureOut">
              <a:rPr lang="en-US" smtClean="0"/>
              <a:t>08-Dec-16</a:t>
            </a:fld>
            <a:endParaRPr lang="en-US"/>
          </a:p>
        </p:txBody>
      </p:sp>
      <p:sp>
        <p:nvSpPr>
          <p:cNvPr id="4" name="Slide Image Placeholder 3"/>
          <p:cNvSpPr>
            <a:spLocks noGrp="1" noRot="1" noChangeAspect="1"/>
          </p:cNvSpPr>
          <p:nvPr>
            <p:ph type="sldImg" idx="2"/>
          </p:nvPr>
        </p:nvSpPr>
        <p:spPr>
          <a:xfrm>
            <a:off x="923925" y="746125"/>
            <a:ext cx="4968875" cy="3727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1038" y="4722813"/>
            <a:ext cx="5453062" cy="44735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44038"/>
            <a:ext cx="2952750" cy="4968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60800" y="9444038"/>
            <a:ext cx="2952750" cy="496887"/>
          </a:xfrm>
          <a:prstGeom prst="rect">
            <a:avLst/>
          </a:prstGeom>
        </p:spPr>
        <p:txBody>
          <a:bodyPr vert="horz" lIns="91440" tIns="45720" rIns="91440" bIns="45720" rtlCol="0" anchor="b"/>
          <a:lstStyle>
            <a:lvl1pPr algn="r">
              <a:defRPr sz="1200"/>
            </a:lvl1pPr>
          </a:lstStyle>
          <a:p>
            <a:fld id="{91C9B626-51C0-4FED-9CB5-6F53454F1D76}" type="slidenum">
              <a:rPr lang="en-US" smtClean="0"/>
              <a:t>‹#›</a:t>
            </a:fld>
            <a:endParaRPr lang="en-US"/>
          </a:p>
        </p:txBody>
      </p:sp>
    </p:spTree>
    <p:extLst>
      <p:ext uri="{BB962C8B-B14F-4D97-AF65-F5344CB8AC3E}">
        <p14:creationId xmlns:p14="http://schemas.microsoft.com/office/powerpoint/2010/main" val="1035181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C9B626-51C0-4FED-9CB5-6F53454F1D76}" type="slidenum">
              <a:rPr lang="en-US" smtClean="0"/>
              <a:t>14</a:t>
            </a:fld>
            <a:endParaRPr lang="en-US"/>
          </a:p>
        </p:txBody>
      </p:sp>
    </p:spTree>
    <p:extLst>
      <p:ext uri="{BB962C8B-B14F-4D97-AF65-F5344CB8AC3E}">
        <p14:creationId xmlns:p14="http://schemas.microsoft.com/office/powerpoint/2010/main" val="1061105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2413" cy="6850063"/>
            <a:chOff x="0" y="0"/>
            <a:chExt cx="5758" cy="4315"/>
          </a:xfrm>
        </p:grpSpPr>
        <p:grpSp>
          <p:nvGrpSpPr>
            <p:cNvPr id="5" name="Group 3"/>
            <p:cNvGrpSpPr>
              <a:grpSpLocks/>
            </p:cNvGrpSpPr>
            <p:nvPr userDrawn="1"/>
          </p:nvGrpSpPr>
          <p:grpSpPr bwMode="auto">
            <a:xfrm>
              <a:off x="1728" y="2230"/>
              <a:ext cx="4027" cy="2085"/>
              <a:chOff x="1728" y="2230"/>
              <a:chExt cx="4027" cy="2085"/>
            </a:xfrm>
          </p:grpSpPr>
          <p:sp>
            <p:nvSpPr>
              <p:cNvPr id="8" name="Freeform 4"/>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9" name="Freeform 5"/>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0" name="Freeform 6"/>
              <p:cNvSpPr>
                <a:spLocks/>
              </p:cNvSpPr>
              <p:nvPr/>
            </p:nvSpPr>
            <p:spPr bwMode="hidden">
              <a:xfrm>
                <a:off x="2897" y="3346"/>
                <a:ext cx="2852"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1" name="Freeform 7"/>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8"/>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grpSp>
        <p:sp>
          <p:nvSpPr>
            <p:cNvPr id="6" name="Freeform 9"/>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7" name="Freeform 10"/>
            <p:cNvSpPr>
              <a:spLocks/>
            </p:cNvSpPr>
            <p:nvPr/>
          </p:nvSpPr>
          <p:spPr bwMode="hidden">
            <a:xfrm>
              <a:off x="0" y="0"/>
              <a:ext cx="5758" cy="1776"/>
            </a:xfrm>
            <a:custGeom>
              <a:avLst/>
              <a:gdLst>
                <a:gd name="T0" fmla="*/ 0 w 5740"/>
                <a:gd name="T1" fmla="*/ 0 h 1906"/>
                <a:gd name="T2" fmla="*/ 0 w 5740"/>
                <a:gd name="T3" fmla="*/ 1542 h 1906"/>
                <a:gd name="T4" fmla="*/ 5794 w 5740"/>
                <a:gd name="T5" fmla="*/ 1542 h 1906"/>
                <a:gd name="T6" fmla="*/ 5794 w 5740"/>
                <a:gd name="T7" fmla="*/ 0 h 1906"/>
                <a:gd name="T8" fmla="*/ 0 w 5740"/>
                <a:gd name="T9" fmla="*/ 0 h 1906"/>
                <a:gd name="T10" fmla="*/ 0 w 5740"/>
                <a:gd name="T11" fmla="*/ 0 h 19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0731" name="Rectangle 11"/>
          <p:cNvSpPr>
            <a:spLocks noGrp="1" noChangeArrowheads="1"/>
          </p:cNvSpPr>
          <p:nvPr>
            <p:ph type="ctrTitle" sz="quarter"/>
          </p:nvPr>
        </p:nvSpPr>
        <p:spPr>
          <a:xfrm>
            <a:off x="685800" y="1736725"/>
            <a:ext cx="7772400" cy="1920875"/>
          </a:xfrm>
        </p:spPr>
        <p:txBody>
          <a:bodyPr/>
          <a:lstStyle>
            <a:lvl1pPr>
              <a:defRPr sz="6000"/>
            </a:lvl1pPr>
          </a:lstStyle>
          <a:p>
            <a:pPr lvl="0"/>
            <a:r>
              <a:rPr lang="en-US" noProof="0" smtClean="0"/>
              <a:t>Click to edit Master title style</a:t>
            </a:r>
          </a:p>
        </p:txBody>
      </p:sp>
      <p:sp>
        <p:nvSpPr>
          <p:cNvPr id="30732"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en-US" noProof="0" smtClean="0"/>
              <a:t>Click to edit Master subtitle style</a:t>
            </a:r>
          </a:p>
        </p:txBody>
      </p:sp>
      <p:sp>
        <p:nvSpPr>
          <p:cNvPr id="13" name="Rectangle 13"/>
          <p:cNvSpPr>
            <a:spLocks noGrp="1" noChangeArrowheads="1"/>
          </p:cNvSpPr>
          <p:nvPr>
            <p:ph type="dt" sz="quarter" idx="10"/>
          </p:nvPr>
        </p:nvSpPr>
        <p:spPr>
          <a:xfrm>
            <a:off x="457200" y="6248400"/>
            <a:ext cx="2133600" cy="476250"/>
          </a:xfrm>
        </p:spPr>
        <p:txBody>
          <a:bodyPr/>
          <a:lstStyle>
            <a:lvl1pPr>
              <a:defRPr/>
            </a:lvl1pPr>
          </a:lstStyle>
          <a:p>
            <a:pPr>
              <a:defRPr/>
            </a:pPr>
            <a:endParaRPr lang="en-US"/>
          </a:p>
        </p:txBody>
      </p:sp>
      <p:sp>
        <p:nvSpPr>
          <p:cNvPr id="14" name="Rectangle 14"/>
          <p:cNvSpPr>
            <a:spLocks noGrp="1" noChangeArrowheads="1"/>
          </p:cNvSpPr>
          <p:nvPr>
            <p:ph type="ftr" sz="quarter" idx="11"/>
          </p:nvPr>
        </p:nvSpPr>
        <p:spPr>
          <a:xfrm>
            <a:off x="3124200" y="6251575"/>
            <a:ext cx="2895600" cy="476250"/>
          </a:xfrm>
        </p:spPr>
        <p:txBody>
          <a:bodyPr/>
          <a:lstStyle>
            <a:lvl1pPr>
              <a:defRPr/>
            </a:lvl1pPr>
          </a:lstStyle>
          <a:p>
            <a:pPr>
              <a:defRPr/>
            </a:pPr>
            <a:endParaRPr lang="en-US"/>
          </a:p>
        </p:txBody>
      </p:sp>
      <p:sp>
        <p:nvSpPr>
          <p:cNvPr id="15" name="Rectangle 15"/>
          <p:cNvSpPr>
            <a:spLocks noGrp="1" noChangeArrowheads="1"/>
          </p:cNvSpPr>
          <p:nvPr>
            <p:ph type="sldNum" sz="quarter" idx="12"/>
          </p:nvPr>
        </p:nvSpPr>
        <p:spPr>
          <a:xfrm>
            <a:off x="6553200" y="6254750"/>
            <a:ext cx="2133600" cy="476250"/>
          </a:xfrm>
        </p:spPr>
        <p:txBody>
          <a:bodyPr/>
          <a:lstStyle>
            <a:lvl1pPr>
              <a:defRPr/>
            </a:lvl1pPr>
          </a:lstStyle>
          <a:p>
            <a:pPr>
              <a:defRPr/>
            </a:pPr>
            <a:fld id="{61DB5CFC-A030-4800-A6F5-687E8FBA36EF}" type="slidenum">
              <a:rPr lang="en-US"/>
              <a:pPr>
                <a:defRPr/>
              </a:pPr>
              <a:t>‹#›</a:t>
            </a:fld>
            <a:endParaRPr lang="en-US"/>
          </a:p>
        </p:txBody>
      </p:sp>
    </p:spTree>
    <p:extLst>
      <p:ext uri="{BB962C8B-B14F-4D97-AF65-F5344CB8AC3E}">
        <p14:creationId xmlns:p14="http://schemas.microsoft.com/office/powerpoint/2010/main" val="468636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0A0A6FB6-EF75-4099-B5FF-FAFB4F439CB9}" type="slidenum">
              <a:rPr lang="en-US"/>
              <a:pPr>
                <a:defRPr/>
              </a:pPr>
              <a:t>‹#›</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86885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872A0B2B-F56A-4A21-9A3D-C83E61ABFC14}" type="slidenum">
              <a:rPr lang="en-US"/>
              <a:pPr>
                <a:defRPr/>
              </a:pPr>
              <a:t>‹#›</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616510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algn="ctr" eaLnBrk="1" hangingPunct="1">
                <a:defRPr/>
              </a:pPr>
              <a:endParaRPr lang="en-US" altLang="en-US" sz="2400" smtClean="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defRPr/>
              </a:pPr>
              <a:endParaRPr lang="en-US" altLang="en-US" sz="2400" smtClean="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defRPr/>
                </a:pPr>
                <a:endParaRPr lang="en-US" altLang="en-US" sz="2400" smtClean="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defRPr/>
                </a:pPr>
                <a:endParaRPr lang="en-US" altLang="en-US" sz="2400" smtClean="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defRPr/>
                </a:pPr>
                <a:endParaRPr lang="en-US" altLang="en-US" sz="2400" smtClean="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defRPr/>
                </a:pPr>
                <a:endParaRPr lang="en-US" altLang="en-US" sz="2400" smtClean="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defRPr/>
                </a:pPr>
                <a:endParaRPr lang="en-US" altLang="en-US" sz="2400" smtClean="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defRPr/>
                </a:pPr>
                <a:endParaRPr lang="en-US" altLang="en-US" sz="2400" smtClean="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defRPr/>
                </a:pPr>
                <a:endParaRPr lang="en-US" altLang="en-US" sz="2400" smtClean="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defRPr/>
                </a:pPr>
                <a:endParaRPr lang="en-US" altLang="en-US" sz="2400" smtClean="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defRPr/>
                </a:pPr>
                <a:endParaRPr lang="en-US" altLang="en-US" sz="2400" smtClean="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defRPr/>
                </a:pPr>
                <a:endParaRPr lang="en-US" altLang="en-US" sz="2400" smtClean="0">
                  <a:latin typeface="Times New Roman" pitchFamily="18" charset="0"/>
                </a:endParaRPr>
              </a:p>
            </p:txBody>
          </p:sp>
        </p:grpSp>
      </p:grpSp>
      <p:sp>
        <p:nvSpPr>
          <p:cNvPr id="4097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en-US" noProof="0" smtClean="0"/>
              <a:t>Click to edit Master title style</a:t>
            </a:r>
          </a:p>
        </p:txBody>
      </p:sp>
      <p:sp>
        <p:nvSpPr>
          <p:cNvPr id="4098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en-US" noProof="0" smtClean="0"/>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9" name="Rectangle 17"/>
          <p:cNvSpPr>
            <a:spLocks noGrp="1" noChangeArrowheads="1"/>
          </p:cNvSpPr>
          <p:nvPr>
            <p:ph type="ftr" sz="quarter" idx="11"/>
          </p:nvPr>
        </p:nvSpPr>
        <p:spPr/>
        <p:txBody>
          <a:bodyPr/>
          <a:lstStyle>
            <a:lvl1pPr>
              <a:defRPr/>
            </a:lvl1pPr>
          </a:lstStyle>
          <a:p>
            <a:pPr>
              <a:defRPr/>
            </a:pPr>
            <a:endParaRPr lang="en-US"/>
          </a:p>
        </p:txBody>
      </p:sp>
      <p:sp>
        <p:nvSpPr>
          <p:cNvPr id="20" name="Rectangle 18"/>
          <p:cNvSpPr>
            <a:spLocks noGrp="1" noChangeArrowheads="1"/>
          </p:cNvSpPr>
          <p:nvPr>
            <p:ph type="sldNum" sz="quarter" idx="12"/>
          </p:nvPr>
        </p:nvSpPr>
        <p:spPr/>
        <p:txBody>
          <a:bodyPr/>
          <a:lstStyle>
            <a:lvl1pPr>
              <a:defRPr/>
            </a:lvl1pPr>
          </a:lstStyle>
          <a:p>
            <a:pPr>
              <a:defRPr/>
            </a:pPr>
            <a:fld id="{1BC31355-3B7A-4D73-B293-E04AE70A1DB2}" type="slidenum">
              <a:rPr lang="en-US"/>
              <a:pPr>
                <a:defRPr/>
              </a:pPr>
              <a:t>‹#›</a:t>
            </a:fld>
            <a:endParaRPr lang="en-US"/>
          </a:p>
        </p:txBody>
      </p:sp>
    </p:spTree>
    <p:extLst>
      <p:ext uri="{BB962C8B-B14F-4D97-AF65-F5344CB8AC3E}">
        <p14:creationId xmlns:p14="http://schemas.microsoft.com/office/powerpoint/2010/main" val="350850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DC96C9D0-9FFF-4522-9F53-445FFF7FA7FE}"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357264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9821C77B-31A8-412A-9F55-F8EDAD25F757}"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443040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AA260FFA-33D3-43C2-9104-DFB1231280C1}"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191245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9F287A5C-3A7D-4AA9-814B-7802BD22BB9F}"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059687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FBF990F7-D2CE-4763-81B1-9D2CB0E1D2D9}"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06839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B8364A6F-581F-4D22-90B0-C0169D5FF36A}" type="slidenum">
              <a:rPr lang="en-US"/>
              <a:pPr>
                <a:defRPr/>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219155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939C777E-F71C-4D54-B22C-9E5DFEBBA578}"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01301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7EDBD541-E25D-431C-9B64-0598D32D3A17}" type="slidenum">
              <a:rPr lang="en-US"/>
              <a:pPr>
                <a:defRPr/>
              </a:pPr>
              <a:t>‹#›</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468393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2849A3D2-70BB-4DC4-8119-BA3A018F2D78}"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371800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7319110A-0CDA-4329-B9FB-EFB19E9283FB}"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936140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6CF02FF4-8B48-4567-BA05-6FAA9553F3CF}"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196097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514F350E-96BB-4806-A720-9B9D86D9DD12}"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419510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57200"/>
            <a:ext cx="82296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579200E7-2906-48C0-BC0B-CDE4D91493C0}"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30820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80586E77-C7FB-4974-818F-ECF765A9D029}" type="slidenum">
              <a:rPr lang="en-US"/>
              <a:pPr>
                <a:defRPr/>
              </a:pPr>
              <a:t>‹#›</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89652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4D66C755-3DC3-4673-BF36-D23E5C0351B2}" type="slidenum">
              <a:rPr lang="en-US"/>
              <a:pPr>
                <a:defRPr/>
              </a:pPr>
              <a:t>‹#›</a:t>
            </a:fld>
            <a:endParaRPr lang="en-US"/>
          </a:p>
        </p:txBody>
      </p:sp>
      <p:sp>
        <p:nvSpPr>
          <p:cNvPr id="7" name="Rectangle 14"/>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91421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dt" sz="half"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6805A54B-E661-4764-A45F-7E29BC9D6B0F}" type="slidenum">
              <a:rPr lang="en-US"/>
              <a:pPr>
                <a:defRPr/>
              </a:pPr>
              <a:t>‹#›</a:t>
            </a:fld>
            <a:endParaRPr lang="en-US"/>
          </a:p>
        </p:txBody>
      </p:sp>
      <p:sp>
        <p:nvSpPr>
          <p:cNvPr id="9" name="Rectangle 14"/>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538036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4ABA5A33-594E-4B23-948D-CB8A8CE680B7}" type="slidenum">
              <a:rPr lang="en-US"/>
              <a:pPr>
                <a:defRPr/>
              </a:pPr>
              <a:t>‹#›</a:t>
            </a:fld>
            <a:endParaRPr lang="en-US"/>
          </a:p>
        </p:txBody>
      </p:sp>
      <p:sp>
        <p:nvSpPr>
          <p:cNvPr id="5" name="Rectangle 14"/>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374270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B0EE86C2-8CE2-4842-85BD-7C71D743A804}" type="slidenum">
              <a:rPr lang="en-US"/>
              <a:pPr>
                <a:defRPr/>
              </a:pPr>
              <a:t>‹#›</a:t>
            </a:fld>
            <a:endParaRPr lang="en-US"/>
          </a:p>
        </p:txBody>
      </p:sp>
      <p:sp>
        <p:nvSpPr>
          <p:cNvPr id="4" name="Rectangle 14"/>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713941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3B022A63-F59E-468C-973C-BEF5E7C3BB30}" type="slidenum">
              <a:rPr lang="en-US"/>
              <a:pPr>
                <a:defRPr/>
              </a:pPr>
              <a:t>‹#›</a:t>
            </a:fld>
            <a:endParaRPr lang="en-US"/>
          </a:p>
        </p:txBody>
      </p:sp>
      <p:sp>
        <p:nvSpPr>
          <p:cNvPr id="7" name="Rectangle 14"/>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48031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36A3F898-B4A8-4F16-9624-F85E00CE92DC}" type="slidenum">
              <a:rPr lang="en-US"/>
              <a:pPr>
                <a:defRPr/>
              </a:pPr>
              <a:t>‹#›</a:t>
            </a:fld>
            <a:endParaRPr lang="en-US"/>
          </a:p>
        </p:txBody>
      </p:sp>
      <p:sp>
        <p:nvSpPr>
          <p:cNvPr id="7" name="Rectangle 14"/>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6989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dt" sz="half" idx="2"/>
          </p:nvPr>
        </p:nvSpPr>
        <p:spPr bwMode="auto">
          <a:xfrm>
            <a:off x="457200" y="625157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29699" name="Rectangle 3"/>
          <p:cNvSpPr>
            <a:spLocks noGrp="1" noChangeArrowheads="1"/>
          </p:cNvSpPr>
          <p:nvPr>
            <p:ph type="sldNum" sz="quarter" idx="4"/>
          </p:nvPr>
        </p:nvSpPr>
        <p:spPr bwMode="auto">
          <a:xfrm>
            <a:off x="6553200" y="624840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C7D34963-D684-4A66-BC9F-4059A79882A5}" type="slidenum">
              <a:rPr lang="en-US"/>
              <a:pPr>
                <a:defRPr/>
              </a:pPr>
              <a:t>‹#›</a:t>
            </a:fld>
            <a:endParaRPr lang="en-US"/>
          </a:p>
        </p:txBody>
      </p:sp>
      <p:grpSp>
        <p:nvGrpSpPr>
          <p:cNvPr id="1028" name="Group 4"/>
          <p:cNvGrpSpPr>
            <a:grpSpLocks/>
          </p:cNvGrpSpPr>
          <p:nvPr/>
        </p:nvGrpSpPr>
        <p:grpSpPr bwMode="auto">
          <a:xfrm>
            <a:off x="0" y="0"/>
            <a:ext cx="9142413" cy="6850063"/>
            <a:chOff x="0" y="0"/>
            <a:chExt cx="5758" cy="4315"/>
          </a:xfrm>
        </p:grpSpPr>
        <p:grpSp>
          <p:nvGrpSpPr>
            <p:cNvPr id="1032" name="Group 5"/>
            <p:cNvGrpSpPr>
              <a:grpSpLocks/>
            </p:cNvGrpSpPr>
            <p:nvPr userDrawn="1"/>
          </p:nvGrpSpPr>
          <p:grpSpPr bwMode="auto">
            <a:xfrm>
              <a:off x="1728" y="2230"/>
              <a:ext cx="4027" cy="2085"/>
              <a:chOff x="1728" y="2230"/>
              <a:chExt cx="4027" cy="2085"/>
            </a:xfrm>
          </p:grpSpPr>
          <p:sp>
            <p:nvSpPr>
              <p:cNvPr id="29702" name="Freeform 6"/>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9703" name="Freeform 7"/>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9704" name="Freeform 8"/>
              <p:cNvSpPr>
                <a:spLocks/>
              </p:cNvSpPr>
              <p:nvPr/>
            </p:nvSpPr>
            <p:spPr bwMode="hidden">
              <a:xfrm>
                <a:off x="2897" y="3346"/>
                <a:ext cx="2852"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038" name="Freeform 9"/>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06" name="Freeform 10"/>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grpSp>
        <p:sp>
          <p:nvSpPr>
            <p:cNvPr id="29707" name="Freeform 11"/>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034" name="Freeform 12"/>
            <p:cNvSpPr>
              <a:spLocks/>
            </p:cNvSpPr>
            <p:nvPr/>
          </p:nvSpPr>
          <p:spPr bwMode="hidden">
            <a:xfrm>
              <a:off x="0" y="0"/>
              <a:ext cx="5758" cy="1776"/>
            </a:xfrm>
            <a:custGeom>
              <a:avLst/>
              <a:gdLst>
                <a:gd name="T0" fmla="*/ 0 w 5740"/>
                <a:gd name="T1" fmla="*/ 0 h 1906"/>
                <a:gd name="T2" fmla="*/ 0 w 5740"/>
                <a:gd name="T3" fmla="*/ 1542 h 1906"/>
                <a:gd name="T4" fmla="*/ 5794 w 5740"/>
                <a:gd name="T5" fmla="*/ 1542 h 1906"/>
                <a:gd name="T6" fmla="*/ 5794 w 5740"/>
                <a:gd name="T7" fmla="*/ 0 h 1906"/>
                <a:gd name="T8" fmla="*/ 0 w 5740"/>
                <a:gd name="T9" fmla="*/ 0 h 1906"/>
                <a:gd name="T10" fmla="*/ 0 w 5740"/>
                <a:gd name="T11" fmla="*/ 0 h 19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9709" name="Rectangle 13"/>
          <p:cNvSpPr>
            <a:spLocks noGrp="1" noRot="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9710" name="Rectangle 14"/>
          <p:cNvSpPr>
            <a:spLocks noGrp="1" noChangeArrowheads="1"/>
          </p:cNvSpPr>
          <p:nvPr>
            <p:ph type="ftr" sz="quarter" idx="3"/>
          </p:nvPr>
        </p:nvSpPr>
        <p:spPr bwMode="auto">
          <a:xfrm>
            <a:off x="3124200" y="62484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p>
        </p:txBody>
      </p:sp>
      <p:sp>
        <p:nvSpPr>
          <p:cNvPr id="29711" name="Rectangle 15"/>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753"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mn-lt"/>
              </a:defRPr>
            </a:lvl1pPr>
          </a:lstStyle>
          <a:p>
            <a:pPr>
              <a:defRPr/>
            </a:pPr>
            <a:endParaRPr lang="en-US"/>
          </a:p>
        </p:txBody>
      </p:sp>
      <p:sp>
        <p:nvSpPr>
          <p:cNvPr id="39939"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pPr>
              <a:defRPr/>
            </a:pPr>
            <a:fld id="{A6E2F060-96A3-46BE-9898-4CA4625BEE4E}" type="slidenum">
              <a:rPr lang="en-US"/>
              <a:pPr>
                <a:defRPr/>
              </a:pPr>
              <a:t>‹#›</a:t>
            </a:fld>
            <a:endParaRPr lang="en-US"/>
          </a:p>
        </p:txBody>
      </p:sp>
      <p:grpSp>
        <p:nvGrpSpPr>
          <p:cNvPr id="2052" name="Group 4"/>
          <p:cNvGrpSpPr>
            <a:grpSpLocks/>
          </p:cNvGrpSpPr>
          <p:nvPr/>
        </p:nvGrpSpPr>
        <p:grpSpPr bwMode="auto">
          <a:xfrm>
            <a:off x="0" y="0"/>
            <a:ext cx="9144000" cy="546100"/>
            <a:chOff x="0" y="0"/>
            <a:chExt cx="5760" cy="344"/>
          </a:xfrm>
        </p:grpSpPr>
        <p:sp>
          <p:nvSpPr>
            <p:cNvPr id="2056"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algn="ctr" eaLnBrk="1" hangingPunct="1">
                <a:defRPr/>
              </a:pPr>
              <a:endParaRPr lang="en-US" altLang="en-US" sz="2400" smtClean="0">
                <a:latin typeface="Times New Roman" pitchFamily="18" charset="0"/>
              </a:endParaRPr>
            </a:p>
          </p:txBody>
        </p:sp>
        <p:sp>
          <p:nvSpPr>
            <p:cNvPr id="2057"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defRPr/>
              </a:pPr>
              <a:endParaRPr lang="en-US" altLang="en-US" sz="2400" smtClean="0">
                <a:latin typeface="Times New Roman" pitchFamily="18" charset="0"/>
              </a:endParaRPr>
            </a:p>
          </p:txBody>
        </p:sp>
        <p:sp>
          <p:nvSpPr>
            <p:cNvPr id="2058"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defRPr/>
              </a:pPr>
              <a:endParaRPr lang="en-US" altLang="en-US" smtClean="0">
                <a:solidFill>
                  <a:schemeClr val="hlink"/>
                </a:solidFill>
                <a:latin typeface="Arial" charset="0"/>
              </a:endParaRPr>
            </a:p>
          </p:txBody>
        </p:sp>
        <p:sp>
          <p:nvSpPr>
            <p:cNvPr id="2059"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defRPr/>
              </a:pPr>
              <a:endParaRPr lang="en-US" altLang="en-US" smtClean="0">
                <a:solidFill>
                  <a:schemeClr val="hlink"/>
                </a:solidFill>
                <a:latin typeface="Arial" charset="0"/>
              </a:endParaRPr>
            </a:p>
          </p:txBody>
        </p:sp>
        <p:sp>
          <p:nvSpPr>
            <p:cNvPr id="2060"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defRPr/>
              </a:pPr>
              <a:endParaRPr lang="en-US" altLang="en-US" smtClean="0">
                <a:solidFill>
                  <a:schemeClr val="accent2"/>
                </a:solidFill>
                <a:latin typeface="Arial" charset="0"/>
              </a:endParaRPr>
            </a:p>
          </p:txBody>
        </p:sp>
        <p:sp>
          <p:nvSpPr>
            <p:cNvPr id="2061"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defRPr/>
              </a:pPr>
              <a:endParaRPr lang="en-US" altLang="en-US" smtClean="0">
                <a:solidFill>
                  <a:schemeClr val="hlink"/>
                </a:solidFill>
                <a:latin typeface="Arial" charset="0"/>
              </a:endParaRPr>
            </a:p>
          </p:txBody>
        </p:sp>
        <p:sp>
          <p:nvSpPr>
            <p:cNvPr id="2062"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defRPr/>
              </a:pPr>
              <a:endParaRPr lang="en-US" altLang="en-US" sz="2400" smtClean="0">
                <a:latin typeface="Times New Roman" pitchFamily="18" charset="0"/>
              </a:endParaRPr>
            </a:p>
          </p:txBody>
        </p:sp>
        <p:sp>
          <p:nvSpPr>
            <p:cNvPr id="2063"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defRPr/>
              </a:pPr>
              <a:endParaRPr lang="en-US" altLang="en-US" smtClean="0">
                <a:solidFill>
                  <a:schemeClr val="accent2"/>
                </a:solidFill>
                <a:latin typeface="Arial" charset="0"/>
              </a:endParaRPr>
            </a:p>
          </p:txBody>
        </p:sp>
        <p:sp>
          <p:nvSpPr>
            <p:cNvPr id="2064"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defRPr/>
              </a:pPr>
              <a:endParaRPr lang="en-US" altLang="en-US" smtClean="0">
                <a:solidFill>
                  <a:schemeClr val="accent2"/>
                </a:solidFill>
                <a:latin typeface="Arial" charset="0"/>
              </a:endParaRPr>
            </a:p>
          </p:txBody>
        </p:sp>
      </p:grpSp>
      <p:sp>
        <p:nvSpPr>
          <p:cNvPr id="2053"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4"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9952"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mn-lt"/>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754"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0.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0.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9.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736725"/>
            <a:ext cx="7772400" cy="2301875"/>
          </a:xfrm>
        </p:spPr>
        <p:txBody>
          <a:bodyPr/>
          <a:lstStyle/>
          <a:p>
            <a:pPr eaLnBrk="1" hangingPunct="1">
              <a:defRPr/>
            </a:pP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ro-RO" sz="4000" dirty="0" smtClean="0"/>
              <a:t>TEHNICI DE RESTAURARE</a:t>
            </a:r>
            <a:br>
              <a:rPr lang="ro-RO" sz="4000" dirty="0" smtClean="0"/>
            </a:br>
            <a:r>
              <a:rPr lang="ro-RO" sz="4000" dirty="0" smtClean="0"/>
              <a:t>PARTEA </a:t>
            </a:r>
            <a:r>
              <a:rPr lang="en-US" sz="4000" dirty="0" smtClean="0"/>
              <a:t>A I</a:t>
            </a:r>
            <a:r>
              <a:rPr lang="ro-RO" sz="4000" dirty="0" smtClean="0"/>
              <a:t>I</a:t>
            </a:r>
            <a:r>
              <a:rPr lang="en-US" sz="4000" dirty="0" smtClean="0"/>
              <a:t>-A</a:t>
            </a:r>
            <a:br>
              <a:rPr lang="en-US" sz="4000" dirty="0" smtClean="0"/>
            </a:br>
            <a:r>
              <a:rPr lang="en-US" sz="4000" dirty="0" smtClean="0"/>
              <a:t>FILTRARE SPA</a:t>
            </a:r>
            <a:r>
              <a:rPr lang="ro-RO" sz="4000" dirty="0" smtClean="0"/>
              <a:t>ȚIALĂ</a:t>
            </a:r>
            <a:r>
              <a:rPr lang="en-US" sz="4000" dirty="0" smtClean="0"/>
              <a:t/>
            </a:r>
            <a:br>
              <a:rPr lang="en-US" sz="4000" dirty="0" smtClean="0"/>
            </a:br>
            <a:r>
              <a:rPr lang="it-IT" sz="2000" dirty="0" smtClean="0"/>
              <a:t/>
            </a:r>
            <a:br>
              <a:rPr lang="it-IT" sz="2000" dirty="0" smtClean="0"/>
            </a:br>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diamond(in)">
                                      <p:cBhvr>
                                        <p:cTn id="7"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147" name="Rectangle 3"/>
              <p:cNvSpPr>
                <a:spLocks noGrp="1" noChangeArrowheads="1"/>
              </p:cNvSpPr>
              <p:nvPr>
                <p:ph type="body" sz="half" idx="1"/>
              </p:nvPr>
            </p:nvSpPr>
            <p:spPr>
              <a:xfrm>
                <a:off x="457200" y="685800"/>
                <a:ext cx="8229600" cy="5897562"/>
              </a:xfrm>
            </p:spPr>
            <p:txBody>
              <a:bodyPr/>
              <a:lstStyle/>
              <a:p>
                <a:pPr>
                  <a:buFont typeface="Wingdings" panose="05000000000000000000" pitchFamily="2" charset="2"/>
                  <a:buChar char="q"/>
                </a:pPr>
                <a:r>
                  <a:rPr lang="ro-RO" sz="1800" b="1" dirty="0" smtClean="0"/>
                  <a:t>Filtrul </a:t>
                </a:r>
                <a:r>
                  <a:rPr lang="ro-RO" sz="1800" b="1" dirty="0"/>
                  <a:t>medie geometrică</a:t>
                </a:r>
                <a:r>
                  <a:rPr lang="ro-RO" sz="1800" dirty="0"/>
                  <a:t> este aplicat conform relaţiei,</a:t>
                </a:r>
                <a:endParaRPr lang="en-US" sz="1800" dirty="0"/>
              </a:p>
              <a:p>
                <a:pPr marL="0" indent="0">
                  <a:buNone/>
                </a:pPr>
                <a14:m>
                  <m:oMathPara xmlns:m="http://schemas.openxmlformats.org/officeDocument/2006/math">
                    <m:oMathParaPr>
                      <m:jc m:val="centerGroup"/>
                    </m:oMathParaPr>
                    <m:oMath xmlns:m="http://schemas.openxmlformats.org/officeDocument/2006/math">
                      <m:acc>
                        <m:accPr>
                          <m:chr m:val="̃"/>
                          <m:ctrlPr>
                            <a:rPr lang="en-US" sz="1800" i="1">
                              <a:latin typeface="Cambria Math"/>
                            </a:rPr>
                          </m:ctrlPr>
                        </m:accPr>
                        <m:e>
                          <m:r>
                            <a:rPr lang="ro-RO" sz="1800" i="1">
                              <a:latin typeface="Cambria Math"/>
                            </a:rPr>
                            <m:t>𝑓</m:t>
                          </m:r>
                        </m:e>
                      </m:acc>
                      <m:r>
                        <a:rPr lang="ro-RO" sz="1800" i="1">
                          <a:latin typeface="Cambria Math"/>
                        </a:rPr>
                        <m:t>=</m:t>
                      </m:r>
                      <m:sSub>
                        <m:sSubPr>
                          <m:ctrlPr>
                            <a:rPr lang="en-US" sz="1800" i="1">
                              <a:latin typeface="Cambria Math"/>
                            </a:rPr>
                          </m:ctrlPr>
                        </m:sSubPr>
                        <m:e>
                          <m:acc>
                            <m:accPr>
                              <m:chr m:val="̃"/>
                              <m:ctrlPr>
                                <a:rPr lang="en-US" sz="1800" i="1">
                                  <a:latin typeface="Cambria Math"/>
                                </a:rPr>
                              </m:ctrlPr>
                            </m:accPr>
                            <m:e>
                              <m:r>
                                <a:rPr lang="ro-RO" sz="1800" i="1">
                                  <a:latin typeface="Cambria Math"/>
                                </a:rPr>
                                <m:t>𝑓</m:t>
                              </m:r>
                            </m:e>
                          </m:acc>
                        </m:e>
                        <m:sub>
                          <m:r>
                            <a:rPr lang="ro-RO" sz="1800" i="1">
                              <a:latin typeface="Cambria Math"/>
                            </a:rPr>
                            <m:t>𝑐</m:t>
                          </m:r>
                        </m:sub>
                      </m:sSub>
                      <m:d>
                        <m:dPr>
                          <m:ctrlPr>
                            <a:rPr lang="en-US" sz="1800" i="1">
                              <a:latin typeface="Cambria Math"/>
                            </a:rPr>
                          </m:ctrlPr>
                        </m:dPr>
                        <m:e>
                          <m:r>
                            <a:rPr lang="ro-RO" sz="1800" i="1">
                              <a:latin typeface="Cambria Math"/>
                            </a:rPr>
                            <m:t>𝑡</m:t>
                          </m:r>
                          <m:r>
                            <a:rPr lang="ro-RO" sz="1800" i="1">
                              <a:latin typeface="Cambria Math"/>
                            </a:rPr>
                            <m:t>:</m:t>
                          </m:r>
                          <m:r>
                            <a:rPr lang="ro-RO" sz="1800" i="1">
                              <a:latin typeface="Cambria Math"/>
                            </a:rPr>
                            <m:t>𝑁</m:t>
                          </m:r>
                          <m:r>
                            <a:rPr lang="ro-RO" sz="1800" i="1">
                              <a:latin typeface="Cambria Math"/>
                            </a:rPr>
                            <m:t>+</m:t>
                          </m:r>
                          <m:r>
                            <a:rPr lang="ro-RO" sz="1800" i="1">
                              <a:latin typeface="Cambria Math"/>
                            </a:rPr>
                            <m:t>𝑡</m:t>
                          </m:r>
                          <m:r>
                            <a:rPr lang="ro-RO" sz="1800" i="1">
                              <a:latin typeface="Cambria Math"/>
                            </a:rPr>
                            <m:t>−1,</m:t>
                          </m:r>
                          <m:r>
                            <a:rPr lang="ro-RO" sz="1800" i="1">
                              <a:latin typeface="Cambria Math"/>
                            </a:rPr>
                            <m:t>𝑡</m:t>
                          </m:r>
                          <m:r>
                            <a:rPr lang="ro-RO" sz="1800" i="1">
                              <a:latin typeface="Cambria Math"/>
                            </a:rPr>
                            <m:t>:</m:t>
                          </m:r>
                          <m:r>
                            <a:rPr lang="ro-RO" sz="1800" i="1">
                              <a:latin typeface="Cambria Math"/>
                            </a:rPr>
                            <m:t>𝑀</m:t>
                          </m:r>
                          <m:r>
                            <a:rPr lang="ro-RO" sz="1800" i="1">
                              <a:latin typeface="Cambria Math"/>
                            </a:rPr>
                            <m:t>+</m:t>
                          </m:r>
                          <m:r>
                            <a:rPr lang="ro-RO" sz="1800" i="1">
                              <a:latin typeface="Cambria Math"/>
                            </a:rPr>
                            <m:t>𝑡</m:t>
                          </m:r>
                          <m:r>
                            <a:rPr lang="ro-RO" sz="1800" i="1">
                              <a:latin typeface="Cambria Math"/>
                            </a:rPr>
                            <m:t>−1</m:t>
                          </m:r>
                        </m:e>
                      </m:d>
                    </m:oMath>
                  </m:oMathPara>
                </a14:m>
                <a:endParaRPr lang="en-US" sz="1800" dirty="0"/>
              </a:p>
              <a:p>
                <a:pPr marL="0" indent="0">
                  <a:buNone/>
                </a:pPr>
                <a:r>
                  <a:rPr lang="ro-RO" sz="1800" dirty="0"/>
                  <a:t>unde, pentru </a:t>
                </a:r>
                <a14:m>
                  <m:oMath xmlns:m="http://schemas.openxmlformats.org/officeDocument/2006/math">
                    <m:r>
                      <a:rPr lang="ro-RO" sz="1800" i="1">
                        <a:latin typeface="Cambria Math"/>
                      </a:rPr>
                      <m:t>𝑡</m:t>
                    </m:r>
                    <m:r>
                      <a:rPr lang="ro-RO" sz="1800" i="1">
                        <a:latin typeface="Cambria Math"/>
                      </a:rPr>
                      <m:t>≤</m:t>
                    </m:r>
                    <m:r>
                      <a:rPr lang="ro-RO" sz="1800" i="1">
                        <a:latin typeface="Cambria Math"/>
                      </a:rPr>
                      <m:t>𝑙</m:t>
                    </m:r>
                    <m:r>
                      <a:rPr lang="ro-RO" sz="1800" i="1">
                        <a:latin typeface="Cambria Math"/>
                      </a:rPr>
                      <m:t>≤</m:t>
                    </m:r>
                    <m:r>
                      <a:rPr lang="ro-RO" sz="1800" i="1">
                        <a:latin typeface="Cambria Math"/>
                      </a:rPr>
                      <m:t>𝑁</m:t>
                    </m:r>
                    <m:r>
                      <a:rPr lang="ro-RO" sz="1800" i="1">
                        <a:latin typeface="Cambria Math"/>
                      </a:rPr>
                      <m:t>+</m:t>
                    </m:r>
                    <m:r>
                      <a:rPr lang="ro-RO" sz="1800" i="1">
                        <a:latin typeface="Cambria Math"/>
                      </a:rPr>
                      <m:t>𝑡</m:t>
                    </m:r>
                    <m:r>
                      <a:rPr lang="ro-RO" sz="1800" i="1">
                        <a:latin typeface="Cambria Math"/>
                      </a:rPr>
                      <m:t>−1,  </m:t>
                    </m:r>
                    <m:r>
                      <a:rPr lang="ro-RO" sz="1800" i="1">
                        <a:latin typeface="Cambria Math"/>
                      </a:rPr>
                      <m:t>𝑡</m:t>
                    </m:r>
                    <m:r>
                      <a:rPr lang="ro-RO" sz="1800" i="1">
                        <a:latin typeface="Cambria Math"/>
                      </a:rPr>
                      <m:t>≤</m:t>
                    </m:r>
                    <m:r>
                      <a:rPr lang="en-US" sz="1800" b="0" i="1" smtClean="0">
                        <a:latin typeface="Cambria Math"/>
                      </a:rPr>
                      <m:t>𝑐</m:t>
                    </m:r>
                    <m:r>
                      <a:rPr lang="ro-RO" sz="1800" i="1">
                        <a:latin typeface="Cambria Math"/>
                      </a:rPr>
                      <m:t>≤</m:t>
                    </m:r>
                    <m:r>
                      <a:rPr lang="ro-RO" sz="1800" i="1">
                        <a:latin typeface="Cambria Math"/>
                      </a:rPr>
                      <m:t>𝑀</m:t>
                    </m:r>
                    <m:r>
                      <a:rPr lang="ro-RO" sz="1800" i="1">
                        <a:latin typeface="Cambria Math"/>
                      </a:rPr>
                      <m:t>+</m:t>
                    </m:r>
                    <m:r>
                      <a:rPr lang="ro-RO" sz="1800" i="1">
                        <a:latin typeface="Cambria Math"/>
                      </a:rPr>
                      <m:t>𝑡</m:t>
                    </m:r>
                    <m:r>
                      <a:rPr lang="ro-RO" sz="1800" i="1">
                        <a:latin typeface="Cambria Math"/>
                      </a:rPr>
                      <m:t>−1</m:t>
                    </m:r>
                  </m:oMath>
                </a14:m>
                <a:endParaRPr lang="en-US" sz="1800" dirty="0"/>
              </a:p>
              <a:p>
                <a:pPr marL="0" indent="0">
                  <a:buNone/>
                </a:pPr>
                <a14:m>
                  <m:oMathPara xmlns:m="http://schemas.openxmlformats.org/officeDocument/2006/math">
                    <m:oMathParaPr>
                      <m:jc m:val="centerGroup"/>
                    </m:oMathParaPr>
                    <m:oMath xmlns:m="http://schemas.openxmlformats.org/officeDocument/2006/math">
                      <m:sSub>
                        <m:sSubPr>
                          <m:ctrlPr>
                            <a:rPr lang="en-US" sz="1800" i="1">
                              <a:latin typeface="Cambria Math"/>
                            </a:rPr>
                          </m:ctrlPr>
                        </m:sSubPr>
                        <m:e>
                          <m:acc>
                            <m:accPr>
                              <m:chr m:val="̃"/>
                              <m:ctrlPr>
                                <a:rPr lang="en-US" sz="1800" i="1">
                                  <a:latin typeface="Cambria Math"/>
                                </a:rPr>
                              </m:ctrlPr>
                            </m:accPr>
                            <m:e>
                              <m:r>
                                <a:rPr lang="ro-RO" sz="1800" i="1">
                                  <a:latin typeface="Cambria Math"/>
                                </a:rPr>
                                <m:t>𝑓</m:t>
                              </m:r>
                            </m:e>
                          </m:acc>
                        </m:e>
                        <m:sub>
                          <m:r>
                            <a:rPr lang="ro-RO" sz="1800" i="1">
                              <a:latin typeface="Cambria Math"/>
                            </a:rPr>
                            <m:t>𝑐</m:t>
                          </m:r>
                        </m:sub>
                      </m:sSub>
                      <m:d>
                        <m:dPr>
                          <m:ctrlPr>
                            <a:rPr lang="en-US" sz="1800" i="1">
                              <a:latin typeface="Cambria Math"/>
                            </a:rPr>
                          </m:ctrlPr>
                        </m:dPr>
                        <m:e>
                          <m:r>
                            <a:rPr lang="ro-RO" sz="1800" i="1">
                              <a:latin typeface="Cambria Math"/>
                            </a:rPr>
                            <m:t>𝑙</m:t>
                          </m:r>
                          <m:r>
                            <a:rPr lang="ro-RO" sz="1800" i="1">
                              <a:latin typeface="Cambria Math"/>
                            </a:rPr>
                            <m:t>,</m:t>
                          </m:r>
                          <m:r>
                            <a:rPr lang="ro-RO" sz="1800" i="1">
                              <a:latin typeface="Cambria Math"/>
                            </a:rPr>
                            <m:t>𝑐</m:t>
                          </m:r>
                        </m:e>
                      </m:d>
                      <m:r>
                        <a:rPr lang="ro-RO" sz="1800" i="1">
                          <a:latin typeface="Cambria Math"/>
                        </a:rPr>
                        <m:t>=</m:t>
                      </m:r>
                      <m:sSup>
                        <m:sSupPr>
                          <m:ctrlPr>
                            <a:rPr lang="en-US" sz="1800" i="1">
                              <a:latin typeface="Cambria Math"/>
                            </a:rPr>
                          </m:ctrlPr>
                        </m:sSupPr>
                        <m:e>
                          <m:d>
                            <m:dPr>
                              <m:ctrlPr>
                                <a:rPr lang="en-US" sz="1800" i="1">
                                  <a:latin typeface="Cambria Math"/>
                                </a:rPr>
                              </m:ctrlPr>
                            </m:dPr>
                            <m:e>
                              <m:nary>
                                <m:naryPr>
                                  <m:chr m:val="∏"/>
                                  <m:limLoc m:val="undOvr"/>
                                  <m:supHide m:val="on"/>
                                  <m:ctrlPr>
                                    <a:rPr lang="en-US" sz="1800" i="1">
                                      <a:latin typeface="Cambria Math"/>
                                    </a:rPr>
                                  </m:ctrlPr>
                                </m:naryPr>
                                <m:sub>
                                  <m:d>
                                    <m:dPr>
                                      <m:ctrlPr>
                                        <a:rPr lang="en-US" sz="1800" i="1">
                                          <a:latin typeface="Cambria Math"/>
                                        </a:rPr>
                                      </m:ctrlPr>
                                    </m:dPr>
                                    <m:e>
                                      <m:r>
                                        <a:rPr lang="ro-RO" sz="1800" i="1">
                                          <a:latin typeface="Cambria Math"/>
                                        </a:rPr>
                                        <m:t>𝑖</m:t>
                                      </m:r>
                                      <m:r>
                                        <a:rPr lang="ro-RO" sz="1800" i="1">
                                          <a:latin typeface="Cambria Math"/>
                                        </a:rPr>
                                        <m:t>,</m:t>
                                      </m:r>
                                      <m:r>
                                        <a:rPr lang="ro-RO" sz="1800" i="1">
                                          <a:latin typeface="Cambria Math"/>
                                        </a:rPr>
                                        <m:t>𝑗</m:t>
                                      </m:r>
                                    </m:e>
                                  </m:d>
                                  <m:r>
                                    <a:rPr lang="ro-RO" sz="1800" i="1">
                                      <a:latin typeface="Cambria Math"/>
                                    </a:rPr>
                                    <m:t>∈</m:t>
                                  </m:r>
                                  <m:d>
                                    <m:dPr>
                                      <m:begChr m:val="{"/>
                                      <m:endChr m:val="}"/>
                                      <m:ctrlPr>
                                        <a:rPr lang="en-US" sz="1800" i="1">
                                          <a:latin typeface="Cambria Math"/>
                                        </a:rPr>
                                      </m:ctrlPr>
                                    </m:dPr>
                                    <m:e>
                                      <m:r>
                                        <a:rPr lang="ro-RO" sz="1800" i="1">
                                          <a:latin typeface="Cambria Math"/>
                                        </a:rPr>
                                        <m:t>𝑙</m:t>
                                      </m:r>
                                      <m:r>
                                        <a:rPr lang="ro-RO" sz="1800" i="1">
                                          <a:latin typeface="Cambria Math"/>
                                        </a:rPr>
                                        <m:t>−</m:t>
                                      </m:r>
                                      <m:r>
                                        <a:rPr lang="ro-RO" sz="1800" i="1">
                                          <a:latin typeface="Cambria Math"/>
                                        </a:rPr>
                                        <m:t>𝑡</m:t>
                                      </m:r>
                                      <m:r>
                                        <a:rPr lang="ro-RO" sz="1800" i="1">
                                          <a:latin typeface="Cambria Math"/>
                                        </a:rPr>
                                        <m:t>+1,⋯</m:t>
                                      </m:r>
                                      <m:r>
                                        <a:rPr lang="ro-RO" sz="1800" i="1">
                                          <a:latin typeface="Cambria Math"/>
                                        </a:rPr>
                                        <m:t>𝑙</m:t>
                                      </m:r>
                                      <m:r>
                                        <a:rPr lang="ro-RO" sz="1800" i="1">
                                          <a:latin typeface="Cambria Math"/>
                                        </a:rPr>
                                        <m:t>+</m:t>
                                      </m:r>
                                      <m:r>
                                        <a:rPr lang="ro-RO" sz="1800" i="1">
                                          <a:latin typeface="Cambria Math"/>
                                        </a:rPr>
                                        <m:t>𝑡</m:t>
                                      </m:r>
                                      <m:r>
                                        <a:rPr lang="ro-RO" sz="1800" i="1">
                                          <a:latin typeface="Cambria Math"/>
                                        </a:rPr>
                                        <m:t>−1</m:t>
                                      </m:r>
                                    </m:e>
                                  </m:d>
                                  <m:r>
                                    <a:rPr lang="ro-RO" sz="1800" i="1">
                                      <a:latin typeface="Cambria Math"/>
                                    </a:rPr>
                                    <m:t>×</m:t>
                                  </m:r>
                                  <m:d>
                                    <m:dPr>
                                      <m:begChr m:val="{"/>
                                      <m:endChr m:val="}"/>
                                      <m:ctrlPr>
                                        <a:rPr lang="en-US" sz="1800" i="1">
                                          <a:latin typeface="Cambria Math"/>
                                        </a:rPr>
                                      </m:ctrlPr>
                                    </m:dPr>
                                    <m:e>
                                      <m:r>
                                        <a:rPr lang="ro-RO" sz="1800" i="1">
                                          <a:latin typeface="Cambria Math"/>
                                        </a:rPr>
                                        <m:t>𝑐</m:t>
                                      </m:r>
                                      <m:r>
                                        <a:rPr lang="ro-RO" sz="1800" i="1">
                                          <a:latin typeface="Cambria Math"/>
                                        </a:rPr>
                                        <m:t>−</m:t>
                                      </m:r>
                                      <m:r>
                                        <a:rPr lang="ro-RO" sz="1800" i="1">
                                          <a:latin typeface="Cambria Math"/>
                                        </a:rPr>
                                        <m:t>𝑡</m:t>
                                      </m:r>
                                      <m:r>
                                        <a:rPr lang="ro-RO" sz="1800" i="1">
                                          <a:latin typeface="Cambria Math"/>
                                        </a:rPr>
                                        <m:t>+1,⋯</m:t>
                                      </m:r>
                                      <m:r>
                                        <a:rPr lang="ro-RO" sz="1800" i="1">
                                          <a:latin typeface="Cambria Math"/>
                                        </a:rPr>
                                        <m:t>𝑐</m:t>
                                      </m:r>
                                      <m:r>
                                        <a:rPr lang="ro-RO" sz="1800" i="1">
                                          <a:latin typeface="Cambria Math"/>
                                        </a:rPr>
                                        <m:t>+</m:t>
                                      </m:r>
                                      <m:r>
                                        <a:rPr lang="ro-RO" sz="1800" i="1">
                                          <a:latin typeface="Cambria Math"/>
                                        </a:rPr>
                                        <m:t>𝑡</m:t>
                                      </m:r>
                                      <m:r>
                                        <a:rPr lang="ro-RO" sz="1800" i="1">
                                          <a:latin typeface="Cambria Math"/>
                                        </a:rPr>
                                        <m:t>−1</m:t>
                                      </m:r>
                                    </m:e>
                                  </m:d>
                                </m:sub>
                                <m:sup/>
                                <m:e>
                                  <m:d>
                                    <m:dPr>
                                      <m:ctrlPr>
                                        <a:rPr lang="en-US" sz="1800" i="1">
                                          <a:latin typeface="Cambria Math"/>
                                        </a:rPr>
                                      </m:ctrlPr>
                                    </m:dPr>
                                    <m:e>
                                      <m:sSub>
                                        <m:sSubPr>
                                          <m:ctrlPr>
                                            <a:rPr lang="en-US" sz="1800" i="1">
                                              <a:latin typeface="Cambria Math"/>
                                            </a:rPr>
                                          </m:ctrlPr>
                                        </m:sSubPr>
                                        <m:e>
                                          <m:r>
                                            <a:rPr lang="ro-RO" sz="1800" i="1">
                                              <a:latin typeface="Cambria Math"/>
                                            </a:rPr>
                                            <m:t>𝑊</m:t>
                                          </m:r>
                                        </m:e>
                                        <m:sub>
                                          <m:r>
                                            <a:rPr lang="ro-RO" sz="1800" i="1">
                                              <a:latin typeface="Cambria Math"/>
                                            </a:rPr>
                                            <m:t>𝑙</m:t>
                                          </m:r>
                                          <m:r>
                                            <a:rPr lang="ro-RO" sz="1800" i="1">
                                              <a:latin typeface="Cambria Math"/>
                                            </a:rPr>
                                            <m:t>,</m:t>
                                          </m:r>
                                          <m:r>
                                            <a:rPr lang="ro-RO" sz="1800" i="1">
                                              <a:latin typeface="Cambria Math"/>
                                            </a:rPr>
                                            <m:t>𝑐</m:t>
                                          </m:r>
                                        </m:sub>
                                      </m:sSub>
                                      <m:d>
                                        <m:dPr>
                                          <m:ctrlPr>
                                            <a:rPr lang="en-US" sz="1800" i="1">
                                              <a:latin typeface="Cambria Math"/>
                                            </a:rPr>
                                          </m:ctrlPr>
                                        </m:dPr>
                                        <m:e>
                                          <m:r>
                                            <a:rPr lang="ro-RO" sz="1800" i="1">
                                              <a:latin typeface="Cambria Math"/>
                                            </a:rPr>
                                            <m:t>𝑖</m:t>
                                          </m:r>
                                          <m:r>
                                            <a:rPr lang="ro-RO" sz="1800" i="1">
                                              <a:latin typeface="Cambria Math"/>
                                            </a:rPr>
                                            <m:t>,</m:t>
                                          </m:r>
                                          <m:r>
                                            <a:rPr lang="ro-RO" sz="1800" i="1">
                                              <a:latin typeface="Cambria Math"/>
                                            </a:rPr>
                                            <m:t>𝑗</m:t>
                                          </m:r>
                                        </m:e>
                                      </m:d>
                                    </m:e>
                                  </m:d>
                                </m:e>
                              </m:nary>
                            </m:e>
                          </m:d>
                        </m:e>
                        <m:sup>
                          <m:f>
                            <m:fPr>
                              <m:ctrlPr>
                                <a:rPr lang="en-US" sz="1800" i="1">
                                  <a:latin typeface="Cambria Math"/>
                                </a:rPr>
                              </m:ctrlPr>
                            </m:fPr>
                            <m:num>
                              <m:r>
                                <a:rPr lang="ro-RO" sz="1800" i="1">
                                  <a:latin typeface="Cambria Math"/>
                                </a:rPr>
                                <m:t>1</m:t>
                              </m:r>
                            </m:num>
                            <m:den>
                              <m:sSup>
                                <m:sSupPr>
                                  <m:ctrlPr>
                                    <a:rPr lang="en-US" sz="1800" i="1">
                                      <a:latin typeface="Cambria Math"/>
                                    </a:rPr>
                                  </m:ctrlPr>
                                </m:sSupPr>
                                <m:e>
                                  <m:r>
                                    <a:rPr lang="ro-RO" sz="1800" i="1">
                                      <a:latin typeface="Cambria Math"/>
                                    </a:rPr>
                                    <m:t>𝑛</m:t>
                                  </m:r>
                                </m:e>
                                <m:sup>
                                  <m:r>
                                    <a:rPr lang="ro-RO" sz="1800" i="1">
                                      <a:latin typeface="Cambria Math"/>
                                    </a:rPr>
                                    <m:t>2</m:t>
                                  </m:r>
                                </m:sup>
                              </m:sSup>
                            </m:den>
                          </m:f>
                        </m:sup>
                      </m:sSup>
                    </m:oMath>
                  </m:oMathPara>
                </a14:m>
                <a:endParaRPr lang="en-US" sz="1800" dirty="0"/>
              </a:p>
              <a:p>
                <a:pPr marL="0" indent="0">
                  <a:buNone/>
                </a:pPr>
                <a:r>
                  <a:rPr lang="ro-RO" sz="1800" dirty="0"/>
                  <a:t>și </a:t>
                </a:r>
                <a14:m>
                  <m:oMath xmlns:m="http://schemas.openxmlformats.org/officeDocument/2006/math">
                    <m:sSub>
                      <m:sSubPr>
                        <m:ctrlPr>
                          <a:rPr lang="en-US" sz="1800" i="1">
                            <a:latin typeface="Cambria Math"/>
                          </a:rPr>
                        </m:ctrlPr>
                      </m:sSubPr>
                      <m:e>
                        <m:acc>
                          <m:accPr>
                            <m:chr m:val="̃"/>
                            <m:ctrlPr>
                              <a:rPr lang="en-US" sz="1800" i="1">
                                <a:latin typeface="Cambria Math"/>
                              </a:rPr>
                            </m:ctrlPr>
                          </m:accPr>
                          <m:e>
                            <m:r>
                              <a:rPr lang="ro-RO" sz="1800" i="1">
                                <a:latin typeface="Cambria Math"/>
                              </a:rPr>
                              <m:t>𝑓</m:t>
                            </m:r>
                          </m:e>
                        </m:acc>
                      </m:e>
                      <m:sub>
                        <m:r>
                          <a:rPr lang="ro-RO" sz="1800" i="1">
                            <a:latin typeface="Cambria Math"/>
                          </a:rPr>
                          <m:t>𝑐</m:t>
                        </m:r>
                      </m:sub>
                    </m:sSub>
                    <m:d>
                      <m:dPr>
                        <m:ctrlPr>
                          <a:rPr lang="en-US" sz="1800" i="1">
                            <a:latin typeface="Cambria Math"/>
                          </a:rPr>
                        </m:ctrlPr>
                      </m:dPr>
                      <m:e>
                        <m:r>
                          <a:rPr lang="ro-RO" sz="1800" i="1">
                            <a:latin typeface="Cambria Math"/>
                          </a:rPr>
                          <m:t>𝑙</m:t>
                        </m:r>
                        <m:r>
                          <a:rPr lang="ro-RO" sz="1800" i="1">
                            <a:latin typeface="Cambria Math"/>
                          </a:rPr>
                          <m:t>,</m:t>
                        </m:r>
                        <m:r>
                          <a:rPr lang="ro-RO" sz="1800" i="1">
                            <a:latin typeface="Cambria Math"/>
                          </a:rPr>
                          <m:t>𝑐</m:t>
                        </m:r>
                      </m:e>
                    </m:d>
                    <m:r>
                      <a:rPr lang="ro-RO" sz="1800" i="1">
                        <a:latin typeface="Cambria Math"/>
                      </a:rPr>
                      <m:t>=0</m:t>
                    </m:r>
                  </m:oMath>
                </a14:m>
                <a:r>
                  <a:rPr lang="ro-RO" sz="1800" dirty="0"/>
                  <a:t> în rest</a:t>
                </a:r>
                <a:r>
                  <a:rPr lang="ro-RO" sz="1800" dirty="0" smtClean="0"/>
                  <a:t>.</a:t>
                </a:r>
                <a:r>
                  <a:rPr lang="ro-RO" sz="1800" dirty="0"/>
                  <a:t> </a:t>
                </a:r>
                <a:endParaRPr lang="en-US" sz="1800" dirty="0"/>
              </a:p>
              <a:p>
                <a:pPr marL="0" indent="0">
                  <a:buNone/>
                </a:pPr>
                <a:r>
                  <a:rPr lang="ro-RO" sz="1800" b="1" dirty="0"/>
                  <a:t> </a:t>
                </a:r>
                <a:endParaRPr lang="en-US" sz="1800" dirty="0"/>
              </a:p>
              <a:p>
                <a:pPr>
                  <a:buFont typeface="Wingdings" panose="05000000000000000000" pitchFamily="2" charset="2"/>
                  <a:buChar char="q"/>
                </a:pPr>
                <a:r>
                  <a:rPr lang="ro-RO" sz="1800" b="1" dirty="0"/>
                  <a:t>Filtrul medie armonică</a:t>
                </a:r>
                <a:r>
                  <a:rPr lang="ro-RO" sz="1800" dirty="0"/>
                  <a:t>,</a:t>
                </a:r>
                <a:endParaRPr lang="en-US" sz="1800" dirty="0"/>
              </a:p>
              <a:p>
                <a:pPr marL="0" indent="0">
                  <a:buNone/>
                </a:pPr>
                <a14:m>
                  <m:oMathPara xmlns:m="http://schemas.openxmlformats.org/officeDocument/2006/math">
                    <m:oMathParaPr>
                      <m:jc m:val="centerGroup"/>
                    </m:oMathParaPr>
                    <m:oMath xmlns:m="http://schemas.openxmlformats.org/officeDocument/2006/math">
                      <m:acc>
                        <m:accPr>
                          <m:chr m:val="̃"/>
                          <m:ctrlPr>
                            <a:rPr lang="en-US" sz="1800" i="1">
                              <a:latin typeface="Cambria Math"/>
                            </a:rPr>
                          </m:ctrlPr>
                        </m:accPr>
                        <m:e>
                          <m:r>
                            <a:rPr lang="ro-RO" sz="1800" i="1">
                              <a:latin typeface="Cambria Math"/>
                            </a:rPr>
                            <m:t>𝑓</m:t>
                          </m:r>
                        </m:e>
                      </m:acc>
                      <m:r>
                        <a:rPr lang="ro-RO" sz="1800" i="1">
                          <a:latin typeface="Cambria Math"/>
                        </a:rPr>
                        <m:t>=</m:t>
                      </m:r>
                      <m:sSub>
                        <m:sSubPr>
                          <m:ctrlPr>
                            <a:rPr lang="en-US" sz="1800" i="1">
                              <a:latin typeface="Cambria Math"/>
                            </a:rPr>
                          </m:ctrlPr>
                        </m:sSubPr>
                        <m:e>
                          <m:acc>
                            <m:accPr>
                              <m:chr m:val="̃"/>
                              <m:ctrlPr>
                                <a:rPr lang="en-US" sz="1800" i="1">
                                  <a:latin typeface="Cambria Math"/>
                                </a:rPr>
                              </m:ctrlPr>
                            </m:accPr>
                            <m:e>
                              <m:r>
                                <a:rPr lang="ro-RO" sz="1800" i="1">
                                  <a:latin typeface="Cambria Math"/>
                                </a:rPr>
                                <m:t>𝑓</m:t>
                              </m:r>
                            </m:e>
                          </m:acc>
                        </m:e>
                        <m:sub>
                          <m:r>
                            <a:rPr lang="ro-RO" sz="1800" i="1">
                              <a:latin typeface="Cambria Math"/>
                            </a:rPr>
                            <m:t>𝑐</m:t>
                          </m:r>
                        </m:sub>
                      </m:sSub>
                      <m:d>
                        <m:dPr>
                          <m:ctrlPr>
                            <a:rPr lang="en-US" sz="1800" i="1">
                              <a:latin typeface="Cambria Math"/>
                            </a:rPr>
                          </m:ctrlPr>
                        </m:dPr>
                        <m:e>
                          <m:r>
                            <a:rPr lang="ro-RO" sz="1800" i="1">
                              <a:latin typeface="Cambria Math"/>
                            </a:rPr>
                            <m:t>𝑡</m:t>
                          </m:r>
                          <m:r>
                            <a:rPr lang="ro-RO" sz="1800" i="1">
                              <a:latin typeface="Cambria Math"/>
                            </a:rPr>
                            <m:t>:</m:t>
                          </m:r>
                          <m:r>
                            <a:rPr lang="ro-RO" sz="1800" i="1">
                              <a:latin typeface="Cambria Math"/>
                            </a:rPr>
                            <m:t>𝑁</m:t>
                          </m:r>
                          <m:r>
                            <a:rPr lang="ro-RO" sz="1800" i="1">
                              <a:latin typeface="Cambria Math"/>
                            </a:rPr>
                            <m:t>+</m:t>
                          </m:r>
                          <m:r>
                            <a:rPr lang="ro-RO" sz="1800" i="1">
                              <a:latin typeface="Cambria Math"/>
                            </a:rPr>
                            <m:t>𝑡</m:t>
                          </m:r>
                          <m:r>
                            <a:rPr lang="ro-RO" sz="1800" i="1">
                              <a:latin typeface="Cambria Math"/>
                            </a:rPr>
                            <m:t>−1,</m:t>
                          </m:r>
                          <m:r>
                            <a:rPr lang="ro-RO" sz="1800" i="1">
                              <a:latin typeface="Cambria Math"/>
                            </a:rPr>
                            <m:t>𝑡</m:t>
                          </m:r>
                          <m:r>
                            <a:rPr lang="ro-RO" sz="1800" i="1">
                              <a:latin typeface="Cambria Math"/>
                            </a:rPr>
                            <m:t>:</m:t>
                          </m:r>
                          <m:r>
                            <a:rPr lang="ro-RO" sz="1800" i="1">
                              <a:latin typeface="Cambria Math"/>
                            </a:rPr>
                            <m:t>𝑀</m:t>
                          </m:r>
                          <m:r>
                            <a:rPr lang="ro-RO" sz="1800" i="1">
                              <a:latin typeface="Cambria Math"/>
                            </a:rPr>
                            <m:t>+</m:t>
                          </m:r>
                          <m:r>
                            <a:rPr lang="ro-RO" sz="1800" i="1">
                              <a:latin typeface="Cambria Math"/>
                            </a:rPr>
                            <m:t>𝑡</m:t>
                          </m:r>
                          <m:r>
                            <a:rPr lang="ro-RO" sz="1800" i="1">
                              <a:latin typeface="Cambria Math"/>
                            </a:rPr>
                            <m:t>−1</m:t>
                          </m:r>
                        </m:e>
                      </m:d>
                    </m:oMath>
                  </m:oMathPara>
                </a14:m>
                <a:endParaRPr lang="en-US" sz="1800" dirty="0"/>
              </a:p>
              <a:p>
                <a:pPr marL="0" indent="0">
                  <a:buNone/>
                </a:pPr>
                <a:r>
                  <a:rPr lang="ro-RO" sz="1800" dirty="0"/>
                  <a:t>unde, pentru </a:t>
                </a:r>
                <a14:m>
                  <m:oMath xmlns:m="http://schemas.openxmlformats.org/officeDocument/2006/math">
                    <m:r>
                      <a:rPr lang="ro-RO" sz="1800" i="1">
                        <a:latin typeface="Cambria Math"/>
                      </a:rPr>
                      <m:t>𝑡</m:t>
                    </m:r>
                    <m:r>
                      <a:rPr lang="ro-RO" sz="1800" i="1">
                        <a:latin typeface="Cambria Math"/>
                      </a:rPr>
                      <m:t>≤</m:t>
                    </m:r>
                    <m:r>
                      <a:rPr lang="ro-RO" sz="1800" i="1">
                        <a:latin typeface="Cambria Math"/>
                      </a:rPr>
                      <m:t>𝑙</m:t>
                    </m:r>
                    <m:r>
                      <a:rPr lang="ro-RO" sz="1800" i="1">
                        <a:latin typeface="Cambria Math"/>
                      </a:rPr>
                      <m:t>≤</m:t>
                    </m:r>
                    <m:r>
                      <a:rPr lang="ro-RO" sz="1800" i="1">
                        <a:latin typeface="Cambria Math"/>
                      </a:rPr>
                      <m:t>𝑁</m:t>
                    </m:r>
                    <m:r>
                      <a:rPr lang="ro-RO" sz="1800" i="1">
                        <a:latin typeface="Cambria Math"/>
                      </a:rPr>
                      <m:t>+</m:t>
                    </m:r>
                    <m:r>
                      <a:rPr lang="ro-RO" sz="1800" i="1">
                        <a:latin typeface="Cambria Math"/>
                      </a:rPr>
                      <m:t>𝑡</m:t>
                    </m:r>
                    <m:r>
                      <a:rPr lang="ro-RO" sz="1800" i="1">
                        <a:latin typeface="Cambria Math"/>
                      </a:rPr>
                      <m:t>−1,  </m:t>
                    </m:r>
                    <m:r>
                      <a:rPr lang="ro-RO" sz="1800" i="1">
                        <a:latin typeface="Cambria Math"/>
                      </a:rPr>
                      <m:t>𝑡</m:t>
                    </m:r>
                    <m:r>
                      <a:rPr lang="ro-RO" sz="1800" i="1">
                        <a:latin typeface="Cambria Math"/>
                      </a:rPr>
                      <m:t>≤</m:t>
                    </m:r>
                    <m:r>
                      <a:rPr lang="en-US" sz="1800" b="0" i="1" smtClean="0">
                        <a:latin typeface="Cambria Math"/>
                      </a:rPr>
                      <m:t>𝑐</m:t>
                    </m:r>
                    <m:r>
                      <a:rPr lang="ro-RO" sz="1800" i="1">
                        <a:latin typeface="Cambria Math"/>
                      </a:rPr>
                      <m:t>≤</m:t>
                    </m:r>
                    <m:r>
                      <a:rPr lang="ro-RO" sz="1800" i="1">
                        <a:latin typeface="Cambria Math"/>
                      </a:rPr>
                      <m:t>𝑀</m:t>
                    </m:r>
                    <m:r>
                      <a:rPr lang="ro-RO" sz="1800" i="1">
                        <a:latin typeface="Cambria Math"/>
                      </a:rPr>
                      <m:t>+</m:t>
                    </m:r>
                    <m:r>
                      <a:rPr lang="ro-RO" sz="1800" i="1">
                        <a:latin typeface="Cambria Math"/>
                      </a:rPr>
                      <m:t>𝑡</m:t>
                    </m:r>
                    <m:r>
                      <a:rPr lang="ro-RO" sz="1800" i="1">
                        <a:latin typeface="Cambria Math"/>
                      </a:rPr>
                      <m:t>−1</m:t>
                    </m:r>
                  </m:oMath>
                </a14:m>
                <a:endParaRPr lang="en-US" sz="1800" dirty="0"/>
              </a:p>
              <a:p>
                <a:pPr marL="0" indent="0">
                  <a:buNone/>
                </a:pPr>
                <a14:m>
                  <m:oMathPara xmlns:m="http://schemas.openxmlformats.org/officeDocument/2006/math">
                    <m:oMathParaPr>
                      <m:jc m:val="centerGroup"/>
                    </m:oMathParaPr>
                    <m:oMath xmlns:m="http://schemas.openxmlformats.org/officeDocument/2006/math">
                      <m:sSub>
                        <m:sSubPr>
                          <m:ctrlPr>
                            <a:rPr lang="en-US" sz="1800" i="1">
                              <a:latin typeface="Cambria Math"/>
                            </a:rPr>
                          </m:ctrlPr>
                        </m:sSubPr>
                        <m:e>
                          <m:acc>
                            <m:accPr>
                              <m:chr m:val="̃"/>
                              <m:ctrlPr>
                                <a:rPr lang="en-US" sz="1800" i="1">
                                  <a:latin typeface="Cambria Math"/>
                                </a:rPr>
                              </m:ctrlPr>
                            </m:accPr>
                            <m:e>
                              <m:r>
                                <a:rPr lang="ro-RO" sz="1800" i="1">
                                  <a:latin typeface="Cambria Math"/>
                                </a:rPr>
                                <m:t>𝑓</m:t>
                              </m:r>
                            </m:e>
                          </m:acc>
                        </m:e>
                        <m:sub>
                          <m:r>
                            <a:rPr lang="ro-RO" sz="1800" i="1">
                              <a:latin typeface="Cambria Math"/>
                            </a:rPr>
                            <m:t>𝑐</m:t>
                          </m:r>
                        </m:sub>
                      </m:sSub>
                      <m:d>
                        <m:dPr>
                          <m:ctrlPr>
                            <a:rPr lang="en-US" sz="1800" i="1">
                              <a:latin typeface="Cambria Math"/>
                            </a:rPr>
                          </m:ctrlPr>
                        </m:dPr>
                        <m:e>
                          <m:r>
                            <a:rPr lang="ro-RO" sz="1800" i="1">
                              <a:latin typeface="Cambria Math"/>
                            </a:rPr>
                            <m:t>𝑙</m:t>
                          </m:r>
                          <m:r>
                            <a:rPr lang="ro-RO" sz="1800" i="1">
                              <a:latin typeface="Cambria Math"/>
                            </a:rPr>
                            <m:t>,</m:t>
                          </m:r>
                          <m:r>
                            <a:rPr lang="ro-RO" sz="1800" i="1">
                              <a:latin typeface="Cambria Math"/>
                            </a:rPr>
                            <m:t>𝑐</m:t>
                          </m:r>
                        </m:e>
                      </m:d>
                      <m:r>
                        <a:rPr lang="ro-RO" sz="1800" i="1">
                          <a:latin typeface="Cambria Math"/>
                        </a:rPr>
                        <m:t>=</m:t>
                      </m:r>
                      <m:f>
                        <m:fPr>
                          <m:ctrlPr>
                            <a:rPr lang="en-US" sz="1800" i="1">
                              <a:latin typeface="Cambria Math"/>
                            </a:rPr>
                          </m:ctrlPr>
                        </m:fPr>
                        <m:num>
                          <m:sSup>
                            <m:sSupPr>
                              <m:ctrlPr>
                                <a:rPr lang="en-US" sz="1800" i="1">
                                  <a:latin typeface="Cambria Math"/>
                                </a:rPr>
                              </m:ctrlPr>
                            </m:sSupPr>
                            <m:e>
                              <m:r>
                                <a:rPr lang="ro-RO" sz="1800" i="1">
                                  <a:latin typeface="Cambria Math"/>
                                </a:rPr>
                                <m:t>𝑛</m:t>
                              </m:r>
                            </m:e>
                            <m:sup>
                              <m:r>
                                <a:rPr lang="ro-RO" sz="1800" i="1">
                                  <a:latin typeface="Cambria Math"/>
                                </a:rPr>
                                <m:t>2</m:t>
                              </m:r>
                            </m:sup>
                          </m:sSup>
                        </m:num>
                        <m:den>
                          <m:nary>
                            <m:naryPr>
                              <m:chr m:val="∑"/>
                              <m:limLoc m:val="undOvr"/>
                              <m:supHide m:val="on"/>
                              <m:ctrlPr>
                                <a:rPr lang="en-US" sz="1800" i="1">
                                  <a:latin typeface="Cambria Math"/>
                                </a:rPr>
                              </m:ctrlPr>
                            </m:naryPr>
                            <m:sub>
                              <m:d>
                                <m:dPr>
                                  <m:ctrlPr>
                                    <a:rPr lang="en-US" sz="1800" i="1">
                                      <a:latin typeface="Cambria Math"/>
                                    </a:rPr>
                                  </m:ctrlPr>
                                </m:dPr>
                                <m:e>
                                  <m:r>
                                    <a:rPr lang="ro-RO" sz="1800" i="1">
                                      <a:latin typeface="Cambria Math"/>
                                    </a:rPr>
                                    <m:t>𝑖</m:t>
                                  </m:r>
                                  <m:r>
                                    <a:rPr lang="ro-RO" sz="1800" i="1">
                                      <a:latin typeface="Cambria Math"/>
                                    </a:rPr>
                                    <m:t>,</m:t>
                                  </m:r>
                                  <m:r>
                                    <a:rPr lang="ro-RO" sz="1800" i="1">
                                      <a:latin typeface="Cambria Math"/>
                                    </a:rPr>
                                    <m:t>𝑗</m:t>
                                  </m:r>
                                </m:e>
                              </m:d>
                              <m:r>
                                <a:rPr lang="ro-RO" sz="1800" i="1">
                                  <a:latin typeface="Cambria Math"/>
                                </a:rPr>
                                <m:t>∈</m:t>
                              </m:r>
                              <m:d>
                                <m:dPr>
                                  <m:begChr m:val="{"/>
                                  <m:endChr m:val="}"/>
                                  <m:ctrlPr>
                                    <a:rPr lang="en-US" sz="1800" i="1">
                                      <a:latin typeface="Cambria Math"/>
                                    </a:rPr>
                                  </m:ctrlPr>
                                </m:dPr>
                                <m:e>
                                  <m:r>
                                    <a:rPr lang="ro-RO" sz="1800" i="1">
                                      <a:latin typeface="Cambria Math"/>
                                    </a:rPr>
                                    <m:t>𝑙</m:t>
                                  </m:r>
                                  <m:r>
                                    <a:rPr lang="ro-RO" sz="1800" i="1">
                                      <a:latin typeface="Cambria Math"/>
                                    </a:rPr>
                                    <m:t>−</m:t>
                                  </m:r>
                                  <m:r>
                                    <a:rPr lang="ro-RO" sz="1800" i="1">
                                      <a:latin typeface="Cambria Math"/>
                                    </a:rPr>
                                    <m:t>𝑡</m:t>
                                  </m:r>
                                  <m:r>
                                    <a:rPr lang="ro-RO" sz="1800" i="1">
                                      <a:latin typeface="Cambria Math"/>
                                    </a:rPr>
                                    <m:t>+1,⋯</m:t>
                                  </m:r>
                                  <m:r>
                                    <a:rPr lang="ro-RO" sz="1800" i="1">
                                      <a:latin typeface="Cambria Math"/>
                                    </a:rPr>
                                    <m:t>𝑙</m:t>
                                  </m:r>
                                  <m:r>
                                    <a:rPr lang="ro-RO" sz="1800" i="1">
                                      <a:latin typeface="Cambria Math"/>
                                    </a:rPr>
                                    <m:t>+</m:t>
                                  </m:r>
                                  <m:r>
                                    <a:rPr lang="ro-RO" sz="1800" i="1">
                                      <a:latin typeface="Cambria Math"/>
                                    </a:rPr>
                                    <m:t>𝑡</m:t>
                                  </m:r>
                                  <m:r>
                                    <a:rPr lang="ro-RO" sz="1800" i="1">
                                      <a:latin typeface="Cambria Math"/>
                                    </a:rPr>
                                    <m:t>−1</m:t>
                                  </m:r>
                                </m:e>
                              </m:d>
                              <m:r>
                                <a:rPr lang="ro-RO" sz="1800" i="1">
                                  <a:latin typeface="Cambria Math"/>
                                </a:rPr>
                                <m:t>×</m:t>
                              </m:r>
                              <m:d>
                                <m:dPr>
                                  <m:begChr m:val="{"/>
                                  <m:endChr m:val="}"/>
                                  <m:ctrlPr>
                                    <a:rPr lang="en-US" sz="1800" i="1">
                                      <a:latin typeface="Cambria Math"/>
                                    </a:rPr>
                                  </m:ctrlPr>
                                </m:dPr>
                                <m:e>
                                  <m:r>
                                    <a:rPr lang="ro-RO" sz="1800" i="1">
                                      <a:latin typeface="Cambria Math"/>
                                    </a:rPr>
                                    <m:t>𝑐</m:t>
                                  </m:r>
                                  <m:r>
                                    <a:rPr lang="ro-RO" sz="1800" i="1">
                                      <a:latin typeface="Cambria Math"/>
                                    </a:rPr>
                                    <m:t>−</m:t>
                                  </m:r>
                                  <m:r>
                                    <a:rPr lang="ro-RO" sz="1800" i="1">
                                      <a:latin typeface="Cambria Math"/>
                                    </a:rPr>
                                    <m:t>𝑡</m:t>
                                  </m:r>
                                  <m:r>
                                    <a:rPr lang="ro-RO" sz="1800" i="1">
                                      <a:latin typeface="Cambria Math"/>
                                    </a:rPr>
                                    <m:t>+1,⋯</m:t>
                                  </m:r>
                                  <m:r>
                                    <a:rPr lang="ro-RO" sz="1800" i="1">
                                      <a:latin typeface="Cambria Math"/>
                                    </a:rPr>
                                    <m:t>𝑐</m:t>
                                  </m:r>
                                  <m:r>
                                    <a:rPr lang="ro-RO" sz="1800" i="1">
                                      <a:latin typeface="Cambria Math"/>
                                    </a:rPr>
                                    <m:t>+</m:t>
                                  </m:r>
                                  <m:r>
                                    <a:rPr lang="ro-RO" sz="1800" i="1">
                                      <a:latin typeface="Cambria Math"/>
                                    </a:rPr>
                                    <m:t>𝑡</m:t>
                                  </m:r>
                                  <m:r>
                                    <a:rPr lang="ro-RO" sz="1800" i="1">
                                      <a:latin typeface="Cambria Math"/>
                                    </a:rPr>
                                    <m:t>−1</m:t>
                                  </m:r>
                                </m:e>
                              </m:d>
                            </m:sub>
                            <m:sup/>
                            <m:e>
                              <m:f>
                                <m:fPr>
                                  <m:ctrlPr>
                                    <a:rPr lang="en-US" sz="1800" i="1">
                                      <a:latin typeface="Cambria Math"/>
                                    </a:rPr>
                                  </m:ctrlPr>
                                </m:fPr>
                                <m:num>
                                  <m:r>
                                    <a:rPr lang="ro-RO" sz="1800" i="1">
                                      <a:latin typeface="Cambria Math"/>
                                    </a:rPr>
                                    <m:t>1</m:t>
                                  </m:r>
                                </m:num>
                                <m:den>
                                  <m:sSub>
                                    <m:sSubPr>
                                      <m:ctrlPr>
                                        <a:rPr lang="en-US" sz="1800" i="1">
                                          <a:latin typeface="Cambria Math"/>
                                        </a:rPr>
                                      </m:ctrlPr>
                                    </m:sSubPr>
                                    <m:e>
                                      <m:r>
                                        <a:rPr lang="ro-RO" sz="1800" i="1">
                                          <a:latin typeface="Cambria Math"/>
                                        </a:rPr>
                                        <m:t>𝑊</m:t>
                                      </m:r>
                                    </m:e>
                                    <m:sub>
                                      <m:r>
                                        <a:rPr lang="ro-RO" sz="1800" i="1">
                                          <a:latin typeface="Cambria Math"/>
                                        </a:rPr>
                                        <m:t>𝑙</m:t>
                                      </m:r>
                                      <m:r>
                                        <a:rPr lang="ro-RO" sz="1800" i="1">
                                          <a:latin typeface="Cambria Math"/>
                                        </a:rPr>
                                        <m:t>,</m:t>
                                      </m:r>
                                      <m:r>
                                        <a:rPr lang="ro-RO" sz="1800" i="1">
                                          <a:latin typeface="Cambria Math"/>
                                        </a:rPr>
                                        <m:t>𝑐</m:t>
                                      </m:r>
                                    </m:sub>
                                  </m:sSub>
                                  <m:d>
                                    <m:dPr>
                                      <m:ctrlPr>
                                        <a:rPr lang="en-US" sz="1800" i="1">
                                          <a:latin typeface="Cambria Math"/>
                                        </a:rPr>
                                      </m:ctrlPr>
                                    </m:dPr>
                                    <m:e>
                                      <m:r>
                                        <a:rPr lang="ro-RO" sz="1800" i="1">
                                          <a:latin typeface="Cambria Math"/>
                                        </a:rPr>
                                        <m:t>𝑖</m:t>
                                      </m:r>
                                      <m:r>
                                        <a:rPr lang="ro-RO" sz="1800" i="1">
                                          <a:latin typeface="Cambria Math"/>
                                        </a:rPr>
                                        <m:t>,</m:t>
                                      </m:r>
                                      <m:r>
                                        <a:rPr lang="ro-RO" sz="1800" i="1">
                                          <a:latin typeface="Cambria Math"/>
                                        </a:rPr>
                                        <m:t>𝑗</m:t>
                                      </m:r>
                                    </m:e>
                                  </m:d>
                                </m:den>
                              </m:f>
                            </m:e>
                          </m:nary>
                        </m:den>
                      </m:f>
                    </m:oMath>
                  </m:oMathPara>
                </a14:m>
                <a:endParaRPr lang="en-US" sz="1800" dirty="0"/>
              </a:p>
              <a:p>
                <a:pPr marL="0" indent="0">
                  <a:buNone/>
                </a:pPr>
                <a:r>
                  <a:rPr lang="ro-RO" sz="1800" dirty="0"/>
                  <a:t>și </a:t>
                </a:r>
                <a14:m>
                  <m:oMath xmlns:m="http://schemas.openxmlformats.org/officeDocument/2006/math">
                    <m:sSub>
                      <m:sSubPr>
                        <m:ctrlPr>
                          <a:rPr lang="en-US" sz="1800" i="1">
                            <a:latin typeface="Cambria Math"/>
                          </a:rPr>
                        </m:ctrlPr>
                      </m:sSubPr>
                      <m:e>
                        <m:acc>
                          <m:accPr>
                            <m:chr m:val="̃"/>
                            <m:ctrlPr>
                              <a:rPr lang="en-US" sz="1800" i="1">
                                <a:latin typeface="Cambria Math"/>
                              </a:rPr>
                            </m:ctrlPr>
                          </m:accPr>
                          <m:e>
                            <m:r>
                              <a:rPr lang="ro-RO" sz="1800" i="1">
                                <a:latin typeface="Cambria Math"/>
                              </a:rPr>
                              <m:t>𝑓</m:t>
                            </m:r>
                          </m:e>
                        </m:acc>
                      </m:e>
                      <m:sub>
                        <m:r>
                          <a:rPr lang="ro-RO" sz="1800" i="1">
                            <a:latin typeface="Cambria Math"/>
                          </a:rPr>
                          <m:t>𝑐</m:t>
                        </m:r>
                      </m:sub>
                    </m:sSub>
                    <m:d>
                      <m:dPr>
                        <m:ctrlPr>
                          <a:rPr lang="en-US" sz="1800" i="1">
                            <a:latin typeface="Cambria Math"/>
                          </a:rPr>
                        </m:ctrlPr>
                      </m:dPr>
                      <m:e>
                        <m:r>
                          <a:rPr lang="ro-RO" sz="1800" i="1">
                            <a:latin typeface="Cambria Math"/>
                          </a:rPr>
                          <m:t>𝑙</m:t>
                        </m:r>
                        <m:r>
                          <a:rPr lang="ro-RO" sz="1800" i="1">
                            <a:latin typeface="Cambria Math"/>
                          </a:rPr>
                          <m:t>,</m:t>
                        </m:r>
                        <m:r>
                          <a:rPr lang="ro-RO" sz="1800" i="1">
                            <a:latin typeface="Cambria Math"/>
                          </a:rPr>
                          <m:t>𝑐</m:t>
                        </m:r>
                      </m:e>
                    </m:d>
                    <m:r>
                      <a:rPr lang="ro-RO" sz="1800" i="1">
                        <a:latin typeface="Cambria Math"/>
                      </a:rPr>
                      <m:t>=0</m:t>
                    </m:r>
                  </m:oMath>
                </a14:m>
                <a:r>
                  <a:rPr lang="ro-RO" sz="1800" dirty="0"/>
                  <a:t> în rest.</a:t>
                </a:r>
                <a:endParaRPr lang="en-US" sz="1800" dirty="0"/>
              </a:p>
              <a:p>
                <a:pPr algn="just">
                  <a:buFont typeface="Wingdings" panose="05000000000000000000" pitchFamily="2" charset="2"/>
                  <a:buChar char="q"/>
                </a:pPr>
                <a:endParaRPr lang="en-US" sz="1800" dirty="0"/>
              </a:p>
              <a:p>
                <a:pPr>
                  <a:buFont typeface="Wingdings" panose="05000000000000000000" pitchFamily="2" charset="2"/>
                  <a:buChar char="q"/>
                </a:pPr>
                <a:endParaRPr lang="en-US" sz="1800" dirty="0"/>
              </a:p>
            </p:txBody>
          </p:sp>
        </mc:Choice>
        <mc:Fallback xmlns="">
          <p:sp>
            <p:nvSpPr>
              <p:cNvPr id="6147" name="Rectangle 3"/>
              <p:cNvSpPr>
                <a:spLocks noGrp="1" noRot="1" noChangeAspect="1" noMove="1" noResize="1" noEditPoints="1" noAdjustHandles="1" noChangeArrowheads="1" noChangeShapeType="1" noTextEdit="1"/>
              </p:cNvSpPr>
              <p:nvPr>
                <p:ph type="body" sz="half" idx="1"/>
              </p:nvPr>
            </p:nvSpPr>
            <p:spPr>
              <a:xfrm>
                <a:off x="457200" y="685800"/>
                <a:ext cx="8229600" cy="5897562"/>
              </a:xfrm>
              <a:blipFill rotWithShape="1">
                <a:blip r:embed="rId2"/>
                <a:stretch>
                  <a:fillRect l="-593" t="-517"/>
                </a:stretch>
              </a:blipFill>
            </p:spPr>
            <p:txBody>
              <a:bodyPr/>
              <a:lstStyle/>
              <a:p>
                <a:r>
                  <a:rPr lang="en-US">
                    <a:noFill/>
                  </a:rPr>
                  <a:t> </a:t>
                </a:r>
              </a:p>
            </p:txBody>
          </p:sp>
        </mc:Fallback>
      </mc:AlternateContent>
      <p:sp>
        <p:nvSpPr>
          <p:cNvPr id="6148"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49" name="Rectangle 11"/>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0"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1" name="Rectangle 15"/>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2"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3"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4"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5"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6"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7"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8"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9"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0"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1"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2"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3"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4" name="Rectangle 4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5" name="Rectangle 52"/>
          <p:cNvSpPr>
            <a:spLocks noChangeArrowheads="1"/>
          </p:cNvSpPr>
          <p:nvPr/>
        </p:nvSpPr>
        <p:spPr bwMode="auto">
          <a:xfrm>
            <a:off x="0" y="1828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6" name="Rectangle 54"/>
          <p:cNvSpPr>
            <a:spLocks noChangeArrowheads="1"/>
          </p:cNvSpPr>
          <p:nvPr/>
        </p:nvSpPr>
        <p:spPr bwMode="auto">
          <a:xfrm>
            <a:off x="0" y="1485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Tree>
    <p:extLst>
      <p:ext uri="{BB962C8B-B14F-4D97-AF65-F5344CB8AC3E}">
        <p14:creationId xmlns:p14="http://schemas.microsoft.com/office/powerpoint/2010/main" val="16518562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147" name="Rectangle 3"/>
              <p:cNvSpPr>
                <a:spLocks noGrp="1" noChangeArrowheads="1"/>
              </p:cNvSpPr>
              <p:nvPr>
                <p:ph type="body" sz="half" idx="1"/>
              </p:nvPr>
            </p:nvSpPr>
            <p:spPr>
              <a:xfrm>
                <a:off x="457200" y="685800"/>
                <a:ext cx="8229600" cy="5897562"/>
              </a:xfrm>
            </p:spPr>
            <p:txBody>
              <a:bodyPr/>
              <a:lstStyle/>
              <a:p>
                <a:pPr algn="just">
                  <a:buFont typeface="Wingdings" panose="05000000000000000000" pitchFamily="2" charset="2"/>
                  <a:buChar char="q"/>
                </a:pPr>
                <a:r>
                  <a:rPr lang="ro-RO" sz="1800" b="1" dirty="0" smtClean="0"/>
                  <a:t>Exemplu</a:t>
                </a:r>
                <a:r>
                  <a:rPr lang="ro-RO" sz="1800" dirty="0" smtClean="0"/>
                  <a:t>. </a:t>
                </a:r>
                <a:r>
                  <a:rPr lang="en-US" sz="1800" dirty="0" err="1" smtClean="0"/>
                  <a:t>În</a:t>
                </a:r>
                <a:r>
                  <a:rPr lang="en-US" sz="1800" dirty="0" smtClean="0"/>
                  <a:t> </a:t>
                </a:r>
                <a:r>
                  <a:rPr lang="en-US" sz="1800" dirty="0" err="1"/>
                  <a:t>figura</a:t>
                </a:r>
                <a:r>
                  <a:rPr lang="en-US" sz="1800" dirty="0"/>
                  <a:t> </a:t>
                </a:r>
                <a:r>
                  <a:rPr lang="en-US" sz="1800" dirty="0" smtClean="0"/>
                  <a:t>a</a:t>
                </a:r>
                <a:r>
                  <a:rPr lang="ro-RO" sz="1800" dirty="0" smtClean="0"/>
                  <a:t>.</a:t>
                </a:r>
                <a:r>
                  <a:rPr lang="en-US" sz="1800" dirty="0" smtClean="0"/>
                  <a:t> </a:t>
                </a:r>
                <a:r>
                  <a:rPr lang="en-US" sz="1800" dirty="0" err="1"/>
                  <a:t>este</a:t>
                </a:r>
                <a:r>
                  <a:rPr lang="en-US" sz="1800" dirty="0"/>
                  <a:t> </a:t>
                </a:r>
                <a:r>
                  <a:rPr lang="en-US" sz="1800" dirty="0" err="1"/>
                  <a:t>prezentată</a:t>
                </a:r>
                <a:r>
                  <a:rPr lang="en-US" sz="1800" dirty="0"/>
                  <a:t> o imagine cu </a:t>
                </a:r>
                <a:r>
                  <a:rPr lang="en-US" sz="1800" dirty="0" err="1"/>
                  <a:t>zgomot</a:t>
                </a:r>
                <a:r>
                  <a:rPr lang="en-US" sz="1800" dirty="0"/>
                  <a:t>  mixt (</a:t>
                </a:r>
                <a:r>
                  <a:rPr lang="en-US" sz="1800" dirty="0" err="1"/>
                  <a:t>gaussian</a:t>
                </a:r>
                <a:r>
                  <a:rPr lang="en-US" sz="1800" dirty="0"/>
                  <a:t> </a:t>
                </a:r>
                <a:r>
                  <a:rPr lang="en-US" sz="1800" dirty="0" err="1"/>
                  <a:t>și</a:t>
                </a:r>
                <a:r>
                  <a:rPr lang="en-US" sz="1800" dirty="0"/>
                  <a:t> uniform). </a:t>
                </a:r>
                <a:r>
                  <a:rPr lang="en-US" sz="1800" dirty="0" err="1"/>
                  <a:t>În</a:t>
                </a:r>
                <a:r>
                  <a:rPr lang="en-US" sz="1800" dirty="0"/>
                  <a:t> </a:t>
                </a:r>
                <a:r>
                  <a:rPr lang="en-US" sz="1800" dirty="0" err="1"/>
                  <a:t>figurile</a:t>
                </a:r>
                <a:r>
                  <a:rPr lang="en-US" sz="1800" dirty="0"/>
                  <a:t> </a:t>
                </a:r>
                <a:r>
                  <a:rPr lang="en-US" sz="1800" dirty="0" smtClean="0"/>
                  <a:t>b</a:t>
                </a:r>
                <a:r>
                  <a:rPr lang="ro-RO" sz="1800" dirty="0" smtClean="0"/>
                  <a:t>.</a:t>
                </a:r>
                <a:r>
                  <a:rPr lang="en-US" sz="1800" dirty="0" smtClean="0"/>
                  <a:t>, c</a:t>
                </a:r>
                <a:r>
                  <a:rPr lang="ro-RO" sz="1800" dirty="0" smtClean="0"/>
                  <a:t>.</a:t>
                </a:r>
                <a:r>
                  <a:rPr lang="en-US" sz="1800" dirty="0" smtClean="0"/>
                  <a:t>  </a:t>
                </a:r>
                <a:r>
                  <a:rPr lang="en-US" sz="1800" dirty="0" err="1"/>
                  <a:t>și</a:t>
                </a:r>
                <a:r>
                  <a:rPr lang="en-US" sz="1800" dirty="0"/>
                  <a:t> </a:t>
                </a:r>
                <a:r>
                  <a:rPr lang="en-US" sz="1800" dirty="0" smtClean="0"/>
                  <a:t>d</a:t>
                </a:r>
                <a:r>
                  <a:rPr lang="ro-RO" sz="1800" dirty="0" smtClean="0"/>
                  <a:t>.</a:t>
                </a:r>
                <a:r>
                  <a:rPr lang="en-US" sz="1800" dirty="0" smtClean="0"/>
                  <a:t> </a:t>
                </a:r>
                <a:r>
                  <a:rPr lang="en-US" sz="1800" dirty="0" err="1"/>
                  <a:t>sunt</a:t>
                </a:r>
                <a:r>
                  <a:rPr lang="en-US" sz="1800" dirty="0"/>
                  <a:t> </a:t>
                </a:r>
                <a:r>
                  <a:rPr lang="en-US" sz="1800" dirty="0" err="1"/>
                  <a:t>rezultatele</a:t>
                </a:r>
                <a:r>
                  <a:rPr lang="en-US" sz="1800" dirty="0"/>
                  <a:t> </a:t>
                </a:r>
                <a:r>
                  <a:rPr lang="en-US" sz="1800" dirty="0" err="1"/>
                  <a:t>filtrării</a:t>
                </a:r>
                <a:r>
                  <a:rPr lang="en-US" sz="1800" dirty="0"/>
                  <a:t> </a:t>
                </a:r>
                <a:r>
                  <a:rPr lang="en-US" sz="1800" dirty="0" err="1"/>
                  <a:t>imaginii</a:t>
                </a:r>
                <a:r>
                  <a:rPr lang="en-US" sz="1800" dirty="0"/>
                  <a:t> </a:t>
                </a:r>
                <a:r>
                  <a:rPr lang="en-US" sz="1800" dirty="0" smtClean="0"/>
                  <a:t>a</a:t>
                </a:r>
                <a:r>
                  <a:rPr lang="en-US" sz="1800" dirty="0"/>
                  <a:t>. cu </a:t>
                </a:r>
                <a:r>
                  <a:rPr lang="en-US" sz="1800" dirty="0" err="1" smtClean="0"/>
                  <a:t>filtru</a:t>
                </a:r>
                <a:r>
                  <a:rPr lang="ro-RO" sz="1800" dirty="0" smtClean="0"/>
                  <a:t>l</a:t>
                </a:r>
                <a:r>
                  <a:rPr lang="en-US" sz="1800" dirty="0" smtClean="0"/>
                  <a:t> </a:t>
                </a:r>
                <a:r>
                  <a:rPr lang="en-US" sz="1800" dirty="0" err="1" smtClean="0"/>
                  <a:t>medie</a:t>
                </a:r>
                <a:r>
                  <a:rPr lang="en-US" sz="1800" dirty="0" smtClean="0"/>
                  <a:t> </a:t>
                </a:r>
                <a:r>
                  <a:rPr lang="en-US" sz="1800" dirty="0" err="1" smtClean="0"/>
                  <a:t>aritmetică</a:t>
                </a:r>
                <a:r>
                  <a:rPr lang="en-US" sz="1800" dirty="0" smtClean="0"/>
                  <a:t>, </a:t>
                </a:r>
                <a:r>
                  <a:rPr lang="en-US" sz="1800" dirty="0" err="1" smtClean="0"/>
                  <a:t>filtru</a:t>
                </a:r>
                <a:r>
                  <a:rPr lang="ro-RO" sz="1800" dirty="0" smtClean="0"/>
                  <a:t>l</a:t>
                </a:r>
                <a:r>
                  <a:rPr lang="en-US" sz="1800" dirty="0" smtClean="0"/>
                  <a:t> </a:t>
                </a:r>
                <a:r>
                  <a:rPr lang="en-US" sz="1800" dirty="0" err="1" smtClean="0"/>
                  <a:t>medie</a:t>
                </a:r>
                <a:r>
                  <a:rPr lang="en-US" sz="1800" dirty="0" smtClean="0"/>
                  <a:t> </a:t>
                </a:r>
                <a:r>
                  <a:rPr lang="en-US" sz="1800" dirty="0" err="1" smtClean="0"/>
                  <a:t>geometrică</a:t>
                </a:r>
                <a:r>
                  <a:rPr lang="en-US" sz="1800" dirty="0" smtClean="0"/>
                  <a:t> </a:t>
                </a:r>
                <a:r>
                  <a:rPr lang="en-US" sz="1800" dirty="0" err="1"/>
                  <a:t>și</a:t>
                </a:r>
                <a:r>
                  <a:rPr lang="en-US" sz="1800" dirty="0"/>
                  <a:t> </a:t>
                </a:r>
                <a:r>
                  <a:rPr lang="en-US" sz="1800" dirty="0" err="1" smtClean="0"/>
                  <a:t>filtru</a:t>
                </a:r>
                <a:r>
                  <a:rPr lang="ro-RO" sz="1800" dirty="0" smtClean="0"/>
                  <a:t>l</a:t>
                </a:r>
                <a:r>
                  <a:rPr lang="en-US" sz="1800" dirty="0" smtClean="0"/>
                  <a:t> </a:t>
                </a:r>
                <a:r>
                  <a:rPr lang="en-US" sz="1800" dirty="0" err="1" smtClean="0"/>
                  <a:t>medie</a:t>
                </a:r>
                <a:r>
                  <a:rPr lang="en-US" sz="1800" dirty="0" smtClean="0"/>
                  <a:t> </a:t>
                </a:r>
                <a:r>
                  <a:rPr lang="en-US" sz="1800" dirty="0" err="1"/>
                  <a:t>armonică</a:t>
                </a:r>
                <a:r>
                  <a:rPr lang="en-US" sz="1800" dirty="0"/>
                  <a:t>, </a:t>
                </a:r>
                <a:r>
                  <a:rPr lang="en-US" sz="1800" dirty="0" err="1"/>
                  <a:t>pentru</a:t>
                </a:r>
                <a:r>
                  <a:rPr lang="en-US" sz="1800" dirty="0"/>
                  <a:t> </a:t>
                </a:r>
                <a:r>
                  <a:rPr lang="en-US" sz="1800" dirty="0" err="1"/>
                  <a:t>dimensiunea</a:t>
                </a:r>
                <a:r>
                  <a:rPr lang="en-US" sz="1800" dirty="0"/>
                  <a:t> </a:t>
                </a:r>
                <a14:m>
                  <m:oMath xmlns:m="http://schemas.openxmlformats.org/officeDocument/2006/math">
                    <m:r>
                      <a:rPr lang="en-US" sz="1800" i="1">
                        <a:latin typeface="Cambria Math"/>
                      </a:rPr>
                      <m:t>3×3</m:t>
                    </m:r>
                  </m:oMath>
                </a14:m>
                <a:r>
                  <a:rPr lang="en-US" sz="1800" dirty="0"/>
                  <a:t>. </a:t>
                </a:r>
                <a:endParaRPr lang="ro-RO" sz="1800" dirty="0" smtClean="0"/>
              </a:p>
              <a:p>
                <a:pPr algn="just">
                  <a:buFont typeface="Wingdings" panose="05000000000000000000" pitchFamily="2" charset="2"/>
                  <a:buChar char="q"/>
                </a:pPr>
                <a:endParaRPr lang="en-US" sz="1800" dirty="0"/>
              </a:p>
            </p:txBody>
          </p:sp>
        </mc:Choice>
        <mc:Fallback xmlns="">
          <p:sp>
            <p:nvSpPr>
              <p:cNvPr id="6147" name="Rectangle 3"/>
              <p:cNvSpPr>
                <a:spLocks noGrp="1" noRot="1" noChangeAspect="1" noMove="1" noResize="1" noEditPoints="1" noAdjustHandles="1" noChangeArrowheads="1" noChangeShapeType="1" noTextEdit="1"/>
              </p:cNvSpPr>
              <p:nvPr>
                <p:ph type="body" sz="half" idx="1"/>
              </p:nvPr>
            </p:nvSpPr>
            <p:spPr>
              <a:xfrm>
                <a:off x="457200" y="685800"/>
                <a:ext cx="8229600" cy="5897562"/>
              </a:xfrm>
              <a:blipFill rotWithShape="1">
                <a:blip r:embed="rId2"/>
                <a:stretch>
                  <a:fillRect t="-517" r="-593"/>
                </a:stretch>
              </a:blipFill>
            </p:spPr>
            <p:txBody>
              <a:bodyPr/>
              <a:lstStyle/>
              <a:p>
                <a:r>
                  <a:rPr lang="en-US">
                    <a:noFill/>
                  </a:rPr>
                  <a:t> </a:t>
                </a:r>
              </a:p>
            </p:txBody>
          </p:sp>
        </mc:Fallback>
      </mc:AlternateContent>
      <p:sp>
        <p:nvSpPr>
          <p:cNvPr id="6148"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49" name="Rectangle 11"/>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0"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1" name="Rectangle 15"/>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2"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3"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4"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5"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6"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7"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8"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9"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0"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1"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2"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3"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4" name="Rectangle 4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5" name="Rectangle 52"/>
          <p:cNvSpPr>
            <a:spLocks noChangeArrowheads="1"/>
          </p:cNvSpPr>
          <p:nvPr/>
        </p:nvSpPr>
        <p:spPr bwMode="auto">
          <a:xfrm>
            <a:off x="0" y="1828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6" name="Rectangle 54"/>
          <p:cNvSpPr>
            <a:spLocks noChangeArrowheads="1"/>
          </p:cNvSpPr>
          <p:nvPr/>
        </p:nvSpPr>
        <p:spPr bwMode="auto">
          <a:xfrm>
            <a:off x="0" y="1485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pic>
        <p:nvPicPr>
          <p:cNvPr id="22" name="Picture 21"/>
          <p:cNvPicPr/>
          <p:nvPr/>
        </p:nvPicPr>
        <p:blipFill rotWithShape="1">
          <a:blip r:embed="rId3"/>
          <a:srcRect l="28846" t="26511" r="30930" b="15051"/>
          <a:stretch/>
        </p:blipFill>
        <p:spPr bwMode="auto">
          <a:xfrm>
            <a:off x="2057401" y="2133600"/>
            <a:ext cx="4595812" cy="3657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323620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457200"/>
            <a:ext cx="8458200" cy="685800"/>
          </a:xfrm>
        </p:spPr>
        <p:txBody>
          <a:bodyPr/>
          <a:lstStyle/>
          <a:p>
            <a:pPr lvl="1"/>
            <a:r>
              <a:rPr lang="ro-RO" altLang="en-US" sz="2600" b="1" dirty="0" smtClean="0">
                <a:solidFill>
                  <a:schemeClr val="bg2"/>
                </a:solidFill>
              </a:rPr>
              <a:t>IV.</a:t>
            </a:r>
            <a:r>
              <a:rPr lang="en-US" altLang="en-US" sz="2600" b="1" dirty="0" smtClean="0">
                <a:solidFill>
                  <a:schemeClr val="bg2"/>
                </a:solidFill>
              </a:rPr>
              <a:t> </a:t>
            </a:r>
            <a:r>
              <a:rPr lang="ro-RO" altLang="en-US" sz="2600" b="1" dirty="0" smtClean="0">
                <a:solidFill>
                  <a:schemeClr val="bg2"/>
                </a:solidFill>
              </a:rPr>
              <a:t>Filtrare spațială. Filtre adaptive</a:t>
            </a:r>
            <a:endParaRPr lang="en-US" sz="2600" b="1" dirty="0">
              <a:solidFill>
                <a:schemeClr val="bg2"/>
              </a:solidFill>
            </a:endParaRPr>
          </a:p>
        </p:txBody>
      </p:sp>
      <mc:AlternateContent xmlns:mc="http://schemas.openxmlformats.org/markup-compatibility/2006" xmlns:a14="http://schemas.microsoft.com/office/drawing/2010/main">
        <mc:Choice Requires="a14">
          <p:sp>
            <p:nvSpPr>
              <p:cNvPr id="6147" name="Rectangle 3"/>
              <p:cNvSpPr>
                <a:spLocks noGrp="1" noChangeArrowheads="1"/>
              </p:cNvSpPr>
              <p:nvPr>
                <p:ph type="body" sz="half" idx="1"/>
              </p:nvPr>
            </p:nvSpPr>
            <p:spPr>
              <a:xfrm>
                <a:off x="457200" y="990600"/>
                <a:ext cx="8229600" cy="5592762"/>
              </a:xfrm>
            </p:spPr>
            <p:txBody>
              <a:bodyPr/>
              <a:lstStyle/>
              <a:p>
                <a:pPr algn="just">
                  <a:buFont typeface="Wingdings" panose="05000000000000000000" pitchFamily="2" charset="2"/>
                  <a:buChar char="q"/>
                </a:pPr>
                <a:r>
                  <a:rPr lang="ro-RO" sz="1800" b="1" dirty="0" smtClean="0"/>
                  <a:t>Filtrul MMSE </a:t>
                </a:r>
                <a:r>
                  <a:rPr lang="ro-RO" sz="1800" dirty="0" smtClean="0"/>
                  <a:t>este </a:t>
                </a:r>
                <a:r>
                  <a:rPr lang="ro-RO" sz="1800" dirty="0"/>
                  <a:t>optim în clasa filtrelor spaţiale utilizate pentru îndepărtarea zgomotului uniform şi a zgomotului gaussian. Regula de calcul în cazul filtrării MMSE este,</a:t>
                </a:r>
                <a:endParaRPr lang="en-US" sz="1800" dirty="0"/>
              </a:p>
              <a:p>
                <a:pPr marL="0" indent="0">
                  <a:buNone/>
                </a:pPr>
                <a14:m>
                  <m:oMathPara xmlns:m="http://schemas.openxmlformats.org/officeDocument/2006/math">
                    <m:oMathParaPr>
                      <m:jc m:val="centerGroup"/>
                    </m:oMathParaPr>
                    <m:oMath xmlns:m="http://schemas.openxmlformats.org/officeDocument/2006/math">
                      <m:acc>
                        <m:accPr>
                          <m:chr m:val="̃"/>
                          <m:ctrlPr>
                            <a:rPr lang="en-US" sz="1800" i="1">
                              <a:latin typeface="Cambria Math"/>
                            </a:rPr>
                          </m:ctrlPr>
                        </m:accPr>
                        <m:e>
                          <m:r>
                            <a:rPr lang="ro-RO" sz="1800" i="1">
                              <a:latin typeface="Cambria Math"/>
                            </a:rPr>
                            <m:t>𝑓</m:t>
                          </m:r>
                        </m:e>
                      </m:acc>
                      <m:r>
                        <a:rPr lang="ro-RO" sz="1800" i="1">
                          <a:latin typeface="Cambria Math"/>
                        </a:rPr>
                        <m:t>=</m:t>
                      </m:r>
                      <m:sSub>
                        <m:sSubPr>
                          <m:ctrlPr>
                            <a:rPr lang="en-US" sz="1800" i="1">
                              <a:latin typeface="Cambria Math"/>
                            </a:rPr>
                          </m:ctrlPr>
                        </m:sSubPr>
                        <m:e>
                          <m:acc>
                            <m:accPr>
                              <m:chr m:val="̃"/>
                              <m:ctrlPr>
                                <a:rPr lang="en-US" sz="1800" i="1">
                                  <a:latin typeface="Cambria Math"/>
                                </a:rPr>
                              </m:ctrlPr>
                            </m:accPr>
                            <m:e>
                              <m:r>
                                <a:rPr lang="ro-RO" sz="1800" i="1">
                                  <a:latin typeface="Cambria Math"/>
                                </a:rPr>
                                <m:t>𝑓</m:t>
                              </m:r>
                            </m:e>
                          </m:acc>
                        </m:e>
                        <m:sub>
                          <m:r>
                            <a:rPr lang="ro-RO" sz="1800" i="1">
                              <a:latin typeface="Cambria Math"/>
                            </a:rPr>
                            <m:t>𝑐</m:t>
                          </m:r>
                        </m:sub>
                      </m:sSub>
                      <m:d>
                        <m:dPr>
                          <m:ctrlPr>
                            <a:rPr lang="en-US" sz="1800" i="1">
                              <a:latin typeface="Cambria Math"/>
                            </a:rPr>
                          </m:ctrlPr>
                        </m:dPr>
                        <m:e>
                          <m:r>
                            <a:rPr lang="ro-RO" sz="1800" i="1">
                              <a:latin typeface="Cambria Math"/>
                            </a:rPr>
                            <m:t>𝑡</m:t>
                          </m:r>
                          <m:r>
                            <a:rPr lang="ro-RO" sz="1800" i="1">
                              <a:latin typeface="Cambria Math"/>
                            </a:rPr>
                            <m:t>:</m:t>
                          </m:r>
                          <m:r>
                            <a:rPr lang="ro-RO" sz="1800" i="1">
                              <a:latin typeface="Cambria Math"/>
                            </a:rPr>
                            <m:t>𝑁</m:t>
                          </m:r>
                          <m:r>
                            <a:rPr lang="ro-RO" sz="1800" i="1">
                              <a:latin typeface="Cambria Math"/>
                            </a:rPr>
                            <m:t>+</m:t>
                          </m:r>
                          <m:r>
                            <a:rPr lang="ro-RO" sz="1800" i="1">
                              <a:latin typeface="Cambria Math"/>
                            </a:rPr>
                            <m:t>𝑡</m:t>
                          </m:r>
                          <m:r>
                            <a:rPr lang="ro-RO" sz="1800" i="1">
                              <a:latin typeface="Cambria Math"/>
                            </a:rPr>
                            <m:t>−1,</m:t>
                          </m:r>
                          <m:r>
                            <a:rPr lang="ro-RO" sz="1800" i="1">
                              <a:latin typeface="Cambria Math"/>
                            </a:rPr>
                            <m:t>𝑡</m:t>
                          </m:r>
                          <m:r>
                            <a:rPr lang="ro-RO" sz="1800" i="1">
                              <a:latin typeface="Cambria Math"/>
                            </a:rPr>
                            <m:t>:</m:t>
                          </m:r>
                          <m:r>
                            <a:rPr lang="ro-RO" sz="1800" i="1">
                              <a:latin typeface="Cambria Math"/>
                            </a:rPr>
                            <m:t>𝑀</m:t>
                          </m:r>
                          <m:r>
                            <a:rPr lang="ro-RO" sz="1800" i="1">
                              <a:latin typeface="Cambria Math"/>
                            </a:rPr>
                            <m:t>+</m:t>
                          </m:r>
                          <m:r>
                            <a:rPr lang="ro-RO" sz="1800" i="1">
                              <a:latin typeface="Cambria Math"/>
                            </a:rPr>
                            <m:t>𝑡</m:t>
                          </m:r>
                          <m:r>
                            <a:rPr lang="ro-RO" sz="1800" i="1">
                              <a:latin typeface="Cambria Math"/>
                            </a:rPr>
                            <m:t>−1</m:t>
                          </m:r>
                        </m:e>
                      </m:d>
                    </m:oMath>
                  </m:oMathPara>
                </a14:m>
                <a:endParaRPr lang="en-US" sz="1800" dirty="0"/>
              </a:p>
              <a:p>
                <a:pPr marL="0" indent="0">
                  <a:buNone/>
                </a:pPr>
                <a:r>
                  <a:rPr lang="ro-RO" sz="1800" dirty="0"/>
                  <a:t>unde, pentru </a:t>
                </a:r>
                <a14:m>
                  <m:oMath xmlns:m="http://schemas.openxmlformats.org/officeDocument/2006/math">
                    <m:r>
                      <a:rPr lang="ro-RO" sz="1800" i="1">
                        <a:latin typeface="Cambria Math"/>
                      </a:rPr>
                      <m:t>𝑡</m:t>
                    </m:r>
                    <m:r>
                      <a:rPr lang="ro-RO" sz="1800" i="1">
                        <a:latin typeface="Cambria Math"/>
                      </a:rPr>
                      <m:t>≤</m:t>
                    </m:r>
                    <m:r>
                      <a:rPr lang="ro-RO" sz="1800" i="1">
                        <a:latin typeface="Cambria Math"/>
                      </a:rPr>
                      <m:t>𝑙</m:t>
                    </m:r>
                    <m:r>
                      <a:rPr lang="ro-RO" sz="1800" i="1">
                        <a:latin typeface="Cambria Math"/>
                      </a:rPr>
                      <m:t>≤</m:t>
                    </m:r>
                    <m:r>
                      <a:rPr lang="ro-RO" sz="1800" i="1">
                        <a:latin typeface="Cambria Math"/>
                      </a:rPr>
                      <m:t>𝑁</m:t>
                    </m:r>
                    <m:r>
                      <a:rPr lang="ro-RO" sz="1800" i="1">
                        <a:latin typeface="Cambria Math"/>
                      </a:rPr>
                      <m:t>+</m:t>
                    </m:r>
                    <m:r>
                      <a:rPr lang="ro-RO" sz="1800" i="1">
                        <a:latin typeface="Cambria Math"/>
                      </a:rPr>
                      <m:t>𝑡</m:t>
                    </m:r>
                    <m:r>
                      <a:rPr lang="ro-RO" sz="1800" i="1">
                        <a:latin typeface="Cambria Math"/>
                      </a:rPr>
                      <m:t>−1,  </m:t>
                    </m:r>
                    <m:r>
                      <a:rPr lang="ro-RO" sz="1800" i="1">
                        <a:latin typeface="Cambria Math"/>
                      </a:rPr>
                      <m:t>𝑡</m:t>
                    </m:r>
                    <m:r>
                      <a:rPr lang="ro-RO" sz="1800" i="1">
                        <a:latin typeface="Cambria Math"/>
                      </a:rPr>
                      <m:t>≤</m:t>
                    </m:r>
                    <m:r>
                      <a:rPr lang="en-US" sz="1800" b="0" i="1" smtClean="0">
                        <a:latin typeface="Cambria Math"/>
                      </a:rPr>
                      <m:t>𝑐</m:t>
                    </m:r>
                    <m:r>
                      <a:rPr lang="ro-RO" sz="1800" i="1">
                        <a:latin typeface="Cambria Math"/>
                      </a:rPr>
                      <m:t>≤</m:t>
                    </m:r>
                    <m:r>
                      <a:rPr lang="ro-RO" sz="1800" i="1">
                        <a:latin typeface="Cambria Math"/>
                      </a:rPr>
                      <m:t>𝑀</m:t>
                    </m:r>
                    <m:r>
                      <a:rPr lang="ro-RO" sz="1800" i="1">
                        <a:latin typeface="Cambria Math"/>
                      </a:rPr>
                      <m:t>+</m:t>
                    </m:r>
                    <m:r>
                      <a:rPr lang="ro-RO" sz="1800" i="1">
                        <a:latin typeface="Cambria Math"/>
                      </a:rPr>
                      <m:t>𝑡</m:t>
                    </m:r>
                    <m:r>
                      <a:rPr lang="ro-RO" sz="1800" i="1">
                        <a:latin typeface="Cambria Math"/>
                      </a:rPr>
                      <m:t>−1</m:t>
                    </m:r>
                  </m:oMath>
                </a14:m>
                <a:endParaRPr lang="en-US" sz="1800" dirty="0"/>
              </a:p>
              <a:p>
                <a:pPr marL="0" indent="0">
                  <a:buNone/>
                </a:pPr>
                <a14:m>
                  <m:oMathPara xmlns:m="http://schemas.openxmlformats.org/officeDocument/2006/math">
                    <m:oMathParaPr>
                      <m:jc m:val="centerGroup"/>
                    </m:oMathParaPr>
                    <m:oMath xmlns:m="http://schemas.openxmlformats.org/officeDocument/2006/math">
                      <m:sSub>
                        <m:sSubPr>
                          <m:ctrlPr>
                            <a:rPr lang="en-US" sz="1800" i="1">
                              <a:latin typeface="Cambria Math"/>
                            </a:rPr>
                          </m:ctrlPr>
                        </m:sSubPr>
                        <m:e>
                          <m:acc>
                            <m:accPr>
                              <m:chr m:val="̃"/>
                              <m:ctrlPr>
                                <a:rPr lang="en-US" sz="1800" i="1">
                                  <a:latin typeface="Cambria Math"/>
                                </a:rPr>
                              </m:ctrlPr>
                            </m:accPr>
                            <m:e>
                              <m:r>
                                <a:rPr lang="ro-RO" sz="1800" i="1">
                                  <a:latin typeface="Cambria Math"/>
                                </a:rPr>
                                <m:t>𝑓</m:t>
                              </m:r>
                            </m:e>
                          </m:acc>
                        </m:e>
                        <m:sub>
                          <m:r>
                            <a:rPr lang="ro-RO" sz="1800" i="1">
                              <a:latin typeface="Cambria Math"/>
                            </a:rPr>
                            <m:t>𝑐</m:t>
                          </m:r>
                        </m:sub>
                      </m:sSub>
                      <m:d>
                        <m:dPr>
                          <m:ctrlPr>
                            <a:rPr lang="en-US" sz="1800" i="1">
                              <a:latin typeface="Cambria Math"/>
                            </a:rPr>
                          </m:ctrlPr>
                        </m:dPr>
                        <m:e>
                          <m:r>
                            <a:rPr lang="ro-RO" sz="1800" i="1">
                              <a:latin typeface="Cambria Math"/>
                            </a:rPr>
                            <m:t>𝑙</m:t>
                          </m:r>
                          <m:r>
                            <a:rPr lang="ro-RO" sz="1800" i="1">
                              <a:latin typeface="Cambria Math"/>
                            </a:rPr>
                            <m:t>,</m:t>
                          </m:r>
                          <m:r>
                            <a:rPr lang="ro-RO" sz="1800" i="1">
                              <a:latin typeface="Cambria Math"/>
                            </a:rPr>
                            <m:t>𝑐</m:t>
                          </m:r>
                        </m:e>
                      </m:d>
                      <m:r>
                        <a:rPr lang="ro-RO" sz="1800" i="1">
                          <a:latin typeface="Cambria Math"/>
                        </a:rPr>
                        <m:t>=</m:t>
                      </m:r>
                      <m:sSub>
                        <m:sSubPr>
                          <m:ctrlPr>
                            <a:rPr lang="en-US" sz="1800" i="1">
                              <a:latin typeface="Cambria Math"/>
                            </a:rPr>
                          </m:ctrlPr>
                        </m:sSubPr>
                        <m:e>
                          <m:r>
                            <a:rPr lang="ro-RO" sz="1800" i="1">
                              <a:latin typeface="Cambria Math"/>
                            </a:rPr>
                            <m:t>𝑔</m:t>
                          </m:r>
                        </m:e>
                        <m:sub>
                          <m:r>
                            <a:rPr lang="ro-RO" sz="1800" i="1">
                              <a:latin typeface="Cambria Math"/>
                            </a:rPr>
                            <m:t>𝑐</m:t>
                          </m:r>
                        </m:sub>
                      </m:sSub>
                      <m:d>
                        <m:dPr>
                          <m:ctrlPr>
                            <a:rPr lang="en-US" sz="1800" i="1">
                              <a:latin typeface="Cambria Math"/>
                            </a:rPr>
                          </m:ctrlPr>
                        </m:dPr>
                        <m:e>
                          <m:r>
                            <a:rPr lang="ro-RO" sz="1800" i="1">
                              <a:latin typeface="Cambria Math"/>
                            </a:rPr>
                            <m:t>𝑙</m:t>
                          </m:r>
                          <m:r>
                            <a:rPr lang="ro-RO" sz="1800" i="1">
                              <a:latin typeface="Cambria Math"/>
                            </a:rPr>
                            <m:t>,</m:t>
                          </m:r>
                          <m:r>
                            <a:rPr lang="ro-RO" sz="1800" i="1">
                              <a:latin typeface="Cambria Math"/>
                            </a:rPr>
                            <m:t>𝑐</m:t>
                          </m:r>
                        </m:e>
                      </m:d>
                      <m:r>
                        <a:rPr lang="ro-RO" sz="1800" i="1">
                          <a:latin typeface="Cambria Math"/>
                        </a:rPr>
                        <m:t>−</m:t>
                      </m:r>
                      <m:f>
                        <m:fPr>
                          <m:ctrlPr>
                            <a:rPr lang="en-US" sz="1800" i="1">
                              <a:latin typeface="Cambria Math"/>
                            </a:rPr>
                          </m:ctrlPr>
                        </m:fPr>
                        <m:num>
                          <m:sSup>
                            <m:sSupPr>
                              <m:ctrlPr>
                                <a:rPr lang="en-US" sz="1800" i="1">
                                  <a:latin typeface="Cambria Math"/>
                                </a:rPr>
                              </m:ctrlPr>
                            </m:sSupPr>
                            <m:e>
                              <m:r>
                                <a:rPr lang="ro-RO" sz="1800" i="1">
                                  <a:latin typeface="Cambria Math"/>
                                </a:rPr>
                                <m:t>𝜎</m:t>
                              </m:r>
                            </m:e>
                            <m:sup>
                              <m:r>
                                <a:rPr lang="ro-RO" sz="1800" i="1">
                                  <a:latin typeface="Cambria Math"/>
                                </a:rPr>
                                <m:t>2</m:t>
                              </m:r>
                            </m:sup>
                          </m:sSup>
                        </m:num>
                        <m:den>
                          <m:sSubSup>
                            <m:sSubSupPr>
                              <m:ctrlPr>
                                <a:rPr lang="en-US" sz="1800" i="1">
                                  <a:latin typeface="Cambria Math"/>
                                </a:rPr>
                              </m:ctrlPr>
                            </m:sSubSupPr>
                            <m:e>
                              <m:r>
                                <a:rPr lang="ro-RO" sz="1800" i="1">
                                  <a:latin typeface="Cambria Math"/>
                                </a:rPr>
                                <m:t>𝜎</m:t>
                              </m:r>
                            </m:e>
                            <m:sub>
                              <m:r>
                                <a:rPr lang="ro-RO" sz="1800" i="1">
                                  <a:latin typeface="Cambria Math"/>
                                </a:rPr>
                                <m:t>𝑙</m:t>
                              </m:r>
                              <m:r>
                                <a:rPr lang="ro-RO" sz="1800" i="1">
                                  <a:latin typeface="Cambria Math"/>
                                </a:rPr>
                                <m:t>,</m:t>
                              </m:r>
                              <m:r>
                                <a:rPr lang="ro-RO" sz="1800" i="1">
                                  <a:latin typeface="Cambria Math"/>
                                </a:rPr>
                                <m:t>𝑐</m:t>
                              </m:r>
                            </m:sub>
                            <m:sup>
                              <m:r>
                                <a:rPr lang="ro-RO" sz="1800" i="1">
                                  <a:latin typeface="Cambria Math"/>
                                </a:rPr>
                                <m:t>2</m:t>
                              </m:r>
                            </m:sup>
                          </m:sSubSup>
                        </m:den>
                      </m:f>
                      <m:d>
                        <m:dPr>
                          <m:begChr m:val="["/>
                          <m:endChr m:val="]"/>
                          <m:ctrlPr>
                            <a:rPr lang="en-US" sz="1800" i="1">
                              <a:latin typeface="Cambria Math"/>
                            </a:rPr>
                          </m:ctrlPr>
                        </m:dPr>
                        <m:e>
                          <m:sSub>
                            <m:sSubPr>
                              <m:ctrlPr>
                                <a:rPr lang="en-US" sz="1800" i="1">
                                  <a:latin typeface="Cambria Math"/>
                                </a:rPr>
                              </m:ctrlPr>
                            </m:sSubPr>
                            <m:e>
                              <m:r>
                                <a:rPr lang="ro-RO" sz="1800" i="1">
                                  <a:latin typeface="Cambria Math"/>
                                </a:rPr>
                                <m:t>𝑔</m:t>
                              </m:r>
                            </m:e>
                            <m:sub>
                              <m:r>
                                <a:rPr lang="ro-RO" sz="1800" i="1">
                                  <a:latin typeface="Cambria Math"/>
                                </a:rPr>
                                <m:t>𝑐</m:t>
                              </m:r>
                            </m:sub>
                          </m:sSub>
                          <m:d>
                            <m:dPr>
                              <m:ctrlPr>
                                <a:rPr lang="en-US" sz="1800" i="1">
                                  <a:latin typeface="Cambria Math"/>
                                </a:rPr>
                              </m:ctrlPr>
                            </m:dPr>
                            <m:e>
                              <m:r>
                                <a:rPr lang="ro-RO" sz="1800" i="1">
                                  <a:latin typeface="Cambria Math"/>
                                </a:rPr>
                                <m:t>𝑙</m:t>
                              </m:r>
                              <m:r>
                                <a:rPr lang="ro-RO" sz="1800" i="1">
                                  <a:latin typeface="Cambria Math"/>
                                </a:rPr>
                                <m:t>,</m:t>
                              </m:r>
                              <m:r>
                                <a:rPr lang="ro-RO" sz="1800" i="1">
                                  <a:latin typeface="Cambria Math"/>
                                </a:rPr>
                                <m:t>𝑐</m:t>
                              </m:r>
                            </m:e>
                          </m:d>
                          <m:r>
                            <a:rPr lang="ro-RO" sz="1800" i="1">
                              <a:latin typeface="Cambria Math"/>
                            </a:rPr>
                            <m:t>−</m:t>
                          </m:r>
                          <m:sSub>
                            <m:sSubPr>
                              <m:ctrlPr>
                                <a:rPr lang="en-US" sz="1800" i="1">
                                  <a:latin typeface="Cambria Math"/>
                                </a:rPr>
                              </m:ctrlPr>
                            </m:sSubPr>
                            <m:e>
                              <m:r>
                                <a:rPr lang="ro-RO" sz="1800" i="1">
                                  <a:latin typeface="Cambria Math"/>
                                </a:rPr>
                                <m:t>𝜇</m:t>
                              </m:r>
                            </m:e>
                            <m:sub>
                              <m:r>
                                <a:rPr lang="ro-RO" sz="1800" i="1">
                                  <a:latin typeface="Cambria Math"/>
                                </a:rPr>
                                <m:t>𝑙</m:t>
                              </m:r>
                              <m:r>
                                <a:rPr lang="ro-RO" sz="1800" i="1">
                                  <a:latin typeface="Cambria Math"/>
                                </a:rPr>
                                <m:t>,</m:t>
                              </m:r>
                              <m:r>
                                <a:rPr lang="ro-RO" sz="1800" i="1">
                                  <a:latin typeface="Cambria Math"/>
                                </a:rPr>
                                <m:t>𝑐</m:t>
                              </m:r>
                            </m:sub>
                          </m:sSub>
                        </m:e>
                      </m:d>
                    </m:oMath>
                  </m:oMathPara>
                </a14:m>
                <a:endParaRPr lang="en-US" sz="1800" dirty="0"/>
              </a:p>
              <a:p>
                <a:pPr marL="0" indent="0">
                  <a:buNone/>
                </a:pPr>
                <a:r>
                  <a:rPr lang="ro-RO" sz="1800" dirty="0"/>
                  <a:t> </a:t>
                </a:r>
                <a14:m>
                  <m:oMath xmlns:m="http://schemas.openxmlformats.org/officeDocument/2006/math">
                    <m:sSub>
                      <m:sSubPr>
                        <m:ctrlPr>
                          <a:rPr lang="en-US" sz="1800" i="1">
                            <a:latin typeface="Cambria Math"/>
                          </a:rPr>
                        </m:ctrlPr>
                      </m:sSubPr>
                      <m:e>
                        <m:acc>
                          <m:accPr>
                            <m:chr m:val="̃"/>
                            <m:ctrlPr>
                              <a:rPr lang="en-US" sz="1800" i="1">
                                <a:latin typeface="Cambria Math"/>
                              </a:rPr>
                            </m:ctrlPr>
                          </m:accPr>
                          <m:e>
                            <m:r>
                              <a:rPr lang="ro-RO" sz="1800" i="1">
                                <a:latin typeface="Cambria Math"/>
                              </a:rPr>
                              <m:t>𝑓</m:t>
                            </m:r>
                          </m:e>
                        </m:acc>
                      </m:e>
                      <m:sub>
                        <m:r>
                          <a:rPr lang="ro-RO" sz="1800" i="1">
                            <a:latin typeface="Cambria Math"/>
                          </a:rPr>
                          <m:t>𝑐</m:t>
                        </m:r>
                      </m:sub>
                    </m:sSub>
                    <m:d>
                      <m:dPr>
                        <m:ctrlPr>
                          <a:rPr lang="en-US" sz="1800" i="1">
                            <a:latin typeface="Cambria Math"/>
                          </a:rPr>
                        </m:ctrlPr>
                      </m:dPr>
                      <m:e>
                        <m:r>
                          <a:rPr lang="ro-RO" sz="1800" i="1">
                            <a:latin typeface="Cambria Math"/>
                          </a:rPr>
                          <m:t>𝑙</m:t>
                        </m:r>
                        <m:r>
                          <a:rPr lang="ro-RO" sz="1800" i="1">
                            <a:latin typeface="Cambria Math"/>
                          </a:rPr>
                          <m:t>,</m:t>
                        </m:r>
                        <m:r>
                          <a:rPr lang="ro-RO" sz="1800" i="1">
                            <a:latin typeface="Cambria Math"/>
                          </a:rPr>
                          <m:t>𝑐</m:t>
                        </m:r>
                      </m:e>
                    </m:d>
                    <m:r>
                      <a:rPr lang="ro-RO" sz="1800" i="1">
                        <a:latin typeface="Cambria Math"/>
                      </a:rPr>
                      <m:t>=0</m:t>
                    </m:r>
                  </m:oMath>
                </a14:m>
                <a:r>
                  <a:rPr lang="ro-RO" sz="1800" dirty="0"/>
                  <a:t> în rest și </a:t>
                </a:r>
                <a:endParaRPr lang="en-US" sz="1800" dirty="0"/>
              </a:p>
              <a:p>
                <a:pPr marL="685800" lvl="1">
                  <a:buFont typeface="Wingdings" panose="05000000000000000000" pitchFamily="2" charset="2"/>
                  <a:buChar char="q"/>
                </a:pPr>
                <a:r>
                  <a:rPr lang="ro-RO" sz="1800" dirty="0"/>
                  <a:t> </a:t>
                </a:r>
                <a14:m>
                  <m:oMath xmlns:m="http://schemas.openxmlformats.org/officeDocument/2006/math">
                    <m:sSup>
                      <m:sSupPr>
                        <m:ctrlPr>
                          <a:rPr lang="en-US" sz="1800" i="1">
                            <a:latin typeface="Cambria Math"/>
                          </a:rPr>
                        </m:ctrlPr>
                      </m:sSupPr>
                      <m:e>
                        <m:r>
                          <a:rPr lang="ro-RO" sz="1800" i="1">
                            <a:latin typeface="Cambria Math"/>
                          </a:rPr>
                          <m:t>𝜎</m:t>
                        </m:r>
                      </m:e>
                      <m:sup>
                        <m:r>
                          <a:rPr lang="ro-RO" sz="1800" i="1">
                            <a:latin typeface="Cambria Math"/>
                          </a:rPr>
                          <m:t>2</m:t>
                        </m:r>
                      </m:sup>
                    </m:sSup>
                  </m:oMath>
                </a14:m>
                <a:r>
                  <a:rPr lang="ro-RO" sz="1800" dirty="0"/>
                  <a:t> este varianţa zgomotului;</a:t>
                </a:r>
                <a:endParaRPr lang="en-US" sz="1800" dirty="0"/>
              </a:p>
              <a:p>
                <a:pPr lvl="1">
                  <a:buFont typeface="Wingdings" panose="05000000000000000000" pitchFamily="2" charset="2"/>
                  <a:buChar char="q"/>
                </a:pPr>
                <a14:m>
                  <m:oMath xmlns:m="http://schemas.openxmlformats.org/officeDocument/2006/math">
                    <m:sSubSup>
                      <m:sSubSupPr>
                        <m:ctrlPr>
                          <a:rPr lang="en-US" sz="1800" i="1">
                            <a:latin typeface="Cambria Math"/>
                          </a:rPr>
                        </m:ctrlPr>
                      </m:sSubSupPr>
                      <m:e>
                        <m:r>
                          <a:rPr lang="ro-RO" sz="1800" i="1">
                            <a:latin typeface="Cambria Math"/>
                          </a:rPr>
                          <m:t>𝜎</m:t>
                        </m:r>
                      </m:e>
                      <m:sub>
                        <m:r>
                          <a:rPr lang="ro-RO" sz="1800" i="1">
                            <a:latin typeface="Cambria Math"/>
                          </a:rPr>
                          <m:t>𝑙</m:t>
                        </m:r>
                        <m:r>
                          <a:rPr lang="ro-RO" sz="1800" i="1">
                            <a:latin typeface="Cambria Math"/>
                          </a:rPr>
                          <m:t>,</m:t>
                        </m:r>
                        <m:r>
                          <a:rPr lang="ro-RO" sz="1800" i="1">
                            <a:latin typeface="Cambria Math"/>
                          </a:rPr>
                          <m:t>𝑐</m:t>
                        </m:r>
                      </m:sub>
                      <m:sup>
                        <m:r>
                          <a:rPr lang="ro-RO" sz="1800" i="1">
                            <a:latin typeface="Cambria Math"/>
                          </a:rPr>
                          <m:t>2</m:t>
                        </m:r>
                      </m:sup>
                    </m:sSubSup>
                  </m:oMath>
                </a14:m>
                <a:r>
                  <a:rPr lang="ro-RO" sz="1800" dirty="0"/>
                  <a:t> este varianţa locală calculată în </a:t>
                </a:r>
                <a14:m>
                  <m:oMath xmlns:m="http://schemas.openxmlformats.org/officeDocument/2006/math">
                    <m:sSub>
                      <m:sSubPr>
                        <m:ctrlPr>
                          <a:rPr lang="en-US" sz="1800" i="1">
                            <a:latin typeface="Cambria Math"/>
                          </a:rPr>
                        </m:ctrlPr>
                      </m:sSubPr>
                      <m:e>
                        <m:r>
                          <a:rPr lang="ro-RO" sz="1800" i="1">
                            <a:latin typeface="Cambria Math"/>
                          </a:rPr>
                          <m:t>𝑊</m:t>
                        </m:r>
                      </m:e>
                      <m:sub>
                        <m:r>
                          <a:rPr lang="ro-RO" sz="1800" i="1">
                            <a:latin typeface="Cambria Math"/>
                          </a:rPr>
                          <m:t>𝑙</m:t>
                        </m:r>
                        <m:r>
                          <a:rPr lang="ro-RO" sz="1800" i="1">
                            <a:latin typeface="Cambria Math"/>
                          </a:rPr>
                          <m:t>,</m:t>
                        </m:r>
                        <m:r>
                          <a:rPr lang="ro-RO" sz="1800" i="1">
                            <a:latin typeface="Cambria Math"/>
                          </a:rPr>
                          <m:t>𝑐</m:t>
                        </m:r>
                      </m:sub>
                    </m:sSub>
                  </m:oMath>
                </a14:m>
                <a:r>
                  <a:rPr lang="ro-RO" sz="1800" dirty="0"/>
                  <a:t>;</a:t>
                </a:r>
                <a:endParaRPr lang="en-US" sz="1800" dirty="0"/>
              </a:p>
              <a:p>
                <a:pPr lvl="1">
                  <a:buFont typeface="Wingdings" panose="05000000000000000000" pitchFamily="2" charset="2"/>
                  <a:buChar char="q"/>
                </a:pPr>
                <a14:m>
                  <m:oMath xmlns:m="http://schemas.openxmlformats.org/officeDocument/2006/math">
                    <m:sSub>
                      <m:sSubPr>
                        <m:ctrlPr>
                          <a:rPr lang="en-US" sz="1800" i="1">
                            <a:latin typeface="Cambria Math"/>
                          </a:rPr>
                        </m:ctrlPr>
                      </m:sSubPr>
                      <m:e>
                        <m:r>
                          <a:rPr lang="ro-RO" sz="1800" i="1">
                            <a:latin typeface="Cambria Math"/>
                          </a:rPr>
                          <m:t>𝜇</m:t>
                        </m:r>
                      </m:e>
                      <m:sub>
                        <m:r>
                          <a:rPr lang="ro-RO" sz="1800" i="1">
                            <a:latin typeface="Cambria Math"/>
                          </a:rPr>
                          <m:t>𝑙</m:t>
                        </m:r>
                        <m:r>
                          <a:rPr lang="ro-RO" sz="1800" i="1">
                            <a:latin typeface="Cambria Math"/>
                          </a:rPr>
                          <m:t>,</m:t>
                        </m:r>
                        <m:r>
                          <a:rPr lang="ro-RO" sz="1800" i="1">
                            <a:latin typeface="Cambria Math"/>
                          </a:rPr>
                          <m:t>𝑐</m:t>
                        </m:r>
                      </m:sub>
                    </m:sSub>
                  </m:oMath>
                </a14:m>
                <a:r>
                  <a:rPr lang="ro-RO" sz="1800" dirty="0"/>
                  <a:t> este media nivelurilor de gri calculată în ferestra </a:t>
                </a:r>
                <a14:m>
                  <m:oMath xmlns:m="http://schemas.openxmlformats.org/officeDocument/2006/math">
                    <m:sSub>
                      <m:sSubPr>
                        <m:ctrlPr>
                          <a:rPr lang="en-US" sz="1800" i="1">
                            <a:latin typeface="Cambria Math"/>
                          </a:rPr>
                        </m:ctrlPr>
                      </m:sSubPr>
                      <m:e>
                        <m:r>
                          <a:rPr lang="ro-RO" sz="1800" i="1">
                            <a:latin typeface="Cambria Math"/>
                          </a:rPr>
                          <m:t>𝑊</m:t>
                        </m:r>
                      </m:e>
                      <m:sub>
                        <m:r>
                          <a:rPr lang="ro-RO" sz="1800" i="1">
                            <a:latin typeface="Cambria Math"/>
                          </a:rPr>
                          <m:t>𝑙</m:t>
                        </m:r>
                        <m:r>
                          <a:rPr lang="ro-RO" sz="1800" i="1">
                            <a:latin typeface="Cambria Math"/>
                          </a:rPr>
                          <m:t>,</m:t>
                        </m:r>
                        <m:r>
                          <a:rPr lang="ro-RO" sz="1800" i="1">
                            <a:latin typeface="Cambria Math"/>
                          </a:rPr>
                          <m:t>𝑐</m:t>
                        </m:r>
                      </m:sub>
                    </m:sSub>
                  </m:oMath>
                </a14:m>
                <a:r>
                  <a:rPr lang="ro-RO" sz="1800" dirty="0"/>
                  <a:t>.</a:t>
                </a:r>
              </a:p>
              <a:p>
                <a:pPr marL="57150" indent="0">
                  <a:buNone/>
                </a:pPr>
                <a:endParaRPr lang="ro-RO" sz="2200" b="1" dirty="0" smtClean="0"/>
              </a:p>
              <a:p>
                <a:pPr marL="57150" indent="0" algn="just">
                  <a:buNone/>
                </a:pPr>
                <a:r>
                  <a:rPr lang="en-US" sz="1800" b="1" dirty="0" err="1" smtClean="0"/>
                  <a:t>Observație</a:t>
                </a:r>
                <a:r>
                  <a:rPr lang="en-US" sz="1800" dirty="0" smtClean="0"/>
                  <a:t> </a:t>
                </a:r>
                <a:r>
                  <a:rPr lang="en-US" sz="1800" dirty="0" err="1"/>
                  <a:t>În</a:t>
                </a:r>
                <a:r>
                  <a:rPr lang="en-US" sz="1800" dirty="0"/>
                  <a:t> </a:t>
                </a:r>
                <a:r>
                  <a:rPr lang="en-US" sz="1800" dirty="0" err="1"/>
                  <a:t>cele</a:t>
                </a:r>
                <a:r>
                  <a:rPr lang="en-US" sz="1800" dirty="0"/>
                  <a:t> </a:t>
                </a:r>
                <a:r>
                  <a:rPr lang="en-US" sz="1800" dirty="0" err="1"/>
                  <a:t>mai</a:t>
                </a:r>
                <a:r>
                  <a:rPr lang="en-US" sz="1800" dirty="0"/>
                  <a:t> </a:t>
                </a:r>
                <a:r>
                  <a:rPr lang="en-US" sz="1800" dirty="0" err="1"/>
                  <a:t>multe</a:t>
                </a:r>
                <a:r>
                  <a:rPr lang="en-US" sz="1800" dirty="0"/>
                  <a:t> </a:t>
                </a:r>
                <a:r>
                  <a:rPr lang="en-US" sz="1800" dirty="0" err="1"/>
                  <a:t>situații</a:t>
                </a:r>
                <a:r>
                  <a:rPr lang="en-US" sz="1800" dirty="0"/>
                  <a:t>, </a:t>
                </a:r>
                <a:r>
                  <a:rPr lang="en-US" sz="1800" dirty="0" err="1"/>
                  <a:t>pentru</a:t>
                </a:r>
                <a:r>
                  <a:rPr lang="en-US" sz="1800" dirty="0"/>
                  <a:t> </a:t>
                </a:r>
                <a:r>
                  <a:rPr lang="en-US" sz="1800" dirty="0" err="1"/>
                  <a:t>toți</a:t>
                </a:r>
                <a:r>
                  <a:rPr lang="en-US" sz="1800" dirty="0"/>
                  <a:t> </a:t>
                </a:r>
                <a:r>
                  <a:rPr lang="en-US" sz="1800" dirty="0" err="1"/>
                  <a:t>pixelii</a:t>
                </a:r>
                <a:r>
                  <a:rPr lang="en-US" sz="1800" dirty="0"/>
                  <a:t> din imagine, </a:t>
                </a:r>
                <a14:m>
                  <m:oMath xmlns:m="http://schemas.openxmlformats.org/officeDocument/2006/math">
                    <m:sSubSup>
                      <m:sSubSupPr>
                        <m:ctrlPr>
                          <a:rPr lang="en-US" sz="1800" i="1">
                            <a:latin typeface="Cambria Math"/>
                          </a:rPr>
                        </m:ctrlPr>
                      </m:sSubSupPr>
                      <m:e>
                        <m:r>
                          <a:rPr lang="en-US" sz="1800" i="1">
                            <a:latin typeface="Cambria Math"/>
                          </a:rPr>
                          <m:t>𝜎</m:t>
                        </m:r>
                      </m:e>
                      <m:sub>
                        <m:r>
                          <a:rPr lang="en-US" sz="1800" i="1">
                            <a:latin typeface="Cambria Math"/>
                          </a:rPr>
                          <m:t>𝑙</m:t>
                        </m:r>
                        <m:r>
                          <a:rPr lang="en-US" sz="1800" i="1">
                            <a:latin typeface="Cambria Math"/>
                          </a:rPr>
                          <m:t>,</m:t>
                        </m:r>
                        <m:r>
                          <a:rPr lang="en-US" sz="1800" i="1">
                            <a:latin typeface="Cambria Math"/>
                          </a:rPr>
                          <m:t>𝑐</m:t>
                        </m:r>
                      </m:sub>
                      <m:sup>
                        <m:r>
                          <a:rPr lang="en-US" sz="1800" i="1">
                            <a:latin typeface="Cambria Math"/>
                          </a:rPr>
                          <m:t>2</m:t>
                        </m:r>
                      </m:sup>
                    </m:sSubSup>
                    <m:r>
                      <a:rPr lang="en-US" sz="1800" i="1">
                        <a:latin typeface="Cambria Math"/>
                      </a:rPr>
                      <m:t>≥</m:t>
                    </m:r>
                    <m:sSup>
                      <m:sSupPr>
                        <m:ctrlPr>
                          <a:rPr lang="en-US" sz="1800" i="1">
                            <a:latin typeface="Cambria Math"/>
                          </a:rPr>
                        </m:ctrlPr>
                      </m:sSupPr>
                      <m:e>
                        <m:r>
                          <a:rPr lang="en-US" sz="1800" i="1">
                            <a:latin typeface="Cambria Math"/>
                          </a:rPr>
                          <m:t>𝜎</m:t>
                        </m:r>
                      </m:e>
                      <m:sup>
                        <m:r>
                          <a:rPr lang="en-US" sz="1800" i="1">
                            <a:latin typeface="Cambria Math"/>
                          </a:rPr>
                          <m:t>2</m:t>
                        </m:r>
                      </m:sup>
                    </m:sSup>
                  </m:oMath>
                </a14:m>
                <a:r>
                  <a:rPr lang="en-US" sz="1800" dirty="0"/>
                  <a:t>. </a:t>
                </a:r>
                <a:r>
                  <a:rPr lang="en-US" sz="1800" dirty="0" err="1"/>
                  <a:t>În</a:t>
                </a:r>
                <a:r>
                  <a:rPr lang="en-US" sz="1800" dirty="0"/>
                  <a:t> </a:t>
                </a:r>
                <a:r>
                  <a:rPr lang="en-US" sz="1800" dirty="0" err="1"/>
                  <a:t>cazurile</a:t>
                </a:r>
                <a:r>
                  <a:rPr lang="en-US" sz="1800" dirty="0"/>
                  <a:t> </a:t>
                </a:r>
                <a:r>
                  <a:rPr lang="en-US" sz="1800" dirty="0" err="1"/>
                  <a:t>în</a:t>
                </a:r>
                <a:r>
                  <a:rPr lang="en-US" sz="1800" dirty="0"/>
                  <a:t> care </a:t>
                </a:r>
                <a:r>
                  <a:rPr lang="en-US" sz="1800" dirty="0" err="1"/>
                  <a:t>această</a:t>
                </a:r>
                <a:r>
                  <a:rPr lang="en-US" sz="1800" dirty="0"/>
                  <a:t> </a:t>
                </a:r>
                <a:r>
                  <a:rPr lang="en-US" sz="1800" dirty="0" err="1"/>
                  <a:t>inegalitate</a:t>
                </a:r>
                <a:r>
                  <a:rPr lang="en-US" sz="1800" dirty="0"/>
                  <a:t> nu </a:t>
                </a:r>
                <a:r>
                  <a:rPr lang="en-US" sz="1800" dirty="0" err="1"/>
                  <a:t>este</a:t>
                </a:r>
                <a:r>
                  <a:rPr lang="en-US" sz="1800" dirty="0"/>
                  <a:t> </a:t>
                </a:r>
                <a:r>
                  <a:rPr lang="en-US" sz="1800" dirty="0" err="1"/>
                  <a:t>respectată</a:t>
                </a:r>
                <a:r>
                  <a:rPr lang="en-US" sz="1800" dirty="0"/>
                  <a:t>, </a:t>
                </a:r>
                <a:r>
                  <a:rPr lang="en-US" sz="1800" dirty="0" err="1"/>
                  <a:t>pentru</a:t>
                </a:r>
                <a:r>
                  <a:rPr lang="en-US" sz="1800" dirty="0"/>
                  <a:t> a nu </a:t>
                </a:r>
                <a:r>
                  <a:rPr lang="en-US" sz="1800" dirty="0" err="1"/>
                  <a:t>obține</a:t>
                </a:r>
                <a:r>
                  <a:rPr lang="en-US" sz="1800" dirty="0"/>
                  <a:t> </a:t>
                </a:r>
                <a:r>
                  <a:rPr lang="en-US" sz="1800" dirty="0" err="1"/>
                  <a:t>valori</a:t>
                </a:r>
                <a:r>
                  <a:rPr lang="en-US" sz="1800" dirty="0"/>
                  <a:t> negative </a:t>
                </a:r>
                <a:r>
                  <a:rPr lang="en-US" sz="1800" dirty="0" err="1"/>
                  <a:t>pentru</a:t>
                </a:r>
                <a:r>
                  <a:rPr lang="en-US" sz="1800" dirty="0"/>
                  <a:t> </a:t>
                </a:r>
                <a:r>
                  <a:rPr lang="en-US" sz="1800" dirty="0" err="1"/>
                  <a:t>nivelurile</a:t>
                </a:r>
                <a:r>
                  <a:rPr lang="en-US" sz="1800" dirty="0"/>
                  <a:t> de </a:t>
                </a:r>
                <a:r>
                  <a:rPr lang="en-US" sz="1800" dirty="0" err="1"/>
                  <a:t>gri</a:t>
                </a:r>
                <a:r>
                  <a:rPr lang="en-US" sz="1800" dirty="0"/>
                  <a:t> ale </a:t>
                </a:r>
                <a:r>
                  <a:rPr lang="en-US" sz="1800" dirty="0" err="1"/>
                  <a:t>imaginii</a:t>
                </a:r>
                <a:r>
                  <a:rPr lang="en-US" sz="1800" dirty="0"/>
                  <a:t> </a:t>
                </a:r>
                <a:r>
                  <a:rPr lang="en-US" sz="1800" dirty="0" err="1"/>
                  <a:t>rezultat</a:t>
                </a:r>
                <a:r>
                  <a:rPr lang="en-US" sz="1800" dirty="0"/>
                  <a:t>, </a:t>
                </a:r>
                <a14:m>
                  <m:oMath xmlns:m="http://schemas.openxmlformats.org/officeDocument/2006/math">
                    <m:f>
                      <m:fPr>
                        <m:ctrlPr>
                          <a:rPr lang="en-US" sz="1800" i="1">
                            <a:latin typeface="Cambria Math"/>
                          </a:rPr>
                        </m:ctrlPr>
                      </m:fPr>
                      <m:num>
                        <m:sSup>
                          <m:sSupPr>
                            <m:ctrlPr>
                              <a:rPr lang="en-US" sz="1800" i="1">
                                <a:latin typeface="Cambria Math"/>
                              </a:rPr>
                            </m:ctrlPr>
                          </m:sSupPr>
                          <m:e>
                            <m:r>
                              <a:rPr lang="en-US" sz="1800" i="1">
                                <a:latin typeface="Cambria Math"/>
                              </a:rPr>
                              <m:t>𝜎</m:t>
                            </m:r>
                          </m:e>
                          <m:sup>
                            <m:r>
                              <a:rPr lang="en-US" sz="1800" i="1">
                                <a:latin typeface="Cambria Math"/>
                              </a:rPr>
                              <m:t>2</m:t>
                            </m:r>
                          </m:sup>
                        </m:sSup>
                      </m:num>
                      <m:den>
                        <m:sSubSup>
                          <m:sSubSupPr>
                            <m:ctrlPr>
                              <a:rPr lang="en-US" sz="1800" i="1">
                                <a:latin typeface="Cambria Math"/>
                              </a:rPr>
                            </m:ctrlPr>
                          </m:sSubSupPr>
                          <m:e>
                            <m:r>
                              <a:rPr lang="en-US" sz="1800" i="1">
                                <a:latin typeface="Cambria Math"/>
                              </a:rPr>
                              <m:t>𝜎</m:t>
                            </m:r>
                          </m:e>
                          <m:sub>
                            <m:r>
                              <a:rPr lang="en-US" sz="1800" i="1">
                                <a:latin typeface="Cambria Math"/>
                              </a:rPr>
                              <m:t>𝑙</m:t>
                            </m:r>
                            <m:r>
                              <a:rPr lang="en-US" sz="1800" i="1">
                                <a:latin typeface="Cambria Math"/>
                              </a:rPr>
                              <m:t>,</m:t>
                            </m:r>
                            <m:r>
                              <a:rPr lang="en-US" sz="1800" i="1">
                                <a:latin typeface="Cambria Math"/>
                              </a:rPr>
                              <m:t>𝑐</m:t>
                            </m:r>
                          </m:sub>
                          <m:sup>
                            <m:r>
                              <a:rPr lang="en-US" sz="1800" i="1">
                                <a:latin typeface="Cambria Math"/>
                              </a:rPr>
                              <m:t>2</m:t>
                            </m:r>
                          </m:sup>
                        </m:sSubSup>
                      </m:den>
                    </m:f>
                  </m:oMath>
                </a14:m>
                <a:r>
                  <a:rPr lang="en-US" sz="1800" dirty="0"/>
                  <a:t> </a:t>
                </a:r>
                <a:r>
                  <a:rPr lang="en-US" sz="1800" dirty="0" err="1"/>
                  <a:t>este</a:t>
                </a:r>
                <a:r>
                  <a:rPr lang="en-US" sz="1800" dirty="0"/>
                  <a:t> </a:t>
                </a:r>
                <a:r>
                  <a:rPr lang="en-US" sz="1800" dirty="0" err="1"/>
                  <a:t>înlocuită</a:t>
                </a:r>
                <a:r>
                  <a:rPr lang="en-US" sz="1800" dirty="0"/>
                  <a:t> cu 1 </a:t>
                </a:r>
                <a:r>
                  <a:rPr lang="en-US" sz="1800" dirty="0" err="1"/>
                  <a:t>în</a:t>
                </a:r>
                <a:r>
                  <a:rPr lang="en-US" sz="1800" dirty="0"/>
                  <a:t> </a:t>
                </a:r>
                <a:r>
                  <a:rPr lang="en-US" sz="1800" dirty="0" err="1" smtClean="0"/>
                  <a:t>relația</a:t>
                </a:r>
                <a:r>
                  <a:rPr lang="ro-RO" sz="1800" dirty="0" smtClean="0"/>
                  <a:t> de mai sus.</a:t>
                </a:r>
                <a:endParaRPr lang="en-US" sz="1800" dirty="0"/>
              </a:p>
              <a:p>
                <a:pPr marL="0" indent="0">
                  <a:buNone/>
                </a:pPr>
                <a:r>
                  <a:rPr lang="ro-RO" sz="1800" dirty="0"/>
                  <a:t> </a:t>
                </a:r>
                <a:endParaRPr lang="en-US" sz="1800" dirty="0"/>
              </a:p>
              <a:p>
                <a:pPr>
                  <a:buFont typeface="Wingdings" panose="05000000000000000000" pitchFamily="2" charset="2"/>
                  <a:buChar char="q"/>
                </a:pPr>
                <a:endParaRPr lang="en-US" sz="1800" dirty="0"/>
              </a:p>
            </p:txBody>
          </p:sp>
        </mc:Choice>
        <mc:Fallback xmlns="">
          <p:sp>
            <p:nvSpPr>
              <p:cNvPr id="6147" name="Rectangle 3"/>
              <p:cNvSpPr>
                <a:spLocks noGrp="1" noRot="1" noChangeAspect="1" noMove="1" noResize="1" noEditPoints="1" noAdjustHandles="1" noChangeArrowheads="1" noChangeShapeType="1" noTextEdit="1"/>
              </p:cNvSpPr>
              <p:nvPr>
                <p:ph type="body" sz="half" idx="1"/>
              </p:nvPr>
            </p:nvSpPr>
            <p:spPr>
              <a:xfrm>
                <a:off x="457200" y="990600"/>
                <a:ext cx="8229600" cy="5592762"/>
              </a:xfrm>
              <a:blipFill rotWithShape="1">
                <a:blip r:embed="rId2"/>
                <a:stretch>
                  <a:fillRect l="-593" t="-545" r="-593"/>
                </a:stretch>
              </a:blipFill>
            </p:spPr>
            <p:txBody>
              <a:bodyPr/>
              <a:lstStyle/>
              <a:p>
                <a:r>
                  <a:rPr lang="en-US">
                    <a:noFill/>
                  </a:rPr>
                  <a:t> </a:t>
                </a:r>
              </a:p>
            </p:txBody>
          </p:sp>
        </mc:Fallback>
      </mc:AlternateContent>
      <p:sp>
        <p:nvSpPr>
          <p:cNvPr id="6148"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49" name="Rectangle 11"/>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0"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1" name="Rectangle 15"/>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2"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3"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4"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5"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6"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7"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8"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9"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0"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1"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2"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3"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4" name="Rectangle 4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5" name="Rectangle 52"/>
          <p:cNvSpPr>
            <a:spLocks noChangeArrowheads="1"/>
          </p:cNvSpPr>
          <p:nvPr/>
        </p:nvSpPr>
        <p:spPr bwMode="auto">
          <a:xfrm>
            <a:off x="0" y="1828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6" name="Rectangle 54"/>
          <p:cNvSpPr>
            <a:spLocks noChangeArrowheads="1"/>
          </p:cNvSpPr>
          <p:nvPr/>
        </p:nvSpPr>
        <p:spPr bwMode="auto">
          <a:xfrm>
            <a:off x="0" y="1485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Tree>
    <p:extLst>
      <p:ext uri="{BB962C8B-B14F-4D97-AF65-F5344CB8AC3E}">
        <p14:creationId xmlns:p14="http://schemas.microsoft.com/office/powerpoint/2010/main" val="40073897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147" name="Rectangle 3"/>
              <p:cNvSpPr>
                <a:spLocks noGrp="1" noChangeArrowheads="1"/>
              </p:cNvSpPr>
              <p:nvPr>
                <p:ph type="body" sz="half" idx="1"/>
              </p:nvPr>
            </p:nvSpPr>
            <p:spPr>
              <a:xfrm>
                <a:off x="457200" y="685800"/>
                <a:ext cx="8229600" cy="5897562"/>
              </a:xfrm>
            </p:spPr>
            <p:txBody>
              <a:bodyPr/>
              <a:lstStyle/>
              <a:p>
                <a:pPr algn="just">
                  <a:buFont typeface="Wingdings" panose="05000000000000000000" pitchFamily="2" charset="2"/>
                  <a:buChar char="q"/>
                </a:pPr>
                <a:r>
                  <a:rPr lang="ro-RO" sz="1800" b="1" dirty="0" smtClean="0"/>
                  <a:t>Exemplu</a:t>
                </a:r>
                <a:r>
                  <a:rPr lang="ro-RO" sz="1800" dirty="0" smtClean="0"/>
                  <a:t>. </a:t>
                </a:r>
                <a:r>
                  <a:rPr lang="en-US" sz="1800" dirty="0" err="1" smtClean="0"/>
                  <a:t>În</a:t>
                </a:r>
                <a:r>
                  <a:rPr lang="en-US" sz="1800" dirty="0" smtClean="0"/>
                  <a:t> </a:t>
                </a:r>
                <a:r>
                  <a:rPr lang="en-US" sz="1800" dirty="0" err="1"/>
                  <a:t>figura</a:t>
                </a:r>
                <a:r>
                  <a:rPr lang="en-US" sz="1800" dirty="0"/>
                  <a:t> </a:t>
                </a:r>
                <a:r>
                  <a:rPr lang="en-US" sz="1800" dirty="0" smtClean="0"/>
                  <a:t>a</a:t>
                </a:r>
                <a:r>
                  <a:rPr lang="ro-RO" sz="1800" dirty="0" smtClean="0"/>
                  <a:t>.</a:t>
                </a:r>
                <a:r>
                  <a:rPr lang="en-US" sz="1800" dirty="0" smtClean="0"/>
                  <a:t> </a:t>
                </a:r>
                <a:r>
                  <a:rPr lang="en-US" sz="1800" dirty="0" err="1"/>
                  <a:t>este</a:t>
                </a:r>
                <a:r>
                  <a:rPr lang="en-US" sz="1800" dirty="0"/>
                  <a:t> </a:t>
                </a:r>
                <a:r>
                  <a:rPr lang="en-US" sz="1800" dirty="0" err="1"/>
                  <a:t>prezentată</a:t>
                </a:r>
                <a:r>
                  <a:rPr lang="en-US" sz="1800" dirty="0"/>
                  <a:t> o imagine cu </a:t>
                </a:r>
                <a:r>
                  <a:rPr lang="en-US" sz="1800" dirty="0" err="1"/>
                  <a:t>zgomot</a:t>
                </a:r>
                <a:r>
                  <a:rPr lang="en-US" sz="1800" dirty="0"/>
                  <a:t>  </a:t>
                </a:r>
                <a:r>
                  <a:rPr lang="en-US" sz="1800" dirty="0" err="1" smtClean="0"/>
                  <a:t>gaussian</a:t>
                </a:r>
                <a:r>
                  <a:rPr lang="en-US" sz="1800" dirty="0" smtClean="0"/>
                  <a:t> </a:t>
                </a:r>
                <a:r>
                  <a:rPr lang="ro-RO" sz="1800" dirty="0" smtClean="0"/>
                  <a:t>sever.</a:t>
                </a:r>
                <a:r>
                  <a:rPr lang="en-US" sz="1800" dirty="0" smtClean="0"/>
                  <a:t> </a:t>
                </a:r>
                <a:r>
                  <a:rPr lang="en-US" sz="1800" dirty="0" err="1"/>
                  <a:t>În</a:t>
                </a:r>
                <a:r>
                  <a:rPr lang="en-US" sz="1800" dirty="0"/>
                  <a:t> </a:t>
                </a:r>
                <a:r>
                  <a:rPr lang="ro-RO" sz="1800" dirty="0" smtClean="0"/>
                  <a:t>figura b. este prezentată subimaginea analizată pentru a stabili </a:t>
                </a:r>
                <a14:m>
                  <m:oMath xmlns:m="http://schemas.openxmlformats.org/officeDocument/2006/math">
                    <m:sSup>
                      <m:sSupPr>
                        <m:ctrlPr>
                          <a:rPr lang="ro-RO" sz="1800" i="1" smtClean="0">
                            <a:latin typeface="Cambria Math"/>
                          </a:rPr>
                        </m:ctrlPr>
                      </m:sSupPr>
                      <m:e>
                        <m:r>
                          <a:rPr lang="ro-RO" sz="1800" i="1" smtClean="0">
                            <a:latin typeface="Cambria Math"/>
                            <a:ea typeface="Cambria Math"/>
                          </a:rPr>
                          <m:t>𝜎</m:t>
                        </m:r>
                      </m:e>
                      <m:sup>
                        <m:r>
                          <a:rPr lang="ro-RO" sz="1800" b="0" i="1" smtClean="0">
                            <a:latin typeface="Cambria Math"/>
                          </a:rPr>
                          <m:t>2</m:t>
                        </m:r>
                      </m:sup>
                    </m:sSup>
                  </m:oMath>
                </a14:m>
                <a:r>
                  <a:rPr lang="ro-RO" sz="1800" dirty="0" smtClean="0"/>
                  <a:t> și în </a:t>
                </a:r>
                <a:r>
                  <a:rPr lang="en-US" sz="1800" dirty="0" err="1" smtClean="0"/>
                  <a:t>figurile</a:t>
                </a:r>
                <a:r>
                  <a:rPr lang="en-US" sz="1800" dirty="0" smtClean="0"/>
                  <a:t> b</a:t>
                </a:r>
                <a:r>
                  <a:rPr lang="ro-RO" sz="1800" dirty="0" smtClean="0"/>
                  <a:t>.</a:t>
                </a:r>
                <a:r>
                  <a:rPr lang="en-US" sz="1800" dirty="0" smtClean="0"/>
                  <a:t>, c</a:t>
                </a:r>
                <a:r>
                  <a:rPr lang="ro-RO" sz="1800" dirty="0" smtClean="0"/>
                  <a:t>.</a:t>
                </a:r>
                <a:r>
                  <a:rPr lang="en-US" sz="1800" dirty="0" smtClean="0"/>
                  <a:t>  </a:t>
                </a:r>
                <a:r>
                  <a:rPr lang="en-US" sz="1800" dirty="0" err="1"/>
                  <a:t>și</a:t>
                </a:r>
                <a:r>
                  <a:rPr lang="en-US" sz="1800" dirty="0"/>
                  <a:t> </a:t>
                </a:r>
                <a:r>
                  <a:rPr lang="en-US" sz="1800" dirty="0" smtClean="0"/>
                  <a:t>d</a:t>
                </a:r>
                <a:r>
                  <a:rPr lang="ro-RO" sz="1800" dirty="0" smtClean="0"/>
                  <a:t>.</a:t>
                </a:r>
                <a:r>
                  <a:rPr lang="en-US" sz="1800" dirty="0" smtClean="0"/>
                  <a:t> </a:t>
                </a:r>
                <a:r>
                  <a:rPr lang="en-US" sz="1800" dirty="0" err="1"/>
                  <a:t>sunt</a:t>
                </a:r>
                <a:r>
                  <a:rPr lang="en-US" sz="1800" dirty="0"/>
                  <a:t> </a:t>
                </a:r>
                <a:r>
                  <a:rPr lang="en-US" sz="1800" dirty="0" err="1"/>
                  <a:t>rezultatele</a:t>
                </a:r>
                <a:r>
                  <a:rPr lang="en-US" sz="1800" dirty="0"/>
                  <a:t> </a:t>
                </a:r>
                <a:r>
                  <a:rPr lang="en-US" sz="1800" dirty="0" err="1"/>
                  <a:t>filtrării</a:t>
                </a:r>
                <a:r>
                  <a:rPr lang="en-US" sz="1800" dirty="0"/>
                  <a:t> </a:t>
                </a:r>
                <a:r>
                  <a:rPr lang="en-US" sz="1800" dirty="0" err="1"/>
                  <a:t>imaginii</a:t>
                </a:r>
                <a:r>
                  <a:rPr lang="en-US" sz="1800" dirty="0"/>
                  <a:t> </a:t>
                </a:r>
                <a:r>
                  <a:rPr lang="en-US" sz="1800" dirty="0" smtClean="0"/>
                  <a:t>a</a:t>
                </a:r>
                <a:r>
                  <a:rPr lang="en-US" sz="1800" dirty="0"/>
                  <a:t>. cu </a:t>
                </a:r>
                <a:r>
                  <a:rPr lang="en-US" sz="1800" dirty="0" err="1" smtClean="0"/>
                  <a:t>filtru</a:t>
                </a:r>
                <a:r>
                  <a:rPr lang="ro-RO" sz="1800" dirty="0" smtClean="0"/>
                  <a:t>l median, filtrul</a:t>
                </a:r>
                <a:r>
                  <a:rPr lang="en-US" sz="1800" dirty="0" smtClean="0"/>
                  <a:t> </a:t>
                </a:r>
                <a:r>
                  <a:rPr lang="en-US" sz="1800" dirty="0"/>
                  <a:t>a</a:t>
                </a:r>
                <a:r>
                  <a:rPr lang="ro-RO" sz="1800" dirty="0" smtClean="0"/>
                  <a:t>l</a:t>
                </a:r>
                <a:r>
                  <a:rPr lang="en-US" sz="1800" dirty="0" smtClean="0"/>
                  <a:t>f</a:t>
                </a:r>
                <a:r>
                  <a:rPr lang="ro-RO" sz="1800" dirty="0" smtClean="0"/>
                  <a:t>a</a:t>
                </a:r>
                <a:r>
                  <a:rPr lang="en-US" sz="1800" dirty="0" smtClean="0"/>
                  <a:t>-t</a:t>
                </a:r>
                <a:r>
                  <a:rPr lang="ro-RO" sz="1800" dirty="0" smtClean="0"/>
                  <a:t>rimmed</a:t>
                </a:r>
                <a:r>
                  <a:rPr lang="en-US" sz="1800" dirty="0" smtClean="0"/>
                  <a:t> </a:t>
                </a:r>
                <a:r>
                  <a:rPr lang="en-US" sz="1800" dirty="0" err="1"/>
                  <a:t>și</a:t>
                </a:r>
                <a:r>
                  <a:rPr lang="en-US" sz="1800" dirty="0"/>
                  <a:t> </a:t>
                </a:r>
                <a:r>
                  <a:rPr lang="ro-RO" sz="1800" dirty="0" smtClean="0"/>
                  <a:t>MMSE cu </a:t>
                </a:r>
                <a14:m>
                  <m:oMath xmlns:m="http://schemas.openxmlformats.org/officeDocument/2006/math">
                    <m:sSup>
                      <m:sSupPr>
                        <m:ctrlPr>
                          <a:rPr lang="ro-RO" sz="1800" i="1">
                            <a:latin typeface="Cambria Math"/>
                          </a:rPr>
                        </m:ctrlPr>
                      </m:sSupPr>
                      <m:e>
                        <m:r>
                          <a:rPr lang="ro-RO" sz="1800" i="1">
                            <a:latin typeface="Cambria Math"/>
                            <a:ea typeface="Cambria Math"/>
                          </a:rPr>
                          <m:t>𝜎</m:t>
                        </m:r>
                      </m:e>
                      <m:sup>
                        <m:r>
                          <a:rPr lang="ro-RO" sz="1800" i="1">
                            <a:latin typeface="Cambria Math"/>
                          </a:rPr>
                          <m:t>2</m:t>
                        </m:r>
                      </m:sup>
                    </m:sSup>
                  </m:oMath>
                </a14:m>
                <a:r>
                  <a:rPr lang="ro-RO" sz="1800" dirty="0" smtClean="0"/>
                  <a:t> estimat</a:t>
                </a:r>
                <a:r>
                  <a:rPr lang="en-US" sz="1800" dirty="0" smtClean="0"/>
                  <a:t>, </a:t>
                </a:r>
                <a:r>
                  <a:rPr lang="en-US" sz="1800" dirty="0" err="1"/>
                  <a:t>pentru</a:t>
                </a:r>
                <a:r>
                  <a:rPr lang="en-US" sz="1800" dirty="0"/>
                  <a:t> </a:t>
                </a:r>
                <a:r>
                  <a:rPr lang="en-US" sz="1800" dirty="0" err="1"/>
                  <a:t>dimensiunea</a:t>
                </a:r>
                <a:r>
                  <a:rPr lang="en-US" sz="1800" dirty="0"/>
                  <a:t> </a:t>
                </a:r>
                <a14:m>
                  <m:oMath xmlns:m="http://schemas.openxmlformats.org/officeDocument/2006/math">
                    <m:r>
                      <a:rPr lang="en-US" sz="1800" i="1">
                        <a:latin typeface="Cambria Math"/>
                      </a:rPr>
                      <m:t>3×3</m:t>
                    </m:r>
                  </m:oMath>
                </a14:m>
                <a:r>
                  <a:rPr lang="en-US" sz="1800" dirty="0"/>
                  <a:t>. </a:t>
                </a:r>
                <a:endParaRPr lang="ro-RO" sz="1800" dirty="0" smtClean="0"/>
              </a:p>
              <a:p>
                <a:pPr algn="just">
                  <a:buFont typeface="Wingdings" panose="05000000000000000000" pitchFamily="2" charset="2"/>
                  <a:buChar char="q"/>
                </a:pPr>
                <a:endParaRPr lang="en-US" sz="1800" dirty="0"/>
              </a:p>
            </p:txBody>
          </p:sp>
        </mc:Choice>
        <mc:Fallback xmlns="">
          <p:sp>
            <p:nvSpPr>
              <p:cNvPr id="6147" name="Rectangle 3"/>
              <p:cNvSpPr>
                <a:spLocks noGrp="1" noRot="1" noChangeAspect="1" noMove="1" noResize="1" noEditPoints="1" noAdjustHandles="1" noChangeArrowheads="1" noChangeShapeType="1" noTextEdit="1"/>
              </p:cNvSpPr>
              <p:nvPr>
                <p:ph type="body" sz="half" idx="1"/>
              </p:nvPr>
            </p:nvSpPr>
            <p:spPr>
              <a:xfrm>
                <a:off x="457200" y="685800"/>
                <a:ext cx="8229600" cy="5897562"/>
              </a:xfrm>
              <a:blipFill rotWithShape="1">
                <a:blip r:embed="rId2"/>
                <a:stretch>
                  <a:fillRect t="-517" r="-593"/>
                </a:stretch>
              </a:blipFill>
            </p:spPr>
            <p:txBody>
              <a:bodyPr/>
              <a:lstStyle/>
              <a:p>
                <a:r>
                  <a:rPr lang="en-US">
                    <a:noFill/>
                  </a:rPr>
                  <a:t> </a:t>
                </a:r>
              </a:p>
            </p:txBody>
          </p:sp>
        </mc:Fallback>
      </mc:AlternateContent>
      <p:sp>
        <p:nvSpPr>
          <p:cNvPr id="6148"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49" name="Rectangle 11"/>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0"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1" name="Rectangle 15"/>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2"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3"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4"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5"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6"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7"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8"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9"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0"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1"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2"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3"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4" name="Rectangle 4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5" name="Rectangle 52"/>
          <p:cNvSpPr>
            <a:spLocks noChangeArrowheads="1"/>
          </p:cNvSpPr>
          <p:nvPr/>
        </p:nvSpPr>
        <p:spPr bwMode="auto">
          <a:xfrm>
            <a:off x="0" y="1828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6" name="Rectangle 54"/>
          <p:cNvSpPr>
            <a:spLocks noChangeArrowheads="1"/>
          </p:cNvSpPr>
          <p:nvPr/>
        </p:nvSpPr>
        <p:spPr bwMode="auto">
          <a:xfrm>
            <a:off x="0" y="1485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pic>
        <p:nvPicPr>
          <p:cNvPr id="23" name="Picture 22"/>
          <p:cNvPicPr/>
          <p:nvPr/>
        </p:nvPicPr>
        <p:blipFill rotWithShape="1">
          <a:blip r:embed="rId3"/>
          <a:srcRect l="25481" t="21665" r="27725" b="13911"/>
          <a:stretch/>
        </p:blipFill>
        <p:spPr bwMode="auto">
          <a:xfrm>
            <a:off x="1981200" y="1981200"/>
            <a:ext cx="5410200" cy="43354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89372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147" name="Rectangle 3"/>
              <p:cNvSpPr>
                <a:spLocks noGrp="1" noChangeArrowheads="1"/>
              </p:cNvSpPr>
              <p:nvPr>
                <p:ph type="body" sz="half" idx="1"/>
              </p:nvPr>
            </p:nvSpPr>
            <p:spPr>
              <a:xfrm>
                <a:off x="457200" y="609600"/>
                <a:ext cx="8229600" cy="5973762"/>
              </a:xfrm>
            </p:spPr>
            <p:txBody>
              <a:bodyPr/>
              <a:lstStyle/>
              <a:p>
                <a:pPr algn="just">
                  <a:buFont typeface="Wingdings" panose="05000000000000000000" pitchFamily="2" charset="2"/>
                  <a:buChar char="q"/>
                </a:pPr>
                <a:r>
                  <a:rPr lang="ro-RO" sz="1800" b="1" dirty="0" smtClean="0"/>
                  <a:t>Filtrul adaptiv median </a:t>
                </a:r>
                <a:r>
                  <a:rPr lang="ro-RO" sz="1800" dirty="0" smtClean="0"/>
                  <a:t>asigură </a:t>
                </a:r>
                <a:r>
                  <a:rPr lang="ro-RO" sz="1800" dirty="0"/>
                  <a:t>atât eliminarea zgomotului de tip impuls cu probabilitate de apariție mare, dar și păstrarea detaliilor de tip </a:t>
                </a:r>
                <a:r>
                  <a:rPr lang="ro-RO" sz="1800" dirty="0" smtClean="0"/>
                  <a:t>contur. </a:t>
                </a:r>
                <a:r>
                  <a:rPr lang="en-US" sz="1800" dirty="0" err="1" smtClean="0"/>
                  <a:t>Filtrul</a:t>
                </a:r>
                <a:r>
                  <a:rPr lang="en-US" sz="1800" smtClean="0"/>
                  <a:t> </a:t>
                </a:r>
                <a:r>
                  <a:rPr lang="ro-RO" sz="1800" smtClean="0"/>
                  <a:t>calculează</a:t>
                </a:r>
                <a:r>
                  <a:rPr lang="ro-RO" sz="1800" dirty="0"/>
                  <a:t>, pentru fiecare pixel </a:t>
                </a:r>
                <a14:m>
                  <m:oMath xmlns:m="http://schemas.openxmlformats.org/officeDocument/2006/math">
                    <m:d>
                      <m:dPr>
                        <m:ctrlPr>
                          <a:rPr lang="en-US" sz="1800" i="1">
                            <a:latin typeface="Cambria Math"/>
                          </a:rPr>
                        </m:ctrlPr>
                      </m:dPr>
                      <m:e>
                        <m:r>
                          <a:rPr lang="ro-RO" sz="1800" i="1">
                            <a:latin typeface="Cambria Math"/>
                          </a:rPr>
                          <m:t>𝑙</m:t>
                        </m:r>
                        <m:r>
                          <a:rPr lang="ro-RO" sz="1800" i="1">
                            <a:latin typeface="Cambria Math"/>
                          </a:rPr>
                          <m:t>,</m:t>
                        </m:r>
                        <m:r>
                          <a:rPr lang="ro-RO" sz="1800" i="1">
                            <a:latin typeface="Cambria Math"/>
                          </a:rPr>
                          <m:t>𝑐</m:t>
                        </m:r>
                      </m:e>
                    </m:d>
                  </m:oMath>
                </a14:m>
                <a:r>
                  <a:rPr lang="ro-RO" sz="1800" dirty="0"/>
                  <a:t> (centrul subimaginii </a:t>
                </a:r>
                <a14:m>
                  <m:oMath xmlns:m="http://schemas.openxmlformats.org/officeDocument/2006/math">
                    <m:sSubSup>
                      <m:sSubSupPr>
                        <m:ctrlPr>
                          <a:rPr lang="en-US" sz="1800" i="1">
                            <a:latin typeface="Cambria Math"/>
                          </a:rPr>
                        </m:ctrlPr>
                      </m:sSubSupPr>
                      <m:e>
                        <m:r>
                          <a:rPr lang="ro-RO" sz="1800" i="1">
                            <a:latin typeface="Cambria Math"/>
                          </a:rPr>
                          <m:t>𝑊</m:t>
                        </m:r>
                      </m:e>
                      <m:sub>
                        <m:r>
                          <a:rPr lang="ro-RO" sz="1800" i="1">
                            <a:latin typeface="Cambria Math"/>
                          </a:rPr>
                          <m:t>𝑙</m:t>
                        </m:r>
                        <m:r>
                          <a:rPr lang="ro-RO" sz="1800" i="1">
                            <a:latin typeface="Cambria Math"/>
                          </a:rPr>
                          <m:t>,</m:t>
                        </m:r>
                        <m:r>
                          <a:rPr lang="ro-RO" sz="1800" i="1">
                            <a:latin typeface="Cambria Math"/>
                          </a:rPr>
                          <m:t>𝑐</m:t>
                        </m:r>
                      </m:sub>
                      <m:sup>
                        <m:r>
                          <a:rPr lang="ro-RO" sz="1800" i="1">
                            <a:latin typeface="Cambria Math"/>
                          </a:rPr>
                          <m:t>𝑛</m:t>
                        </m:r>
                      </m:sup>
                    </m:sSubSup>
                  </m:oMath>
                </a14:m>
                <a:r>
                  <a:rPr lang="ro-RO" sz="1800" dirty="0"/>
                  <a:t>) valoarea nouă </a:t>
                </a:r>
                <a14:m>
                  <m:oMath xmlns:m="http://schemas.openxmlformats.org/officeDocument/2006/math">
                    <m:sSub>
                      <m:sSubPr>
                        <m:ctrlPr>
                          <a:rPr lang="en-US" sz="1800" i="1">
                            <a:latin typeface="Cambria Math"/>
                          </a:rPr>
                        </m:ctrlPr>
                      </m:sSubPr>
                      <m:e>
                        <m:acc>
                          <m:accPr>
                            <m:chr m:val="̃"/>
                            <m:ctrlPr>
                              <a:rPr lang="en-US" sz="1800" i="1">
                                <a:latin typeface="Cambria Math"/>
                              </a:rPr>
                            </m:ctrlPr>
                          </m:accPr>
                          <m:e>
                            <m:r>
                              <a:rPr lang="ro-RO" sz="1800" i="1">
                                <a:latin typeface="Cambria Math"/>
                              </a:rPr>
                              <m:t>𝑓</m:t>
                            </m:r>
                          </m:e>
                        </m:acc>
                      </m:e>
                      <m:sub>
                        <m:r>
                          <a:rPr lang="ro-RO" sz="1800" i="1">
                            <a:latin typeface="Cambria Math"/>
                          </a:rPr>
                          <m:t>𝑐</m:t>
                        </m:r>
                      </m:sub>
                    </m:sSub>
                    <m:d>
                      <m:dPr>
                        <m:ctrlPr>
                          <a:rPr lang="en-US" sz="1800" i="1">
                            <a:latin typeface="Cambria Math"/>
                          </a:rPr>
                        </m:ctrlPr>
                      </m:dPr>
                      <m:e>
                        <m:r>
                          <a:rPr lang="ro-RO" sz="1800" i="1">
                            <a:latin typeface="Cambria Math"/>
                          </a:rPr>
                          <m:t>𝑙</m:t>
                        </m:r>
                        <m:r>
                          <a:rPr lang="ro-RO" sz="1800" i="1">
                            <a:latin typeface="Cambria Math"/>
                          </a:rPr>
                          <m:t>,</m:t>
                        </m:r>
                        <m:r>
                          <a:rPr lang="ro-RO" sz="1800" i="1">
                            <a:latin typeface="Cambria Math"/>
                          </a:rPr>
                          <m:t>𝑐</m:t>
                        </m:r>
                      </m:e>
                    </m:d>
                  </m:oMath>
                </a14:m>
                <a:r>
                  <a:rPr lang="ro-RO" sz="1800" dirty="0"/>
                  <a:t> prin parcurgerea următoarelor etape </a:t>
                </a:r>
                <a:r>
                  <a:rPr lang="ro-RO" sz="1800" dirty="0" smtClean="0"/>
                  <a:t>:</a:t>
                </a:r>
                <a:endParaRPr lang="en-US" sz="1800" dirty="0"/>
              </a:p>
              <a:p>
                <a:pPr lvl="1"/>
                <a:r>
                  <a:rPr lang="ro-RO" sz="1800" b="1" dirty="0" smtClean="0"/>
                  <a:t>Etapa I</a:t>
                </a:r>
                <a:r>
                  <a:rPr lang="ro-RO" sz="1800" dirty="0" smtClean="0"/>
                  <a:t>. </a:t>
                </a:r>
                <a14:m>
                  <m:oMath xmlns:m="http://schemas.openxmlformats.org/officeDocument/2006/math">
                    <m:sSub>
                      <m:sSubPr>
                        <m:ctrlPr>
                          <a:rPr lang="en-US" sz="1800" i="1">
                            <a:latin typeface="Cambria Math"/>
                          </a:rPr>
                        </m:ctrlPr>
                      </m:sSubPr>
                      <m:e>
                        <m:r>
                          <a:rPr lang="ro-RO" sz="1800" i="1">
                            <a:latin typeface="Cambria Math"/>
                          </a:rPr>
                          <m:t>∝</m:t>
                        </m:r>
                      </m:e>
                      <m:sub>
                        <m:r>
                          <a:rPr lang="ro-RO" sz="1800" i="1">
                            <a:latin typeface="Cambria Math"/>
                          </a:rPr>
                          <m:t>1</m:t>
                        </m:r>
                      </m:sub>
                    </m:sSub>
                    <m:r>
                      <a:rPr lang="ro-RO" sz="1800" i="1">
                        <a:latin typeface="Cambria Math"/>
                      </a:rPr>
                      <m:t>=</m:t>
                    </m:r>
                    <m:sSubSup>
                      <m:sSubSupPr>
                        <m:ctrlPr>
                          <a:rPr lang="en-US" sz="1800" i="1">
                            <a:latin typeface="Cambria Math"/>
                          </a:rPr>
                        </m:ctrlPr>
                      </m:sSubSupPr>
                      <m:e>
                        <m:r>
                          <a:rPr lang="ro-RO" sz="1800" i="1">
                            <a:latin typeface="Cambria Math"/>
                          </a:rPr>
                          <m:t>𝐼</m:t>
                        </m:r>
                      </m:e>
                      <m:sub>
                        <m:r>
                          <a:rPr lang="ro-RO" sz="1800" i="1">
                            <a:latin typeface="Cambria Math"/>
                          </a:rPr>
                          <m:t>𝑙</m:t>
                        </m:r>
                        <m:r>
                          <a:rPr lang="ro-RO" sz="1800" i="1">
                            <a:latin typeface="Cambria Math"/>
                          </a:rPr>
                          <m:t>,</m:t>
                        </m:r>
                        <m:r>
                          <a:rPr lang="ro-RO" sz="1800" i="1">
                            <a:latin typeface="Cambria Math"/>
                          </a:rPr>
                          <m:t>𝑐</m:t>
                        </m:r>
                      </m:sub>
                      <m:sup>
                        <m:d>
                          <m:dPr>
                            <m:begChr m:val="["/>
                            <m:endChr m:val="]"/>
                            <m:ctrlPr>
                              <a:rPr lang="en-US" sz="1800" i="1">
                                <a:latin typeface="Cambria Math"/>
                              </a:rPr>
                            </m:ctrlPr>
                          </m:dPr>
                          <m:e>
                            <m:f>
                              <m:fPr>
                                <m:ctrlPr>
                                  <a:rPr lang="en-US" sz="1800" i="1">
                                    <a:latin typeface="Cambria Math"/>
                                  </a:rPr>
                                </m:ctrlPr>
                              </m:fPr>
                              <m:num>
                                <m:sSup>
                                  <m:sSupPr>
                                    <m:ctrlPr>
                                      <a:rPr lang="en-US" sz="1800" i="1">
                                        <a:latin typeface="Cambria Math"/>
                                      </a:rPr>
                                    </m:ctrlPr>
                                  </m:sSupPr>
                                  <m:e>
                                    <m:r>
                                      <a:rPr lang="ro-RO" sz="1800" i="1">
                                        <a:latin typeface="Cambria Math"/>
                                      </a:rPr>
                                      <m:t>𝑛</m:t>
                                    </m:r>
                                  </m:e>
                                  <m:sup>
                                    <m:r>
                                      <a:rPr lang="ro-RO" sz="1800" i="1">
                                        <a:latin typeface="Cambria Math"/>
                                      </a:rPr>
                                      <m:t>2</m:t>
                                    </m:r>
                                  </m:sup>
                                </m:sSup>
                                <m:r>
                                  <a:rPr lang="ro-RO" sz="1800" i="1">
                                    <a:latin typeface="Cambria Math"/>
                                  </a:rPr>
                                  <m:t>+1</m:t>
                                </m:r>
                              </m:num>
                              <m:den>
                                <m:r>
                                  <a:rPr lang="ro-RO" sz="1800" i="1">
                                    <a:latin typeface="Cambria Math"/>
                                  </a:rPr>
                                  <m:t>2</m:t>
                                </m:r>
                              </m:den>
                            </m:f>
                          </m:e>
                        </m:d>
                      </m:sup>
                    </m:sSubSup>
                    <m:r>
                      <a:rPr lang="ro-RO" sz="1800" i="1">
                        <a:latin typeface="Cambria Math"/>
                      </a:rPr>
                      <m:t>−</m:t>
                    </m:r>
                    <m:sSubSup>
                      <m:sSubSupPr>
                        <m:ctrlPr>
                          <a:rPr lang="en-US" sz="1800" i="1">
                            <a:latin typeface="Cambria Math"/>
                          </a:rPr>
                        </m:ctrlPr>
                      </m:sSubSupPr>
                      <m:e>
                        <m:r>
                          <a:rPr lang="ro-RO" sz="1800" i="1">
                            <a:latin typeface="Cambria Math"/>
                          </a:rPr>
                          <m:t>𝐼</m:t>
                        </m:r>
                      </m:e>
                      <m:sub>
                        <m:r>
                          <a:rPr lang="ro-RO" sz="1800" i="1">
                            <a:latin typeface="Cambria Math"/>
                          </a:rPr>
                          <m:t>𝑙</m:t>
                        </m:r>
                        <m:r>
                          <a:rPr lang="ro-RO" sz="1800" i="1">
                            <a:latin typeface="Cambria Math"/>
                          </a:rPr>
                          <m:t>,</m:t>
                        </m:r>
                        <m:r>
                          <a:rPr lang="ro-RO" sz="1800" i="1">
                            <a:latin typeface="Cambria Math"/>
                          </a:rPr>
                          <m:t>𝑐</m:t>
                        </m:r>
                      </m:sub>
                      <m:sup>
                        <m:r>
                          <a:rPr lang="ro-RO" sz="1800" i="1">
                            <a:latin typeface="Cambria Math"/>
                          </a:rPr>
                          <m:t>1</m:t>
                        </m:r>
                      </m:sup>
                    </m:sSubSup>
                    <m:r>
                      <a:rPr lang="ro-RO" sz="1800" b="0" i="0" smtClean="0">
                        <a:latin typeface="Cambria Math"/>
                      </a:rPr>
                      <m:t>,</m:t>
                    </m:r>
                    <m:sSub>
                      <m:sSubPr>
                        <m:ctrlPr>
                          <a:rPr lang="en-US" sz="1800" i="1">
                            <a:latin typeface="Cambria Math"/>
                          </a:rPr>
                        </m:ctrlPr>
                      </m:sSubPr>
                      <m:e>
                        <m:r>
                          <a:rPr lang="ro-RO" sz="1800" i="1">
                            <a:latin typeface="Cambria Math"/>
                          </a:rPr>
                          <m:t>∝</m:t>
                        </m:r>
                      </m:e>
                      <m:sub>
                        <m:r>
                          <a:rPr lang="ro-RO" sz="1800" i="1">
                            <a:latin typeface="Cambria Math"/>
                          </a:rPr>
                          <m:t>2</m:t>
                        </m:r>
                      </m:sub>
                    </m:sSub>
                    <m:r>
                      <a:rPr lang="ro-RO" sz="1800" i="1">
                        <a:latin typeface="Cambria Math"/>
                      </a:rPr>
                      <m:t>=</m:t>
                    </m:r>
                    <m:sSubSup>
                      <m:sSubSupPr>
                        <m:ctrlPr>
                          <a:rPr lang="en-US" sz="1800" i="1">
                            <a:latin typeface="Cambria Math"/>
                          </a:rPr>
                        </m:ctrlPr>
                      </m:sSubSupPr>
                      <m:e>
                        <m:r>
                          <a:rPr lang="ro-RO" sz="1800" i="1">
                            <a:latin typeface="Cambria Math"/>
                          </a:rPr>
                          <m:t>𝐼</m:t>
                        </m:r>
                      </m:e>
                      <m:sub>
                        <m:r>
                          <a:rPr lang="ro-RO" sz="1800" i="1">
                            <a:latin typeface="Cambria Math"/>
                          </a:rPr>
                          <m:t>𝑙</m:t>
                        </m:r>
                        <m:r>
                          <a:rPr lang="ro-RO" sz="1800" i="1">
                            <a:latin typeface="Cambria Math"/>
                          </a:rPr>
                          <m:t>,</m:t>
                        </m:r>
                        <m:r>
                          <a:rPr lang="ro-RO" sz="1800" i="1">
                            <a:latin typeface="Cambria Math"/>
                          </a:rPr>
                          <m:t>𝑐</m:t>
                        </m:r>
                      </m:sub>
                      <m:sup>
                        <m:d>
                          <m:dPr>
                            <m:begChr m:val="["/>
                            <m:endChr m:val="]"/>
                            <m:ctrlPr>
                              <a:rPr lang="en-US" sz="1800" i="1">
                                <a:latin typeface="Cambria Math"/>
                              </a:rPr>
                            </m:ctrlPr>
                          </m:dPr>
                          <m:e>
                            <m:f>
                              <m:fPr>
                                <m:ctrlPr>
                                  <a:rPr lang="en-US" sz="1800" i="1">
                                    <a:latin typeface="Cambria Math"/>
                                  </a:rPr>
                                </m:ctrlPr>
                              </m:fPr>
                              <m:num>
                                <m:sSup>
                                  <m:sSupPr>
                                    <m:ctrlPr>
                                      <a:rPr lang="en-US" sz="1800" i="1">
                                        <a:latin typeface="Cambria Math"/>
                                      </a:rPr>
                                    </m:ctrlPr>
                                  </m:sSupPr>
                                  <m:e>
                                    <m:r>
                                      <a:rPr lang="ro-RO" sz="1800" i="1">
                                        <a:latin typeface="Cambria Math"/>
                                      </a:rPr>
                                      <m:t>𝑛</m:t>
                                    </m:r>
                                  </m:e>
                                  <m:sup>
                                    <m:r>
                                      <a:rPr lang="ro-RO" sz="1800" i="1">
                                        <a:latin typeface="Cambria Math"/>
                                      </a:rPr>
                                      <m:t>2</m:t>
                                    </m:r>
                                  </m:sup>
                                </m:sSup>
                                <m:r>
                                  <a:rPr lang="ro-RO" sz="1800" i="1">
                                    <a:latin typeface="Cambria Math"/>
                                  </a:rPr>
                                  <m:t>+1</m:t>
                                </m:r>
                              </m:num>
                              <m:den>
                                <m:r>
                                  <a:rPr lang="ro-RO" sz="1800" i="1">
                                    <a:latin typeface="Cambria Math"/>
                                  </a:rPr>
                                  <m:t>2</m:t>
                                </m:r>
                              </m:den>
                            </m:f>
                          </m:e>
                        </m:d>
                      </m:sup>
                    </m:sSubSup>
                    <m:r>
                      <a:rPr lang="ro-RO" sz="1800" i="1">
                        <a:latin typeface="Cambria Math"/>
                      </a:rPr>
                      <m:t>−</m:t>
                    </m:r>
                    <m:sSubSup>
                      <m:sSubSupPr>
                        <m:ctrlPr>
                          <a:rPr lang="en-US" sz="1800" i="1">
                            <a:latin typeface="Cambria Math"/>
                          </a:rPr>
                        </m:ctrlPr>
                      </m:sSubSupPr>
                      <m:e>
                        <m:r>
                          <a:rPr lang="ro-RO" sz="1800" i="1">
                            <a:latin typeface="Cambria Math"/>
                          </a:rPr>
                          <m:t>𝐼</m:t>
                        </m:r>
                      </m:e>
                      <m:sub>
                        <m:r>
                          <a:rPr lang="ro-RO" sz="1800" i="1">
                            <a:latin typeface="Cambria Math"/>
                          </a:rPr>
                          <m:t>𝑙</m:t>
                        </m:r>
                        <m:r>
                          <a:rPr lang="ro-RO" sz="1800" i="1">
                            <a:latin typeface="Cambria Math"/>
                          </a:rPr>
                          <m:t>,</m:t>
                        </m:r>
                        <m:r>
                          <a:rPr lang="ro-RO" sz="1800" i="1">
                            <a:latin typeface="Cambria Math"/>
                          </a:rPr>
                          <m:t>𝑐</m:t>
                        </m:r>
                      </m:sub>
                      <m:sup>
                        <m:sSup>
                          <m:sSupPr>
                            <m:ctrlPr>
                              <a:rPr lang="en-US" sz="1800" i="1">
                                <a:latin typeface="Cambria Math"/>
                              </a:rPr>
                            </m:ctrlPr>
                          </m:sSupPr>
                          <m:e>
                            <m:r>
                              <a:rPr lang="ro-RO" sz="1800" i="1">
                                <a:latin typeface="Cambria Math"/>
                              </a:rPr>
                              <m:t>𝑛</m:t>
                            </m:r>
                          </m:e>
                          <m:sup>
                            <m:r>
                              <a:rPr lang="ro-RO" sz="1800" i="1">
                                <a:latin typeface="Cambria Math"/>
                              </a:rPr>
                              <m:t>2</m:t>
                            </m:r>
                          </m:sup>
                        </m:sSup>
                      </m:sup>
                    </m:sSubSup>
                  </m:oMath>
                </a14:m>
                <a:endParaRPr lang="en-US" sz="1800" dirty="0"/>
              </a:p>
              <a:p>
                <a:pPr lvl="1"/>
                <a:r>
                  <a:rPr lang="ro-RO" sz="1800" dirty="0"/>
                  <a:t>Dacă </a:t>
                </a:r>
                <a14:m>
                  <m:oMath xmlns:m="http://schemas.openxmlformats.org/officeDocument/2006/math">
                    <m:sSub>
                      <m:sSubPr>
                        <m:ctrlPr>
                          <a:rPr lang="en-US" sz="1800" i="1">
                            <a:latin typeface="Cambria Math"/>
                          </a:rPr>
                        </m:ctrlPr>
                      </m:sSubPr>
                      <m:e>
                        <m:r>
                          <a:rPr lang="ro-RO" sz="1800" i="1">
                            <a:latin typeface="Cambria Math"/>
                          </a:rPr>
                          <m:t>∝</m:t>
                        </m:r>
                      </m:e>
                      <m:sub>
                        <m:r>
                          <a:rPr lang="ro-RO" sz="1800" i="1">
                            <a:latin typeface="Cambria Math"/>
                          </a:rPr>
                          <m:t>1</m:t>
                        </m:r>
                      </m:sub>
                    </m:sSub>
                    <m:r>
                      <a:rPr lang="ro-RO" sz="1800" i="1">
                        <a:latin typeface="Cambria Math"/>
                      </a:rPr>
                      <m:t>&gt;0</m:t>
                    </m:r>
                  </m:oMath>
                </a14:m>
                <a:r>
                  <a:rPr lang="ro-RO" sz="1800" dirty="0"/>
                  <a:t> și </a:t>
                </a:r>
                <a14:m>
                  <m:oMath xmlns:m="http://schemas.openxmlformats.org/officeDocument/2006/math">
                    <m:sSub>
                      <m:sSubPr>
                        <m:ctrlPr>
                          <a:rPr lang="en-US" sz="1800" i="1">
                            <a:latin typeface="Cambria Math"/>
                          </a:rPr>
                        </m:ctrlPr>
                      </m:sSubPr>
                      <m:e>
                        <m:r>
                          <a:rPr lang="ro-RO" sz="1800" i="1">
                            <a:latin typeface="Cambria Math"/>
                          </a:rPr>
                          <m:t>∝</m:t>
                        </m:r>
                      </m:e>
                      <m:sub>
                        <m:r>
                          <a:rPr lang="ro-RO" sz="1800" i="1">
                            <a:latin typeface="Cambria Math"/>
                          </a:rPr>
                          <m:t>2</m:t>
                        </m:r>
                      </m:sub>
                    </m:sSub>
                    <m:r>
                      <a:rPr lang="ro-RO" sz="1800" i="1">
                        <a:latin typeface="Cambria Math"/>
                      </a:rPr>
                      <m:t>&lt;0</m:t>
                    </m:r>
                  </m:oMath>
                </a14:m>
                <a:r>
                  <a:rPr lang="ro-RO" sz="1800" dirty="0"/>
                  <a:t>, treci la etapa II</a:t>
                </a:r>
                <a:endParaRPr lang="en-US" sz="1800" dirty="0"/>
              </a:p>
              <a:p>
                <a:pPr lvl="1"/>
                <a:r>
                  <a:rPr lang="ro-RO" sz="1800" dirty="0"/>
                  <a:t>Altfel </a:t>
                </a:r>
                <a14:m>
                  <m:oMath xmlns:m="http://schemas.openxmlformats.org/officeDocument/2006/math">
                    <m:r>
                      <a:rPr lang="ro-RO" sz="1800" i="1">
                        <a:latin typeface="Cambria Math"/>
                      </a:rPr>
                      <m:t>𝑛</m:t>
                    </m:r>
                    <m:r>
                      <a:rPr lang="ro-RO" sz="1800" i="1">
                        <a:latin typeface="Cambria Math"/>
                      </a:rPr>
                      <m:t>←</m:t>
                    </m:r>
                    <m:r>
                      <a:rPr lang="ro-RO" sz="1800" i="1">
                        <a:latin typeface="Cambria Math"/>
                      </a:rPr>
                      <m:t>𝑛</m:t>
                    </m:r>
                    <m:r>
                      <a:rPr lang="ro-RO" sz="1800" i="1">
                        <a:latin typeface="Cambria Math"/>
                      </a:rPr>
                      <m:t>+2</m:t>
                    </m:r>
                  </m:oMath>
                </a14:m>
                <a:r>
                  <a:rPr lang="ro-RO" sz="1800" dirty="0"/>
                  <a:t> (dimensiunea crește astfel încât masca de filtrare să rămână o fereastră pătrată cu dimensiune impară)</a:t>
                </a:r>
                <a:endParaRPr lang="en-US" sz="1800" dirty="0"/>
              </a:p>
              <a:p>
                <a:pPr lvl="1"/>
                <a:r>
                  <a:rPr lang="ro-RO" sz="1800" dirty="0"/>
                  <a:t>Dacă </a:t>
                </a:r>
                <a14:m>
                  <m:oMath xmlns:m="http://schemas.openxmlformats.org/officeDocument/2006/math">
                    <m:r>
                      <a:rPr lang="ro-RO" sz="1800" i="1">
                        <a:latin typeface="Cambria Math"/>
                      </a:rPr>
                      <m:t>𝑛</m:t>
                    </m:r>
                    <m:r>
                      <a:rPr lang="ro-RO" sz="1800" i="1">
                        <a:latin typeface="Cambria Math"/>
                      </a:rPr>
                      <m:t>≤</m:t>
                    </m:r>
                    <m:sSub>
                      <m:sSubPr>
                        <m:ctrlPr>
                          <a:rPr lang="en-US" sz="1800" i="1">
                            <a:latin typeface="Cambria Math"/>
                          </a:rPr>
                        </m:ctrlPr>
                      </m:sSubPr>
                      <m:e>
                        <m:r>
                          <a:rPr lang="ro-RO" sz="1800" i="1">
                            <a:latin typeface="Cambria Math"/>
                          </a:rPr>
                          <m:t>𝑛</m:t>
                        </m:r>
                      </m:e>
                      <m:sub>
                        <m:r>
                          <a:rPr lang="ro-RO" sz="1800" i="1">
                            <a:latin typeface="Cambria Math"/>
                          </a:rPr>
                          <m:t>𝑚𝑎𝑥</m:t>
                        </m:r>
                      </m:sub>
                    </m:sSub>
                  </m:oMath>
                </a14:m>
                <a:r>
                  <a:rPr lang="ro-RO" sz="1800" dirty="0"/>
                  <a:t>  repetă etapa I</a:t>
                </a:r>
                <a:endParaRPr lang="en-US" sz="1800" dirty="0"/>
              </a:p>
              <a:p>
                <a:pPr lvl="1"/>
                <a:r>
                  <a:rPr lang="ro-RO" sz="1800" dirty="0"/>
                  <a:t>Altfel </a:t>
                </a:r>
                <a14:m>
                  <m:oMath xmlns:m="http://schemas.openxmlformats.org/officeDocument/2006/math">
                    <m:sSub>
                      <m:sSubPr>
                        <m:ctrlPr>
                          <a:rPr lang="en-US" sz="1800" i="1">
                            <a:latin typeface="Cambria Math"/>
                          </a:rPr>
                        </m:ctrlPr>
                      </m:sSubPr>
                      <m:e>
                        <m:acc>
                          <m:accPr>
                            <m:chr m:val="̃"/>
                            <m:ctrlPr>
                              <a:rPr lang="en-US" sz="1800" i="1">
                                <a:latin typeface="Cambria Math"/>
                              </a:rPr>
                            </m:ctrlPr>
                          </m:accPr>
                          <m:e>
                            <m:r>
                              <a:rPr lang="ro-RO" sz="1800" i="1">
                                <a:latin typeface="Cambria Math"/>
                              </a:rPr>
                              <m:t>𝑓</m:t>
                            </m:r>
                          </m:e>
                        </m:acc>
                      </m:e>
                      <m:sub>
                        <m:r>
                          <a:rPr lang="ro-RO" sz="1800" i="1">
                            <a:latin typeface="Cambria Math"/>
                          </a:rPr>
                          <m:t>𝑐</m:t>
                        </m:r>
                      </m:sub>
                    </m:sSub>
                    <m:d>
                      <m:dPr>
                        <m:ctrlPr>
                          <a:rPr lang="en-US" sz="1800" i="1">
                            <a:latin typeface="Cambria Math"/>
                          </a:rPr>
                        </m:ctrlPr>
                      </m:dPr>
                      <m:e>
                        <m:r>
                          <a:rPr lang="ro-RO" sz="1800" i="1">
                            <a:latin typeface="Cambria Math"/>
                          </a:rPr>
                          <m:t>𝑙</m:t>
                        </m:r>
                        <m:r>
                          <a:rPr lang="ro-RO" sz="1800" i="1">
                            <a:latin typeface="Cambria Math"/>
                          </a:rPr>
                          <m:t>,</m:t>
                        </m:r>
                        <m:r>
                          <a:rPr lang="ro-RO" sz="1800" i="1">
                            <a:latin typeface="Cambria Math"/>
                          </a:rPr>
                          <m:t>𝑐</m:t>
                        </m:r>
                      </m:e>
                    </m:d>
                    <m:r>
                      <a:rPr lang="ro-RO" sz="1800" i="1">
                        <a:latin typeface="Cambria Math"/>
                      </a:rPr>
                      <m:t>=</m:t>
                    </m:r>
                    <m:sSubSup>
                      <m:sSubSupPr>
                        <m:ctrlPr>
                          <a:rPr lang="en-US" sz="1800" i="1">
                            <a:latin typeface="Cambria Math"/>
                          </a:rPr>
                        </m:ctrlPr>
                      </m:sSubSupPr>
                      <m:e>
                        <m:r>
                          <a:rPr lang="ro-RO" sz="1800" i="1">
                            <a:latin typeface="Cambria Math"/>
                          </a:rPr>
                          <m:t>𝐼</m:t>
                        </m:r>
                      </m:e>
                      <m:sub>
                        <m:r>
                          <a:rPr lang="ro-RO" sz="1800" i="1">
                            <a:latin typeface="Cambria Math"/>
                          </a:rPr>
                          <m:t>𝑙</m:t>
                        </m:r>
                        <m:r>
                          <a:rPr lang="ro-RO" sz="1800" i="1">
                            <a:latin typeface="Cambria Math"/>
                          </a:rPr>
                          <m:t>,</m:t>
                        </m:r>
                        <m:r>
                          <a:rPr lang="ro-RO" sz="1800" i="1">
                            <a:latin typeface="Cambria Math"/>
                          </a:rPr>
                          <m:t>𝑐</m:t>
                        </m:r>
                      </m:sub>
                      <m:sup>
                        <m:d>
                          <m:dPr>
                            <m:begChr m:val="["/>
                            <m:endChr m:val="]"/>
                            <m:ctrlPr>
                              <a:rPr lang="en-US" sz="1800" i="1">
                                <a:latin typeface="Cambria Math"/>
                              </a:rPr>
                            </m:ctrlPr>
                          </m:dPr>
                          <m:e>
                            <m:f>
                              <m:fPr>
                                <m:ctrlPr>
                                  <a:rPr lang="en-US" sz="1800" i="1">
                                    <a:latin typeface="Cambria Math"/>
                                  </a:rPr>
                                </m:ctrlPr>
                              </m:fPr>
                              <m:num>
                                <m:sSup>
                                  <m:sSupPr>
                                    <m:ctrlPr>
                                      <a:rPr lang="en-US" sz="1800" i="1">
                                        <a:latin typeface="Cambria Math"/>
                                      </a:rPr>
                                    </m:ctrlPr>
                                  </m:sSupPr>
                                  <m:e>
                                    <m:r>
                                      <a:rPr lang="ro-RO" sz="1800" i="1">
                                        <a:latin typeface="Cambria Math"/>
                                      </a:rPr>
                                      <m:t>𝑛</m:t>
                                    </m:r>
                                  </m:e>
                                  <m:sup>
                                    <m:r>
                                      <a:rPr lang="ro-RO" sz="1800" i="1">
                                        <a:latin typeface="Cambria Math"/>
                                      </a:rPr>
                                      <m:t>2</m:t>
                                    </m:r>
                                  </m:sup>
                                </m:sSup>
                                <m:r>
                                  <a:rPr lang="ro-RO" sz="1800" i="1">
                                    <a:latin typeface="Cambria Math"/>
                                  </a:rPr>
                                  <m:t>+1</m:t>
                                </m:r>
                              </m:num>
                              <m:den>
                                <m:r>
                                  <a:rPr lang="ro-RO" sz="1800" i="1">
                                    <a:latin typeface="Cambria Math"/>
                                  </a:rPr>
                                  <m:t>2</m:t>
                                </m:r>
                              </m:den>
                            </m:f>
                          </m:e>
                        </m:d>
                      </m:sup>
                    </m:sSubSup>
                  </m:oMath>
                </a14:m>
                <a:endParaRPr lang="en-US" sz="1800" dirty="0"/>
              </a:p>
              <a:p>
                <a:pPr marL="0" indent="0">
                  <a:buNone/>
                </a:pPr>
                <a:r>
                  <a:rPr lang="ro-RO" sz="1800" dirty="0"/>
                  <a:t> </a:t>
                </a:r>
                <a:endParaRPr lang="en-US" sz="1800" dirty="0"/>
              </a:p>
              <a:p>
                <a:pPr lvl="1"/>
                <a:r>
                  <a:rPr lang="ro-RO" sz="1800" b="1" dirty="0" smtClean="0"/>
                  <a:t>Etapa a II-a</a:t>
                </a:r>
                <a:r>
                  <a:rPr lang="ro-RO" sz="1800" dirty="0" smtClean="0"/>
                  <a:t>. </a:t>
                </a:r>
                <a14:m>
                  <m:oMath xmlns:m="http://schemas.openxmlformats.org/officeDocument/2006/math">
                    <m:sSub>
                      <m:sSubPr>
                        <m:ctrlPr>
                          <a:rPr lang="en-US" sz="1800" i="1">
                            <a:latin typeface="Cambria Math"/>
                          </a:rPr>
                        </m:ctrlPr>
                      </m:sSubPr>
                      <m:e>
                        <m:r>
                          <a:rPr lang="ro-RO" sz="1800" i="1">
                            <a:latin typeface="Cambria Math"/>
                          </a:rPr>
                          <m:t>𝛽</m:t>
                        </m:r>
                      </m:e>
                      <m:sub>
                        <m:r>
                          <a:rPr lang="ro-RO" sz="1800" i="1">
                            <a:latin typeface="Cambria Math"/>
                          </a:rPr>
                          <m:t>1</m:t>
                        </m:r>
                      </m:sub>
                    </m:sSub>
                    <m:r>
                      <a:rPr lang="ro-RO" sz="1800" i="1">
                        <a:latin typeface="Cambria Math"/>
                      </a:rPr>
                      <m:t>=</m:t>
                    </m:r>
                    <m:sSub>
                      <m:sSubPr>
                        <m:ctrlPr>
                          <a:rPr lang="en-US" sz="1800" i="1">
                            <a:latin typeface="Cambria Math"/>
                          </a:rPr>
                        </m:ctrlPr>
                      </m:sSubPr>
                      <m:e>
                        <m:r>
                          <a:rPr lang="ro-RO" sz="1800" i="1">
                            <a:latin typeface="Cambria Math"/>
                          </a:rPr>
                          <m:t>𝑔</m:t>
                        </m:r>
                      </m:e>
                      <m:sub>
                        <m:r>
                          <a:rPr lang="ro-RO" sz="1800" i="1">
                            <a:latin typeface="Cambria Math"/>
                          </a:rPr>
                          <m:t>𝑐</m:t>
                        </m:r>
                      </m:sub>
                    </m:sSub>
                    <m:d>
                      <m:dPr>
                        <m:ctrlPr>
                          <a:rPr lang="en-US" sz="1800" i="1">
                            <a:latin typeface="Cambria Math"/>
                          </a:rPr>
                        </m:ctrlPr>
                      </m:dPr>
                      <m:e>
                        <m:r>
                          <a:rPr lang="ro-RO" sz="1800" i="1">
                            <a:latin typeface="Cambria Math"/>
                          </a:rPr>
                          <m:t>𝑙</m:t>
                        </m:r>
                        <m:r>
                          <a:rPr lang="ro-RO" sz="1800" i="1">
                            <a:latin typeface="Cambria Math"/>
                          </a:rPr>
                          <m:t>,</m:t>
                        </m:r>
                        <m:r>
                          <a:rPr lang="ro-RO" sz="1800" i="1">
                            <a:latin typeface="Cambria Math"/>
                          </a:rPr>
                          <m:t>𝑐</m:t>
                        </m:r>
                      </m:e>
                    </m:d>
                    <m:r>
                      <a:rPr lang="ro-RO" sz="1800" i="1">
                        <a:latin typeface="Cambria Math"/>
                      </a:rPr>
                      <m:t>−</m:t>
                    </m:r>
                    <m:sSubSup>
                      <m:sSubSupPr>
                        <m:ctrlPr>
                          <a:rPr lang="en-US" sz="1800" i="1">
                            <a:latin typeface="Cambria Math"/>
                          </a:rPr>
                        </m:ctrlPr>
                      </m:sSubSupPr>
                      <m:e>
                        <m:r>
                          <a:rPr lang="ro-RO" sz="1800" i="1">
                            <a:latin typeface="Cambria Math"/>
                          </a:rPr>
                          <m:t>𝐼</m:t>
                        </m:r>
                      </m:e>
                      <m:sub>
                        <m:r>
                          <a:rPr lang="ro-RO" sz="1800" i="1">
                            <a:latin typeface="Cambria Math"/>
                          </a:rPr>
                          <m:t>𝑙</m:t>
                        </m:r>
                        <m:r>
                          <a:rPr lang="ro-RO" sz="1800" i="1">
                            <a:latin typeface="Cambria Math"/>
                          </a:rPr>
                          <m:t>,</m:t>
                        </m:r>
                        <m:r>
                          <a:rPr lang="ro-RO" sz="1800" i="1">
                            <a:latin typeface="Cambria Math"/>
                          </a:rPr>
                          <m:t>𝑐</m:t>
                        </m:r>
                      </m:sub>
                      <m:sup>
                        <m:r>
                          <a:rPr lang="ro-RO" sz="1800" i="1">
                            <a:latin typeface="Cambria Math"/>
                          </a:rPr>
                          <m:t>1</m:t>
                        </m:r>
                      </m:sup>
                    </m:sSubSup>
                    <m:r>
                      <a:rPr lang="ro-RO" sz="1800" b="0" i="0" smtClean="0">
                        <a:latin typeface="Cambria Math"/>
                      </a:rPr>
                      <m:t>,  </m:t>
                    </m:r>
                    <m:sSub>
                      <m:sSubPr>
                        <m:ctrlPr>
                          <a:rPr lang="en-US" sz="1800" i="1">
                            <a:latin typeface="Cambria Math"/>
                          </a:rPr>
                        </m:ctrlPr>
                      </m:sSubPr>
                      <m:e>
                        <m:r>
                          <a:rPr lang="ro-RO" sz="1800" i="1">
                            <a:latin typeface="Cambria Math"/>
                          </a:rPr>
                          <m:t>𝛽</m:t>
                        </m:r>
                      </m:e>
                      <m:sub>
                        <m:r>
                          <a:rPr lang="ro-RO" sz="1800" i="1">
                            <a:latin typeface="Cambria Math"/>
                          </a:rPr>
                          <m:t>2</m:t>
                        </m:r>
                      </m:sub>
                    </m:sSub>
                    <m:r>
                      <a:rPr lang="ro-RO" sz="1800" i="1">
                        <a:latin typeface="Cambria Math"/>
                      </a:rPr>
                      <m:t>=</m:t>
                    </m:r>
                    <m:sSub>
                      <m:sSubPr>
                        <m:ctrlPr>
                          <a:rPr lang="en-US" sz="1800" i="1">
                            <a:latin typeface="Cambria Math"/>
                          </a:rPr>
                        </m:ctrlPr>
                      </m:sSubPr>
                      <m:e>
                        <m:r>
                          <a:rPr lang="ro-RO" sz="1800" i="1">
                            <a:latin typeface="Cambria Math"/>
                          </a:rPr>
                          <m:t>𝑔</m:t>
                        </m:r>
                      </m:e>
                      <m:sub>
                        <m:r>
                          <a:rPr lang="ro-RO" sz="1800" i="1">
                            <a:latin typeface="Cambria Math"/>
                          </a:rPr>
                          <m:t>𝑐</m:t>
                        </m:r>
                      </m:sub>
                    </m:sSub>
                    <m:d>
                      <m:dPr>
                        <m:ctrlPr>
                          <a:rPr lang="en-US" sz="1800" i="1">
                            <a:latin typeface="Cambria Math"/>
                          </a:rPr>
                        </m:ctrlPr>
                      </m:dPr>
                      <m:e>
                        <m:r>
                          <a:rPr lang="ro-RO" sz="1800" i="1">
                            <a:latin typeface="Cambria Math"/>
                          </a:rPr>
                          <m:t>𝑙</m:t>
                        </m:r>
                        <m:r>
                          <a:rPr lang="ro-RO" sz="1800" i="1">
                            <a:latin typeface="Cambria Math"/>
                          </a:rPr>
                          <m:t>,</m:t>
                        </m:r>
                        <m:r>
                          <a:rPr lang="ro-RO" sz="1800" i="1">
                            <a:latin typeface="Cambria Math"/>
                          </a:rPr>
                          <m:t>𝑐</m:t>
                        </m:r>
                      </m:e>
                    </m:d>
                    <m:r>
                      <a:rPr lang="ro-RO" sz="1800" i="1">
                        <a:latin typeface="Cambria Math"/>
                      </a:rPr>
                      <m:t>−</m:t>
                    </m:r>
                    <m:sSubSup>
                      <m:sSubSupPr>
                        <m:ctrlPr>
                          <a:rPr lang="en-US" sz="1800" i="1">
                            <a:latin typeface="Cambria Math"/>
                          </a:rPr>
                        </m:ctrlPr>
                      </m:sSubSupPr>
                      <m:e>
                        <m:r>
                          <a:rPr lang="ro-RO" sz="1800" i="1">
                            <a:latin typeface="Cambria Math"/>
                          </a:rPr>
                          <m:t>𝐼</m:t>
                        </m:r>
                      </m:e>
                      <m:sub>
                        <m:r>
                          <a:rPr lang="ro-RO" sz="1800" i="1">
                            <a:latin typeface="Cambria Math"/>
                          </a:rPr>
                          <m:t>𝑙</m:t>
                        </m:r>
                        <m:r>
                          <a:rPr lang="ro-RO" sz="1800" i="1">
                            <a:latin typeface="Cambria Math"/>
                          </a:rPr>
                          <m:t>,</m:t>
                        </m:r>
                        <m:r>
                          <a:rPr lang="ro-RO" sz="1800" i="1">
                            <a:latin typeface="Cambria Math"/>
                          </a:rPr>
                          <m:t>𝑐</m:t>
                        </m:r>
                      </m:sub>
                      <m:sup>
                        <m:sSup>
                          <m:sSupPr>
                            <m:ctrlPr>
                              <a:rPr lang="en-US" sz="1800" i="1">
                                <a:latin typeface="Cambria Math"/>
                              </a:rPr>
                            </m:ctrlPr>
                          </m:sSupPr>
                          <m:e>
                            <m:r>
                              <a:rPr lang="ro-RO" sz="1800" i="1">
                                <a:latin typeface="Cambria Math"/>
                              </a:rPr>
                              <m:t>𝑛</m:t>
                            </m:r>
                          </m:e>
                          <m:sup>
                            <m:r>
                              <a:rPr lang="ro-RO" sz="1800" i="1">
                                <a:latin typeface="Cambria Math"/>
                              </a:rPr>
                              <m:t>2</m:t>
                            </m:r>
                          </m:sup>
                        </m:sSup>
                      </m:sup>
                    </m:sSubSup>
                  </m:oMath>
                </a14:m>
                <a:r>
                  <a:rPr lang="ro-RO" sz="1800" dirty="0"/>
                  <a:t> </a:t>
                </a:r>
                <a:endParaRPr lang="en-US" sz="1800" dirty="0"/>
              </a:p>
              <a:p>
                <a:pPr lvl="1"/>
                <a:r>
                  <a:rPr lang="ro-RO" sz="1800" dirty="0"/>
                  <a:t>Dacă </a:t>
                </a:r>
                <a14:m>
                  <m:oMath xmlns:m="http://schemas.openxmlformats.org/officeDocument/2006/math">
                    <m:sSub>
                      <m:sSubPr>
                        <m:ctrlPr>
                          <a:rPr lang="en-US" sz="1800" i="1">
                            <a:latin typeface="Cambria Math"/>
                          </a:rPr>
                        </m:ctrlPr>
                      </m:sSubPr>
                      <m:e>
                        <m:r>
                          <a:rPr lang="ro-RO" sz="1800" i="1">
                            <a:latin typeface="Cambria Math"/>
                          </a:rPr>
                          <m:t>𝛽</m:t>
                        </m:r>
                      </m:e>
                      <m:sub>
                        <m:r>
                          <a:rPr lang="ro-RO" sz="1800" i="1">
                            <a:latin typeface="Cambria Math"/>
                          </a:rPr>
                          <m:t>1</m:t>
                        </m:r>
                      </m:sub>
                    </m:sSub>
                    <m:r>
                      <a:rPr lang="ro-RO" sz="1800" i="1">
                        <a:latin typeface="Cambria Math"/>
                      </a:rPr>
                      <m:t>&gt;0</m:t>
                    </m:r>
                  </m:oMath>
                </a14:m>
                <a:r>
                  <a:rPr lang="ro-RO" sz="1800" dirty="0"/>
                  <a:t> și </a:t>
                </a:r>
                <a14:m>
                  <m:oMath xmlns:m="http://schemas.openxmlformats.org/officeDocument/2006/math">
                    <m:sSub>
                      <m:sSubPr>
                        <m:ctrlPr>
                          <a:rPr lang="en-US" sz="1800" i="1">
                            <a:latin typeface="Cambria Math"/>
                          </a:rPr>
                        </m:ctrlPr>
                      </m:sSubPr>
                      <m:e>
                        <m:r>
                          <a:rPr lang="ro-RO" sz="1800" i="1">
                            <a:latin typeface="Cambria Math"/>
                          </a:rPr>
                          <m:t>𝛽</m:t>
                        </m:r>
                      </m:e>
                      <m:sub>
                        <m:r>
                          <a:rPr lang="ro-RO" sz="1800" i="1">
                            <a:latin typeface="Cambria Math"/>
                          </a:rPr>
                          <m:t>2</m:t>
                        </m:r>
                      </m:sub>
                    </m:sSub>
                    <m:r>
                      <a:rPr lang="ro-RO" sz="1800" i="1">
                        <a:latin typeface="Cambria Math"/>
                      </a:rPr>
                      <m:t>&lt;0</m:t>
                    </m:r>
                  </m:oMath>
                </a14:m>
                <a:r>
                  <a:rPr lang="ro-RO" sz="1800" dirty="0"/>
                  <a:t> </a:t>
                </a:r>
                <a14:m>
                  <m:oMath xmlns:m="http://schemas.openxmlformats.org/officeDocument/2006/math">
                    <m:sSub>
                      <m:sSubPr>
                        <m:ctrlPr>
                          <a:rPr lang="en-US" sz="1800" i="1">
                            <a:latin typeface="Cambria Math"/>
                          </a:rPr>
                        </m:ctrlPr>
                      </m:sSubPr>
                      <m:e>
                        <m:acc>
                          <m:accPr>
                            <m:chr m:val="̃"/>
                            <m:ctrlPr>
                              <a:rPr lang="en-US" sz="1800" i="1">
                                <a:latin typeface="Cambria Math"/>
                              </a:rPr>
                            </m:ctrlPr>
                          </m:accPr>
                          <m:e>
                            <m:r>
                              <a:rPr lang="ro-RO" sz="1800" i="1">
                                <a:latin typeface="Cambria Math"/>
                              </a:rPr>
                              <m:t>𝑓</m:t>
                            </m:r>
                          </m:e>
                        </m:acc>
                      </m:e>
                      <m:sub>
                        <m:r>
                          <a:rPr lang="ro-RO" sz="1800" i="1">
                            <a:latin typeface="Cambria Math"/>
                          </a:rPr>
                          <m:t>𝑐</m:t>
                        </m:r>
                      </m:sub>
                    </m:sSub>
                    <m:d>
                      <m:dPr>
                        <m:ctrlPr>
                          <a:rPr lang="en-US" sz="1800" i="1">
                            <a:latin typeface="Cambria Math"/>
                          </a:rPr>
                        </m:ctrlPr>
                      </m:dPr>
                      <m:e>
                        <m:r>
                          <a:rPr lang="ro-RO" sz="1800" i="1">
                            <a:latin typeface="Cambria Math"/>
                          </a:rPr>
                          <m:t>𝑙</m:t>
                        </m:r>
                        <m:r>
                          <a:rPr lang="ro-RO" sz="1800" i="1">
                            <a:latin typeface="Cambria Math"/>
                          </a:rPr>
                          <m:t>,</m:t>
                        </m:r>
                        <m:r>
                          <a:rPr lang="ro-RO" sz="1800" i="1">
                            <a:latin typeface="Cambria Math"/>
                          </a:rPr>
                          <m:t>𝑐</m:t>
                        </m:r>
                      </m:e>
                    </m:d>
                    <m:r>
                      <a:rPr lang="ro-RO" sz="1800" i="1">
                        <a:latin typeface="Cambria Math"/>
                      </a:rPr>
                      <m:t>=</m:t>
                    </m:r>
                    <m:sSub>
                      <m:sSubPr>
                        <m:ctrlPr>
                          <a:rPr lang="en-US" sz="1800" i="1">
                            <a:latin typeface="Cambria Math"/>
                          </a:rPr>
                        </m:ctrlPr>
                      </m:sSubPr>
                      <m:e>
                        <m:r>
                          <a:rPr lang="ro-RO" sz="1800" i="1">
                            <a:latin typeface="Cambria Math"/>
                          </a:rPr>
                          <m:t>𝑔</m:t>
                        </m:r>
                      </m:e>
                      <m:sub>
                        <m:r>
                          <a:rPr lang="ro-RO" sz="1800" i="1">
                            <a:latin typeface="Cambria Math"/>
                          </a:rPr>
                          <m:t>𝑐</m:t>
                        </m:r>
                      </m:sub>
                    </m:sSub>
                    <m:d>
                      <m:dPr>
                        <m:ctrlPr>
                          <a:rPr lang="en-US" sz="1800" i="1">
                            <a:latin typeface="Cambria Math"/>
                          </a:rPr>
                        </m:ctrlPr>
                      </m:dPr>
                      <m:e>
                        <m:r>
                          <a:rPr lang="ro-RO" sz="1800" i="1">
                            <a:latin typeface="Cambria Math"/>
                          </a:rPr>
                          <m:t>𝑙</m:t>
                        </m:r>
                        <m:r>
                          <a:rPr lang="ro-RO" sz="1800" i="1">
                            <a:latin typeface="Cambria Math"/>
                          </a:rPr>
                          <m:t>,</m:t>
                        </m:r>
                        <m:r>
                          <a:rPr lang="ro-RO" sz="1800" i="1">
                            <a:latin typeface="Cambria Math"/>
                          </a:rPr>
                          <m:t>𝑐</m:t>
                        </m:r>
                      </m:e>
                    </m:d>
                  </m:oMath>
                </a14:m>
                <a:endParaRPr lang="en-US" sz="1800" dirty="0"/>
              </a:p>
              <a:p>
                <a:pPr lvl="1"/>
                <a:r>
                  <a:rPr lang="ro-RO" sz="1800" dirty="0"/>
                  <a:t>Altfel </a:t>
                </a:r>
                <a14:m>
                  <m:oMath xmlns:m="http://schemas.openxmlformats.org/officeDocument/2006/math">
                    <m:sSub>
                      <m:sSubPr>
                        <m:ctrlPr>
                          <a:rPr lang="en-US" sz="1800" i="1">
                            <a:latin typeface="Cambria Math"/>
                          </a:rPr>
                        </m:ctrlPr>
                      </m:sSubPr>
                      <m:e>
                        <m:acc>
                          <m:accPr>
                            <m:chr m:val="̃"/>
                            <m:ctrlPr>
                              <a:rPr lang="en-US" sz="1800" i="1">
                                <a:latin typeface="Cambria Math"/>
                              </a:rPr>
                            </m:ctrlPr>
                          </m:accPr>
                          <m:e>
                            <m:r>
                              <a:rPr lang="ro-RO" sz="1800" i="1">
                                <a:latin typeface="Cambria Math"/>
                              </a:rPr>
                              <m:t>𝑓</m:t>
                            </m:r>
                          </m:e>
                        </m:acc>
                      </m:e>
                      <m:sub>
                        <m:r>
                          <a:rPr lang="ro-RO" sz="1800" i="1">
                            <a:latin typeface="Cambria Math"/>
                          </a:rPr>
                          <m:t>𝑐</m:t>
                        </m:r>
                      </m:sub>
                    </m:sSub>
                    <m:d>
                      <m:dPr>
                        <m:ctrlPr>
                          <a:rPr lang="en-US" sz="1800" i="1">
                            <a:latin typeface="Cambria Math"/>
                          </a:rPr>
                        </m:ctrlPr>
                      </m:dPr>
                      <m:e>
                        <m:r>
                          <a:rPr lang="ro-RO" sz="1800" i="1">
                            <a:latin typeface="Cambria Math"/>
                          </a:rPr>
                          <m:t>𝑙</m:t>
                        </m:r>
                        <m:r>
                          <a:rPr lang="ro-RO" sz="1800" i="1">
                            <a:latin typeface="Cambria Math"/>
                          </a:rPr>
                          <m:t>,</m:t>
                        </m:r>
                        <m:r>
                          <a:rPr lang="ro-RO" sz="1800" i="1">
                            <a:latin typeface="Cambria Math"/>
                          </a:rPr>
                          <m:t>𝑐</m:t>
                        </m:r>
                      </m:e>
                    </m:d>
                    <m:r>
                      <a:rPr lang="ro-RO" sz="1800" i="1">
                        <a:latin typeface="Cambria Math"/>
                      </a:rPr>
                      <m:t>=</m:t>
                    </m:r>
                    <m:sSubSup>
                      <m:sSubSupPr>
                        <m:ctrlPr>
                          <a:rPr lang="en-US" sz="1800" i="1">
                            <a:latin typeface="Cambria Math"/>
                          </a:rPr>
                        </m:ctrlPr>
                      </m:sSubSupPr>
                      <m:e>
                        <m:r>
                          <a:rPr lang="ro-RO" sz="1800" i="1">
                            <a:latin typeface="Cambria Math"/>
                          </a:rPr>
                          <m:t>𝐼</m:t>
                        </m:r>
                      </m:e>
                      <m:sub>
                        <m:r>
                          <a:rPr lang="ro-RO" sz="1800" i="1">
                            <a:latin typeface="Cambria Math"/>
                          </a:rPr>
                          <m:t>𝑙</m:t>
                        </m:r>
                        <m:r>
                          <a:rPr lang="ro-RO" sz="1800" i="1">
                            <a:latin typeface="Cambria Math"/>
                          </a:rPr>
                          <m:t>,</m:t>
                        </m:r>
                        <m:r>
                          <a:rPr lang="ro-RO" sz="1800" i="1">
                            <a:latin typeface="Cambria Math"/>
                          </a:rPr>
                          <m:t>𝑐</m:t>
                        </m:r>
                      </m:sub>
                      <m:sup>
                        <m:d>
                          <m:dPr>
                            <m:begChr m:val="["/>
                            <m:endChr m:val="]"/>
                            <m:ctrlPr>
                              <a:rPr lang="en-US" sz="1800" i="1">
                                <a:latin typeface="Cambria Math"/>
                              </a:rPr>
                            </m:ctrlPr>
                          </m:dPr>
                          <m:e>
                            <m:f>
                              <m:fPr>
                                <m:ctrlPr>
                                  <a:rPr lang="en-US" sz="1800" i="1">
                                    <a:latin typeface="Cambria Math"/>
                                  </a:rPr>
                                </m:ctrlPr>
                              </m:fPr>
                              <m:num>
                                <m:sSup>
                                  <m:sSupPr>
                                    <m:ctrlPr>
                                      <a:rPr lang="en-US" sz="1800" i="1">
                                        <a:latin typeface="Cambria Math"/>
                                      </a:rPr>
                                    </m:ctrlPr>
                                  </m:sSupPr>
                                  <m:e>
                                    <m:r>
                                      <a:rPr lang="ro-RO" sz="1800" i="1">
                                        <a:latin typeface="Cambria Math"/>
                                      </a:rPr>
                                      <m:t>𝑛</m:t>
                                    </m:r>
                                  </m:e>
                                  <m:sup>
                                    <m:r>
                                      <a:rPr lang="ro-RO" sz="1800" i="1">
                                        <a:latin typeface="Cambria Math"/>
                                      </a:rPr>
                                      <m:t>2</m:t>
                                    </m:r>
                                  </m:sup>
                                </m:sSup>
                                <m:r>
                                  <a:rPr lang="ro-RO" sz="1800" i="1">
                                    <a:latin typeface="Cambria Math"/>
                                  </a:rPr>
                                  <m:t>+1</m:t>
                                </m:r>
                              </m:num>
                              <m:den>
                                <m:r>
                                  <a:rPr lang="ro-RO" sz="1800" i="1">
                                    <a:latin typeface="Cambria Math"/>
                                  </a:rPr>
                                  <m:t>2</m:t>
                                </m:r>
                              </m:den>
                            </m:f>
                          </m:e>
                        </m:d>
                      </m:sup>
                    </m:sSubSup>
                  </m:oMath>
                </a14:m>
                <a:endParaRPr lang="en-US" sz="1800" dirty="0"/>
              </a:p>
              <a:p>
                <a:pPr lvl="1" algn="just">
                  <a:buFont typeface="Wingdings" panose="05000000000000000000" pitchFamily="2" charset="2"/>
                  <a:buChar char="q"/>
                </a:pPr>
                <a:endParaRPr lang="en-US" sz="1400" dirty="0"/>
              </a:p>
            </p:txBody>
          </p:sp>
        </mc:Choice>
        <mc:Fallback xmlns="">
          <p:sp>
            <p:nvSpPr>
              <p:cNvPr id="6147" name="Rectangle 3"/>
              <p:cNvSpPr>
                <a:spLocks noGrp="1" noRot="1" noChangeAspect="1" noMove="1" noResize="1" noEditPoints="1" noAdjustHandles="1" noChangeArrowheads="1" noChangeShapeType="1" noTextEdit="1"/>
              </p:cNvSpPr>
              <p:nvPr>
                <p:ph type="body" sz="half" idx="1"/>
              </p:nvPr>
            </p:nvSpPr>
            <p:spPr>
              <a:xfrm>
                <a:off x="457200" y="609600"/>
                <a:ext cx="8229600" cy="5973762"/>
              </a:xfrm>
              <a:blipFill rotWithShape="1">
                <a:blip r:embed="rId3"/>
                <a:stretch>
                  <a:fillRect t="-510" r="-593"/>
                </a:stretch>
              </a:blipFill>
            </p:spPr>
            <p:txBody>
              <a:bodyPr/>
              <a:lstStyle/>
              <a:p>
                <a:r>
                  <a:rPr lang="en-US">
                    <a:noFill/>
                  </a:rPr>
                  <a:t> </a:t>
                </a:r>
              </a:p>
            </p:txBody>
          </p:sp>
        </mc:Fallback>
      </mc:AlternateContent>
      <p:sp>
        <p:nvSpPr>
          <p:cNvPr id="6148"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49" name="Rectangle 11"/>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0"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1" name="Rectangle 15"/>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2"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3"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4"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5"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6"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7"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8"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9"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0"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1"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2"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3"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4" name="Rectangle 4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5" name="Rectangle 52"/>
          <p:cNvSpPr>
            <a:spLocks noChangeArrowheads="1"/>
          </p:cNvSpPr>
          <p:nvPr/>
        </p:nvSpPr>
        <p:spPr bwMode="auto">
          <a:xfrm>
            <a:off x="0" y="1828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6" name="Rectangle 54"/>
          <p:cNvSpPr>
            <a:spLocks noChangeArrowheads="1"/>
          </p:cNvSpPr>
          <p:nvPr/>
        </p:nvSpPr>
        <p:spPr bwMode="auto">
          <a:xfrm>
            <a:off x="0" y="1485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Tree>
    <p:extLst>
      <p:ext uri="{BB962C8B-B14F-4D97-AF65-F5344CB8AC3E}">
        <p14:creationId xmlns:p14="http://schemas.microsoft.com/office/powerpoint/2010/main" val="38364872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sz="half" idx="1"/>
          </p:nvPr>
        </p:nvSpPr>
        <p:spPr>
          <a:xfrm>
            <a:off x="457200" y="609600"/>
            <a:ext cx="8229600" cy="5973762"/>
          </a:xfrm>
        </p:spPr>
        <p:txBody>
          <a:bodyPr/>
          <a:lstStyle/>
          <a:p>
            <a:pPr marL="0" indent="0">
              <a:buNone/>
            </a:pPr>
            <a:r>
              <a:rPr lang="ro-RO" sz="1800" dirty="0"/>
              <a:t> </a:t>
            </a:r>
            <a:endParaRPr lang="en-US" sz="1400" dirty="0"/>
          </a:p>
        </p:txBody>
      </p:sp>
      <p:sp>
        <p:nvSpPr>
          <p:cNvPr id="6148"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49" name="Rectangle 11"/>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0"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1" name="Rectangle 15"/>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2"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3"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4"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5"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6"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7"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8"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9"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0"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1"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2"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3"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4" name="Rectangle 4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5" name="Rectangle 52"/>
          <p:cNvSpPr>
            <a:spLocks noChangeArrowheads="1"/>
          </p:cNvSpPr>
          <p:nvPr/>
        </p:nvSpPr>
        <p:spPr bwMode="auto">
          <a:xfrm>
            <a:off x="0" y="1828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6" name="Rectangle 54"/>
          <p:cNvSpPr>
            <a:spLocks noChangeArrowheads="1"/>
          </p:cNvSpPr>
          <p:nvPr/>
        </p:nvSpPr>
        <p:spPr bwMode="auto">
          <a:xfrm>
            <a:off x="0" y="1485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pic>
        <p:nvPicPr>
          <p:cNvPr id="22" name="Picture 21"/>
          <p:cNvPicPr/>
          <p:nvPr/>
        </p:nvPicPr>
        <p:blipFill rotWithShape="1">
          <a:blip r:embed="rId2"/>
          <a:srcRect l="18430" t="25940" r="55449" b="16192"/>
          <a:stretch/>
        </p:blipFill>
        <p:spPr bwMode="auto">
          <a:xfrm>
            <a:off x="2519362" y="872807"/>
            <a:ext cx="4105275" cy="511238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906591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457200"/>
            <a:ext cx="8458200" cy="685800"/>
          </a:xfrm>
        </p:spPr>
        <p:txBody>
          <a:bodyPr/>
          <a:lstStyle/>
          <a:p>
            <a:pPr lvl="1"/>
            <a:r>
              <a:rPr lang="ro-RO" altLang="en-US" sz="2600" b="1" dirty="0" smtClean="0">
                <a:solidFill>
                  <a:schemeClr val="bg2"/>
                </a:solidFill>
              </a:rPr>
              <a:t>I. Modelul de degradare</a:t>
            </a:r>
            <a:endParaRPr lang="ro-RO" sz="2600" b="1" dirty="0">
              <a:solidFill>
                <a:schemeClr val="bg2"/>
              </a:solidFill>
            </a:endParaRPr>
          </a:p>
        </p:txBody>
      </p:sp>
      <mc:AlternateContent xmlns:mc="http://schemas.openxmlformats.org/markup-compatibility/2006" xmlns:a14="http://schemas.microsoft.com/office/drawing/2010/main">
        <mc:Choice Requires="a14">
          <p:sp>
            <p:nvSpPr>
              <p:cNvPr id="6147" name="Rectangle 3"/>
              <p:cNvSpPr>
                <a:spLocks noGrp="1" noChangeArrowheads="1"/>
              </p:cNvSpPr>
              <p:nvPr>
                <p:ph type="body" sz="half" idx="1"/>
              </p:nvPr>
            </p:nvSpPr>
            <p:spPr>
              <a:xfrm>
                <a:off x="457200" y="1295400"/>
                <a:ext cx="8229600" cy="5287962"/>
              </a:xfrm>
            </p:spPr>
            <p:txBody>
              <a:bodyPr/>
              <a:lstStyle/>
              <a:p>
                <a:pPr algn="just">
                  <a:buFont typeface="Wingdings" panose="05000000000000000000" pitchFamily="2" charset="2"/>
                  <a:buChar char="q"/>
                </a:pPr>
                <a:r>
                  <a:rPr lang="ro-RO" sz="1800" dirty="0" smtClean="0"/>
                  <a:t>Restaurarea imaginilor - procesul de reconstrucţie pe baza unor cunoştinţe</a:t>
                </a:r>
                <a:r>
                  <a:rPr lang="ro-RO" sz="1800" i="1" dirty="0" smtClean="0"/>
                  <a:t> a priori</a:t>
                </a:r>
                <a:r>
                  <a:rPr lang="ro-RO" sz="1800" dirty="0" smtClean="0"/>
                  <a:t> legate de modelul de degradare. </a:t>
                </a:r>
              </a:p>
              <a:p>
                <a:pPr algn="just">
                  <a:buFont typeface="Wingdings" panose="05000000000000000000" pitchFamily="2" charset="2"/>
                  <a:buChar char="q"/>
                </a:pPr>
                <a:endParaRPr lang="ro-RO" sz="1800" dirty="0" smtClean="0"/>
              </a:p>
              <a:p>
                <a:pPr algn="just">
                  <a:buFont typeface="Wingdings" panose="05000000000000000000" pitchFamily="2" charset="2"/>
                  <a:buChar char="q"/>
                </a:pPr>
                <a:r>
                  <a:rPr lang="ro-RO" sz="1800" dirty="0" smtClean="0"/>
                  <a:t>Tehnicile de restaurare sunt orientate în principiu către modelarea matematică a degradării, urmată de aplicarea procesului invers în vederea obţinerii imaginii iniţiale. </a:t>
                </a:r>
              </a:p>
              <a:p>
                <a:pPr algn="just">
                  <a:buFont typeface="Wingdings" panose="05000000000000000000" pitchFamily="2" charset="2"/>
                  <a:buChar char="q"/>
                </a:pPr>
                <a:endParaRPr lang="ro-RO" sz="1800" dirty="0" smtClean="0"/>
              </a:p>
              <a:p>
                <a:pPr algn="just">
                  <a:buFont typeface="Wingdings" panose="05000000000000000000" pitchFamily="2" charset="2"/>
                  <a:buChar char="q"/>
                </a:pPr>
                <a:r>
                  <a:rPr lang="ro-RO" sz="1800" dirty="0" smtClean="0"/>
                  <a:t>Modelul include numai componenta</a:t>
                </a:r>
                <a:r>
                  <a:rPr lang="en-US" sz="1800" dirty="0" smtClean="0"/>
                  <a:t> </a:t>
                </a:r>
                <a:r>
                  <a:rPr lang="ro-RO" sz="1800" dirty="0" smtClean="0"/>
                  <a:t>zgomot: fie </a:t>
                </a:r>
                <a:r>
                  <a:rPr lang="ro-RO" sz="1800" i="1" dirty="0"/>
                  <a:t>f </a:t>
                </a:r>
                <a:r>
                  <a:rPr lang="ro-RO" sz="1800" dirty="0"/>
                  <a:t>funcție imagine de dimensiune </a:t>
                </a:r>
                <a14:m>
                  <m:oMath xmlns:m="http://schemas.openxmlformats.org/officeDocument/2006/math">
                    <m:r>
                      <a:rPr lang="ro-RO" sz="1800" i="1">
                        <a:latin typeface="Cambria Math"/>
                      </a:rPr>
                      <m:t>𝑁</m:t>
                    </m:r>
                    <m:r>
                      <a:rPr lang="ro-RO" sz="1800" i="1">
                        <a:latin typeface="Cambria Math"/>
                      </a:rPr>
                      <m:t>×</m:t>
                    </m:r>
                    <m:r>
                      <a:rPr lang="ro-RO" sz="1800" i="1">
                        <a:latin typeface="Cambria Math"/>
                      </a:rPr>
                      <m:t>𝑀</m:t>
                    </m:r>
                  </m:oMath>
                </a14:m>
                <a:r>
                  <a:rPr lang="ro-RO" sz="1800" dirty="0"/>
                  <a:t>. Pentru </a:t>
                </a:r>
                <a14:m>
                  <m:oMath xmlns:m="http://schemas.openxmlformats.org/officeDocument/2006/math">
                    <m:r>
                      <a:rPr lang="ro-RO" sz="1800" i="1">
                        <a:latin typeface="Cambria Math"/>
                      </a:rPr>
                      <m:t>1≤</m:t>
                    </m:r>
                    <m:r>
                      <a:rPr lang="ro-RO" sz="1800" i="1">
                        <a:latin typeface="Cambria Math"/>
                      </a:rPr>
                      <m:t>𝑥</m:t>
                    </m:r>
                    <m:r>
                      <a:rPr lang="ro-RO" sz="1800" i="1">
                        <a:latin typeface="Cambria Math"/>
                      </a:rPr>
                      <m:t>≤</m:t>
                    </m:r>
                    <m:r>
                      <a:rPr lang="ro-RO" sz="1800" i="1">
                        <a:latin typeface="Cambria Math"/>
                      </a:rPr>
                      <m:t>𝑁</m:t>
                    </m:r>
                    <m:r>
                      <a:rPr lang="ro-RO" sz="1800" i="1">
                        <a:latin typeface="Cambria Math"/>
                      </a:rPr>
                      <m:t>, 1≤</m:t>
                    </m:r>
                    <m:r>
                      <a:rPr lang="ro-RO" sz="1800" i="1">
                        <a:latin typeface="Cambria Math"/>
                      </a:rPr>
                      <m:t>𝑦</m:t>
                    </m:r>
                    <m:r>
                      <a:rPr lang="ro-RO" sz="1800" i="1">
                        <a:latin typeface="Cambria Math"/>
                      </a:rPr>
                      <m:t>≤</m:t>
                    </m:r>
                    <m:r>
                      <a:rPr lang="ro-RO" sz="1800" i="1">
                        <a:latin typeface="Cambria Math"/>
                      </a:rPr>
                      <m:t>𝑀</m:t>
                    </m:r>
                  </m:oMath>
                </a14:m>
                <a:r>
                  <a:rPr lang="ro-RO" sz="1800" dirty="0"/>
                  <a:t>, modelul de degradare care include exclusiv componenta zgomot </a:t>
                </a:r>
                <a:r>
                  <a:rPr lang="ro-RO" sz="1800" dirty="0" smtClean="0"/>
                  <a:t>necorelat (și cu parametri care nu depind de poziție):</a:t>
                </a:r>
                <a:endParaRPr lang="ro-RO" sz="1800" dirty="0"/>
              </a:p>
              <a:p>
                <a:pPr marL="0" indent="0">
                  <a:buNone/>
                </a:pPr>
                <a14:m>
                  <m:oMathPara xmlns:m="http://schemas.openxmlformats.org/officeDocument/2006/math">
                    <m:oMathParaPr>
                      <m:jc m:val="centerGroup"/>
                    </m:oMathParaPr>
                    <m:oMath xmlns:m="http://schemas.openxmlformats.org/officeDocument/2006/math">
                      <m:r>
                        <a:rPr lang="ro-RO" sz="1800" i="1">
                          <a:latin typeface="Cambria Math"/>
                        </a:rPr>
                        <m:t>𝑔</m:t>
                      </m:r>
                      <m:d>
                        <m:dPr>
                          <m:ctrlPr>
                            <a:rPr lang="ro-RO" sz="1800" i="1">
                              <a:latin typeface="Cambria Math"/>
                            </a:rPr>
                          </m:ctrlPr>
                        </m:dPr>
                        <m:e>
                          <m:r>
                            <a:rPr lang="ro-RO" sz="1800" i="1">
                              <a:latin typeface="Cambria Math"/>
                            </a:rPr>
                            <m:t>𝑥</m:t>
                          </m:r>
                          <m:r>
                            <a:rPr lang="ro-RO" sz="1800" i="1">
                              <a:latin typeface="Cambria Math"/>
                            </a:rPr>
                            <m:t>,</m:t>
                          </m:r>
                          <m:r>
                            <a:rPr lang="ro-RO" sz="1800" i="1">
                              <a:latin typeface="Cambria Math"/>
                            </a:rPr>
                            <m:t>𝑦</m:t>
                          </m:r>
                        </m:e>
                      </m:d>
                      <m:r>
                        <a:rPr lang="ro-RO" sz="1800" i="1">
                          <a:latin typeface="Cambria Math"/>
                        </a:rPr>
                        <m:t>=</m:t>
                      </m:r>
                      <m:r>
                        <a:rPr lang="ro-RO" sz="1800" i="1">
                          <a:latin typeface="Cambria Math"/>
                        </a:rPr>
                        <m:t>𝑓</m:t>
                      </m:r>
                      <m:d>
                        <m:dPr>
                          <m:ctrlPr>
                            <a:rPr lang="ro-RO" sz="1800" i="1">
                              <a:latin typeface="Cambria Math"/>
                            </a:rPr>
                          </m:ctrlPr>
                        </m:dPr>
                        <m:e>
                          <m:r>
                            <a:rPr lang="ro-RO" sz="1800" i="1">
                              <a:latin typeface="Cambria Math"/>
                            </a:rPr>
                            <m:t>𝑥</m:t>
                          </m:r>
                          <m:r>
                            <a:rPr lang="ro-RO" sz="1800" i="1">
                              <a:latin typeface="Cambria Math"/>
                            </a:rPr>
                            <m:t>,</m:t>
                          </m:r>
                          <m:r>
                            <a:rPr lang="ro-RO" sz="1800" i="1">
                              <a:latin typeface="Cambria Math"/>
                            </a:rPr>
                            <m:t>𝑦</m:t>
                          </m:r>
                        </m:e>
                      </m:d>
                      <m:r>
                        <a:rPr lang="ro-RO" sz="1800" i="1">
                          <a:latin typeface="Cambria Math"/>
                        </a:rPr>
                        <m:t>+</m:t>
                      </m:r>
                      <m:r>
                        <a:rPr lang="ro-RO" sz="1800" i="1">
                          <a:latin typeface="Cambria Math"/>
                        </a:rPr>
                        <m:t>𝜂</m:t>
                      </m:r>
                      <m:d>
                        <m:dPr>
                          <m:ctrlPr>
                            <a:rPr lang="ro-RO" sz="1800" i="1">
                              <a:latin typeface="Cambria Math"/>
                            </a:rPr>
                          </m:ctrlPr>
                        </m:dPr>
                        <m:e>
                          <m:r>
                            <a:rPr lang="ro-RO" sz="1800" i="1">
                              <a:latin typeface="Cambria Math"/>
                            </a:rPr>
                            <m:t>𝑥</m:t>
                          </m:r>
                          <m:r>
                            <a:rPr lang="ro-RO" sz="1800" i="1">
                              <a:latin typeface="Cambria Math"/>
                            </a:rPr>
                            <m:t>,</m:t>
                          </m:r>
                          <m:r>
                            <a:rPr lang="ro-RO" sz="1800" i="1">
                              <a:latin typeface="Cambria Math"/>
                            </a:rPr>
                            <m:t>𝑦</m:t>
                          </m:r>
                        </m:e>
                      </m:d>
                    </m:oMath>
                  </m:oMathPara>
                </a14:m>
                <a:endParaRPr lang="ro-RO" sz="1800" i="1" dirty="0" smtClean="0"/>
              </a:p>
              <a:p>
                <a:pPr>
                  <a:buFont typeface="Wingdings" panose="05000000000000000000" pitchFamily="2" charset="2"/>
                  <a:buChar char="q"/>
                </a:pPr>
                <a:endParaRPr lang="ro-RO" altLang="en-US" sz="1800" dirty="0" smtClean="0"/>
              </a:p>
            </p:txBody>
          </p:sp>
        </mc:Choice>
        <mc:Fallback xmlns="">
          <p:sp>
            <p:nvSpPr>
              <p:cNvPr id="6147" name="Rectangle 3"/>
              <p:cNvSpPr>
                <a:spLocks noGrp="1" noRot="1" noChangeAspect="1" noMove="1" noResize="1" noEditPoints="1" noAdjustHandles="1" noChangeArrowheads="1" noChangeShapeType="1" noTextEdit="1"/>
              </p:cNvSpPr>
              <p:nvPr>
                <p:ph type="body" sz="half" idx="1"/>
              </p:nvPr>
            </p:nvSpPr>
            <p:spPr>
              <a:xfrm>
                <a:off x="457200" y="1295400"/>
                <a:ext cx="8229600" cy="5287962"/>
              </a:xfrm>
              <a:blipFill rotWithShape="1">
                <a:blip r:embed="rId2"/>
                <a:stretch>
                  <a:fillRect t="-577" r="-593"/>
                </a:stretch>
              </a:blipFill>
            </p:spPr>
            <p:txBody>
              <a:bodyPr/>
              <a:lstStyle/>
              <a:p>
                <a:r>
                  <a:rPr lang="en-US">
                    <a:noFill/>
                  </a:rPr>
                  <a:t> </a:t>
                </a:r>
              </a:p>
            </p:txBody>
          </p:sp>
        </mc:Fallback>
      </mc:AlternateContent>
      <p:sp>
        <p:nvSpPr>
          <p:cNvPr id="6148" name="Rectangle 9"/>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ro-RO" altLang="en-US" sz="1800" dirty="0">
              <a:latin typeface="Garamond" pitchFamily="18" charset="0"/>
            </a:endParaRPr>
          </a:p>
        </p:txBody>
      </p:sp>
      <p:sp>
        <p:nvSpPr>
          <p:cNvPr id="6149" name="Rectangle 11"/>
          <p:cNvSpPr>
            <a:spLocks noChangeArrowheads="1"/>
          </p:cNvSpPr>
          <p:nvPr/>
        </p:nvSpPr>
        <p:spPr bwMode="auto">
          <a:xfrm>
            <a:off x="0" y="31538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ro-RO" altLang="en-US" sz="1800" dirty="0">
              <a:latin typeface="Garamond" pitchFamily="18" charset="0"/>
            </a:endParaRPr>
          </a:p>
        </p:txBody>
      </p:sp>
      <p:sp>
        <p:nvSpPr>
          <p:cNvPr id="6150" name="Rectangle 13"/>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ro-RO" altLang="en-US" sz="1800" dirty="0">
              <a:latin typeface="Garamond" pitchFamily="18" charset="0"/>
            </a:endParaRPr>
          </a:p>
        </p:txBody>
      </p:sp>
      <p:sp>
        <p:nvSpPr>
          <p:cNvPr id="6151" name="Rectangle 15"/>
          <p:cNvSpPr>
            <a:spLocks noChangeArrowheads="1"/>
          </p:cNvSpPr>
          <p:nvPr/>
        </p:nvSpPr>
        <p:spPr bwMode="auto">
          <a:xfrm>
            <a:off x="0" y="31490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ro-RO" altLang="en-US" sz="1800" dirty="0">
              <a:latin typeface="Garamond" pitchFamily="18" charset="0"/>
            </a:endParaRPr>
          </a:p>
        </p:txBody>
      </p:sp>
      <p:sp>
        <p:nvSpPr>
          <p:cNvPr id="6152" name="Rectangle 19"/>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ro-RO" altLang="en-US" sz="1800" dirty="0">
              <a:latin typeface="Garamond" pitchFamily="18" charset="0"/>
            </a:endParaRPr>
          </a:p>
        </p:txBody>
      </p:sp>
      <p:sp>
        <p:nvSpPr>
          <p:cNvPr id="6153" name="Rectangle 2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ro-RO" altLang="en-US" sz="1800" dirty="0">
              <a:latin typeface="Garamond" pitchFamily="18" charset="0"/>
            </a:endParaRPr>
          </a:p>
        </p:txBody>
      </p:sp>
      <p:sp>
        <p:nvSpPr>
          <p:cNvPr id="6154" name="Rectangle 23"/>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ro-RO" altLang="en-US" sz="1800" dirty="0">
              <a:latin typeface="Garamond" pitchFamily="18" charset="0"/>
            </a:endParaRPr>
          </a:p>
        </p:txBody>
      </p:sp>
      <p:sp>
        <p:nvSpPr>
          <p:cNvPr id="6155" name="Rectangle 27"/>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ro-RO" altLang="en-US" sz="1800" dirty="0">
              <a:latin typeface="Garamond" pitchFamily="18" charset="0"/>
            </a:endParaRPr>
          </a:p>
        </p:txBody>
      </p:sp>
      <p:sp>
        <p:nvSpPr>
          <p:cNvPr id="6156" name="Rectangle 29"/>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ro-RO" altLang="en-US" sz="1800" dirty="0">
              <a:latin typeface="Garamond" pitchFamily="18" charset="0"/>
            </a:endParaRPr>
          </a:p>
        </p:txBody>
      </p:sp>
      <p:sp>
        <p:nvSpPr>
          <p:cNvPr id="6157" name="Rectangle 3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ro-RO" altLang="en-US" sz="1800" dirty="0">
              <a:latin typeface="Garamond" pitchFamily="18" charset="0"/>
            </a:endParaRPr>
          </a:p>
        </p:txBody>
      </p:sp>
      <p:sp>
        <p:nvSpPr>
          <p:cNvPr id="6158" name="Rectangle 33"/>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ro-RO" altLang="en-US" sz="1800" dirty="0">
              <a:latin typeface="Garamond" pitchFamily="18" charset="0"/>
            </a:endParaRPr>
          </a:p>
        </p:txBody>
      </p:sp>
      <p:sp>
        <p:nvSpPr>
          <p:cNvPr id="6159" name="Rectangle 3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ro-RO" altLang="en-US" sz="1800" dirty="0">
              <a:latin typeface="Garamond" pitchFamily="18" charset="0"/>
            </a:endParaRPr>
          </a:p>
        </p:txBody>
      </p:sp>
      <p:sp>
        <p:nvSpPr>
          <p:cNvPr id="6160" name="Rectangle 37"/>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ro-RO" altLang="en-US" sz="1800" dirty="0">
              <a:latin typeface="Garamond" pitchFamily="18" charset="0"/>
            </a:endParaRPr>
          </a:p>
        </p:txBody>
      </p:sp>
      <p:sp>
        <p:nvSpPr>
          <p:cNvPr id="6161" name="Rectangle 4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ro-RO" altLang="en-US" sz="1800" dirty="0">
              <a:latin typeface="Garamond" pitchFamily="18" charset="0"/>
            </a:endParaRPr>
          </a:p>
        </p:txBody>
      </p:sp>
      <p:sp>
        <p:nvSpPr>
          <p:cNvPr id="6162" name="Rectangle 43"/>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ro-RO" altLang="en-US" sz="1800" dirty="0">
              <a:latin typeface="Garamond" pitchFamily="18" charset="0"/>
            </a:endParaRPr>
          </a:p>
        </p:txBody>
      </p:sp>
      <p:sp>
        <p:nvSpPr>
          <p:cNvPr id="6163" name="Rectangle 4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ro-RO" altLang="en-US" sz="1800" dirty="0">
              <a:latin typeface="Garamond" pitchFamily="18" charset="0"/>
            </a:endParaRPr>
          </a:p>
        </p:txBody>
      </p:sp>
      <p:sp>
        <p:nvSpPr>
          <p:cNvPr id="6164" name="Rectangle 47"/>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ro-RO" altLang="en-US" sz="1800" dirty="0">
              <a:latin typeface="Garamond" pitchFamily="18" charset="0"/>
            </a:endParaRPr>
          </a:p>
        </p:txBody>
      </p:sp>
      <p:sp>
        <p:nvSpPr>
          <p:cNvPr id="6165" name="Rectangle 52"/>
          <p:cNvSpPr>
            <a:spLocks noChangeArrowheads="1"/>
          </p:cNvSpPr>
          <p:nvPr/>
        </p:nvSpPr>
        <p:spPr bwMode="auto">
          <a:xfrm>
            <a:off x="0" y="1644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ro-RO" altLang="en-US" sz="1800" dirty="0">
              <a:latin typeface="Garamond" pitchFamily="18" charset="0"/>
            </a:endParaRPr>
          </a:p>
        </p:txBody>
      </p:sp>
      <p:sp>
        <p:nvSpPr>
          <p:cNvPr id="6166" name="Rectangle 54"/>
          <p:cNvSpPr>
            <a:spLocks noChangeArrowheads="1"/>
          </p:cNvSpPr>
          <p:nvPr/>
        </p:nvSpPr>
        <p:spPr bwMode="auto">
          <a:xfrm>
            <a:off x="0" y="13012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ro-RO" altLang="en-US" sz="1800" dirty="0">
              <a:latin typeface="Garamond"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457200"/>
            <a:ext cx="8458200" cy="685800"/>
          </a:xfrm>
        </p:spPr>
        <p:txBody>
          <a:bodyPr/>
          <a:lstStyle/>
          <a:p>
            <a:pPr lvl="1"/>
            <a:r>
              <a:rPr lang="ro-RO" altLang="en-US" sz="2600" b="1" dirty="0" smtClean="0">
                <a:solidFill>
                  <a:schemeClr val="bg2"/>
                </a:solidFill>
              </a:rPr>
              <a:t>II.</a:t>
            </a:r>
            <a:r>
              <a:rPr lang="en-US" altLang="en-US" sz="2600" b="1" dirty="0" smtClean="0">
                <a:solidFill>
                  <a:schemeClr val="bg2"/>
                </a:solidFill>
              </a:rPr>
              <a:t> </a:t>
            </a:r>
            <a:r>
              <a:rPr lang="ro-RO" altLang="en-US" sz="2600" b="1" dirty="0" smtClean="0">
                <a:solidFill>
                  <a:schemeClr val="bg2"/>
                </a:solidFill>
              </a:rPr>
              <a:t>Filtrare spațială. Filtre de ordine</a:t>
            </a:r>
            <a:endParaRPr lang="en-US" sz="2600" b="1" dirty="0">
              <a:solidFill>
                <a:schemeClr val="bg2"/>
              </a:solidFill>
            </a:endParaRPr>
          </a:p>
        </p:txBody>
      </p:sp>
      <mc:AlternateContent xmlns:mc="http://schemas.openxmlformats.org/markup-compatibility/2006">
        <mc:Choice xmlns:a14="http://schemas.microsoft.com/office/drawing/2010/main" Requires="a14">
          <p:sp>
            <p:nvSpPr>
              <p:cNvPr id="6147" name="Rectangle 3"/>
              <p:cNvSpPr>
                <a:spLocks noGrp="1" noChangeArrowheads="1"/>
              </p:cNvSpPr>
              <p:nvPr>
                <p:ph type="body" sz="half" idx="1"/>
              </p:nvPr>
            </p:nvSpPr>
            <p:spPr>
              <a:xfrm>
                <a:off x="457200" y="1143000"/>
                <a:ext cx="8229600" cy="5440362"/>
              </a:xfrm>
            </p:spPr>
            <p:txBody>
              <a:bodyPr/>
              <a:lstStyle/>
              <a:p>
                <a:pPr lvl="0">
                  <a:buFont typeface="Wingdings" panose="05000000000000000000" pitchFamily="2" charset="2"/>
                  <a:buChar char="q"/>
                </a:pPr>
                <a:r>
                  <a:rPr lang="ro-RO" sz="1800" i="1" dirty="0" smtClean="0"/>
                  <a:t>f</a:t>
                </a:r>
                <a:r>
                  <a:rPr lang="ro-RO" sz="1800" dirty="0"/>
                  <a:t> – imaginea originală, neperturbată;</a:t>
                </a:r>
                <a:endParaRPr lang="en-US" sz="1800" dirty="0"/>
              </a:p>
              <a:p>
                <a:pPr lvl="0">
                  <a:buFont typeface="Wingdings" panose="05000000000000000000" pitchFamily="2" charset="2"/>
                  <a:buChar char="q"/>
                </a:pPr>
                <a:r>
                  <a:rPr lang="ro-RO" sz="1800" i="1" dirty="0"/>
                  <a:t>g</a:t>
                </a:r>
                <a:r>
                  <a:rPr lang="ro-RO" sz="1800" dirty="0"/>
                  <a:t> – imagine </a:t>
                </a:r>
                <a14:m>
                  <m:oMath xmlns:m="http://schemas.openxmlformats.org/officeDocument/2006/math">
                    <m:r>
                      <a:rPr lang="ro-RO" sz="1800" i="1">
                        <a:latin typeface="Cambria Math"/>
                      </a:rPr>
                      <m:t>𝑁</m:t>
                    </m:r>
                    <m:r>
                      <a:rPr lang="ro-RO" sz="1800" i="1">
                        <a:latin typeface="Cambria Math"/>
                      </a:rPr>
                      <m:t>×</m:t>
                    </m:r>
                    <m:r>
                      <a:rPr lang="ro-RO" sz="1800" i="1">
                        <a:latin typeface="Cambria Math"/>
                      </a:rPr>
                      <m:t>𝑀</m:t>
                    </m:r>
                  </m:oMath>
                </a14:m>
                <a:r>
                  <a:rPr lang="ro-RO" sz="1800" dirty="0"/>
                  <a:t> dimensională, perturbată cu zgomot aditiv </a:t>
                </a:r>
                <a:r>
                  <a:rPr lang="ro-RO" sz="1800" dirty="0" smtClean="0"/>
                  <a:t>(observată</a:t>
                </a:r>
                <a:r>
                  <a:rPr lang="ro-RO" sz="1800" dirty="0"/>
                  <a:t>);</a:t>
                </a:r>
                <a:endParaRPr lang="en-US" sz="1800" dirty="0"/>
              </a:p>
              <a:p>
                <a:pPr lvl="0">
                  <a:buFont typeface="Wingdings" panose="05000000000000000000" pitchFamily="2" charset="2"/>
                  <a:buChar char="q"/>
                </a:pPr>
                <a14:m>
                  <m:oMath xmlns:m="http://schemas.openxmlformats.org/officeDocument/2006/math">
                    <m:r>
                      <a:rPr lang="ro-RO" sz="1800" i="1">
                        <a:latin typeface="Cambria Math"/>
                      </a:rPr>
                      <m:t>𝑛</m:t>
                    </m:r>
                    <m:r>
                      <a:rPr lang="ro-RO" sz="1800" i="1">
                        <a:latin typeface="Cambria Math"/>
                      </a:rPr>
                      <m:t>=2∙</m:t>
                    </m:r>
                    <m:r>
                      <a:rPr lang="ro-RO" sz="1800" i="1">
                        <a:latin typeface="Cambria Math"/>
                      </a:rPr>
                      <m:t>𝑡</m:t>
                    </m:r>
                    <m:r>
                      <a:rPr lang="ro-RO" sz="1800" i="1">
                        <a:latin typeface="Cambria Math"/>
                      </a:rPr>
                      <m:t>−1</m:t>
                    </m:r>
                  </m:oMath>
                </a14:m>
                <a:r>
                  <a:rPr lang="ro-RO" sz="1800" dirty="0"/>
                  <a:t> dimensiunea filtrului</a:t>
                </a:r>
                <a:r>
                  <a:rPr lang="en-US" sz="1800" dirty="0"/>
                  <a:t>;</a:t>
                </a:r>
              </a:p>
              <a:p>
                <a:pPr lvl="0" algn="just">
                  <a:buFont typeface="Wingdings" panose="05000000000000000000" pitchFamily="2" charset="2"/>
                  <a:buChar char="q"/>
                </a:pPr>
                <a14:m>
                  <m:oMath xmlns:m="http://schemas.openxmlformats.org/officeDocument/2006/math">
                    <m:sSub>
                      <m:sSubPr>
                        <m:ctrlPr>
                          <a:rPr lang="en-US" sz="1800" i="1">
                            <a:latin typeface="Cambria Math"/>
                          </a:rPr>
                        </m:ctrlPr>
                      </m:sSubPr>
                      <m:e>
                        <m:r>
                          <a:rPr lang="ro-RO" sz="1800" i="1">
                            <a:latin typeface="Cambria Math"/>
                          </a:rPr>
                          <m:t>𝑔</m:t>
                        </m:r>
                      </m:e>
                      <m:sub>
                        <m:r>
                          <a:rPr lang="ro-RO" sz="1800" i="1">
                            <a:latin typeface="Cambria Math"/>
                          </a:rPr>
                          <m:t>𝑐</m:t>
                        </m:r>
                      </m:sub>
                    </m:sSub>
                  </m:oMath>
                </a14:m>
                <a:r>
                  <a:rPr lang="ro-RO" sz="1800" dirty="0"/>
                  <a:t> – imaginea de dimensiuni </a:t>
                </a:r>
                <a14:m>
                  <m:oMath xmlns:m="http://schemas.openxmlformats.org/officeDocument/2006/math">
                    <m:r>
                      <a:rPr lang="ro-RO" sz="1800" i="1">
                        <a:latin typeface="Cambria Math"/>
                      </a:rPr>
                      <m:t>𝑁</m:t>
                    </m:r>
                    <m:r>
                      <a:rPr lang="ro-RO" sz="1800" i="1">
                        <a:latin typeface="Cambria Math"/>
                      </a:rPr>
                      <m:t>+</m:t>
                    </m:r>
                    <m:r>
                      <a:rPr lang="ro-RO" sz="1800" i="1">
                        <a:latin typeface="Cambria Math"/>
                      </a:rPr>
                      <m:t>𝑛</m:t>
                    </m:r>
                    <m:r>
                      <a:rPr lang="ro-RO" sz="1800" i="1">
                        <a:latin typeface="Cambria Math"/>
                      </a:rPr>
                      <m:t>−1 × </m:t>
                    </m:r>
                    <m:r>
                      <a:rPr lang="ro-RO" sz="1800" i="1">
                        <a:latin typeface="Cambria Math"/>
                      </a:rPr>
                      <m:t>𝑀</m:t>
                    </m:r>
                    <m:r>
                      <a:rPr lang="ro-RO" sz="1800" i="1">
                        <a:latin typeface="Cambria Math"/>
                      </a:rPr>
                      <m:t>+</m:t>
                    </m:r>
                    <m:r>
                      <a:rPr lang="ro-RO" sz="1800" i="1">
                        <a:latin typeface="Cambria Math"/>
                      </a:rPr>
                      <m:t>𝑛</m:t>
                    </m:r>
                    <m:r>
                      <a:rPr lang="ro-RO" sz="1800" i="1">
                        <a:latin typeface="Cambria Math"/>
                      </a:rPr>
                      <m:t>−1</m:t>
                    </m:r>
                  </m:oMath>
                </a14:m>
                <a:r>
                  <a:rPr lang="ro-RO" sz="1800" dirty="0"/>
                  <a:t>, rezultată din </a:t>
                </a:r>
                <a:r>
                  <a:rPr lang="ro-RO" sz="1800" i="1" dirty="0"/>
                  <a:t>g</a:t>
                </a:r>
                <a:r>
                  <a:rPr lang="ro-RO" sz="1800" dirty="0"/>
                  <a:t> prin completarea cu câte</a:t>
                </a:r>
                <a:r>
                  <a:rPr lang="ro-RO" sz="1800" i="1" dirty="0"/>
                  <a:t> t</a:t>
                </a:r>
                <a:r>
                  <a:rPr lang="ro-RO" sz="1800" dirty="0"/>
                  <a:t> -1 linii deasupra și sub imaginea </a:t>
                </a:r>
                <a:r>
                  <a:rPr lang="ro-RO" sz="1800" i="1" dirty="0"/>
                  <a:t>g</a:t>
                </a:r>
                <a:r>
                  <a:rPr lang="ro-RO" sz="1800" dirty="0"/>
                  <a:t>, respectiv cu câte </a:t>
                </a:r>
                <a:r>
                  <a:rPr lang="ro-RO" sz="1800" i="1" dirty="0"/>
                  <a:t>t</a:t>
                </a:r>
                <a:r>
                  <a:rPr lang="ro-RO" sz="1800" dirty="0"/>
                  <a:t> -1 coloane în stânga și în dreapta lui </a:t>
                </a:r>
                <a:r>
                  <a:rPr lang="ro-RO" sz="1800" i="1" dirty="0"/>
                  <a:t>g</a:t>
                </a:r>
                <a:r>
                  <a:rPr lang="ro-RO" sz="1800" dirty="0"/>
                  <a:t>, în total </a:t>
                </a:r>
                <a14:m>
                  <m:oMath xmlns:m="http://schemas.openxmlformats.org/officeDocument/2006/math">
                    <m:r>
                      <a:rPr lang="ro-RO" sz="1800" i="1">
                        <a:latin typeface="Cambria Math"/>
                      </a:rPr>
                      <m:t>𝑛</m:t>
                    </m:r>
                    <m:r>
                      <a:rPr lang="ro-RO" sz="1800" i="1">
                        <a:latin typeface="Cambria Math"/>
                      </a:rPr>
                      <m:t>−1=2∙</m:t>
                    </m:r>
                    <m:r>
                      <a:rPr lang="ro-RO" sz="1800" i="1">
                        <a:latin typeface="Cambria Math"/>
                      </a:rPr>
                      <m:t>𝑡</m:t>
                    </m:r>
                    <m:r>
                      <a:rPr lang="ro-RO" sz="1800" i="1">
                        <a:latin typeface="Cambria Math"/>
                      </a:rPr>
                      <m:t>−2</m:t>
                    </m:r>
                  </m:oMath>
                </a14:m>
                <a:r>
                  <a:rPr lang="ro-RO" sz="1800" dirty="0"/>
                  <a:t> linii și coloane </a:t>
                </a:r>
                <a:r>
                  <a:rPr lang="ro-RO" sz="1800" dirty="0" smtClean="0"/>
                  <a:t>suplimentare</a:t>
                </a:r>
                <a:r>
                  <a:rPr lang="en-US" sz="1800" dirty="0" smtClean="0"/>
                  <a:t> cu </a:t>
                </a:r>
                <a:r>
                  <a:rPr lang="en-US" sz="1800" dirty="0" err="1" smtClean="0"/>
                  <a:t>elemente</a:t>
                </a:r>
                <a:r>
                  <a:rPr lang="en-US" sz="1800" dirty="0" smtClean="0"/>
                  <a:t> </a:t>
                </a:r>
                <a:r>
                  <a:rPr lang="en-US" sz="1800" dirty="0" err="1" smtClean="0"/>
                  <a:t>nule</a:t>
                </a:r>
                <a:endParaRPr lang="en-US" sz="1800" dirty="0"/>
              </a:p>
              <a:p>
                <a:pPr lvl="0">
                  <a:buFont typeface="Wingdings" panose="05000000000000000000" pitchFamily="2" charset="2"/>
                  <a:buChar char="q"/>
                </a:pPr>
                <a14:m>
                  <m:oMath xmlns:m="http://schemas.openxmlformats.org/officeDocument/2006/math">
                    <m:sSub>
                      <m:sSubPr>
                        <m:ctrlPr>
                          <a:rPr lang="en-US" sz="1800" i="1">
                            <a:latin typeface="Cambria Math"/>
                          </a:rPr>
                        </m:ctrlPr>
                      </m:sSubPr>
                      <m:e>
                        <m:r>
                          <a:rPr lang="ro-RO" sz="1800" i="1">
                            <a:latin typeface="Cambria Math"/>
                          </a:rPr>
                          <m:t>𝑊</m:t>
                        </m:r>
                      </m:e>
                      <m:sub>
                        <m:r>
                          <a:rPr lang="ro-RO" sz="1800" i="1">
                            <a:latin typeface="Cambria Math"/>
                          </a:rPr>
                          <m:t>𝑙</m:t>
                        </m:r>
                        <m:r>
                          <a:rPr lang="ro-RO" sz="1800" i="1">
                            <a:latin typeface="Cambria Math"/>
                          </a:rPr>
                          <m:t>,</m:t>
                        </m:r>
                        <m:r>
                          <a:rPr lang="ro-RO" sz="1800" i="1">
                            <a:latin typeface="Cambria Math"/>
                          </a:rPr>
                          <m:t>𝑐</m:t>
                        </m:r>
                      </m:sub>
                    </m:sSub>
                  </m:oMath>
                </a14:m>
                <a:r>
                  <a:rPr lang="ro-RO" sz="1800" dirty="0"/>
                  <a:t> – subimaginea lui </a:t>
                </a:r>
                <a14:m>
                  <m:oMath xmlns:m="http://schemas.openxmlformats.org/officeDocument/2006/math">
                    <m:sSub>
                      <m:sSubPr>
                        <m:ctrlPr>
                          <a:rPr lang="en-US" sz="1800" i="1">
                            <a:latin typeface="Cambria Math"/>
                          </a:rPr>
                        </m:ctrlPr>
                      </m:sSubPr>
                      <m:e>
                        <m:r>
                          <a:rPr lang="ro-RO" sz="1800" i="1">
                            <a:latin typeface="Cambria Math"/>
                          </a:rPr>
                          <m:t>𝑔</m:t>
                        </m:r>
                      </m:e>
                      <m:sub>
                        <m:r>
                          <a:rPr lang="ro-RO" sz="1800" i="1">
                            <a:latin typeface="Cambria Math"/>
                          </a:rPr>
                          <m:t>𝑐</m:t>
                        </m:r>
                      </m:sub>
                    </m:sSub>
                  </m:oMath>
                </a14:m>
                <a:r>
                  <a:rPr lang="ro-RO" sz="1800" dirty="0"/>
                  <a:t> de dimensiuni </a:t>
                </a:r>
                <a14:m>
                  <m:oMath xmlns:m="http://schemas.openxmlformats.org/officeDocument/2006/math">
                    <m:r>
                      <a:rPr lang="en-US" sz="1800" b="0" i="1" smtClean="0">
                        <a:latin typeface="Cambria Math"/>
                      </a:rPr>
                      <m:t>𝑛</m:t>
                    </m:r>
                    <m:r>
                      <a:rPr lang="en-US" sz="1800" b="0" i="1" smtClean="0">
                        <a:latin typeface="Cambria Math"/>
                        <a:ea typeface="Cambria Math"/>
                      </a:rPr>
                      <m:t>×</m:t>
                    </m:r>
                    <m:r>
                      <a:rPr lang="en-US" sz="1800" b="0" i="1" smtClean="0">
                        <a:latin typeface="Cambria Math"/>
                        <a:ea typeface="Cambria Math"/>
                      </a:rPr>
                      <m:t>𝑛</m:t>
                    </m:r>
                  </m:oMath>
                </a14:m>
                <a:r>
                  <a:rPr lang="ro-RO" sz="1800" dirty="0" smtClean="0"/>
                  <a:t> </a:t>
                </a:r>
                <a:r>
                  <a:rPr lang="ro-RO" sz="1800" dirty="0"/>
                  <a:t>centrată în punctul (</a:t>
                </a:r>
                <a:r>
                  <a:rPr lang="ro-RO" sz="1800" i="1" dirty="0"/>
                  <a:t>l</a:t>
                </a:r>
                <a:r>
                  <a:rPr lang="ro-RO" sz="1800" dirty="0"/>
                  <a:t>,</a:t>
                </a:r>
                <a:r>
                  <a:rPr lang="ro-RO" sz="1800" i="1" dirty="0"/>
                  <a:t>c</a:t>
                </a:r>
                <a:r>
                  <a:rPr lang="ro-RO" sz="1800" dirty="0"/>
                  <a:t>), </a:t>
                </a:r>
                <a14:m>
                  <m:oMath xmlns:m="http://schemas.openxmlformats.org/officeDocument/2006/math">
                    <m:r>
                      <a:rPr lang="ro-RO" sz="1800" i="1">
                        <a:latin typeface="Cambria Math"/>
                      </a:rPr>
                      <m:t>𝑡</m:t>
                    </m:r>
                    <m:r>
                      <a:rPr lang="ro-RO" sz="1800" i="1">
                        <a:latin typeface="Cambria Math"/>
                      </a:rPr>
                      <m:t>≤</m:t>
                    </m:r>
                    <m:r>
                      <a:rPr lang="ro-RO" sz="1800" i="1">
                        <a:latin typeface="Cambria Math"/>
                      </a:rPr>
                      <m:t>𝑙</m:t>
                    </m:r>
                    <m:r>
                      <a:rPr lang="ro-RO" sz="1800" i="1">
                        <a:latin typeface="Cambria Math"/>
                      </a:rPr>
                      <m:t>≤</m:t>
                    </m:r>
                    <m:r>
                      <a:rPr lang="ro-RO" sz="1800" i="1">
                        <a:latin typeface="Cambria Math"/>
                      </a:rPr>
                      <m:t>𝑁</m:t>
                    </m:r>
                    <m:r>
                      <a:rPr lang="ro-RO" sz="1800" i="1">
                        <a:latin typeface="Cambria Math"/>
                      </a:rPr>
                      <m:t>+</m:t>
                    </m:r>
                    <m:r>
                      <a:rPr lang="ro-RO" sz="1800" i="1">
                        <a:latin typeface="Cambria Math"/>
                      </a:rPr>
                      <m:t>𝑡</m:t>
                    </m:r>
                    <m:r>
                      <a:rPr lang="ro-RO" sz="1800" i="1">
                        <a:latin typeface="Cambria Math"/>
                      </a:rPr>
                      <m:t>−1, </m:t>
                    </m:r>
                    <m:r>
                      <a:rPr lang="ro-RO" sz="1800" i="1">
                        <a:latin typeface="Cambria Math"/>
                      </a:rPr>
                      <m:t>𝑡</m:t>
                    </m:r>
                    <m:r>
                      <a:rPr lang="ro-RO" sz="1800" i="1">
                        <a:latin typeface="Cambria Math"/>
                      </a:rPr>
                      <m:t>≤</m:t>
                    </m:r>
                    <m:r>
                      <a:rPr lang="ro-RO" sz="1800" i="1">
                        <a:latin typeface="Cambria Math"/>
                      </a:rPr>
                      <m:t>𝑦</m:t>
                    </m:r>
                    <m:r>
                      <a:rPr lang="ro-RO" sz="1800" i="1">
                        <a:latin typeface="Cambria Math"/>
                      </a:rPr>
                      <m:t>≤</m:t>
                    </m:r>
                    <m:r>
                      <a:rPr lang="ro-RO" sz="1800" i="1">
                        <a:latin typeface="Cambria Math"/>
                      </a:rPr>
                      <m:t>𝑀</m:t>
                    </m:r>
                    <m:r>
                      <a:rPr lang="ro-RO" sz="1800" i="1">
                        <a:latin typeface="Cambria Math"/>
                      </a:rPr>
                      <m:t>+</m:t>
                    </m:r>
                    <m:r>
                      <a:rPr lang="ro-RO" sz="1800" i="1">
                        <a:latin typeface="Cambria Math"/>
                      </a:rPr>
                      <m:t>𝑡</m:t>
                    </m:r>
                    <m:r>
                      <a:rPr lang="ro-RO" sz="1800" i="1">
                        <a:latin typeface="Cambria Math"/>
                      </a:rPr>
                      <m:t>−1</m:t>
                    </m:r>
                  </m:oMath>
                </a14:m>
                <a:r>
                  <a:rPr lang="en-US" sz="1800" dirty="0"/>
                  <a:t>; </a:t>
                </a:r>
                <a:r>
                  <a:rPr lang="ro-RO" sz="1800" dirty="0"/>
                  <a:t>pentru </a:t>
                </a:r>
                <a:r>
                  <a:rPr lang="en-US" sz="1800" dirty="0"/>
                  <a:t>u</a:t>
                </a:r>
                <a:r>
                  <a:rPr lang="ro-RO" sz="1800" dirty="0"/>
                  <a:t>șurința notației, indicii din </a:t>
                </a:r>
                <a14:m>
                  <m:oMath xmlns:m="http://schemas.openxmlformats.org/officeDocument/2006/math">
                    <m:sSub>
                      <m:sSubPr>
                        <m:ctrlPr>
                          <a:rPr lang="en-US" sz="1800" i="1">
                            <a:latin typeface="Cambria Math"/>
                          </a:rPr>
                        </m:ctrlPr>
                      </m:sSubPr>
                      <m:e>
                        <m:r>
                          <a:rPr lang="ro-RO" sz="1800" i="1">
                            <a:latin typeface="Cambria Math"/>
                          </a:rPr>
                          <m:t>𝑊</m:t>
                        </m:r>
                      </m:e>
                      <m:sub>
                        <m:r>
                          <a:rPr lang="ro-RO" sz="1800" i="1">
                            <a:latin typeface="Cambria Math"/>
                          </a:rPr>
                          <m:t>𝑙</m:t>
                        </m:r>
                        <m:r>
                          <a:rPr lang="ro-RO" sz="1800" i="1">
                            <a:latin typeface="Cambria Math"/>
                          </a:rPr>
                          <m:t>,</m:t>
                        </m:r>
                        <m:r>
                          <a:rPr lang="ro-RO" sz="1800" i="1">
                            <a:latin typeface="Cambria Math"/>
                          </a:rPr>
                          <m:t>𝑐</m:t>
                        </m:r>
                      </m:sub>
                    </m:sSub>
                  </m:oMath>
                </a14:m>
                <a:r>
                  <a:rPr lang="ro-RO" sz="1800" dirty="0"/>
                  <a:t> sunt considerați egali cu cei corespunzători zonei din imaginea </a:t>
                </a:r>
                <a14:m>
                  <m:oMath xmlns:m="http://schemas.openxmlformats.org/officeDocument/2006/math">
                    <m:sSub>
                      <m:sSubPr>
                        <m:ctrlPr>
                          <a:rPr lang="en-US" sz="1800" i="1">
                            <a:latin typeface="Cambria Math"/>
                          </a:rPr>
                        </m:ctrlPr>
                      </m:sSubPr>
                      <m:e>
                        <m:r>
                          <a:rPr lang="ro-RO" sz="1800" i="1">
                            <a:latin typeface="Cambria Math"/>
                          </a:rPr>
                          <m:t>𝑔</m:t>
                        </m:r>
                      </m:e>
                      <m:sub>
                        <m:r>
                          <a:rPr lang="ro-RO" sz="1800" i="1">
                            <a:latin typeface="Cambria Math"/>
                          </a:rPr>
                          <m:t>𝑐</m:t>
                        </m:r>
                      </m:sub>
                    </m:sSub>
                  </m:oMath>
                </a14:m>
                <a:r>
                  <a:rPr lang="ro-RO" sz="1800" dirty="0"/>
                  <a:t> care a fost copiată în </a:t>
                </a:r>
                <a14:m>
                  <m:oMath xmlns:m="http://schemas.openxmlformats.org/officeDocument/2006/math">
                    <m:sSub>
                      <m:sSubPr>
                        <m:ctrlPr>
                          <a:rPr lang="en-US" sz="1800" i="1">
                            <a:latin typeface="Cambria Math"/>
                          </a:rPr>
                        </m:ctrlPr>
                      </m:sSubPr>
                      <m:e>
                        <m:r>
                          <a:rPr lang="ro-RO" sz="1800" i="1">
                            <a:latin typeface="Cambria Math"/>
                          </a:rPr>
                          <m:t>𝑊</m:t>
                        </m:r>
                      </m:e>
                      <m:sub>
                        <m:r>
                          <a:rPr lang="ro-RO" sz="1800" i="1">
                            <a:latin typeface="Cambria Math"/>
                          </a:rPr>
                          <m:t>𝑙</m:t>
                        </m:r>
                        <m:r>
                          <a:rPr lang="ro-RO" sz="1800" i="1">
                            <a:latin typeface="Cambria Math"/>
                          </a:rPr>
                          <m:t>,</m:t>
                        </m:r>
                        <m:r>
                          <a:rPr lang="ro-RO" sz="1800" i="1">
                            <a:latin typeface="Cambria Math"/>
                          </a:rPr>
                          <m:t>𝑐</m:t>
                        </m:r>
                      </m:sub>
                    </m:sSub>
                  </m:oMath>
                </a14:m>
                <a:endParaRPr lang="en-US" sz="1800" i="1" dirty="0" smtClean="0"/>
              </a:p>
              <a:p>
                <a:pPr lvl="0">
                  <a:buFont typeface="Wingdings" panose="05000000000000000000" pitchFamily="2" charset="2"/>
                  <a:buChar char="q"/>
                </a:pPr>
                <a14:m>
                  <m:oMath xmlns:m="http://schemas.openxmlformats.org/officeDocument/2006/math">
                    <m:sSub>
                      <m:sSubPr>
                        <m:ctrlPr>
                          <a:rPr lang="en-US" sz="1800" i="1">
                            <a:latin typeface="Cambria Math"/>
                          </a:rPr>
                        </m:ctrlPr>
                      </m:sSubPr>
                      <m:e>
                        <m:r>
                          <a:rPr lang="ro-RO" sz="1800" i="1">
                            <a:latin typeface="Cambria Math"/>
                          </a:rPr>
                          <m:t>𝐼</m:t>
                        </m:r>
                      </m:e>
                      <m:sub>
                        <m:r>
                          <a:rPr lang="ro-RO" sz="1800" i="1">
                            <a:latin typeface="Cambria Math"/>
                          </a:rPr>
                          <m:t>𝑙</m:t>
                        </m:r>
                        <m:r>
                          <a:rPr lang="ro-RO" sz="1800" i="1">
                            <a:latin typeface="Cambria Math"/>
                          </a:rPr>
                          <m:t>,</m:t>
                        </m:r>
                        <m:r>
                          <a:rPr lang="ro-RO" sz="1800" i="1">
                            <a:latin typeface="Cambria Math"/>
                          </a:rPr>
                          <m:t>𝑐</m:t>
                        </m:r>
                      </m:sub>
                    </m:sSub>
                    <m:r>
                      <a:rPr lang="ro-RO" sz="1800" i="1">
                        <a:latin typeface="Cambria Math"/>
                      </a:rPr>
                      <m:t>=</m:t>
                    </m:r>
                    <m:d>
                      <m:dPr>
                        <m:begChr m:val="{"/>
                        <m:endChr m:val="}"/>
                        <m:ctrlPr>
                          <a:rPr lang="en-US" sz="1800" i="1">
                            <a:latin typeface="Cambria Math"/>
                          </a:rPr>
                        </m:ctrlPr>
                      </m:dPr>
                      <m:e>
                        <m:sSubSup>
                          <m:sSubSupPr>
                            <m:ctrlPr>
                              <a:rPr lang="en-US" sz="1800" i="1">
                                <a:latin typeface="Cambria Math"/>
                              </a:rPr>
                            </m:ctrlPr>
                          </m:sSubSupPr>
                          <m:e>
                            <m:r>
                              <a:rPr lang="ro-RO" sz="1800" i="1">
                                <a:latin typeface="Cambria Math"/>
                              </a:rPr>
                              <m:t>𝐼</m:t>
                            </m:r>
                          </m:e>
                          <m:sub>
                            <m:r>
                              <a:rPr lang="ro-RO" sz="1800" i="1">
                                <a:latin typeface="Cambria Math"/>
                              </a:rPr>
                              <m:t>𝑙</m:t>
                            </m:r>
                            <m:r>
                              <a:rPr lang="ro-RO" sz="1800" i="1">
                                <a:latin typeface="Cambria Math"/>
                              </a:rPr>
                              <m:t>,</m:t>
                            </m:r>
                            <m:r>
                              <a:rPr lang="ro-RO" sz="1800" i="1">
                                <a:latin typeface="Cambria Math"/>
                              </a:rPr>
                              <m:t>𝑐</m:t>
                            </m:r>
                          </m:sub>
                          <m:sup>
                            <m:r>
                              <a:rPr lang="ro-RO" sz="1800" i="1">
                                <a:latin typeface="Cambria Math"/>
                              </a:rPr>
                              <m:t>1</m:t>
                            </m:r>
                          </m:sup>
                        </m:sSubSup>
                        <m:r>
                          <a:rPr lang="ro-RO" sz="1800" i="1">
                            <a:latin typeface="Cambria Math"/>
                          </a:rPr>
                          <m:t>,⋯,</m:t>
                        </m:r>
                        <m:sSubSup>
                          <m:sSubSupPr>
                            <m:ctrlPr>
                              <a:rPr lang="en-US" sz="1800" i="1">
                                <a:latin typeface="Cambria Math"/>
                              </a:rPr>
                            </m:ctrlPr>
                          </m:sSubSupPr>
                          <m:e>
                            <m:r>
                              <a:rPr lang="ro-RO" sz="1800" i="1">
                                <a:latin typeface="Cambria Math"/>
                              </a:rPr>
                              <m:t>𝐼</m:t>
                            </m:r>
                          </m:e>
                          <m:sub>
                            <m:r>
                              <a:rPr lang="ro-RO" sz="1800" i="1">
                                <a:latin typeface="Cambria Math"/>
                              </a:rPr>
                              <m:t>𝑙</m:t>
                            </m:r>
                            <m:r>
                              <a:rPr lang="ro-RO" sz="1800" i="1">
                                <a:latin typeface="Cambria Math"/>
                              </a:rPr>
                              <m:t>,</m:t>
                            </m:r>
                            <m:r>
                              <a:rPr lang="ro-RO" sz="1800" i="1">
                                <a:latin typeface="Cambria Math"/>
                              </a:rPr>
                              <m:t>𝑐</m:t>
                            </m:r>
                          </m:sub>
                          <m:sup>
                            <m:sSup>
                              <m:sSupPr>
                                <m:ctrlPr>
                                  <a:rPr lang="en-US" sz="1800" i="1">
                                    <a:latin typeface="Cambria Math"/>
                                  </a:rPr>
                                </m:ctrlPr>
                              </m:sSupPr>
                              <m:e>
                                <m:r>
                                  <a:rPr lang="ro-RO" sz="1800" i="1">
                                    <a:latin typeface="Cambria Math"/>
                                  </a:rPr>
                                  <m:t>𝑛</m:t>
                                </m:r>
                              </m:e>
                              <m:sup>
                                <m:r>
                                  <a:rPr lang="ro-RO" sz="1800" i="1">
                                    <a:latin typeface="Cambria Math"/>
                                  </a:rPr>
                                  <m:t>2</m:t>
                                </m:r>
                              </m:sup>
                            </m:sSup>
                          </m:sup>
                        </m:sSubSup>
                      </m:e>
                    </m:d>
                  </m:oMath>
                </a14:m>
                <a:r>
                  <a:rPr lang="ro-RO" sz="1800" dirty="0"/>
                  <a:t> - secvenţa crescătoare a valorilor de gri corespunzătoare pixelilor din </a:t>
                </a:r>
                <a:r>
                  <a:rPr lang="ro-RO" sz="1800" i="1" dirty="0"/>
                  <a:t>W</a:t>
                </a:r>
                <a:r>
                  <a:rPr lang="ro-RO" sz="1800" i="1" baseline="-25000" dirty="0"/>
                  <a:t>l,c</a:t>
                </a:r>
                <a:r>
                  <a:rPr lang="ro-RO" sz="1800" dirty="0"/>
                  <a:t>;</a:t>
                </a:r>
                <a:endParaRPr lang="en-US" sz="1800" dirty="0"/>
              </a:p>
              <a:p>
                <a:pPr lvl="0">
                  <a:buFont typeface="Wingdings" panose="05000000000000000000" pitchFamily="2" charset="2"/>
                  <a:buChar char="q"/>
                </a:pPr>
                <a14:m>
                  <m:oMath xmlns:m="http://schemas.openxmlformats.org/officeDocument/2006/math">
                    <m:acc>
                      <m:accPr>
                        <m:chr m:val="̃"/>
                        <m:ctrlPr>
                          <a:rPr lang="en-US" sz="1800" i="1">
                            <a:latin typeface="Cambria Math"/>
                          </a:rPr>
                        </m:ctrlPr>
                      </m:accPr>
                      <m:e>
                        <m:r>
                          <a:rPr lang="ro-RO" sz="1800" i="1">
                            <a:latin typeface="Cambria Math"/>
                          </a:rPr>
                          <m:t>𝑓</m:t>
                        </m:r>
                      </m:e>
                    </m:acc>
                  </m:oMath>
                </a14:m>
                <a:r>
                  <a:rPr lang="ro-RO" sz="1800" dirty="0"/>
                  <a:t>- aproximarea imaginii </a:t>
                </a:r>
                <a:r>
                  <a:rPr lang="ro-RO" sz="1800" i="1" dirty="0"/>
                  <a:t>f</a:t>
                </a:r>
                <a:r>
                  <a:rPr lang="ro-RO" sz="1800" dirty="0"/>
                  <a:t> calculată prin aplicarea unui filtru de ordine (este calculată imaginea </a:t>
                </a:r>
                <a14:m>
                  <m:oMath xmlns:m="http://schemas.openxmlformats.org/officeDocument/2006/math">
                    <m:sSub>
                      <m:sSubPr>
                        <m:ctrlPr>
                          <a:rPr lang="en-US" sz="1800" i="1">
                            <a:latin typeface="Cambria Math"/>
                          </a:rPr>
                        </m:ctrlPr>
                      </m:sSubPr>
                      <m:e>
                        <m:acc>
                          <m:accPr>
                            <m:chr m:val="̃"/>
                            <m:ctrlPr>
                              <a:rPr lang="en-US" sz="1800" i="1">
                                <a:latin typeface="Cambria Math"/>
                              </a:rPr>
                            </m:ctrlPr>
                          </m:accPr>
                          <m:e>
                            <m:r>
                              <a:rPr lang="ro-RO" sz="1800" i="1">
                                <a:latin typeface="Cambria Math"/>
                              </a:rPr>
                              <m:t>𝑓</m:t>
                            </m:r>
                          </m:e>
                        </m:acc>
                      </m:e>
                      <m:sub>
                        <m:r>
                          <a:rPr lang="ro-RO" sz="1800" i="1">
                            <a:latin typeface="Cambria Math"/>
                          </a:rPr>
                          <m:t>𝑐</m:t>
                        </m:r>
                      </m:sub>
                    </m:sSub>
                  </m:oMath>
                </a14:m>
                <a:r>
                  <a:rPr lang="ro-RO" sz="1800" dirty="0"/>
                  <a:t> prin aplicarea unui filtru de ordine asupra lui </a:t>
                </a:r>
                <a14:m>
                  <m:oMath xmlns:m="http://schemas.openxmlformats.org/officeDocument/2006/math">
                    <m:sSub>
                      <m:sSubPr>
                        <m:ctrlPr>
                          <a:rPr lang="en-US" sz="1800" i="1">
                            <a:latin typeface="Cambria Math"/>
                          </a:rPr>
                        </m:ctrlPr>
                      </m:sSubPr>
                      <m:e>
                        <m:r>
                          <a:rPr lang="ro-RO" sz="1800" i="1">
                            <a:latin typeface="Cambria Math"/>
                          </a:rPr>
                          <m:t>𝑔</m:t>
                        </m:r>
                      </m:e>
                      <m:sub>
                        <m:r>
                          <a:rPr lang="ro-RO" sz="1800" i="1">
                            <a:latin typeface="Cambria Math"/>
                          </a:rPr>
                          <m:t>𝑐</m:t>
                        </m:r>
                      </m:sub>
                    </m:sSub>
                  </m:oMath>
                </a14:m>
                <a:r>
                  <a:rPr lang="ro-RO" sz="1800" dirty="0"/>
                  <a:t> și, similar oricărei proceduri de filtrare spațială, cele </a:t>
                </a:r>
                <a:r>
                  <a:rPr lang="ro-RO" sz="1800" i="1" dirty="0" smtClean="0"/>
                  <a:t>t-1</a:t>
                </a:r>
                <a:r>
                  <a:rPr lang="ro-RO" sz="1800" dirty="0" smtClean="0"/>
                  <a:t> </a:t>
                </a:r>
                <a:r>
                  <a:rPr lang="ro-RO" sz="1800" dirty="0"/>
                  <a:t>linii și coloane extreme din  </a:t>
                </a:r>
                <a14:m>
                  <m:oMath xmlns:m="http://schemas.openxmlformats.org/officeDocument/2006/math">
                    <m:sSub>
                      <m:sSubPr>
                        <m:ctrlPr>
                          <a:rPr lang="en-US" sz="1800" i="1">
                            <a:latin typeface="Cambria Math"/>
                          </a:rPr>
                        </m:ctrlPr>
                      </m:sSubPr>
                      <m:e>
                        <m:acc>
                          <m:accPr>
                            <m:chr m:val="̃"/>
                            <m:ctrlPr>
                              <a:rPr lang="en-US" sz="1800" i="1">
                                <a:latin typeface="Cambria Math"/>
                              </a:rPr>
                            </m:ctrlPr>
                          </m:accPr>
                          <m:e>
                            <m:r>
                              <a:rPr lang="ro-RO" sz="1800" i="1">
                                <a:latin typeface="Cambria Math"/>
                              </a:rPr>
                              <m:t>𝑓</m:t>
                            </m:r>
                          </m:e>
                        </m:acc>
                      </m:e>
                      <m:sub>
                        <m:r>
                          <a:rPr lang="ro-RO" sz="1800" i="1">
                            <a:latin typeface="Cambria Math"/>
                          </a:rPr>
                          <m:t>𝑐</m:t>
                        </m:r>
                      </m:sub>
                    </m:sSub>
                  </m:oMath>
                </a14:m>
                <a:r>
                  <a:rPr lang="ro-RO" sz="1800" dirty="0"/>
                  <a:t> sunt eliminate</a:t>
                </a:r>
                <a:r>
                  <a:rPr lang="en-US" sz="1800" dirty="0"/>
                  <a:t>: </a:t>
                </a:r>
                <a14:m>
                  <m:oMath xmlns:m="http://schemas.openxmlformats.org/officeDocument/2006/math">
                    <m:acc>
                      <m:accPr>
                        <m:chr m:val="̃"/>
                        <m:ctrlPr>
                          <a:rPr lang="en-US" sz="1800" i="1">
                            <a:latin typeface="Cambria Math"/>
                          </a:rPr>
                        </m:ctrlPr>
                      </m:accPr>
                      <m:e>
                        <m:r>
                          <a:rPr lang="ro-RO" sz="1800" i="1">
                            <a:latin typeface="Cambria Math"/>
                          </a:rPr>
                          <m:t>𝑓</m:t>
                        </m:r>
                      </m:e>
                    </m:acc>
                    <m:r>
                      <a:rPr lang="ro-RO" sz="1800" i="1">
                        <a:latin typeface="Cambria Math"/>
                      </a:rPr>
                      <m:t>=</m:t>
                    </m:r>
                    <m:sSub>
                      <m:sSubPr>
                        <m:ctrlPr>
                          <a:rPr lang="en-US" sz="1800" i="1">
                            <a:latin typeface="Cambria Math"/>
                          </a:rPr>
                        </m:ctrlPr>
                      </m:sSubPr>
                      <m:e>
                        <m:acc>
                          <m:accPr>
                            <m:chr m:val="̃"/>
                            <m:ctrlPr>
                              <a:rPr lang="en-US" sz="1800" i="1">
                                <a:latin typeface="Cambria Math"/>
                              </a:rPr>
                            </m:ctrlPr>
                          </m:accPr>
                          <m:e>
                            <m:r>
                              <a:rPr lang="ro-RO" sz="1800" i="1">
                                <a:latin typeface="Cambria Math"/>
                              </a:rPr>
                              <m:t>𝑓</m:t>
                            </m:r>
                          </m:e>
                        </m:acc>
                      </m:e>
                      <m:sub>
                        <m:r>
                          <a:rPr lang="ro-RO" sz="1800" i="1">
                            <a:latin typeface="Cambria Math"/>
                          </a:rPr>
                          <m:t>𝑐</m:t>
                        </m:r>
                      </m:sub>
                    </m:sSub>
                    <m:d>
                      <m:dPr>
                        <m:ctrlPr>
                          <a:rPr lang="en-US" sz="1800" i="1">
                            <a:latin typeface="Cambria Math"/>
                          </a:rPr>
                        </m:ctrlPr>
                      </m:dPr>
                      <m:e>
                        <m:r>
                          <a:rPr lang="ro-RO" sz="1800" i="1">
                            <a:latin typeface="Cambria Math"/>
                          </a:rPr>
                          <m:t>𝑡</m:t>
                        </m:r>
                        <m:r>
                          <a:rPr lang="ro-RO" sz="1800" i="1">
                            <a:latin typeface="Cambria Math"/>
                          </a:rPr>
                          <m:t>:</m:t>
                        </m:r>
                        <m:r>
                          <a:rPr lang="ro-RO" sz="1800" i="1">
                            <a:latin typeface="Cambria Math"/>
                          </a:rPr>
                          <m:t>𝑁</m:t>
                        </m:r>
                        <m:r>
                          <a:rPr lang="ro-RO" sz="1800" i="1">
                            <a:latin typeface="Cambria Math"/>
                          </a:rPr>
                          <m:t>+</m:t>
                        </m:r>
                        <m:r>
                          <a:rPr lang="ro-RO" sz="1800" i="1">
                            <a:latin typeface="Cambria Math"/>
                          </a:rPr>
                          <m:t>𝑡</m:t>
                        </m:r>
                        <m:r>
                          <a:rPr lang="ro-RO" sz="1800" i="1">
                            <a:latin typeface="Cambria Math"/>
                          </a:rPr>
                          <m:t>−1,</m:t>
                        </m:r>
                        <m:r>
                          <a:rPr lang="ro-RO" sz="1800" i="1">
                            <a:latin typeface="Cambria Math"/>
                          </a:rPr>
                          <m:t>𝑡</m:t>
                        </m:r>
                        <m:r>
                          <a:rPr lang="ro-RO" sz="1800" i="1">
                            <a:latin typeface="Cambria Math"/>
                          </a:rPr>
                          <m:t>:</m:t>
                        </m:r>
                        <m:r>
                          <a:rPr lang="ro-RO" sz="1800" i="1">
                            <a:latin typeface="Cambria Math"/>
                          </a:rPr>
                          <m:t>𝑀</m:t>
                        </m:r>
                        <m:r>
                          <a:rPr lang="ro-RO" sz="1800" i="1">
                            <a:latin typeface="Cambria Math"/>
                          </a:rPr>
                          <m:t>+</m:t>
                        </m:r>
                        <m:r>
                          <a:rPr lang="ro-RO" sz="1800" i="1">
                            <a:latin typeface="Cambria Math"/>
                          </a:rPr>
                          <m:t>𝑡</m:t>
                        </m:r>
                        <m:r>
                          <a:rPr lang="ro-RO" sz="1800" i="1">
                            <a:latin typeface="Cambria Math"/>
                          </a:rPr>
                          <m:t>−1</m:t>
                        </m:r>
                      </m:e>
                    </m:d>
                  </m:oMath>
                </a14:m>
                <a:r>
                  <a:rPr lang="ro-RO" sz="1800" dirty="0"/>
                  <a:t> )</a:t>
                </a:r>
                <a:endParaRPr lang="en-US" sz="1800" dirty="0"/>
              </a:p>
              <a:p>
                <a:pPr algn="just">
                  <a:buFont typeface="Wingdings" panose="05000000000000000000" pitchFamily="2" charset="2"/>
                  <a:buChar char="q"/>
                </a:pPr>
                <a:endParaRPr lang="en-US" sz="1800" dirty="0"/>
              </a:p>
              <a:p>
                <a:endParaRPr lang="en-US" sz="1800" dirty="0"/>
              </a:p>
            </p:txBody>
          </p:sp>
        </mc:Choice>
        <mc:Fallback>
          <p:sp>
            <p:nvSpPr>
              <p:cNvPr id="6147" name="Rectangle 3"/>
              <p:cNvSpPr>
                <a:spLocks noGrp="1" noRot="1" noChangeAspect="1" noMove="1" noResize="1" noEditPoints="1" noAdjustHandles="1" noChangeArrowheads="1" noChangeShapeType="1" noTextEdit="1"/>
              </p:cNvSpPr>
              <p:nvPr>
                <p:ph type="body" sz="half" idx="1"/>
              </p:nvPr>
            </p:nvSpPr>
            <p:spPr>
              <a:xfrm>
                <a:off x="457200" y="1143000"/>
                <a:ext cx="8229600" cy="5440362"/>
              </a:xfrm>
              <a:blipFill rotWithShape="1">
                <a:blip r:embed="rId2"/>
                <a:stretch>
                  <a:fillRect t="-561" r="-593"/>
                </a:stretch>
              </a:blipFill>
            </p:spPr>
            <p:txBody>
              <a:bodyPr/>
              <a:lstStyle/>
              <a:p>
                <a:r>
                  <a:rPr lang="en-US">
                    <a:noFill/>
                  </a:rPr>
                  <a:t> </a:t>
                </a:r>
              </a:p>
            </p:txBody>
          </p:sp>
        </mc:Fallback>
      </mc:AlternateContent>
      <p:sp>
        <p:nvSpPr>
          <p:cNvPr id="6148"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49" name="Rectangle 11"/>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0"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1" name="Rectangle 15"/>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2"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3"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4"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5"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6"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7"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8"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9"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0"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1"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2"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3"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4" name="Rectangle 4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5" name="Rectangle 52"/>
          <p:cNvSpPr>
            <a:spLocks noChangeArrowheads="1"/>
          </p:cNvSpPr>
          <p:nvPr/>
        </p:nvSpPr>
        <p:spPr bwMode="auto">
          <a:xfrm>
            <a:off x="0" y="1828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6" name="Rectangle 54"/>
          <p:cNvSpPr>
            <a:spLocks noChangeArrowheads="1"/>
          </p:cNvSpPr>
          <p:nvPr/>
        </p:nvSpPr>
        <p:spPr bwMode="auto">
          <a:xfrm>
            <a:off x="0" y="1485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Tree>
    <p:extLst>
      <p:ext uri="{BB962C8B-B14F-4D97-AF65-F5344CB8AC3E}">
        <p14:creationId xmlns:p14="http://schemas.microsoft.com/office/powerpoint/2010/main" val="10802015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147" name="Rectangle 3"/>
              <p:cNvSpPr>
                <a:spLocks noGrp="1" noChangeArrowheads="1"/>
              </p:cNvSpPr>
              <p:nvPr>
                <p:ph type="body" sz="half" idx="1"/>
              </p:nvPr>
            </p:nvSpPr>
            <p:spPr>
              <a:xfrm>
                <a:off x="457200" y="533400"/>
                <a:ext cx="8229600" cy="6049962"/>
              </a:xfrm>
            </p:spPr>
            <p:txBody>
              <a:bodyPr/>
              <a:lstStyle/>
              <a:p>
                <a:pPr algn="just">
                  <a:buFont typeface="Wingdings" panose="05000000000000000000" pitchFamily="2" charset="2"/>
                  <a:buChar char="q"/>
                </a:pPr>
                <a:r>
                  <a:rPr lang="ro-RO" sz="1800" b="1" dirty="0" smtClean="0"/>
                  <a:t>Filtrul </a:t>
                </a:r>
                <a:r>
                  <a:rPr lang="ro-RO" sz="1800" b="1" dirty="0"/>
                  <a:t>median</a:t>
                </a:r>
                <a:r>
                  <a:rPr lang="ro-RO" sz="1800" dirty="0"/>
                  <a:t> este cel mai utilizat filtru de ordine. Tipurile de zgomot care </a:t>
                </a:r>
                <a:r>
                  <a:rPr lang="ro-RO" sz="1800" dirty="0" smtClean="0"/>
                  <a:t>po</a:t>
                </a:r>
                <a:r>
                  <a:rPr lang="en-US" sz="1800" dirty="0" smtClean="0"/>
                  <a:t>ate</a:t>
                </a:r>
                <a:r>
                  <a:rPr lang="ro-RO" sz="1800" dirty="0" smtClean="0"/>
                  <a:t> </a:t>
                </a:r>
                <a:r>
                  <a:rPr lang="ro-RO" sz="1800" dirty="0"/>
                  <a:t>fi </a:t>
                </a:r>
                <a:r>
                  <a:rPr lang="ro-RO" sz="1800" dirty="0" smtClean="0"/>
                  <a:t>eliminat </a:t>
                </a:r>
                <a:r>
                  <a:rPr lang="ro-RO" sz="1800" dirty="0"/>
                  <a:t>sunt impulsul unipolar și bipolar, Rayleigh, gaussian şi exponenţial negativ (rezultatele aplicării acestui filtru sunt foarte bune în particular pentru imagini corupte cu zgomot de tip impuls). Prin aplicarea filtrului median rezultă imaginea </a:t>
                </a:r>
                <a14:m>
                  <m:oMath xmlns:m="http://schemas.openxmlformats.org/officeDocument/2006/math">
                    <m:acc>
                      <m:accPr>
                        <m:chr m:val="̃"/>
                        <m:ctrlPr>
                          <a:rPr lang="en-US" sz="1800" i="1">
                            <a:latin typeface="Cambria Math"/>
                          </a:rPr>
                        </m:ctrlPr>
                      </m:accPr>
                      <m:e>
                        <m:r>
                          <a:rPr lang="ro-RO" sz="1800" i="1">
                            <a:latin typeface="Cambria Math"/>
                          </a:rPr>
                          <m:t>𝑓</m:t>
                        </m:r>
                      </m:e>
                    </m:acc>
                  </m:oMath>
                </a14:m>
                <a:r>
                  <a:rPr lang="ro-RO" sz="1800" dirty="0"/>
                  <a:t>,</a:t>
                </a:r>
                <a:endParaRPr lang="ro-RO" sz="1800" dirty="0"/>
              </a:p>
              <a:p>
                <a:pPr marL="0" indent="0" algn="just">
                  <a:buNone/>
                </a:pPr>
                <a:endParaRPr lang="en-US" sz="1800" dirty="0"/>
              </a:p>
              <a:p>
                <a:pPr marL="0" indent="0">
                  <a:buNone/>
                </a:pPr>
                <a14:m>
                  <m:oMathPara xmlns:m="http://schemas.openxmlformats.org/officeDocument/2006/math">
                    <m:oMathParaPr>
                      <m:jc m:val="centerGroup"/>
                    </m:oMathParaPr>
                    <m:oMath xmlns:m="http://schemas.openxmlformats.org/officeDocument/2006/math">
                      <m:acc>
                        <m:accPr>
                          <m:chr m:val="̃"/>
                          <m:ctrlPr>
                            <a:rPr lang="en-US" sz="1800" i="1">
                              <a:latin typeface="Cambria Math"/>
                            </a:rPr>
                          </m:ctrlPr>
                        </m:accPr>
                        <m:e>
                          <m:r>
                            <a:rPr lang="ro-RO" sz="1800" i="1">
                              <a:latin typeface="Cambria Math"/>
                            </a:rPr>
                            <m:t>𝑓</m:t>
                          </m:r>
                        </m:e>
                      </m:acc>
                      <m:r>
                        <a:rPr lang="ro-RO" sz="1800" i="1">
                          <a:latin typeface="Cambria Math"/>
                        </a:rPr>
                        <m:t>=</m:t>
                      </m:r>
                      <m:sSub>
                        <m:sSubPr>
                          <m:ctrlPr>
                            <a:rPr lang="en-US" sz="1800" i="1">
                              <a:latin typeface="Cambria Math"/>
                            </a:rPr>
                          </m:ctrlPr>
                        </m:sSubPr>
                        <m:e>
                          <m:acc>
                            <m:accPr>
                              <m:chr m:val="̃"/>
                              <m:ctrlPr>
                                <a:rPr lang="en-US" sz="1800" i="1">
                                  <a:latin typeface="Cambria Math"/>
                                </a:rPr>
                              </m:ctrlPr>
                            </m:accPr>
                            <m:e>
                              <m:r>
                                <a:rPr lang="ro-RO" sz="1800" i="1">
                                  <a:latin typeface="Cambria Math"/>
                                </a:rPr>
                                <m:t>𝑓</m:t>
                              </m:r>
                            </m:e>
                          </m:acc>
                        </m:e>
                        <m:sub>
                          <m:r>
                            <a:rPr lang="ro-RO" sz="1800" i="1">
                              <a:latin typeface="Cambria Math"/>
                            </a:rPr>
                            <m:t>𝑐</m:t>
                          </m:r>
                        </m:sub>
                      </m:sSub>
                      <m:d>
                        <m:dPr>
                          <m:ctrlPr>
                            <a:rPr lang="en-US" sz="1800" i="1">
                              <a:latin typeface="Cambria Math"/>
                            </a:rPr>
                          </m:ctrlPr>
                        </m:dPr>
                        <m:e>
                          <m:r>
                            <a:rPr lang="ro-RO" sz="1800" i="1">
                              <a:latin typeface="Cambria Math"/>
                            </a:rPr>
                            <m:t>𝑡</m:t>
                          </m:r>
                          <m:r>
                            <a:rPr lang="ro-RO" sz="1800" i="1">
                              <a:latin typeface="Cambria Math"/>
                            </a:rPr>
                            <m:t>:</m:t>
                          </m:r>
                          <m:r>
                            <a:rPr lang="ro-RO" sz="1800" i="1">
                              <a:latin typeface="Cambria Math"/>
                            </a:rPr>
                            <m:t>𝑁</m:t>
                          </m:r>
                          <m:r>
                            <a:rPr lang="ro-RO" sz="1800" i="1">
                              <a:latin typeface="Cambria Math"/>
                            </a:rPr>
                            <m:t>+</m:t>
                          </m:r>
                          <m:r>
                            <a:rPr lang="ro-RO" sz="1800" i="1">
                              <a:latin typeface="Cambria Math"/>
                            </a:rPr>
                            <m:t>𝑡</m:t>
                          </m:r>
                          <m:r>
                            <a:rPr lang="ro-RO" sz="1800" i="1">
                              <a:latin typeface="Cambria Math"/>
                            </a:rPr>
                            <m:t>−1,</m:t>
                          </m:r>
                          <m:r>
                            <a:rPr lang="ro-RO" sz="1800" i="1">
                              <a:latin typeface="Cambria Math"/>
                            </a:rPr>
                            <m:t>𝑡</m:t>
                          </m:r>
                          <m:r>
                            <a:rPr lang="ro-RO" sz="1800" i="1">
                              <a:latin typeface="Cambria Math"/>
                            </a:rPr>
                            <m:t>:</m:t>
                          </m:r>
                          <m:r>
                            <a:rPr lang="ro-RO" sz="1800" i="1">
                              <a:latin typeface="Cambria Math"/>
                            </a:rPr>
                            <m:t>𝑀</m:t>
                          </m:r>
                          <m:r>
                            <a:rPr lang="ro-RO" sz="1800" i="1">
                              <a:latin typeface="Cambria Math"/>
                            </a:rPr>
                            <m:t>+</m:t>
                          </m:r>
                          <m:r>
                            <a:rPr lang="ro-RO" sz="1800" i="1">
                              <a:latin typeface="Cambria Math"/>
                            </a:rPr>
                            <m:t>𝑡</m:t>
                          </m:r>
                          <m:r>
                            <a:rPr lang="ro-RO" sz="1800" i="1">
                              <a:latin typeface="Cambria Math"/>
                            </a:rPr>
                            <m:t>−1</m:t>
                          </m:r>
                        </m:e>
                      </m:d>
                    </m:oMath>
                  </m:oMathPara>
                </a14:m>
                <a:endParaRPr lang="en-US" sz="1800" dirty="0"/>
              </a:p>
              <a:p>
                <a:pPr marL="0" indent="0">
                  <a:buNone/>
                </a:pPr>
                <a:r>
                  <a:rPr lang="ro-RO" sz="1800" dirty="0"/>
                  <a:t>unde, pentru </a:t>
                </a:r>
                <a14:m>
                  <m:oMath xmlns:m="http://schemas.openxmlformats.org/officeDocument/2006/math">
                    <m:r>
                      <a:rPr lang="ro-RO" sz="1800" i="1">
                        <a:latin typeface="Cambria Math"/>
                      </a:rPr>
                      <m:t>𝑡</m:t>
                    </m:r>
                    <m:r>
                      <a:rPr lang="ro-RO" sz="1800" i="1">
                        <a:latin typeface="Cambria Math"/>
                      </a:rPr>
                      <m:t>≤</m:t>
                    </m:r>
                    <m:r>
                      <a:rPr lang="ro-RO" sz="1800" i="1">
                        <a:latin typeface="Cambria Math"/>
                      </a:rPr>
                      <m:t>𝑙</m:t>
                    </m:r>
                    <m:r>
                      <a:rPr lang="ro-RO" sz="1800" i="1">
                        <a:latin typeface="Cambria Math"/>
                      </a:rPr>
                      <m:t>≤</m:t>
                    </m:r>
                    <m:r>
                      <a:rPr lang="ro-RO" sz="1800" i="1">
                        <a:latin typeface="Cambria Math"/>
                      </a:rPr>
                      <m:t>𝑁</m:t>
                    </m:r>
                    <m:r>
                      <a:rPr lang="ro-RO" sz="1800" i="1">
                        <a:latin typeface="Cambria Math"/>
                      </a:rPr>
                      <m:t>+</m:t>
                    </m:r>
                    <m:r>
                      <a:rPr lang="ro-RO" sz="1800" i="1">
                        <a:latin typeface="Cambria Math"/>
                      </a:rPr>
                      <m:t>𝑡</m:t>
                    </m:r>
                    <m:r>
                      <a:rPr lang="ro-RO" sz="1800" i="1">
                        <a:latin typeface="Cambria Math"/>
                      </a:rPr>
                      <m:t>−1,  </m:t>
                    </m:r>
                    <m:r>
                      <a:rPr lang="ro-RO" sz="1800" i="1">
                        <a:latin typeface="Cambria Math"/>
                      </a:rPr>
                      <m:t>𝑡</m:t>
                    </m:r>
                    <m:r>
                      <a:rPr lang="ro-RO" sz="1800" i="1">
                        <a:latin typeface="Cambria Math"/>
                      </a:rPr>
                      <m:t>≤</m:t>
                    </m:r>
                    <m:r>
                      <a:rPr lang="en-US" sz="1800" b="0" i="1" smtClean="0">
                        <a:latin typeface="Cambria Math"/>
                      </a:rPr>
                      <m:t>𝑐</m:t>
                    </m:r>
                    <m:r>
                      <a:rPr lang="ro-RO" sz="1800" i="1">
                        <a:latin typeface="Cambria Math"/>
                      </a:rPr>
                      <m:t>≤</m:t>
                    </m:r>
                    <m:r>
                      <a:rPr lang="ro-RO" sz="1800" i="1">
                        <a:latin typeface="Cambria Math"/>
                      </a:rPr>
                      <m:t>𝑀</m:t>
                    </m:r>
                    <m:r>
                      <a:rPr lang="ro-RO" sz="1800" i="1">
                        <a:latin typeface="Cambria Math"/>
                      </a:rPr>
                      <m:t>+</m:t>
                    </m:r>
                    <m:r>
                      <a:rPr lang="ro-RO" sz="1800" i="1">
                        <a:latin typeface="Cambria Math"/>
                      </a:rPr>
                      <m:t>𝑡</m:t>
                    </m:r>
                    <m:r>
                      <a:rPr lang="ro-RO" sz="1800" i="1">
                        <a:latin typeface="Cambria Math"/>
                      </a:rPr>
                      <m:t>−1</m:t>
                    </m:r>
                  </m:oMath>
                </a14:m>
                <a:endParaRPr lang="en-US" sz="1800" dirty="0"/>
              </a:p>
              <a:p>
                <a:pPr marL="0" indent="0">
                  <a:buNone/>
                </a:pPr>
                <a14:m>
                  <m:oMathPara xmlns:m="http://schemas.openxmlformats.org/officeDocument/2006/math">
                    <m:oMathParaPr>
                      <m:jc m:val="centerGroup"/>
                    </m:oMathParaPr>
                    <m:oMath xmlns:m="http://schemas.openxmlformats.org/officeDocument/2006/math">
                      <m:sSub>
                        <m:sSubPr>
                          <m:ctrlPr>
                            <a:rPr lang="en-US" sz="1800" i="1">
                              <a:latin typeface="Cambria Math"/>
                            </a:rPr>
                          </m:ctrlPr>
                        </m:sSubPr>
                        <m:e>
                          <m:acc>
                            <m:accPr>
                              <m:chr m:val="̃"/>
                              <m:ctrlPr>
                                <a:rPr lang="en-US" sz="1800" i="1">
                                  <a:latin typeface="Cambria Math"/>
                                </a:rPr>
                              </m:ctrlPr>
                            </m:accPr>
                            <m:e>
                              <m:r>
                                <a:rPr lang="ro-RO" sz="1800" i="1">
                                  <a:latin typeface="Cambria Math"/>
                                </a:rPr>
                                <m:t>𝑓</m:t>
                              </m:r>
                            </m:e>
                          </m:acc>
                        </m:e>
                        <m:sub>
                          <m:r>
                            <a:rPr lang="ro-RO" sz="1800" i="1">
                              <a:latin typeface="Cambria Math"/>
                            </a:rPr>
                            <m:t>𝑐</m:t>
                          </m:r>
                        </m:sub>
                      </m:sSub>
                      <m:d>
                        <m:dPr>
                          <m:ctrlPr>
                            <a:rPr lang="en-US" sz="1800" i="1">
                              <a:latin typeface="Cambria Math"/>
                            </a:rPr>
                          </m:ctrlPr>
                        </m:dPr>
                        <m:e>
                          <m:r>
                            <a:rPr lang="ro-RO" sz="1800" i="1">
                              <a:latin typeface="Cambria Math"/>
                            </a:rPr>
                            <m:t>𝑙</m:t>
                          </m:r>
                          <m:r>
                            <a:rPr lang="ro-RO" sz="1800" i="1">
                              <a:latin typeface="Cambria Math"/>
                            </a:rPr>
                            <m:t>,</m:t>
                          </m:r>
                          <m:r>
                            <a:rPr lang="ro-RO" sz="1800" i="1">
                              <a:latin typeface="Cambria Math"/>
                            </a:rPr>
                            <m:t>𝑐</m:t>
                          </m:r>
                        </m:e>
                      </m:d>
                      <m:r>
                        <a:rPr lang="ro-RO" sz="1800" i="1">
                          <a:latin typeface="Cambria Math"/>
                        </a:rPr>
                        <m:t>=</m:t>
                      </m:r>
                      <m:sSubSup>
                        <m:sSubSupPr>
                          <m:ctrlPr>
                            <a:rPr lang="en-US" sz="1800" i="1">
                              <a:latin typeface="Cambria Math"/>
                            </a:rPr>
                          </m:ctrlPr>
                        </m:sSubSupPr>
                        <m:e>
                          <m:r>
                            <a:rPr lang="ro-RO" sz="1800" i="1">
                              <a:latin typeface="Cambria Math"/>
                            </a:rPr>
                            <m:t>𝐼</m:t>
                          </m:r>
                        </m:e>
                        <m:sub>
                          <m:r>
                            <a:rPr lang="ro-RO" sz="1800" i="1">
                              <a:latin typeface="Cambria Math"/>
                            </a:rPr>
                            <m:t>𝑙</m:t>
                          </m:r>
                          <m:r>
                            <a:rPr lang="ro-RO" sz="1800" i="1">
                              <a:latin typeface="Cambria Math"/>
                            </a:rPr>
                            <m:t>,</m:t>
                          </m:r>
                          <m:r>
                            <a:rPr lang="ro-RO" sz="1800" i="1">
                              <a:latin typeface="Cambria Math"/>
                            </a:rPr>
                            <m:t>𝑐</m:t>
                          </m:r>
                        </m:sub>
                        <m:sup>
                          <m:d>
                            <m:dPr>
                              <m:begChr m:val="["/>
                              <m:endChr m:val="]"/>
                              <m:ctrlPr>
                                <a:rPr lang="en-US" sz="1800" i="1">
                                  <a:latin typeface="Cambria Math"/>
                                </a:rPr>
                              </m:ctrlPr>
                            </m:dPr>
                            <m:e>
                              <m:f>
                                <m:fPr>
                                  <m:ctrlPr>
                                    <a:rPr lang="en-US" sz="1800" i="1">
                                      <a:latin typeface="Cambria Math"/>
                                    </a:rPr>
                                  </m:ctrlPr>
                                </m:fPr>
                                <m:num>
                                  <m:sSup>
                                    <m:sSupPr>
                                      <m:ctrlPr>
                                        <a:rPr lang="en-US" sz="1800" i="1">
                                          <a:latin typeface="Cambria Math"/>
                                        </a:rPr>
                                      </m:ctrlPr>
                                    </m:sSupPr>
                                    <m:e>
                                      <m:r>
                                        <a:rPr lang="ro-RO" sz="1800" i="1">
                                          <a:latin typeface="Cambria Math"/>
                                        </a:rPr>
                                        <m:t>𝑛</m:t>
                                      </m:r>
                                    </m:e>
                                    <m:sup>
                                      <m:r>
                                        <a:rPr lang="ro-RO" sz="1800" i="1">
                                          <a:latin typeface="Cambria Math"/>
                                        </a:rPr>
                                        <m:t>2</m:t>
                                      </m:r>
                                    </m:sup>
                                  </m:sSup>
                                  <m:r>
                                    <a:rPr lang="ro-RO" sz="1800" i="1">
                                      <a:latin typeface="Cambria Math"/>
                                    </a:rPr>
                                    <m:t>+1</m:t>
                                  </m:r>
                                </m:num>
                                <m:den>
                                  <m:r>
                                    <a:rPr lang="ro-RO" sz="1800" i="1">
                                      <a:latin typeface="Cambria Math"/>
                                    </a:rPr>
                                    <m:t>2</m:t>
                                  </m:r>
                                </m:den>
                              </m:f>
                            </m:e>
                          </m:d>
                        </m:sup>
                      </m:sSubSup>
                    </m:oMath>
                  </m:oMathPara>
                </a14:m>
                <a:endParaRPr lang="en-US" sz="1800" dirty="0"/>
              </a:p>
              <a:p>
                <a:pPr marL="0" indent="0">
                  <a:buNone/>
                </a:pPr>
                <a:r>
                  <a:rPr lang="ro-RO" sz="1800" dirty="0"/>
                  <a:t>și </a:t>
                </a:r>
                <a14:m>
                  <m:oMath xmlns:m="http://schemas.openxmlformats.org/officeDocument/2006/math">
                    <m:sSub>
                      <m:sSubPr>
                        <m:ctrlPr>
                          <a:rPr lang="en-US" sz="1800" i="1">
                            <a:latin typeface="Cambria Math"/>
                          </a:rPr>
                        </m:ctrlPr>
                      </m:sSubPr>
                      <m:e>
                        <m:acc>
                          <m:accPr>
                            <m:chr m:val="̃"/>
                            <m:ctrlPr>
                              <a:rPr lang="en-US" sz="1800" i="1">
                                <a:latin typeface="Cambria Math"/>
                              </a:rPr>
                            </m:ctrlPr>
                          </m:accPr>
                          <m:e>
                            <m:r>
                              <a:rPr lang="ro-RO" sz="1800" i="1">
                                <a:latin typeface="Cambria Math"/>
                              </a:rPr>
                              <m:t>𝑓</m:t>
                            </m:r>
                          </m:e>
                        </m:acc>
                      </m:e>
                      <m:sub>
                        <m:r>
                          <a:rPr lang="ro-RO" sz="1800" i="1">
                            <a:latin typeface="Cambria Math"/>
                          </a:rPr>
                          <m:t>𝑐</m:t>
                        </m:r>
                      </m:sub>
                    </m:sSub>
                    <m:d>
                      <m:dPr>
                        <m:ctrlPr>
                          <a:rPr lang="en-US" sz="1800" i="1">
                            <a:latin typeface="Cambria Math"/>
                          </a:rPr>
                        </m:ctrlPr>
                      </m:dPr>
                      <m:e>
                        <m:r>
                          <a:rPr lang="ro-RO" sz="1800" i="1">
                            <a:latin typeface="Cambria Math"/>
                          </a:rPr>
                          <m:t>𝑙</m:t>
                        </m:r>
                        <m:r>
                          <a:rPr lang="ro-RO" sz="1800" i="1">
                            <a:latin typeface="Cambria Math"/>
                          </a:rPr>
                          <m:t>,</m:t>
                        </m:r>
                        <m:r>
                          <a:rPr lang="ro-RO" sz="1800" i="1">
                            <a:latin typeface="Cambria Math"/>
                          </a:rPr>
                          <m:t>𝑐</m:t>
                        </m:r>
                      </m:e>
                    </m:d>
                    <m:r>
                      <a:rPr lang="ro-RO" sz="1800" i="1">
                        <a:latin typeface="Cambria Math"/>
                      </a:rPr>
                      <m:t>=0</m:t>
                    </m:r>
                  </m:oMath>
                </a14:m>
                <a:r>
                  <a:rPr lang="ro-RO" sz="1800" dirty="0"/>
                  <a:t> în rest</a:t>
                </a:r>
                <a:r>
                  <a:rPr lang="ro-RO" sz="1800" dirty="0" smtClean="0"/>
                  <a:t>.</a:t>
                </a:r>
                <a:endParaRPr lang="en-US" sz="1800" dirty="0" smtClean="0"/>
              </a:p>
              <a:p>
                <a:pPr marL="0" indent="0">
                  <a:buNone/>
                </a:pPr>
                <a:endParaRPr lang="en-US" sz="1800" dirty="0"/>
              </a:p>
              <a:p>
                <a:pPr algn="just">
                  <a:buFont typeface="Wingdings" panose="05000000000000000000" pitchFamily="2" charset="2"/>
                  <a:buChar char="q"/>
                </a:pPr>
                <a:r>
                  <a:rPr lang="ro-RO" sz="1800" dirty="0" smtClean="0"/>
                  <a:t>Efectul aplicării</a:t>
                </a:r>
                <a:r>
                  <a:rPr lang="en-US" sz="1800" dirty="0"/>
                  <a:t>:</a:t>
                </a:r>
                <a:r>
                  <a:rPr lang="ro-RO" sz="1800" dirty="0" smtClean="0"/>
                  <a:t> eliminarea </a:t>
                </a:r>
                <a:r>
                  <a:rPr lang="ro-RO" sz="1800" dirty="0" smtClean="0"/>
                  <a:t>zgomotului, nivelarea </a:t>
                </a:r>
                <a:r>
                  <a:rPr lang="ro-RO" sz="1800" dirty="0"/>
                  <a:t>imaginii. Gradul de nivelare este cu atât mai mare cu cât dimensiunea filtrului este mai mare, deci este recomandat utilizarea măștilor de dimensiune mică (</a:t>
                </a:r>
                <a14:m>
                  <m:oMath xmlns:m="http://schemas.openxmlformats.org/officeDocument/2006/math">
                    <m:r>
                      <a:rPr lang="ro-RO" sz="1800" i="1">
                        <a:latin typeface="Cambria Math"/>
                      </a:rPr>
                      <m:t>3×3, 5×5</m:t>
                    </m:r>
                  </m:oMath>
                </a14:m>
                <a:r>
                  <a:rPr lang="ro-RO" sz="1800" dirty="0"/>
                  <a:t>). De exemplu, în cazul zgomotului de tip impuls este recomandată folosirea repetată a filtrului median de dimensiune </a:t>
                </a:r>
                <a14:m>
                  <m:oMath xmlns:m="http://schemas.openxmlformats.org/officeDocument/2006/math">
                    <m:r>
                      <a:rPr lang="ro-RO" sz="1800" i="1">
                        <a:latin typeface="Cambria Math"/>
                      </a:rPr>
                      <m:t>3×3</m:t>
                    </m:r>
                  </m:oMath>
                </a14:m>
                <a:r>
                  <a:rPr lang="en-US" sz="1800" dirty="0" smtClean="0"/>
                  <a:t>.</a:t>
                </a:r>
              </a:p>
            </p:txBody>
          </p:sp>
        </mc:Choice>
        <mc:Fallback>
          <p:sp>
            <p:nvSpPr>
              <p:cNvPr id="6147" name="Rectangle 3"/>
              <p:cNvSpPr>
                <a:spLocks noGrp="1" noRot="1" noChangeAspect="1" noMove="1" noResize="1" noEditPoints="1" noAdjustHandles="1" noChangeArrowheads="1" noChangeShapeType="1" noTextEdit="1"/>
              </p:cNvSpPr>
              <p:nvPr>
                <p:ph type="body" sz="half" idx="1"/>
              </p:nvPr>
            </p:nvSpPr>
            <p:spPr>
              <a:xfrm>
                <a:off x="457200" y="533400"/>
                <a:ext cx="8229600" cy="6049962"/>
              </a:xfrm>
              <a:blipFill rotWithShape="1">
                <a:blip r:embed="rId2"/>
                <a:stretch>
                  <a:fillRect l="-593" t="-504" r="-593"/>
                </a:stretch>
              </a:blipFill>
            </p:spPr>
            <p:txBody>
              <a:bodyPr/>
              <a:lstStyle/>
              <a:p>
                <a:r>
                  <a:rPr lang="en-US">
                    <a:noFill/>
                  </a:rPr>
                  <a:t> </a:t>
                </a:r>
              </a:p>
            </p:txBody>
          </p:sp>
        </mc:Fallback>
      </mc:AlternateContent>
      <p:sp>
        <p:nvSpPr>
          <p:cNvPr id="6148"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49" name="Rectangle 11"/>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0"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1" name="Rectangle 15"/>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2"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3"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4"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5"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6"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7"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8"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9"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0"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1"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2"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3"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4" name="Rectangle 4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5" name="Rectangle 52"/>
          <p:cNvSpPr>
            <a:spLocks noChangeArrowheads="1"/>
          </p:cNvSpPr>
          <p:nvPr/>
        </p:nvSpPr>
        <p:spPr bwMode="auto">
          <a:xfrm>
            <a:off x="0" y="1828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6" name="Rectangle 54"/>
          <p:cNvSpPr>
            <a:spLocks noChangeArrowheads="1"/>
          </p:cNvSpPr>
          <p:nvPr/>
        </p:nvSpPr>
        <p:spPr bwMode="auto">
          <a:xfrm>
            <a:off x="0" y="1485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Tree>
    <p:extLst>
      <p:ext uri="{BB962C8B-B14F-4D97-AF65-F5344CB8AC3E}">
        <p14:creationId xmlns:p14="http://schemas.microsoft.com/office/powerpoint/2010/main" val="30466446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147" name="Rectangle 3"/>
              <p:cNvSpPr>
                <a:spLocks noGrp="1" noChangeArrowheads="1"/>
              </p:cNvSpPr>
              <p:nvPr>
                <p:ph type="body" sz="half" idx="1"/>
              </p:nvPr>
            </p:nvSpPr>
            <p:spPr>
              <a:xfrm>
                <a:off x="457200" y="817563"/>
                <a:ext cx="8229600" cy="6049962"/>
              </a:xfrm>
            </p:spPr>
            <p:txBody>
              <a:bodyPr/>
              <a:lstStyle/>
              <a:p>
                <a:pPr marL="0" indent="0" algn="just">
                  <a:buNone/>
                </a:pPr>
                <a:r>
                  <a:rPr lang="ro-RO" sz="1800" b="1" dirty="0" smtClean="0"/>
                  <a:t>Exemplu</a:t>
                </a:r>
                <a:r>
                  <a:rPr lang="en-US" sz="1800" b="1" dirty="0" smtClean="0"/>
                  <a:t>: </a:t>
                </a:r>
                <a:r>
                  <a:rPr lang="en-US" sz="1800" dirty="0" err="1" smtClean="0"/>
                  <a:t>aplicarea</a:t>
                </a:r>
                <a:r>
                  <a:rPr lang="en-US" sz="1800" dirty="0" smtClean="0"/>
                  <a:t> </a:t>
                </a:r>
                <a:r>
                  <a:rPr lang="ro-RO" sz="1800" dirty="0" smtClean="0"/>
                  <a:t>succesivă a filtrului median cu masca </a:t>
                </a:r>
                <a14:m>
                  <m:oMath xmlns:m="http://schemas.openxmlformats.org/officeDocument/2006/math">
                    <m:r>
                      <a:rPr lang="ro-RO" sz="1800" b="0" i="1" smtClean="0">
                        <a:latin typeface="Cambria Math"/>
                      </a:rPr>
                      <m:t>3</m:t>
                    </m:r>
                    <m:r>
                      <a:rPr lang="ro-RO" sz="1800" i="1">
                        <a:latin typeface="Cambria Math"/>
                        <a:ea typeface="Cambria Math"/>
                      </a:rPr>
                      <m:t>×</m:t>
                    </m:r>
                    <m:r>
                      <a:rPr lang="ro-RO" sz="1800" b="0" i="1" smtClean="0">
                        <a:latin typeface="Cambria Math"/>
                        <a:ea typeface="Cambria Math"/>
                      </a:rPr>
                      <m:t>3</m:t>
                    </m:r>
                  </m:oMath>
                </a14:m>
                <a:r>
                  <a:rPr lang="ro-RO" sz="1800" dirty="0" smtClean="0"/>
                  <a:t> (a. Imaginea inițială, perturbată cu zgomot impuls bipolar</a:t>
                </a:r>
                <a:r>
                  <a:rPr lang="en-US" sz="1800" dirty="0" smtClean="0"/>
                  <a:t>; </a:t>
                </a:r>
                <a:r>
                  <a:rPr lang="ro-RO" sz="1800" dirty="0" smtClean="0"/>
                  <a:t>b. </a:t>
                </a:r>
                <a:r>
                  <a:rPr lang="ro-RO" sz="1800" dirty="0"/>
                  <a:t>r</a:t>
                </a:r>
                <a:r>
                  <a:rPr lang="ro-RO" sz="1800" dirty="0" smtClean="0"/>
                  <a:t>ezultatul aplicării filtrului median asupra imaginii a.</a:t>
                </a:r>
                <a:r>
                  <a:rPr lang="en-US" sz="1800" dirty="0" smtClean="0"/>
                  <a:t>; c. </a:t>
                </a:r>
                <a:r>
                  <a:rPr lang="en-US" sz="1800" dirty="0" err="1" smtClean="0"/>
                  <a:t>rezultatul</a:t>
                </a:r>
                <a:r>
                  <a:rPr lang="en-US" sz="1800" dirty="0" smtClean="0"/>
                  <a:t> </a:t>
                </a:r>
                <a:r>
                  <a:rPr lang="en-US" sz="1800" dirty="0" err="1" smtClean="0"/>
                  <a:t>aplic</a:t>
                </a:r>
                <a:r>
                  <a:rPr lang="ro-RO" sz="1800" dirty="0" smtClean="0"/>
                  <a:t>ării filtrului median asupra imaginii b.)</a:t>
                </a:r>
                <a:endParaRPr lang="en-US" sz="1800" dirty="0" smtClean="0"/>
              </a:p>
            </p:txBody>
          </p:sp>
        </mc:Choice>
        <mc:Fallback xmlns="">
          <p:sp>
            <p:nvSpPr>
              <p:cNvPr id="6147" name="Rectangle 3"/>
              <p:cNvSpPr>
                <a:spLocks noGrp="1" noRot="1" noChangeAspect="1" noMove="1" noResize="1" noEditPoints="1" noAdjustHandles="1" noChangeArrowheads="1" noChangeShapeType="1" noTextEdit="1"/>
              </p:cNvSpPr>
              <p:nvPr>
                <p:ph type="body" sz="half" idx="1"/>
              </p:nvPr>
            </p:nvSpPr>
            <p:spPr>
              <a:xfrm>
                <a:off x="457200" y="817563"/>
                <a:ext cx="8229600" cy="6049962"/>
              </a:xfrm>
              <a:blipFill rotWithShape="1">
                <a:blip r:embed="rId2"/>
                <a:stretch>
                  <a:fillRect l="-593" t="-504" r="-593"/>
                </a:stretch>
              </a:blipFill>
            </p:spPr>
            <p:txBody>
              <a:bodyPr/>
              <a:lstStyle/>
              <a:p>
                <a:r>
                  <a:rPr lang="en-US">
                    <a:noFill/>
                  </a:rPr>
                  <a:t> </a:t>
                </a:r>
              </a:p>
            </p:txBody>
          </p:sp>
        </mc:Fallback>
      </mc:AlternateContent>
      <p:sp>
        <p:nvSpPr>
          <p:cNvPr id="6148"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49" name="Rectangle 11"/>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0"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1" name="Rectangle 15"/>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2"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3"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4"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5"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6"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7"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8"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9"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0"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1"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2"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3"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4" name="Rectangle 4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5" name="Rectangle 52"/>
          <p:cNvSpPr>
            <a:spLocks noChangeArrowheads="1"/>
          </p:cNvSpPr>
          <p:nvPr/>
        </p:nvSpPr>
        <p:spPr bwMode="auto">
          <a:xfrm>
            <a:off x="0" y="1828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6" name="Rectangle 54"/>
          <p:cNvSpPr>
            <a:spLocks noChangeArrowheads="1"/>
          </p:cNvSpPr>
          <p:nvPr/>
        </p:nvSpPr>
        <p:spPr bwMode="auto">
          <a:xfrm>
            <a:off x="0" y="1485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pic>
        <p:nvPicPr>
          <p:cNvPr id="22" name="Picture 21"/>
          <p:cNvPicPr/>
          <p:nvPr/>
        </p:nvPicPr>
        <p:blipFill rotWithShape="1">
          <a:blip r:embed="rId3"/>
          <a:srcRect l="26122" t="33067" r="26122" b="38427"/>
          <a:stretch/>
        </p:blipFill>
        <p:spPr bwMode="auto">
          <a:xfrm>
            <a:off x="1066800" y="2185987"/>
            <a:ext cx="6553200" cy="22955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97124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147" name="Rectangle 3"/>
              <p:cNvSpPr>
                <a:spLocks noGrp="1" noChangeArrowheads="1"/>
              </p:cNvSpPr>
              <p:nvPr>
                <p:ph type="body" sz="half" idx="1"/>
              </p:nvPr>
            </p:nvSpPr>
            <p:spPr>
              <a:xfrm>
                <a:off x="457200" y="533400"/>
                <a:ext cx="8229600" cy="6049962"/>
              </a:xfrm>
            </p:spPr>
            <p:txBody>
              <a:bodyPr/>
              <a:lstStyle/>
              <a:p>
                <a:pPr>
                  <a:buFont typeface="Wingdings" panose="05000000000000000000" pitchFamily="2" charset="2"/>
                  <a:buChar char="q"/>
                </a:pPr>
                <a:r>
                  <a:rPr lang="ro-RO" sz="1800" b="1" dirty="0" smtClean="0"/>
                  <a:t>Filtrele </a:t>
                </a:r>
                <a:r>
                  <a:rPr lang="ro-RO" sz="1800" b="1" dirty="0"/>
                  <a:t>de ordine maxim şi minim</a:t>
                </a:r>
                <a:r>
                  <a:rPr lang="ro-RO" sz="1800" dirty="0"/>
                  <a:t> transformă imaginea </a:t>
                </a:r>
                <a:r>
                  <a:rPr lang="ro-RO" sz="1800" i="1" dirty="0"/>
                  <a:t>g</a:t>
                </a:r>
                <a:r>
                  <a:rPr lang="ro-RO" sz="1800" dirty="0"/>
                  <a:t> conform relaţiilor,</a:t>
                </a:r>
                <a:endParaRPr lang="en-US" sz="1800" dirty="0"/>
              </a:p>
              <a:p>
                <a:pPr marL="0" lvl="0" indent="0">
                  <a:buNone/>
                </a:pPr>
                <a:r>
                  <a:rPr lang="ro-RO" sz="1800" dirty="0"/>
                  <a:t>filtrul </a:t>
                </a:r>
                <a:r>
                  <a:rPr lang="ro-RO" sz="1800" i="1" dirty="0"/>
                  <a:t>maxim</a:t>
                </a:r>
                <a:r>
                  <a:rPr lang="ro-RO" sz="1800" dirty="0"/>
                  <a:t>, </a:t>
                </a:r>
                <a:endParaRPr lang="en-US" sz="1800" dirty="0"/>
              </a:p>
              <a:p>
                <a:pPr marL="0" indent="0">
                  <a:buNone/>
                </a:pPr>
                <a14:m>
                  <m:oMathPara xmlns:m="http://schemas.openxmlformats.org/officeDocument/2006/math">
                    <m:oMathParaPr>
                      <m:jc m:val="centerGroup"/>
                    </m:oMathParaPr>
                    <m:oMath xmlns:m="http://schemas.openxmlformats.org/officeDocument/2006/math">
                      <m:acc>
                        <m:accPr>
                          <m:chr m:val="̃"/>
                          <m:ctrlPr>
                            <a:rPr lang="en-US" sz="1800" i="1">
                              <a:latin typeface="Cambria Math"/>
                            </a:rPr>
                          </m:ctrlPr>
                        </m:accPr>
                        <m:e>
                          <m:r>
                            <a:rPr lang="ro-RO" sz="1800" i="1">
                              <a:latin typeface="Cambria Math"/>
                            </a:rPr>
                            <m:t>𝑓</m:t>
                          </m:r>
                        </m:e>
                      </m:acc>
                      <m:r>
                        <a:rPr lang="ro-RO" sz="1800" i="1">
                          <a:latin typeface="Cambria Math"/>
                        </a:rPr>
                        <m:t>=</m:t>
                      </m:r>
                      <m:sSub>
                        <m:sSubPr>
                          <m:ctrlPr>
                            <a:rPr lang="en-US" sz="1800" i="1">
                              <a:latin typeface="Cambria Math"/>
                            </a:rPr>
                          </m:ctrlPr>
                        </m:sSubPr>
                        <m:e>
                          <m:acc>
                            <m:accPr>
                              <m:chr m:val="̃"/>
                              <m:ctrlPr>
                                <a:rPr lang="en-US" sz="1800" i="1">
                                  <a:latin typeface="Cambria Math"/>
                                </a:rPr>
                              </m:ctrlPr>
                            </m:accPr>
                            <m:e>
                              <m:r>
                                <a:rPr lang="ro-RO" sz="1800" i="1">
                                  <a:latin typeface="Cambria Math"/>
                                </a:rPr>
                                <m:t>𝑓</m:t>
                              </m:r>
                            </m:e>
                          </m:acc>
                        </m:e>
                        <m:sub>
                          <m:r>
                            <a:rPr lang="ro-RO" sz="1800" i="1">
                              <a:latin typeface="Cambria Math"/>
                            </a:rPr>
                            <m:t>𝑐</m:t>
                          </m:r>
                        </m:sub>
                      </m:sSub>
                      <m:d>
                        <m:dPr>
                          <m:ctrlPr>
                            <a:rPr lang="en-US" sz="1800" i="1">
                              <a:latin typeface="Cambria Math"/>
                            </a:rPr>
                          </m:ctrlPr>
                        </m:dPr>
                        <m:e>
                          <m:r>
                            <a:rPr lang="ro-RO" sz="1800" i="1">
                              <a:latin typeface="Cambria Math"/>
                            </a:rPr>
                            <m:t>𝑡</m:t>
                          </m:r>
                          <m:r>
                            <a:rPr lang="ro-RO" sz="1800" i="1">
                              <a:latin typeface="Cambria Math"/>
                            </a:rPr>
                            <m:t>:</m:t>
                          </m:r>
                          <m:r>
                            <a:rPr lang="ro-RO" sz="1800" i="1">
                              <a:latin typeface="Cambria Math"/>
                            </a:rPr>
                            <m:t>𝑁</m:t>
                          </m:r>
                          <m:r>
                            <a:rPr lang="ro-RO" sz="1800" i="1">
                              <a:latin typeface="Cambria Math"/>
                            </a:rPr>
                            <m:t>+</m:t>
                          </m:r>
                          <m:r>
                            <a:rPr lang="ro-RO" sz="1800" i="1">
                              <a:latin typeface="Cambria Math"/>
                            </a:rPr>
                            <m:t>𝑡</m:t>
                          </m:r>
                          <m:r>
                            <a:rPr lang="ro-RO" sz="1800" i="1">
                              <a:latin typeface="Cambria Math"/>
                            </a:rPr>
                            <m:t>−1,</m:t>
                          </m:r>
                          <m:r>
                            <a:rPr lang="ro-RO" sz="1800" i="1">
                              <a:latin typeface="Cambria Math"/>
                            </a:rPr>
                            <m:t>𝑡</m:t>
                          </m:r>
                          <m:r>
                            <a:rPr lang="ro-RO" sz="1800" i="1">
                              <a:latin typeface="Cambria Math"/>
                            </a:rPr>
                            <m:t>:</m:t>
                          </m:r>
                          <m:r>
                            <a:rPr lang="ro-RO" sz="1800" i="1">
                              <a:latin typeface="Cambria Math"/>
                            </a:rPr>
                            <m:t>𝑀</m:t>
                          </m:r>
                          <m:r>
                            <a:rPr lang="ro-RO" sz="1800" i="1">
                              <a:latin typeface="Cambria Math"/>
                            </a:rPr>
                            <m:t>+</m:t>
                          </m:r>
                          <m:r>
                            <a:rPr lang="ro-RO" sz="1800" i="1">
                              <a:latin typeface="Cambria Math"/>
                            </a:rPr>
                            <m:t>𝑡</m:t>
                          </m:r>
                          <m:r>
                            <a:rPr lang="ro-RO" sz="1800" i="1">
                              <a:latin typeface="Cambria Math"/>
                            </a:rPr>
                            <m:t>−1</m:t>
                          </m:r>
                        </m:e>
                      </m:d>
                    </m:oMath>
                  </m:oMathPara>
                </a14:m>
                <a:endParaRPr lang="en-US" sz="1800" dirty="0"/>
              </a:p>
              <a:p>
                <a:pPr marL="0" indent="0">
                  <a:buNone/>
                </a:pPr>
                <a:r>
                  <a:rPr lang="ro-RO" sz="1800" dirty="0" smtClean="0"/>
                  <a:t>unde, pentru </a:t>
                </a:r>
                <a14:m>
                  <m:oMath xmlns:m="http://schemas.openxmlformats.org/officeDocument/2006/math">
                    <m:r>
                      <a:rPr lang="ro-RO" sz="1800" i="1">
                        <a:latin typeface="Cambria Math"/>
                      </a:rPr>
                      <m:t>𝑡</m:t>
                    </m:r>
                    <m:r>
                      <a:rPr lang="ro-RO" sz="1800" i="1">
                        <a:latin typeface="Cambria Math"/>
                      </a:rPr>
                      <m:t>≤</m:t>
                    </m:r>
                    <m:r>
                      <a:rPr lang="ro-RO" sz="1800" i="1">
                        <a:latin typeface="Cambria Math"/>
                      </a:rPr>
                      <m:t>𝑙</m:t>
                    </m:r>
                    <m:r>
                      <a:rPr lang="ro-RO" sz="1800" i="1">
                        <a:latin typeface="Cambria Math"/>
                      </a:rPr>
                      <m:t>≤</m:t>
                    </m:r>
                    <m:r>
                      <a:rPr lang="ro-RO" sz="1800" i="1">
                        <a:latin typeface="Cambria Math"/>
                      </a:rPr>
                      <m:t>𝑁</m:t>
                    </m:r>
                    <m:r>
                      <a:rPr lang="ro-RO" sz="1800" i="1">
                        <a:latin typeface="Cambria Math"/>
                      </a:rPr>
                      <m:t>+</m:t>
                    </m:r>
                    <m:r>
                      <a:rPr lang="ro-RO" sz="1800" i="1">
                        <a:latin typeface="Cambria Math"/>
                      </a:rPr>
                      <m:t>𝑡</m:t>
                    </m:r>
                    <m:r>
                      <a:rPr lang="ro-RO" sz="1800" i="1">
                        <a:latin typeface="Cambria Math"/>
                      </a:rPr>
                      <m:t>−1,  </m:t>
                    </m:r>
                    <m:r>
                      <a:rPr lang="ro-RO" sz="1800" i="1">
                        <a:latin typeface="Cambria Math"/>
                      </a:rPr>
                      <m:t>𝑡</m:t>
                    </m:r>
                    <m:r>
                      <a:rPr lang="ro-RO" sz="1800" i="1">
                        <a:latin typeface="Cambria Math"/>
                      </a:rPr>
                      <m:t>≤</m:t>
                    </m:r>
                    <m:r>
                      <a:rPr lang="en-US" sz="1800" b="0" i="1" smtClean="0">
                        <a:latin typeface="Cambria Math"/>
                      </a:rPr>
                      <m:t>𝑐</m:t>
                    </m:r>
                    <m:r>
                      <a:rPr lang="ro-RO" sz="1800" i="1">
                        <a:latin typeface="Cambria Math"/>
                      </a:rPr>
                      <m:t>≤</m:t>
                    </m:r>
                    <m:r>
                      <a:rPr lang="ro-RO" sz="1800" i="1">
                        <a:latin typeface="Cambria Math"/>
                      </a:rPr>
                      <m:t>𝑀</m:t>
                    </m:r>
                    <m:r>
                      <a:rPr lang="ro-RO" sz="1800" i="1">
                        <a:latin typeface="Cambria Math"/>
                      </a:rPr>
                      <m:t>+</m:t>
                    </m:r>
                    <m:r>
                      <a:rPr lang="ro-RO" sz="1800" i="1">
                        <a:latin typeface="Cambria Math"/>
                      </a:rPr>
                      <m:t>𝑡</m:t>
                    </m:r>
                    <m:r>
                      <a:rPr lang="ro-RO" sz="1800" i="1">
                        <a:latin typeface="Cambria Math"/>
                      </a:rPr>
                      <m:t>−1</m:t>
                    </m:r>
                  </m:oMath>
                </a14:m>
                <a:endParaRPr lang="en-US" sz="1800" dirty="0"/>
              </a:p>
              <a:p>
                <a:pPr marL="0" indent="0">
                  <a:buNone/>
                </a:pPr>
                <a14:m>
                  <m:oMathPara xmlns:m="http://schemas.openxmlformats.org/officeDocument/2006/math">
                    <m:oMathParaPr>
                      <m:jc m:val="centerGroup"/>
                    </m:oMathParaPr>
                    <m:oMath xmlns:m="http://schemas.openxmlformats.org/officeDocument/2006/math">
                      <m:sSub>
                        <m:sSubPr>
                          <m:ctrlPr>
                            <a:rPr lang="en-US" sz="1800" i="1">
                              <a:latin typeface="Cambria Math"/>
                            </a:rPr>
                          </m:ctrlPr>
                        </m:sSubPr>
                        <m:e>
                          <m:acc>
                            <m:accPr>
                              <m:chr m:val="̃"/>
                              <m:ctrlPr>
                                <a:rPr lang="en-US" sz="1800" i="1">
                                  <a:latin typeface="Cambria Math"/>
                                </a:rPr>
                              </m:ctrlPr>
                            </m:accPr>
                            <m:e>
                              <m:r>
                                <a:rPr lang="ro-RO" sz="1800" i="1">
                                  <a:latin typeface="Cambria Math"/>
                                </a:rPr>
                                <m:t>𝑓</m:t>
                              </m:r>
                            </m:e>
                          </m:acc>
                        </m:e>
                        <m:sub>
                          <m:r>
                            <a:rPr lang="ro-RO" sz="1800" i="1">
                              <a:latin typeface="Cambria Math"/>
                            </a:rPr>
                            <m:t>𝑐</m:t>
                          </m:r>
                        </m:sub>
                      </m:sSub>
                      <m:d>
                        <m:dPr>
                          <m:ctrlPr>
                            <a:rPr lang="en-US" sz="1800" i="1">
                              <a:latin typeface="Cambria Math"/>
                            </a:rPr>
                          </m:ctrlPr>
                        </m:dPr>
                        <m:e>
                          <m:r>
                            <a:rPr lang="ro-RO" sz="1800" i="1">
                              <a:latin typeface="Cambria Math"/>
                            </a:rPr>
                            <m:t>𝑙</m:t>
                          </m:r>
                          <m:r>
                            <a:rPr lang="ro-RO" sz="1800" i="1">
                              <a:latin typeface="Cambria Math"/>
                            </a:rPr>
                            <m:t>,</m:t>
                          </m:r>
                          <m:r>
                            <a:rPr lang="ro-RO" sz="1800" i="1">
                              <a:latin typeface="Cambria Math"/>
                            </a:rPr>
                            <m:t>𝑐</m:t>
                          </m:r>
                        </m:e>
                      </m:d>
                      <m:r>
                        <a:rPr lang="ro-RO" sz="1800" i="1">
                          <a:latin typeface="Cambria Math"/>
                        </a:rPr>
                        <m:t>=</m:t>
                      </m:r>
                      <m:sSubSup>
                        <m:sSubSupPr>
                          <m:ctrlPr>
                            <a:rPr lang="en-US" sz="1800" i="1">
                              <a:latin typeface="Cambria Math"/>
                            </a:rPr>
                          </m:ctrlPr>
                        </m:sSubSupPr>
                        <m:e>
                          <m:r>
                            <a:rPr lang="ro-RO" sz="1800" i="1">
                              <a:latin typeface="Cambria Math"/>
                            </a:rPr>
                            <m:t>𝐼</m:t>
                          </m:r>
                        </m:e>
                        <m:sub>
                          <m:r>
                            <a:rPr lang="ro-RO" sz="1800" i="1">
                              <a:latin typeface="Cambria Math"/>
                            </a:rPr>
                            <m:t>𝑙</m:t>
                          </m:r>
                          <m:r>
                            <a:rPr lang="ro-RO" sz="1800" i="1">
                              <a:latin typeface="Cambria Math"/>
                            </a:rPr>
                            <m:t>,</m:t>
                          </m:r>
                          <m:r>
                            <a:rPr lang="ro-RO" sz="1800" i="1">
                              <a:latin typeface="Cambria Math"/>
                            </a:rPr>
                            <m:t>𝑐</m:t>
                          </m:r>
                        </m:sub>
                        <m:sup>
                          <m:sSup>
                            <m:sSupPr>
                              <m:ctrlPr>
                                <a:rPr lang="en-US" sz="1800" i="1">
                                  <a:latin typeface="Cambria Math"/>
                                </a:rPr>
                              </m:ctrlPr>
                            </m:sSupPr>
                            <m:e>
                              <m:r>
                                <a:rPr lang="ro-RO" sz="1800" i="1">
                                  <a:latin typeface="Cambria Math"/>
                                </a:rPr>
                                <m:t>𝑛</m:t>
                              </m:r>
                            </m:e>
                            <m:sup>
                              <m:r>
                                <a:rPr lang="ro-RO" sz="1800" i="1">
                                  <a:latin typeface="Cambria Math"/>
                                </a:rPr>
                                <m:t>2</m:t>
                              </m:r>
                            </m:sup>
                          </m:sSup>
                        </m:sup>
                      </m:sSubSup>
                    </m:oMath>
                  </m:oMathPara>
                </a14:m>
                <a:endParaRPr lang="en-US" sz="1800" dirty="0"/>
              </a:p>
              <a:p>
                <a:pPr marL="0" indent="0">
                  <a:buNone/>
                </a:pPr>
                <a:r>
                  <a:rPr lang="ro-RO" sz="1800" dirty="0"/>
                  <a:t>și </a:t>
                </a:r>
                <a14:m>
                  <m:oMath xmlns:m="http://schemas.openxmlformats.org/officeDocument/2006/math">
                    <m:sSub>
                      <m:sSubPr>
                        <m:ctrlPr>
                          <a:rPr lang="en-US" sz="1800" i="1">
                            <a:latin typeface="Cambria Math"/>
                          </a:rPr>
                        </m:ctrlPr>
                      </m:sSubPr>
                      <m:e>
                        <m:acc>
                          <m:accPr>
                            <m:chr m:val="̃"/>
                            <m:ctrlPr>
                              <a:rPr lang="en-US" sz="1800" i="1">
                                <a:latin typeface="Cambria Math"/>
                              </a:rPr>
                            </m:ctrlPr>
                          </m:accPr>
                          <m:e>
                            <m:r>
                              <a:rPr lang="ro-RO" sz="1800" i="1">
                                <a:latin typeface="Cambria Math"/>
                              </a:rPr>
                              <m:t>𝑓</m:t>
                            </m:r>
                          </m:e>
                        </m:acc>
                      </m:e>
                      <m:sub>
                        <m:r>
                          <a:rPr lang="ro-RO" sz="1800" i="1">
                            <a:latin typeface="Cambria Math"/>
                          </a:rPr>
                          <m:t>𝑐</m:t>
                        </m:r>
                      </m:sub>
                    </m:sSub>
                    <m:d>
                      <m:dPr>
                        <m:ctrlPr>
                          <a:rPr lang="en-US" sz="1800" i="1">
                            <a:latin typeface="Cambria Math"/>
                          </a:rPr>
                        </m:ctrlPr>
                      </m:dPr>
                      <m:e>
                        <m:r>
                          <a:rPr lang="ro-RO" sz="1800" i="1">
                            <a:latin typeface="Cambria Math"/>
                          </a:rPr>
                          <m:t>𝑙</m:t>
                        </m:r>
                        <m:r>
                          <a:rPr lang="ro-RO" sz="1800" i="1">
                            <a:latin typeface="Cambria Math"/>
                          </a:rPr>
                          <m:t>,</m:t>
                        </m:r>
                        <m:r>
                          <a:rPr lang="ro-RO" sz="1800" i="1">
                            <a:latin typeface="Cambria Math"/>
                          </a:rPr>
                          <m:t>𝑐</m:t>
                        </m:r>
                      </m:e>
                    </m:d>
                    <m:r>
                      <a:rPr lang="ro-RO" sz="1800" i="1">
                        <a:latin typeface="Cambria Math"/>
                      </a:rPr>
                      <m:t>=0</m:t>
                    </m:r>
                  </m:oMath>
                </a14:m>
                <a:r>
                  <a:rPr lang="ro-RO" sz="1800" dirty="0"/>
                  <a:t> în rest.</a:t>
                </a:r>
                <a:endParaRPr lang="en-US" sz="1800" dirty="0"/>
              </a:p>
              <a:p>
                <a:pPr marL="0" indent="0">
                  <a:buNone/>
                </a:pPr>
                <a:r>
                  <a:rPr lang="ro-RO" sz="1800" dirty="0" smtClean="0"/>
                  <a:t> </a:t>
                </a:r>
                <a:endParaRPr lang="en-US" sz="1800" dirty="0"/>
              </a:p>
              <a:p>
                <a:pPr marL="0" indent="0">
                  <a:buNone/>
                </a:pPr>
                <a:r>
                  <a:rPr lang="ro-RO" sz="1800" dirty="0" smtClean="0"/>
                  <a:t> </a:t>
                </a:r>
                <a:r>
                  <a:rPr lang="ro-RO" sz="1800" dirty="0"/>
                  <a:t>filtrul </a:t>
                </a:r>
                <a:r>
                  <a:rPr lang="ro-RO" sz="1800" i="1" dirty="0"/>
                  <a:t>minim</a:t>
                </a:r>
                <a:r>
                  <a:rPr lang="ro-RO" sz="1800" dirty="0"/>
                  <a:t>,</a:t>
                </a:r>
                <a:endParaRPr lang="en-US" sz="1800" dirty="0"/>
              </a:p>
              <a:p>
                <a:pPr marL="0" indent="0">
                  <a:buNone/>
                </a:pPr>
                <a14:m>
                  <m:oMathPara xmlns:m="http://schemas.openxmlformats.org/officeDocument/2006/math">
                    <m:oMathParaPr>
                      <m:jc m:val="centerGroup"/>
                    </m:oMathParaPr>
                    <m:oMath xmlns:m="http://schemas.openxmlformats.org/officeDocument/2006/math">
                      <m:acc>
                        <m:accPr>
                          <m:chr m:val="̃"/>
                          <m:ctrlPr>
                            <a:rPr lang="en-US" sz="1800" i="1">
                              <a:latin typeface="Cambria Math"/>
                            </a:rPr>
                          </m:ctrlPr>
                        </m:accPr>
                        <m:e>
                          <m:r>
                            <a:rPr lang="ro-RO" sz="1800" i="1">
                              <a:latin typeface="Cambria Math"/>
                            </a:rPr>
                            <m:t>𝑓</m:t>
                          </m:r>
                        </m:e>
                      </m:acc>
                      <m:r>
                        <a:rPr lang="ro-RO" sz="1800" i="1">
                          <a:latin typeface="Cambria Math"/>
                        </a:rPr>
                        <m:t>=</m:t>
                      </m:r>
                      <m:sSub>
                        <m:sSubPr>
                          <m:ctrlPr>
                            <a:rPr lang="en-US" sz="1800" i="1">
                              <a:latin typeface="Cambria Math"/>
                            </a:rPr>
                          </m:ctrlPr>
                        </m:sSubPr>
                        <m:e>
                          <m:acc>
                            <m:accPr>
                              <m:chr m:val="̃"/>
                              <m:ctrlPr>
                                <a:rPr lang="en-US" sz="1800" i="1">
                                  <a:latin typeface="Cambria Math"/>
                                </a:rPr>
                              </m:ctrlPr>
                            </m:accPr>
                            <m:e>
                              <m:r>
                                <a:rPr lang="ro-RO" sz="1800" i="1">
                                  <a:latin typeface="Cambria Math"/>
                                </a:rPr>
                                <m:t>𝑓</m:t>
                              </m:r>
                            </m:e>
                          </m:acc>
                        </m:e>
                        <m:sub>
                          <m:r>
                            <a:rPr lang="ro-RO" sz="1800" i="1">
                              <a:latin typeface="Cambria Math"/>
                            </a:rPr>
                            <m:t>𝑐</m:t>
                          </m:r>
                        </m:sub>
                      </m:sSub>
                      <m:d>
                        <m:dPr>
                          <m:ctrlPr>
                            <a:rPr lang="en-US" sz="1800" i="1">
                              <a:latin typeface="Cambria Math"/>
                            </a:rPr>
                          </m:ctrlPr>
                        </m:dPr>
                        <m:e>
                          <m:r>
                            <a:rPr lang="ro-RO" sz="1800" i="1">
                              <a:latin typeface="Cambria Math"/>
                            </a:rPr>
                            <m:t>𝑡</m:t>
                          </m:r>
                          <m:r>
                            <a:rPr lang="ro-RO" sz="1800" i="1">
                              <a:latin typeface="Cambria Math"/>
                            </a:rPr>
                            <m:t>:</m:t>
                          </m:r>
                          <m:r>
                            <a:rPr lang="ro-RO" sz="1800" i="1">
                              <a:latin typeface="Cambria Math"/>
                            </a:rPr>
                            <m:t>𝑁</m:t>
                          </m:r>
                          <m:r>
                            <a:rPr lang="ro-RO" sz="1800" i="1">
                              <a:latin typeface="Cambria Math"/>
                            </a:rPr>
                            <m:t>+</m:t>
                          </m:r>
                          <m:r>
                            <a:rPr lang="ro-RO" sz="1800" i="1">
                              <a:latin typeface="Cambria Math"/>
                            </a:rPr>
                            <m:t>𝑡</m:t>
                          </m:r>
                          <m:r>
                            <a:rPr lang="ro-RO" sz="1800" i="1">
                              <a:latin typeface="Cambria Math"/>
                            </a:rPr>
                            <m:t>−1,</m:t>
                          </m:r>
                          <m:r>
                            <a:rPr lang="ro-RO" sz="1800" i="1">
                              <a:latin typeface="Cambria Math"/>
                            </a:rPr>
                            <m:t>𝑡</m:t>
                          </m:r>
                          <m:r>
                            <a:rPr lang="ro-RO" sz="1800" i="1">
                              <a:latin typeface="Cambria Math"/>
                            </a:rPr>
                            <m:t>:</m:t>
                          </m:r>
                          <m:r>
                            <a:rPr lang="ro-RO" sz="1800" i="1">
                              <a:latin typeface="Cambria Math"/>
                            </a:rPr>
                            <m:t>𝑀</m:t>
                          </m:r>
                          <m:r>
                            <a:rPr lang="ro-RO" sz="1800" i="1">
                              <a:latin typeface="Cambria Math"/>
                            </a:rPr>
                            <m:t>+</m:t>
                          </m:r>
                          <m:r>
                            <a:rPr lang="ro-RO" sz="1800" i="1">
                              <a:latin typeface="Cambria Math"/>
                            </a:rPr>
                            <m:t>𝑡</m:t>
                          </m:r>
                          <m:r>
                            <a:rPr lang="ro-RO" sz="1800" i="1">
                              <a:latin typeface="Cambria Math"/>
                            </a:rPr>
                            <m:t>−1</m:t>
                          </m:r>
                        </m:e>
                      </m:d>
                    </m:oMath>
                  </m:oMathPara>
                </a14:m>
                <a:endParaRPr lang="en-US" sz="1800" dirty="0"/>
              </a:p>
              <a:p>
                <a:pPr marL="0" indent="0">
                  <a:buNone/>
                </a:pPr>
                <a:r>
                  <a:rPr lang="ro-RO" sz="1800" dirty="0" smtClean="0"/>
                  <a:t>unde, pentru </a:t>
                </a:r>
                <a14:m>
                  <m:oMath xmlns:m="http://schemas.openxmlformats.org/officeDocument/2006/math">
                    <m:r>
                      <a:rPr lang="ro-RO" sz="1800" i="1">
                        <a:latin typeface="Cambria Math"/>
                      </a:rPr>
                      <m:t>𝑡</m:t>
                    </m:r>
                    <m:r>
                      <a:rPr lang="ro-RO" sz="1800" i="1">
                        <a:latin typeface="Cambria Math"/>
                      </a:rPr>
                      <m:t>≤</m:t>
                    </m:r>
                    <m:r>
                      <a:rPr lang="ro-RO" sz="1800" i="1">
                        <a:latin typeface="Cambria Math"/>
                      </a:rPr>
                      <m:t>𝑙</m:t>
                    </m:r>
                    <m:r>
                      <a:rPr lang="ro-RO" sz="1800" i="1">
                        <a:latin typeface="Cambria Math"/>
                      </a:rPr>
                      <m:t>≤</m:t>
                    </m:r>
                    <m:r>
                      <a:rPr lang="ro-RO" sz="1800" i="1">
                        <a:latin typeface="Cambria Math"/>
                      </a:rPr>
                      <m:t>𝑁</m:t>
                    </m:r>
                    <m:r>
                      <a:rPr lang="ro-RO" sz="1800" i="1">
                        <a:latin typeface="Cambria Math"/>
                      </a:rPr>
                      <m:t>+</m:t>
                    </m:r>
                    <m:r>
                      <a:rPr lang="ro-RO" sz="1800" i="1">
                        <a:latin typeface="Cambria Math"/>
                      </a:rPr>
                      <m:t>𝑡</m:t>
                    </m:r>
                    <m:r>
                      <a:rPr lang="ro-RO" sz="1800" i="1">
                        <a:latin typeface="Cambria Math"/>
                      </a:rPr>
                      <m:t>−1,  </m:t>
                    </m:r>
                    <m:r>
                      <a:rPr lang="ro-RO" sz="1800" i="1">
                        <a:latin typeface="Cambria Math"/>
                      </a:rPr>
                      <m:t>𝑡</m:t>
                    </m:r>
                    <m:r>
                      <a:rPr lang="ro-RO" sz="1800" i="1">
                        <a:latin typeface="Cambria Math"/>
                      </a:rPr>
                      <m:t>≤</m:t>
                    </m:r>
                    <m:r>
                      <a:rPr lang="en-US" sz="1800" b="0" i="1" smtClean="0">
                        <a:latin typeface="Cambria Math"/>
                      </a:rPr>
                      <m:t>𝑐</m:t>
                    </m:r>
                    <m:r>
                      <a:rPr lang="ro-RO" sz="1800" i="1">
                        <a:latin typeface="Cambria Math"/>
                      </a:rPr>
                      <m:t>≤</m:t>
                    </m:r>
                    <m:r>
                      <a:rPr lang="ro-RO" sz="1800" i="1">
                        <a:latin typeface="Cambria Math"/>
                      </a:rPr>
                      <m:t>𝑀</m:t>
                    </m:r>
                    <m:r>
                      <a:rPr lang="ro-RO" sz="1800" i="1">
                        <a:latin typeface="Cambria Math"/>
                      </a:rPr>
                      <m:t>+</m:t>
                    </m:r>
                    <m:r>
                      <a:rPr lang="ro-RO" sz="1800" i="1">
                        <a:latin typeface="Cambria Math"/>
                      </a:rPr>
                      <m:t>𝑡</m:t>
                    </m:r>
                    <m:r>
                      <a:rPr lang="ro-RO" sz="1800" i="1">
                        <a:latin typeface="Cambria Math"/>
                      </a:rPr>
                      <m:t>−1</m:t>
                    </m:r>
                  </m:oMath>
                </a14:m>
                <a:endParaRPr lang="en-US" sz="1800" dirty="0"/>
              </a:p>
              <a:p>
                <a:pPr marL="0" indent="0">
                  <a:buNone/>
                </a:pPr>
                <a14:m>
                  <m:oMathPara xmlns:m="http://schemas.openxmlformats.org/officeDocument/2006/math">
                    <m:oMathParaPr>
                      <m:jc m:val="centerGroup"/>
                    </m:oMathParaPr>
                    <m:oMath xmlns:m="http://schemas.openxmlformats.org/officeDocument/2006/math">
                      <m:sSub>
                        <m:sSubPr>
                          <m:ctrlPr>
                            <a:rPr lang="en-US" sz="1800" i="1">
                              <a:latin typeface="Cambria Math"/>
                            </a:rPr>
                          </m:ctrlPr>
                        </m:sSubPr>
                        <m:e>
                          <m:acc>
                            <m:accPr>
                              <m:chr m:val="̃"/>
                              <m:ctrlPr>
                                <a:rPr lang="en-US" sz="1800" i="1">
                                  <a:latin typeface="Cambria Math"/>
                                </a:rPr>
                              </m:ctrlPr>
                            </m:accPr>
                            <m:e>
                              <m:r>
                                <a:rPr lang="ro-RO" sz="1800" i="1">
                                  <a:latin typeface="Cambria Math"/>
                                </a:rPr>
                                <m:t>𝑓</m:t>
                              </m:r>
                            </m:e>
                          </m:acc>
                        </m:e>
                        <m:sub>
                          <m:r>
                            <a:rPr lang="ro-RO" sz="1800" i="1">
                              <a:latin typeface="Cambria Math"/>
                            </a:rPr>
                            <m:t>𝑐</m:t>
                          </m:r>
                        </m:sub>
                      </m:sSub>
                      <m:d>
                        <m:dPr>
                          <m:ctrlPr>
                            <a:rPr lang="en-US" sz="1800" i="1">
                              <a:latin typeface="Cambria Math"/>
                            </a:rPr>
                          </m:ctrlPr>
                        </m:dPr>
                        <m:e>
                          <m:r>
                            <a:rPr lang="ro-RO" sz="1800" i="1">
                              <a:latin typeface="Cambria Math"/>
                            </a:rPr>
                            <m:t>𝑙</m:t>
                          </m:r>
                          <m:r>
                            <a:rPr lang="ro-RO" sz="1800" i="1">
                              <a:latin typeface="Cambria Math"/>
                            </a:rPr>
                            <m:t>,</m:t>
                          </m:r>
                          <m:r>
                            <a:rPr lang="ro-RO" sz="1800" i="1">
                              <a:latin typeface="Cambria Math"/>
                            </a:rPr>
                            <m:t>𝑐</m:t>
                          </m:r>
                        </m:e>
                      </m:d>
                      <m:r>
                        <a:rPr lang="ro-RO" sz="1800" i="1">
                          <a:latin typeface="Cambria Math"/>
                        </a:rPr>
                        <m:t>=</m:t>
                      </m:r>
                      <m:sSubSup>
                        <m:sSubSupPr>
                          <m:ctrlPr>
                            <a:rPr lang="en-US" sz="1800" i="1">
                              <a:latin typeface="Cambria Math"/>
                            </a:rPr>
                          </m:ctrlPr>
                        </m:sSubSupPr>
                        <m:e>
                          <m:r>
                            <a:rPr lang="ro-RO" sz="1800" i="1">
                              <a:latin typeface="Cambria Math"/>
                            </a:rPr>
                            <m:t>𝐼</m:t>
                          </m:r>
                        </m:e>
                        <m:sub>
                          <m:r>
                            <a:rPr lang="ro-RO" sz="1800" i="1">
                              <a:latin typeface="Cambria Math"/>
                            </a:rPr>
                            <m:t>𝑙</m:t>
                          </m:r>
                          <m:r>
                            <a:rPr lang="ro-RO" sz="1800" i="1">
                              <a:latin typeface="Cambria Math"/>
                            </a:rPr>
                            <m:t>,</m:t>
                          </m:r>
                          <m:r>
                            <a:rPr lang="ro-RO" sz="1800" i="1">
                              <a:latin typeface="Cambria Math"/>
                            </a:rPr>
                            <m:t>𝑐</m:t>
                          </m:r>
                        </m:sub>
                        <m:sup>
                          <m:r>
                            <a:rPr lang="ro-RO" sz="1800" i="1">
                              <a:latin typeface="Cambria Math"/>
                            </a:rPr>
                            <m:t>1</m:t>
                          </m:r>
                        </m:sup>
                      </m:sSubSup>
                    </m:oMath>
                  </m:oMathPara>
                </a14:m>
                <a:endParaRPr lang="en-US" sz="1800" dirty="0"/>
              </a:p>
              <a:p>
                <a:pPr marL="0" indent="0">
                  <a:buNone/>
                </a:pPr>
                <a:r>
                  <a:rPr lang="ro-RO" sz="1800" dirty="0"/>
                  <a:t>și </a:t>
                </a:r>
                <a14:m>
                  <m:oMath xmlns:m="http://schemas.openxmlformats.org/officeDocument/2006/math">
                    <m:sSub>
                      <m:sSubPr>
                        <m:ctrlPr>
                          <a:rPr lang="en-US" sz="1800" i="1">
                            <a:latin typeface="Cambria Math"/>
                          </a:rPr>
                        </m:ctrlPr>
                      </m:sSubPr>
                      <m:e>
                        <m:acc>
                          <m:accPr>
                            <m:chr m:val="̃"/>
                            <m:ctrlPr>
                              <a:rPr lang="en-US" sz="1800" i="1">
                                <a:latin typeface="Cambria Math"/>
                              </a:rPr>
                            </m:ctrlPr>
                          </m:accPr>
                          <m:e>
                            <m:r>
                              <a:rPr lang="ro-RO" sz="1800" i="1">
                                <a:latin typeface="Cambria Math"/>
                              </a:rPr>
                              <m:t>𝑓</m:t>
                            </m:r>
                          </m:e>
                        </m:acc>
                      </m:e>
                      <m:sub>
                        <m:r>
                          <a:rPr lang="ro-RO" sz="1800" i="1">
                            <a:latin typeface="Cambria Math"/>
                          </a:rPr>
                          <m:t>𝑐</m:t>
                        </m:r>
                      </m:sub>
                    </m:sSub>
                    <m:d>
                      <m:dPr>
                        <m:ctrlPr>
                          <a:rPr lang="en-US" sz="1800" i="1">
                            <a:latin typeface="Cambria Math"/>
                          </a:rPr>
                        </m:ctrlPr>
                      </m:dPr>
                      <m:e>
                        <m:r>
                          <a:rPr lang="ro-RO" sz="1800" i="1">
                            <a:latin typeface="Cambria Math"/>
                          </a:rPr>
                          <m:t>𝑙</m:t>
                        </m:r>
                        <m:r>
                          <a:rPr lang="ro-RO" sz="1800" i="1">
                            <a:latin typeface="Cambria Math"/>
                          </a:rPr>
                          <m:t>,</m:t>
                        </m:r>
                        <m:r>
                          <a:rPr lang="ro-RO" sz="1800" i="1">
                            <a:latin typeface="Cambria Math"/>
                          </a:rPr>
                          <m:t>𝑐</m:t>
                        </m:r>
                      </m:e>
                    </m:d>
                    <m:r>
                      <a:rPr lang="ro-RO" sz="1800" i="1">
                        <a:latin typeface="Cambria Math"/>
                      </a:rPr>
                      <m:t>=0</m:t>
                    </m:r>
                  </m:oMath>
                </a14:m>
                <a:r>
                  <a:rPr lang="ro-RO" sz="1800" dirty="0"/>
                  <a:t> în rest.</a:t>
                </a:r>
                <a:endParaRPr lang="en-US" sz="1800" dirty="0"/>
              </a:p>
              <a:p>
                <a:pPr marL="0" indent="0">
                  <a:buNone/>
                </a:pPr>
                <a:r>
                  <a:rPr lang="ro-RO" sz="1800" dirty="0"/>
                  <a:t> </a:t>
                </a:r>
                <a:endParaRPr lang="en-US" sz="1800" dirty="0"/>
              </a:p>
              <a:p>
                <a:pPr marL="0" indent="0">
                  <a:buNone/>
                </a:pPr>
                <a:r>
                  <a:rPr lang="ro-RO" sz="1800" dirty="0"/>
                  <a:t>Filtrul </a:t>
                </a:r>
                <a:r>
                  <a:rPr lang="ro-RO" sz="1800" i="1" dirty="0"/>
                  <a:t>minim</a:t>
                </a:r>
                <a:r>
                  <a:rPr lang="ro-RO" sz="1800" dirty="0"/>
                  <a:t> este utilizat în scopul eliminării zgomotului de tip </a:t>
                </a:r>
                <a:r>
                  <a:rPr lang="ro-RO" sz="1800" dirty="0" smtClean="0"/>
                  <a:t>sare. </a:t>
                </a:r>
                <a:r>
                  <a:rPr lang="ro-RO" sz="1800" dirty="0"/>
                  <a:t>Prin aplicarea filtrului </a:t>
                </a:r>
                <a:r>
                  <a:rPr lang="ro-RO" sz="1800" i="1" dirty="0"/>
                  <a:t>maxim</a:t>
                </a:r>
                <a:r>
                  <a:rPr lang="ro-RO" sz="1800" dirty="0"/>
                  <a:t> rezultă o imagine din care a fost îndepărtată componenta zgomot de tip </a:t>
                </a:r>
                <a:r>
                  <a:rPr lang="ro-RO" sz="1800" dirty="0" smtClean="0"/>
                  <a:t>piper.</a:t>
                </a:r>
                <a:endParaRPr lang="en-US" sz="1800" dirty="0" smtClean="0"/>
              </a:p>
              <a:p>
                <a:pPr marL="0" indent="0">
                  <a:buNone/>
                </a:pPr>
                <a:endParaRPr lang="en-US" sz="1800" dirty="0"/>
              </a:p>
              <a:p>
                <a:pPr algn="just">
                  <a:buFont typeface="Wingdings" panose="05000000000000000000" pitchFamily="2" charset="2"/>
                  <a:buChar char="q"/>
                </a:pPr>
                <a:endParaRPr lang="en-US" sz="1800" dirty="0"/>
              </a:p>
            </p:txBody>
          </p:sp>
        </mc:Choice>
        <mc:Fallback xmlns="">
          <p:sp>
            <p:nvSpPr>
              <p:cNvPr id="6147" name="Rectangle 3"/>
              <p:cNvSpPr>
                <a:spLocks noGrp="1" noRot="1" noChangeAspect="1" noMove="1" noResize="1" noEditPoints="1" noAdjustHandles="1" noChangeArrowheads="1" noChangeShapeType="1" noTextEdit="1"/>
              </p:cNvSpPr>
              <p:nvPr>
                <p:ph type="body" sz="half" idx="1"/>
              </p:nvPr>
            </p:nvSpPr>
            <p:spPr>
              <a:xfrm>
                <a:off x="457200" y="533400"/>
                <a:ext cx="8229600" cy="6049962"/>
              </a:xfrm>
              <a:blipFill rotWithShape="1">
                <a:blip r:embed="rId2"/>
                <a:stretch>
                  <a:fillRect l="-593" t="-504"/>
                </a:stretch>
              </a:blipFill>
            </p:spPr>
            <p:txBody>
              <a:bodyPr/>
              <a:lstStyle/>
              <a:p>
                <a:r>
                  <a:rPr lang="en-US">
                    <a:noFill/>
                  </a:rPr>
                  <a:t> </a:t>
                </a:r>
              </a:p>
            </p:txBody>
          </p:sp>
        </mc:Fallback>
      </mc:AlternateContent>
      <p:sp>
        <p:nvSpPr>
          <p:cNvPr id="6148"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49" name="Rectangle 11"/>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0"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1" name="Rectangle 15"/>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2"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3"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4"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5"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6"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7"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8"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9"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0"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1"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2"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3"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4" name="Rectangle 4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5" name="Rectangle 52"/>
          <p:cNvSpPr>
            <a:spLocks noChangeArrowheads="1"/>
          </p:cNvSpPr>
          <p:nvPr/>
        </p:nvSpPr>
        <p:spPr bwMode="auto">
          <a:xfrm>
            <a:off x="0" y="1828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6" name="Rectangle 54"/>
          <p:cNvSpPr>
            <a:spLocks noChangeArrowheads="1"/>
          </p:cNvSpPr>
          <p:nvPr/>
        </p:nvSpPr>
        <p:spPr bwMode="auto">
          <a:xfrm>
            <a:off x="0" y="1485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Tree>
    <p:extLst>
      <p:ext uri="{BB962C8B-B14F-4D97-AF65-F5344CB8AC3E}">
        <p14:creationId xmlns:p14="http://schemas.microsoft.com/office/powerpoint/2010/main" val="38611713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147" name="Rectangle 3"/>
              <p:cNvSpPr>
                <a:spLocks noGrp="1" noChangeArrowheads="1"/>
              </p:cNvSpPr>
              <p:nvPr>
                <p:ph type="body" sz="half" idx="1"/>
              </p:nvPr>
            </p:nvSpPr>
            <p:spPr>
              <a:xfrm>
                <a:off x="457200" y="533400"/>
                <a:ext cx="8229600" cy="6049962"/>
              </a:xfrm>
            </p:spPr>
            <p:txBody>
              <a:bodyPr/>
              <a:lstStyle/>
              <a:p>
                <a:pPr>
                  <a:buFont typeface="Wingdings" panose="05000000000000000000" pitchFamily="2" charset="2"/>
                  <a:buChar char="q"/>
                </a:pPr>
                <a:r>
                  <a:rPr lang="ro-RO" sz="1800" b="1" dirty="0" smtClean="0"/>
                  <a:t>Filtrul </a:t>
                </a:r>
                <a:r>
                  <a:rPr lang="ro-RO" sz="1800" b="1" dirty="0"/>
                  <a:t>punct mediu</a:t>
                </a:r>
                <a:r>
                  <a:rPr lang="ro-RO" sz="1800" dirty="0"/>
                  <a:t> calculează </a:t>
                </a:r>
                <a14:m>
                  <m:oMath xmlns:m="http://schemas.openxmlformats.org/officeDocument/2006/math">
                    <m:acc>
                      <m:accPr>
                        <m:chr m:val="̃"/>
                        <m:ctrlPr>
                          <a:rPr lang="en-US" sz="1800" i="1">
                            <a:latin typeface="Cambria Math"/>
                          </a:rPr>
                        </m:ctrlPr>
                      </m:accPr>
                      <m:e>
                        <m:r>
                          <a:rPr lang="ro-RO" sz="1800" i="1">
                            <a:latin typeface="Cambria Math"/>
                          </a:rPr>
                          <m:t>𝑓</m:t>
                        </m:r>
                      </m:e>
                    </m:acc>
                  </m:oMath>
                </a14:m>
                <a:r>
                  <a:rPr lang="ro-RO" sz="1800" dirty="0"/>
                  <a:t> astfel,</a:t>
                </a:r>
                <a:endParaRPr lang="en-US" sz="1800" dirty="0"/>
              </a:p>
              <a:p>
                <a:pPr marL="0" indent="0">
                  <a:buNone/>
                </a:pPr>
                <a14:m>
                  <m:oMathPara xmlns:m="http://schemas.openxmlformats.org/officeDocument/2006/math">
                    <m:oMathParaPr>
                      <m:jc m:val="centerGroup"/>
                    </m:oMathParaPr>
                    <m:oMath xmlns:m="http://schemas.openxmlformats.org/officeDocument/2006/math">
                      <m:acc>
                        <m:accPr>
                          <m:chr m:val="̃"/>
                          <m:ctrlPr>
                            <a:rPr lang="en-US" sz="1800" i="1">
                              <a:latin typeface="Cambria Math"/>
                            </a:rPr>
                          </m:ctrlPr>
                        </m:accPr>
                        <m:e>
                          <m:r>
                            <a:rPr lang="ro-RO" sz="1800" i="1">
                              <a:latin typeface="Cambria Math"/>
                            </a:rPr>
                            <m:t>𝑓</m:t>
                          </m:r>
                        </m:e>
                      </m:acc>
                      <m:r>
                        <a:rPr lang="ro-RO" sz="1800" i="1">
                          <a:latin typeface="Cambria Math"/>
                        </a:rPr>
                        <m:t>=</m:t>
                      </m:r>
                      <m:sSub>
                        <m:sSubPr>
                          <m:ctrlPr>
                            <a:rPr lang="en-US" sz="1800" i="1">
                              <a:latin typeface="Cambria Math"/>
                            </a:rPr>
                          </m:ctrlPr>
                        </m:sSubPr>
                        <m:e>
                          <m:acc>
                            <m:accPr>
                              <m:chr m:val="̃"/>
                              <m:ctrlPr>
                                <a:rPr lang="en-US" sz="1800" i="1">
                                  <a:latin typeface="Cambria Math"/>
                                </a:rPr>
                              </m:ctrlPr>
                            </m:accPr>
                            <m:e>
                              <m:r>
                                <a:rPr lang="ro-RO" sz="1800" i="1">
                                  <a:latin typeface="Cambria Math"/>
                                </a:rPr>
                                <m:t>𝑓</m:t>
                              </m:r>
                            </m:e>
                          </m:acc>
                        </m:e>
                        <m:sub>
                          <m:r>
                            <a:rPr lang="ro-RO" sz="1800" i="1">
                              <a:latin typeface="Cambria Math"/>
                            </a:rPr>
                            <m:t>𝑐</m:t>
                          </m:r>
                        </m:sub>
                      </m:sSub>
                      <m:d>
                        <m:dPr>
                          <m:ctrlPr>
                            <a:rPr lang="en-US" sz="1800" i="1">
                              <a:latin typeface="Cambria Math"/>
                            </a:rPr>
                          </m:ctrlPr>
                        </m:dPr>
                        <m:e>
                          <m:r>
                            <a:rPr lang="ro-RO" sz="1800" i="1">
                              <a:latin typeface="Cambria Math"/>
                            </a:rPr>
                            <m:t>𝑡</m:t>
                          </m:r>
                          <m:r>
                            <a:rPr lang="ro-RO" sz="1800" i="1">
                              <a:latin typeface="Cambria Math"/>
                            </a:rPr>
                            <m:t>:</m:t>
                          </m:r>
                          <m:r>
                            <a:rPr lang="ro-RO" sz="1800" i="1">
                              <a:latin typeface="Cambria Math"/>
                            </a:rPr>
                            <m:t>𝑁</m:t>
                          </m:r>
                          <m:r>
                            <a:rPr lang="ro-RO" sz="1800" i="1">
                              <a:latin typeface="Cambria Math"/>
                            </a:rPr>
                            <m:t>+</m:t>
                          </m:r>
                          <m:r>
                            <a:rPr lang="ro-RO" sz="1800" i="1">
                              <a:latin typeface="Cambria Math"/>
                            </a:rPr>
                            <m:t>𝑡</m:t>
                          </m:r>
                          <m:r>
                            <a:rPr lang="ro-RO" sz="1800" i="1">
                              <a:latin typeface="Cambria Math"/>
                            </a:rPr>
                            <m:t>−1,</m:t>
                          </m:r>
                          <m:r>
                            <a:rPr lang="ro-RO" sz="1800" i="1">
                              <a:latin typeface="Cambria Math"/>
                            </a:rPr>
                            <m:t>𝑡</m:t>
                          </m:r>
                          <m:r>
                            <a:rPr lang="ro-RO" sz="1800" i="1">
                              <a:latin typeface="Cambria Math"/>
                            </a:rPr>
                            <m:t>:</m:t>
                          </m:r>
                          <m:r>
                            <a:rPr lang="ro-RO" sz="1800" i="1">
                              <a:latin typeface="Cambria Math"/>
                            </a:rPr>
                            <m:t>𝑀</m:t>
                          </m:r>
                          <m:r>
                            <a:rPr lang="ro-RO" sz="1800" i="1">
                              <a:latin typeface="Cambria Math"/>
                            </a:rPr>
                            <m:t>+</m:t>
                          </m:r>
                          <m:r>
                            <a:rPr lang="ro-RO" sz="1800" i="1">
                              <a:latin typeface="Cambria Math"/>
                            </a:rPr>
                            <m:t>𝑡</m:t>
                          </m:r>
                          <m:r>
                            <a:rPr lang="ro-RO" sz="1800" i="1">
                              <a:latin typeface="Cambria Math"/>
                            </a:rPr>
                            <m:t>−1</m:t>
                          </m:r>
                        </m:e>
                      </m:d>
                    </m:oMath>
                  </m:oMathPara>
                </a14:m>
                <a:endParaRPr lang="en-US" sz="1800" dirty="0"/>
              </a:p>
              <a:p>
                <a:pPr marL="0" indent="0">
                  <a:buNone/>
                </a:pPr>
                <a:r>
                  <a:rPr lang="ro-RO" sz="1800" dirty="0"/>
                  <a:t>unde, pentru </a:t>
                </a:r>
                <a14:m>
                  <m:oMath xmlns:m="http://schemas.openxmlformats.org/officeDocument/2006/math">
                    <m:r>
                      <a:rPr lang="ro-RO" sz="1800" i="1">
                        <a:latin typeface="Cambria Math"/>
                      </a:rPr>
                      <m:t>𝑡</m:t>
                    </m:r>
                    <m:r>
                      <a:rPr lang="ro-RO" sz="1800" i="1">
                        <a:latin typeface="Cambria Math"/>
                      </a:rPr>
                      <m:t>≤</m:t>
                    </m:r>
                    <m:r>
                      <a:rPr lang="ro-RO" sz="1800" i="1">
                        <a:latin typeface="Cambria Math"/>
                      </a:rPr>
                      <m:t>𝑙</m:t>
                    </m:r>
                    <m:r>
                      <a:rPr lang="ro-RO" sz="1800" i="1">
                        <a:latin typeface="Cambria Math"/>
                      </a:rPr>
                      <m:t>≤</m:t>
                    </m:r>
                    <m:r>
                      <a:rPr lang="ro-RO" sz="1800" i="1">
                        <a:latin typeface="Cambria Math"/>
                      </a:rPr>
                      <m:t>𝑁</m:t>
                    </m:r>
                    <m:r>
                      <a:rPr lang="ro-RO" sz="1800" i="1">
                        <a:latin typeface="Cambria Math"/>
                      </a:rPr>
                      <m:t>+</m:t>
                    </m:r>
                    <m:r>
                      <a:rPr lang="ro-RO" sz="1800" i="1">
                        <a:latin typeface="Cambria Math"/>
                      </a:rPr>
                      <m:t>𝑡</m:t>
                    </m:r>
                    <m:r>
                      <a:rPr lang="ro-RO" sz="1800" i="1">
                        <a:latin typeface="Cambria Math"/>
                      </a:rPr>
                      <m:t>−1,  </m:t>
                    </m:r>
                    <m:r>
                      <a:rPr lang="ro-RO" sz="1800" i="1">
                        <a:latin typeface="Cambria Math"/>
                      </a:rPr>
                      <m:t>𝑡</m:t>
                    </m:r>
                    <m:r>
                      <a:rPr lang="ro-RO" sz="1800" i="1">
                        <a:latin typeface="Cambria Math"/>
                      </a:rPr>
                      <m:t>≤</m:t>
                    </m:r>
                    <m:r>
                      <a:rPr lang="en-US" sz="1800" b="0" i="1" smtClean="0">
                        <a:latin typeface="Cambria Math"/>
                      </a:rPr>
                      <m:t>𝑐</m:t>
                    </m:r>
                    <m:r>
                      <a:rPr lang="ro-RO" sz="1800" i="1">
                        <a:latin typeface="Cambria Math"/>
                      </a:rPr>
                      <m:t>≤</m:t>
                    </m:r>
                    <m:r>
                      <a:rPr lang="ro-RO" sz="1800" i="1">
                        <a:latin typeface="Cambria Math"/>
                      </a:rPr>
                      <m:t>𝑀</m:t>
                    </m:r>
                    <m:r>
                      <a:rPr lang="ro-RO" sz="1800" i="1">
                        <a:latin typeface="Cambria Math"/>
                      </a:rPr>
                      <m:t>+</m:t>
                    </m:r>
                    <m:r>
                      <a:rPr lang="ro-RO" sz="1800" i="1">
                        <a:latin typeface="Cambria Math"/>
                      </a:rPr>
                      <m:t>𝑡</m:t>
                    </m:r>
                    <m:r>
                      <a:rPr lang="ro-RO" sz="1800" i="1">
                        <a:latin typeface="Cambria Math"/>
                      </a:rPr>
                      <m:t>−1</m:t>
                    </m:r>
                  </m:oMath>
                </a14:m>
                <a:endParaRPr lang="en-US" sz="1800" dirty="0" smtClean="0"/>
              </a:p>
              <a:p>
                <a:pPr marL="0" indent="0">
                  <a:buNone/>
                </a:pPr>
                <a14:m>
                  <m:oMathPara xmlns:m="http://schemas.openxmlformats.org/officeDocument/2006/math">
                    <m:oMathParaPr>
                      <m:jc m:val="centerGroup"/>
                    </m:oMathParaPr>
                    <m:oMath xmlns:m="http://schemas.openxmlformats.org/officeDocument/2006/math">
                      <m:sSub>
                        <m:sSubPr>
                          <m:ctrlPr>
                            <a:rPr lang="en-US" sz="1800" i="1">
                              <a:latin typeface="Cambria Math"/>
                            </a:rPr>
                          </m:ctrlPr>
                        </m:sSubPr>
                        <m:e>
                          <m:acc>
                            <m:accPr>
                              <m:chr m:val="̃"/>
                              <m:ctrlPr>
                                <a:rPr lang="en-US" sz="1800" i="1">
                                  <a:latin typeface="Cambria Math"/>
                                </a:rPr>
                              </m:ctrlPr>
                            </m:accPr>
                            <m:e>
                              <m:r>
                                <a:rPr lang="ro-RO" sz="1800" i="1">
                                  <a:latin typeface="Cambria Math"/>
                                </a:rPr>
                                <m:t>𝑓</m:t>
                              </m:r>
                            </m:e>
                          </m:acc>
                        </m:e>
                        <m:sub>
                          <m:r>
                            <a:rPr lang="ro-RO" sz="1800" i="1">
                              <a:latin typeface="Cambria Math"/>
                            </a:rPr>
                            <m:t>𝑐</m:t>
                          </m:r>
                        </m:sub>
                      </m:sSub>
                      <m:d>
                        <m:dPr>
                          <m:ctrlPr>
                            <a:rPr lang="en-US" sz="1800" i="1">
                              <a:latin typeface="Cambria Math"/>
                            </a:rPr>
                          </m:ctrlPr>
                        </m:dPr>
                        <m:e>
                          <m:r>
                            <a:rPr lang="ro-RO" sz="1800" i="1">
                              <a:latin typeface="Cambria Math"/>
                            </a:rPr>
                            <m:t>𝑙</m:t>
                          </m:r>
                          <m:r>
                            <a:rPr lang="ro-RO" sz="1800" i="1">
                              <a:latin typeface="Cambria Math"/>
                            </a:rPr>
                            <m:t>,</m:t>
                          </m:r>
                          <m:r>
                            <a:rPr lang="ro-RO" sz="1800" i="1">
                              <a:latin typeface="Cambria Math"/>
                            </a:rPr>
                            <m:t>𝑐</m:t>
                          </m:r>
                        </m:e>
                      </m:d>
                      <m:r>
                        <a:rPr lang="ro-RO" sz="1800" i="1">
                          <a:latin typeface="Cambria Math"/>
                        </a:rPr>
                        <m:t>=</m:t>
                      </m:r>
                      <m:f>
                        <m:fPr>
                          <m:ctrlPr>
                            <a:rPr lang="en-US" sz="1800" i="1">
                              <a:latin typeface="Cambria Math"/>
                            </a:rPr>
                          </m:ctrlPr>
                        </m:fPr>
                        <m:num>
                          <m:sSubSup>
                            <m:sSubSupPr>
                              <m:ctrlPr>
                                <a:rPr lang="en-US" sz="1800" i="1">
                                  <a:latin typeface="Cambria Math"/>
                                </a:rPr>
                              </m:ctrlPr>
                            </m:sSubSupPr>
                            <m:e>
                              <m:r>
                                <a:rPr lang="ro-RO" sz="1800" i="1">
                                  <a:latin typeface="Cambria Math"/>
                                </a:rPr>
                                <m:t>𝐼</m:t>
                              </m:r>
                            </m:e>
                            <m:sub>
                              <m:r>
                                <a:rPr lang="ro-RO" sz="1800" i="1">
                                  <a:latin typeface="Cambria Math"/>
                                </a:rPr>
                                <m:t>𝑙</m:t>
                              </m:r>
                              <m:r>
                                <a:rPr lang="ro-RO" sz="1800" i="1">
                                  <a:latin typeface="Cambria Math"/>
                                </a:rPr>
                                <m:t>,</m:t>
                              </m:r>
                              <m:r>
                                <a:rPr lang="ro-RO" sz="1800" i="1">
                                  <a:latin typeface="Cambria Math"/>
                                </a:rPr>
                                <m:t>𝑐</m:t>
                              </m:r>
                            </m:sub>
                            <m:sup>
                              <m:r>
                                <a:rPr lang="ro-RO" sz="1800" i="1">
                                  <a:latin typeface="Cambria Math"/>
                                </a:rPr>
                                <m:t>1</m:t>
                              </m:r>
                            </m:sup>
                          </m:sSubSup>
                          <m:r>
                            <a:rPr lang="ro-RO" sz="1800" i="1">
                              <a:latin typeface="Cambria Math"/>
                            </a:rPr>
                            <m:t>+</m:t>
                          </m:r>
                          <m:sSubSup>
                            <m:sSubSupPr>
                              <m:ctrlPr>
                                <a:rPr lang="en-US" sz="1800" i="1">
                                  <a:latin typeface="Cambria Math"/>
                                </a:rPr>
                              </m:ctrlPr>
                            </m:sSubSupPr>
                            <m:e>
                              <m:r>
                                <a:rPr lang="ro-RO" sz="1800" i="1">
                                  <a:latin typeface="Cambria Math"/>
                                </a:rPr>
                                <m:t>𝐼</m:t>
                              </m:r>
                            </m:e>
                            <m:sub>
                              <m:r>
                                <a:rPr lang="ro-RO" sz="1800" i="1">
                                  <a:latin typeface="Cambria Math"/>
                                </a:rPr>
                                <m:t>𝑙</m:t>
                              </m:r>
                              <m:r>
                                <a:rPr lang="ro-RO" sz="1800" i="1">
                                  <a:latin typeface="Cambria Math"/>
                                </a:rPr>
                                <m:t>,</m:t>
                              </m:r>
                              <m:r>
                                <a:rPr lang="ro-RO" sz="1800" i="1">
                                  <a:latin typeface="Cambria Math"/>
                                </a:rPr>
                                <m:t>𝑐</m:t>
                              </m:r>
                            </m:sub>
                            <m:sup>
                              <m:sSup>
                                <m:sSupPr>
                                  <m:ctrlPr>
                                    <a:rPr lang="en-US" sz="1800" i="1">
                                      <a:latin typeface="Cambria Math"/>
                                    </a:rPr>
                                  </m:ctrlPr>
                                </m:sSupPr>
                                <m:e>
                                  <m:r>
                                    <a:rPr lang="ro-RO" sz="1800" i="1">
                                      <a:latin typeface="Cambria Math"/>
                                    </a:rPr>
                                    <m:t>𝑛</m:t>
                                  </m:r>
                                </m:e>
                                <m:sup>
                                  <m:r>
                                    <a:rPr lang="ro-RO" sz="1800" i="1">
                                      <a:latin typeface="Cambria Math"/>
                                    </a:rPr>
                                    <m:t>2</m:t>
                                  </m:r>
                                </m:sup>
                              </m:sSup>
                            </m:sup>
                          </m:sSubSup>
                        </m:num>
                        <m:den>
                          <m:r>
                            <a:rPr lang="ro-RO" sz="1800" i="1">
                              <a:latin typeface="Cambria Math"/>
                            </a:rPr>
                            <m:t>2</m:t>
                          </m:r>
                        </m:den>
                      </m:f>
                    </m:oMath>
                  </m:oMathPara>
                </a14:m>
                <a:endParaRPr lang="en-US" sz="1800" dirty="0"/>
              </a:p>
              <a:p>
                <a:pPr marL="0" indent="0">
                  <a:buNone/>
                </a:pPr>
                <a:r>
                  <a:rPr lang="ro-RO" sz="1800" dirty="0"/>
                  <a:t>și </a:t>
                </a:r>
                <a14:m>
                  <m:oMath xmlns:m="http://schemas.openxmlformats.org/officeDocument/2006/math">
                    <m:sSub>
                      <m:sSubPr>
                        <m:ctrlPr>
                          <a:rPr lang="en-US" sz="1800" i="1">
                            <a:latin typeface="Cambria Math"/>
                          </a:rPr>
                        </m:ctrlPr>
                      </m:sSubPr>
                      <m:e>
                        <m:acc>
                          <m:accPr>
                            <m:chr m:val="̃"/>
                            <m:ctrlPr>
                              <a:rPr lang="en-US" sz="1800" i="1">
                                <a:latin typeface="Cambria Math"/>
                              </a:rPr>
                            </m:ctrlPr>
                          </m:accPr>
                          <m:e>
                            <m:r>
                              <a:rPr lang="ro-RO" sz="1800" i="1">
                                <a:latin typeface="Cambria Math"/>
                              </a:rPr>
                              <m:t>𝑓</m:t>
                            </m:r>
                          </m:e>
                        </m:acc>
                      </m:e>
                      <m:sub>
                        <m:r>
                          <a:rPr lang="ro-RO" sz="1800" i="1">
                            <a:latin typeface="Cambria Math"/>
                          </a:rPr>
                          <m:t>𝑐</m:t>
                        </m:r>
                      </m:sub>
                    </m:sSub>
                    <m:d>
                      <m:dPr>
                        <m:ctrlPr>
                          <a:rPr lang="en-US" sz="1800" i="1">
                            <a:latin typeface="Cambria Math"/>
                          </a:rPr>
                        </m:ctrlPr>
                      </m:dPr>
                      <m:e>
                        <m:r>
                          <a:rPr lang="ro-RO" sz="1800" i="1">
                            <a:latin typeface="Cambria Math"/>
                          </a:rPr>
                          <m:t>𝑙</m:t>
                        </m:r>
                        <m:r>
                          <a:rPr lang="ro-RO" sz="1800" i="1">
                            <a:latin typeface="Cambria Math"/>
                          </a:rPr>
                          <m:t>,</m:t>
                        </m:r>
                        <m:r>
                          <a:rPr lang="ro-RO" sz="1800" i="1">
                            <a:latin typeface="Cambria Math"/>
                          </a:rPr>
                          <m:t>𝑐</m:t>
                        </m:r>
                      </m:e>
                    </m:d>
                    <m:r>
                      <a:rPr lang="ro-RO" sz="1800" i="1">
                        <a:latin typeface="Cambria Math"/>
                      </a:rPr>
                      <m:t>=0</m:t>
                    </m:r>
                  </m:oMath>
                </a14:m>
                <a:r>
                  <a:rPr lang="ro-RO" sz="1800" dirty="0"/>
                  <a:t> în rest.</a:t>
                </a:r>
                <a:endParaRPr lang="en-US" sz="1800" dirty="0"/>
              </a:p>
              <a:p>
                <a:pPr marL="0" indent="0">
                  <a:buNone/>
                </a:pPr>
                <a:r>
                  <a:rPr lang="ro-RO" sz="1800" dirty="0"/>
                  <a:t> </a:t>
                </a:r>
                <a:endParaRPr lang="en-US" sz="1800" dirty="0"/>
              </a:p>
              <a:p>
                <a:pPr marL="0" indent="0">
                  <a:buNone/>
                </a:pPr>
                <a:r>
                  <a:rPr lang="en-US" sz="1800" dirty="0" err="1" smtClean="0"/>
                  <a:t>Filtrul</a:t>
                </a:r>
                <a:r>
                  <a:rPr lang="en-US" sz="1800" dirty="0" smtClean="0"/>
                  <a:t> </a:t>
                </a:r>
                <a:r>
                  <a:rPr lang="en-US" sz="1800" dirty="0" err="1" smtClean="0"/>
                  <a:t>este</a:t>
                </a:r>
                <a:r>
                  <a:rPr lang="en-US" sz="1800" dirty="0" smtClean="0"/>
                  <a:t> u</a:t>
                </a:r>
                <a:r>
                  <a:rPr lang="ro-RO" sz="1800" dirty="0" smtClean="0"/>
                  <a:t>til </a:t>
                </a:r>
                <a:r>
                  <a:rPr lang="ro-RO" sz="1800" dirty="0"/>
                  <a:t>pentru eliminarea zgomotului distribuit uniform şi a zgomotului gaussian.</a:t>
                </a:r>
                <a:endParaRPr lang="en-US" sz="1800" dirty="0"/>
              </a:p>
              <a:p>
                <a:pPr marL="0" indent="0">
                  <a:buNone/>
                </a:pPr>
                <a:r>
                  <a:rPr lang="ro-RO" sz="1800" b="1" dirty="0"/>
                  <a:t> </a:t>
                </a:r>
                <a:endParaRPr lang="en-US" sz="1800" dirty="0"/>
              </a:p>
              <a:p>
                <a:pPr algn="just">
                  <a:buFont typeface="Wingdings" panose="05000000000000000000" pitchFamily="2" charset="2"/>
                  <a:buChar char="q"/>
                </a:pPr>
                <a:r>
                  <a:rPr lang="ro-RO" sz="1800" b="1" dirty="0"/>
                  <a:t>Filtrul medie alfa-trimmed</a:t>
                </a:r>
                <a:r>
                  <a:rPr lang="ro-RO" sz="1800" dirty="0"/>
                  <a:t> calculează media aritmetică a valorilor de gri ale pixelilor din fereastră, cu excepţia rangurilor extreme. Dacă </a:t>
                </a:r>
                <a:r>
                  <a:rPr lang="ro-RO" sz="1800" i="1" dirty="0"/>
                  <a:t>T</a:t>
                </a:r>
                <a:r>
                  <a:rPr lang="ro-RO" sz="1800" dirty="0"/>
                  <a:t> este numărul de valori </a:t>
                </a:r>
                <a:r>
                  <a:rPr lang="ro-RO" sz="1800" dirty="0" smtClean="0"/>
                  <a:t>excluse</a:t>
                </a:r>
                <a:r>
                  <a:rPr lang="en-US" sz="1800" dirty="0" smtClean="0"/>
                  <a:t> din </a:t>
                </a:r>
                <a:r>
                  <a:rPr lang="en-US" sz="1800" dirty="0" err="1" smtClean="0"/>
                  <a:t>fiecare</a:t>
                </a:r>
                <a:r>
                  <a:rPr lang="en-US" sz="1800" dirty="0" smtClean="0"/>
                  <a:t> </a:t>
                </a:r>
                <a:r>
                  <a:rPr lang="en-US" sz="1800" dirty="0" err="1" smtClean="0"/>
                  <a:t>dintre</a:t>
                </a:r>
                <a:r>
                  <a:rPr lang="en-US" sz="1800" dirty="0" smtClean="0"/>
                  <a:t> </a:t>
                </a:r>
                <a:r>
                  <a:rPr lang="en-US" sz="1800" dirty="0" err="1" smtClean="0"/>
                  <a:t>extremele</a:t>
                </a:r>
                <a:r>
                  <a:rPr lang="en-US" sz="1800" dirty="0" smtClean="0"/>
                  <a:t> </a:t>
                </a:r>
                <a:r>
                  <a:rPr lang="en-US" sz="1800" dirty="0" err="1" smtClean="0"/>
                  <a:t>setului</a:t>
                </a:r>
                <a:r>
                  <a:rPr lang="en-US" sz="1800" dirty="0" smtClean="0"/>
                  <a:t> </a:t>
                </a:r>
                <a:r>
                  <a:rPr lang="en-US" sz="1800" dirty="0" err="1" smtClean="0"/>
                  <a:t>ordonat</a:t>
                </a:r>
                <a:r>
                  <a:rPr lang="en-US" sz="1800" dirty="0" smtClean="0"/>
                  <a:t> </a:t>
                </a:r>
                <a14:m>
                  <m:oMath xmlns:m="http://schemas.openxmlformats.org/officeDocument/2006/math">
                    <m:sSub>
                      <m:sSubPr>
                        <m:ctrlPr>
                          <a:rPr lang="en-US" sz="1800" i="1">
                            <a:latin typeface="Cambria Math"/>
                          </a:rPr>
                        </m:ctrlPr>
                      </m:sSubPr>
                      <m:e>
                        <m:r>
                          <a:rPr lang="ro-RO" sz="1800" i="1">
                            <a:latin typeface="Cambria Math"/>
                          </a:rPr>
                          <m:t>𝐼</m:t>
                        </m:r>
                      </m:e>
                      <m:sub>
                        <m:r>
                          <a:rPr lang="ro-RO" sz="1800" i="1">
                            <a:latin typeface="Cambria Math"/>
                          </a:rPr>
                          <m:t>𝑙</m:t>
                        </m:r>
                        <m:r>
                          <a:rPr lang="ro-RO" sz="1800" i="1">
                            <a:latin typeface="Cambria Math"/>
                          </a:rPr>
                          <m:t>,</m:t>
                        </m:r>
                        <m:r>
                          <a:rPr lang="ro-RO" sz="1800" i="1">
                            <a:latin typeface="Cambria Math"/>
                          </a:rPr>
                          <m:t>𝑐</m:t>
                        </m:r>
                      </m:sub>
                    </m:sSub>
                  </m:oMath>
                </a14:m>
                <a:r>
                  <a:rPr lang="ro-RO" sz="1800" dirty="0" smtClean="0"/>
                  <a:t>, atunci</a:t>
                </a:r>
                <a:endParaRPr lang="en-US" sz="1800" dirty="0"/>
              </a:p>
              <a:p>
                <a:pPr marL="0" indent="0">
                  <a:buNone/>
                </a:pPr>
                <a14:m>
                  <m:oMathPara xmlns:m="http://schemas.openxmlformats.org/officeDocument/2006/math">
                    <m:oMathParaPr>
                      <m:jc m:val="centerGroup"/>
                    </m:oMathParaPr>
                    <m:oMath xmlns:m="http://schemas.openxmlformats.org/officeDocument/2006/math">
                      <m:acc>
                        <m:accPr>
                          <m:chr m:val="̃"/>
                          <m:ctrlPr>
                            <a:rPr lang="en-US" sz="1800" i="1">
                              <a:latin typeface="Cambria Math"/>
                            </a:rPr>
                          </m:ctrlPr>
                        </m:accPr>
                        <m:e>
                          <m:r>
                            <a:rPr lang="ro-RO" sz="1800" i="1">
                              <a:latin typeface="Cambria Math"/>
                            </a:rPr>
                            <m:t>𝑓</m:t>
                          </m:r>
                        </m:e>
                      </m:acc>
                      <m:r>
                        <a:rPr lang="ro-RO" sz="1800" i="1">
                          <a:latin typeface="Cambria Math"/>
                        </a:rPr>
                        <m:t>=</m:t>
                      </m:r>
                      <m:sSub>
                        <m:sSubPr>
                          <m:ctrlPr>
                            <a:rPr lang="en-US" sz="1800" i="1">
                              <a:latin typeface="Cambria Math"/>
                            </a:rPr>
                          </m:ctrlPr>
                        </m:sSubPr>
                        <m:e>
                          <m:acc>
                            <m:accPr>
                              <m:chr m:val="̃"/>
                              <m:ctrlPr>
                                <a:rPr lang="en-US" sz="1800" i="1">
                                  <a:latin typeface="Cambria Math"/>
                                </a:rPr>
                              </m:ctrlPr>
                            </m:accPr>
                            <m:e>
                              <m:r>
                                <a:rPr lang="ro-RO" sz="1800" i="1">
                                  <a:latin typeface="Cambria Math"/>
                                </a:rPr>
                                <m:t>𝑓</m:t>
                              </m:r>
                            </m:e>
                          </m:acc>
                        </m:e>
                        <m:sub>
                          <m:r>
                            <a:rPr lang="ro-RO" sz="1800" i="1">
                              <a:latin typeface="Cambria Math"/>
                            </a:rPr>
                            <m:t>𝑐</m:t>
                          </m:r>
                        </m:sub>
                      </m:sSub>
                      <m:d>
                        <m:dPr>
                          <m:ctrlPr>
                            <a:rPr lang="en-US" sz="1800" i="1">
                              <a:latin typeface="Cambria Math"/>
                            </a:rPr>
                          </m:ctrlPr>
                        </m:dPr>
                        <m:e>
                          <m:r>
                            <a:rPr lang="ro-RO" sz="1800" i="1">
                              <a:latin typeface="Cambria Math"/>
                            </a:rPr>
                            <m:t>𝑡</m:t>
                          </m:r>
                          <m:r>
                            <a:rPr lang="ro-RO" sz="1800" i="1">
                              <a:latin typeface="Cambria Math"/>
                            </a:rPr>
                            <m:t>:</m:t>
                          </m:r>
                          <m:r>
                            <a:rPr lang="ro-RO" sz="1800" i="1">
                              <a:latin typeface="Cambria Math"/>
                            </a:rPr>
                            <m:t>𝑁</m:t>
                          </m:r>
                          <m:r>
                            <a:rPr lang="ro-RO" sz="1800" i="1">
                              <a:latin typeface="Cambria Math"/>
                            </a:rPr>
                            <m:t>+</m:t>
                          </m:r>
                          <m:r>
                            <a:rPr lang="ro-RO" sz="1800" i="1">
                              <a:latin typeface="Cambria Math"/>
                            </a:rPr>
                            <m:t>𝑡</m:t>
                          </m:r>
                          <m:r>
                            <a:rPr lang="ro-RO" sz="1800" i="1">
                              <a:latin typeface="Cambria Math"/>
                            </a:rPr>
                            <m:t>−1,</m:t>
                          </m:r>
                          <m:r>
                            <a:rPr lang="ro-RO" sz="1800" i="1">
                              <a:latin typeface="Cambria Math"/>
                            </a:rPr>
                            <m:t>𝑡</m:t>
                          </m:r>
                          <m:r>
                            <a:rPr lang="ro-RO" sz="1800" i="1">
                              <a:latin typeface="Cambria Math"/>
                            </a:rPr>
                            <m:t>:</m:t>
                          </m:r>
                          <m:r>
                            <a:rPr lang="ro-RO" sz="1800" i="1">
                              <a:latin typeface="Cambria Math"/>
                            </a:rPr>
                            <m:t>𝑀</m:t>
                          </m:r>
                          <m:r>
                            <a:rPr lang="ro-RO" sz="1800" i="1">
                              <a:latin typeface="Cambria Math"/>
                            </a:rPr>
                            <m:t>+</m:t>
                          </m:r>
                          <m:r>
                            <a:rPr lang="ro-RO" sz="1800" i="1">
                              <a:latin typeface="Cambria Math"/>
                            </a:rPr>
                            <m:t>𝑡</m:t>
                          </m:r>
                          <m:r>
                            <a:rPr lang="ro-RO" sz="1800" i="1">
                              <a:latin typeface="Cambria Math"/>
                            </a:rPr>
                            <m:t>−1</m:t>
                          </m:r>
                        </m:e>
                      </m:d>
                    </m:oMath>
                  </m:oMathPara>
                </a14:m>
                <a:endParaRPr lang="en-US" sz="1800" dirty="0"/>
              </a:p>
              <a:p>
                <a:pPr marL="0" indent="0">
                  <a:buNone/>
                </a:pPr>
                <a:r>
                  <a:rPr lang="ro-RO" sz="1800" dirty="0"/>
                  <a:t>unde, pentru </a:t>
                </a:r>
                <a14:m>
                  <m:oMath xmlns:m="http://schemas.openxmlformats.org/officeDocument/2006/math">
                    <m:r>
                      <a:rPr lang="ro-RO" sz="1800" i="1">
                        <a:latin typeface="Cambria Math"/>
                      </a:rPr>
                      <m:t>𝑡</m:t>
                    </m:r>
                    <m:r>
                      <a:rPr lang="ro-RO" sz="1800" i="1">
                        <a:latin typeface="Cambria Math"/>
                      </a:rPr>
                      <m:t>≤</m:t>
                    </m:r>
                    <m:r>
                      <a:rPr lang="ro-RO" sz="1800" i="1">
                        <a:latin typeface="Cambria Math"/>
                      </a:rPr>
                      <m:t>𝑙</m:t>
                    </m:r>
                    <m:r>
                      <a:rPr lang="ro-RO" sz="1800" i="1">
                        <a:latin typeface="Cambria Math"/>
                      </a:rPr>
                      <m:t>≤</m:t>
                    </m:r>
                    <m:r>
                      <a:rPr lang="ro-RO" sz="1800" i="1">
                        <a:latin typeface="Cambria Math"/>
                      </a:rPr>
                      <m:t>𝑁</m:t>
                    </m:r>
                    <m:r>
                      <a:rPr lang="ro-RO" sz="1800" i="1">
                        <a:latin typeface="Cambria Math"/>
                      </a:rPr>
                      <m:t>+</m:t>
                    </m:r>
                    <m:r>
                      <a:rPr lang="ro-RO" sz="1800" i="1">
                        <a:latin typeface="Cambria Math"/>
                      </a:rPr>
                      <m:t>𝑡</m:t>
                    </m:r>
                    <m:r>
                      <a:rPr lang="ro-RO" sz="1800" i="1">
                        <a:latin typeface="Cambria Math"/>
                      </a:rPr>
                      <m:t>−1,  </m:t>
                    </m:r>
                    <m:r>
                      <a:rPr lang="ro-RO" sz="1800" i="1">
                        <a:latin typeface="Cambria Math"/>
                      </a:rPr>
                      <m:t>𝑡</m:t>
                    </m:r>
                    <m:r>
                      <a:rPr lang="ro-RO" sz="1800" i="1">
                        <a:latin typeface="Cambria Math"/>
                      </a:rPr>
                      <m:t>≤</m:t>
                    </m:r>
                    <m:r>
                      <a:rPr lang="en-US" sz="1800" b="0" i="1" smtClean="0">
                        <a:latin typeface="Cambria Math"/>
                      </a:rPr>
                      <m:t>𝑐</m:t>
                    </m:r>
                    <m:r>
                      <a:rPr lang="ro-RO" sz="1800" i="1">
                        <a:latin typeface="Cambria Math"/>
                      </a:rPr>
                      <m:t>≤</m:t>
                    </m:r>
                    <m:r>
                      <a:rPr lang="ro-RO" sz="1800" i="1">
                        <a:latin typeface="Cambria Math"/>
                      </a:rPr>
                      <m:t>𝑀</m:t>
                    </m:r>
                    <m:r>
                      <a:rPr lang="ro-RO" sz="1800" i="1">
                        <a:latin typeface="Cambria Math"/>
                      </a:rPr>
                      <m:t>+</m:t>
                    </m:r>
                    <m:r>
                      <a:rPr lang="ro-RO" sz="1800" i="1">
                        <a:latin typeface="Cambria Math"/>
                      </a:rPr>
                      <m:t>𝑡</m:t>
                    </m:r>
                    <m:r>
                      <a:rPr lang="ro-RO" sz="1800" i="1">
                        <a:latin typeface="Cambria Math"/>
                      </a:rPr>
                      <m:t>−1</m:t>
                    </m:r>
                  </m:oMath>
                </a14:m>
                <a:endParaRPr lang="en-US" sz="1800" dirty="0"/>
              </a:p>
              <a:p>
                <a:pPr marL="0" indent="0">
                  <a:buNone/>
                </a:pPr>
                <a14:m>
                  <m:oMathPara xmlns:m="http://schemas.openxmlformats.org/officeDocument/2006/math">
                    <m:oMathParaPr>
                      <m:jc m:val="centerGroup"/>
                    </m:oMathParaPr>
                    <m:oMath xmlns:m="http://schemas.openxmlformats.org/officeDocument/2006/math">
                      <m:sSub>
                        <m:sSubPr>
                          <m:ctrlPr>
                            <a:rPr lang="en-US" sz="1800" i="1">
                              <a:latin typeface="Cambria Math"/>
                            </a:rPr>
                          </m:ctrlPr>
                        </m:sSubPr>
                        <m:e>
                          <m:acc>
                            <m:accPr>
                              <m:chr m:val="̃"/>
                              <m:ctrlPr>
                                <a:rPr lang="en-US" sz="1800" i="1">
                                  <a:latin typeface="Cambria Math"/>
                                </a:rPr>
                              </m:ctrlPr>
                            </m:accPr>
                            <m:e>
                              <m:r>
                                <a:rPr lang="ro-RO" sz="1800" i="1">
                                  <a:latin typeface="Cambria Math"/>
                                </a:rPr>
                                <m:t>𝑓</m:t>
                              </m:r>
                            </m:e>
                          </m:acc>
                        </m:e>
                        <m:sub>
                          <m:r>
                            <a:rPr lang="ro-RO" sz="1800" i="1">
                              <a:latin typeface="Cambria Math"/>
                            </a:rPr>
                            <m:t>𝑐</m:t>
                          </m:r>
                        </m:sub>
                      </m:sSub>
                      <m:d>
                        <m:dPr>
                          <m:ctrlPr>
                            <a:rPr lang="en-US" sz="1800" i="1">
                              <a:latin typeface="Cambria Math"/>
                            </a:rPr>
                          </m:ctrlPr>
                        </m:dPr>
                        <m:e>
                          <m:r>
                            <a:rPr lang="ro-RO" sz="1800" i="1">
                              <a:latin typeface="Cambria Math"/>
                            </a:rPr>
                            <m:t>𝑙</m:t>
                          </m:r>
                          <m:r>
                            <a:rPr lang="ro-RO" sz="1800" i="1">
                              <a:latin typeface="Cambria Math"/>
                            </a:rPr>
                            <m:t>,</m:t>
                          </m:r>
                          <m:r>
                            <a:rPr lang="ro-RO" sz="1800" i="1">
                              <a:latin typeface="Cambria Math"/>
                            </a:rPr>
                            <m:t>𝑐</m:t>
                          </m:r>
                        </m:e>
                      </m:d>
                      <m:r>
                        <a:rPr lang="ro-RO" sz="1800" i="1">
                          <a:latin typeface="Cambria Math"/>
                        </a:rPr>
                        <m:t>=</m:t>
                      </m:r>
                      <m:f>
                        <m:fPr>
                          <m:ctrlPr>
                            <a:rPr lang="en-US" sz="1800" i="1">
                              <a:latin typeface="Cambria Math"/>
                            </a:rPr>
                          </m:ctrlPr>
                        </m:fPr>
                        <m:num>
                          <m:r>
                            <a:rPr lang="ro-RO" sz="1800" i="1">
                              <a:latin typeface="Cambria Math"/>
                            </a:rPr>
                            <m:t>1</m:t>
                          </m:r>
                        </m:num>
                        <m:den>
                          <m:sSup>
                            <m:sSupPr>
                              <m:ctrlPr>
                                <a:rPr lang="en-US" sz="1800" i="1">
                                  <a:latin typeface="Cambria Math"/>
                                </a:rPr>
                              </m:ctrlPr>
                            </m:sSupPr>
                            <m:e>
                              <m:r>
                                <a:rPr lang="ro-RO" sz="1800" i="1">
                                  <a:latin typeface="Cambria Math"/>
                                </a:rPr>
                                <m:t>𝑛</m:t>
                              </m:r>
                            </m:e>
                            <m:sup>
                              <m:r>
                                <a:rPr lang="ro-RO" sz="1800" i="1">
                                  <a:latin typeface="Cambria Math"/>
                                </a:rPr>
                                <m:t>2</m:t>
                              </m:r>
                            </m:sup>
                          </m:sSup>
                          <m:r>
                            <a:rPr lang="ro-RO" sz="1800" i="1">
                              <a:latin typeface="Cambria Math"/>
                            </a:rPr>
                            <m:t>−2∙</m:t>
                          </m:r>
                          <m:r>
                            <a:rPr lang="ro-RO" sz="1800" i="1">
                              <a:latin typeface="Cambria Math"/>
                            </a:rPr>
                            <m:t>𝑇</m:t>
                          </m:r>
                        </m:den>
                      </m:f>
                      <m:nary>
                        <m:naryPr>
                          <m:chr m:val="∑"/>
                          <m:limLoc m:val="undOvr"/>
                          <m:ctrlPr>
                            <a:rPr lang="en-US" sz="1800" i="1">
                              <a:latin typeface="Cambria Math"/>
                            </a:rPr>
                          </m:ctrlPr>
                        </m:naryPr>
                        <m:sub>
                          <m:r>
                            <a:rPr lang="ro-RO" sz="1800" i="1">
                              <a:latin typeface="Cambria Math"/>
                            </a:rPr>
                            <m:t>𝑖</m:t>
                          </m:r>
                          <m:r>
                            <a:rPr lang="ro-RO" sz="1800" i="1">
                              <a:latin typeface="Cambria Math"/>
                            </a:rPr>
                            <m:t>=</m:t>
                          </m:r>
                          <m:r>
                            <a:rPr lang="ro-RO" sz="1800" i="1">
                              <a:latin typeface="Cambria Math"/>
                            </a:rPr>
                            <m:t>𝑇</m:t>
                          </m:r>
                          <m:r>
                            <a:rPr lang="ro-RO" sz="1800" i="1">
                              <a:latin typeface="Cambria Math"/>
                            </a:rPr>
                            <m:t>+1</m:t>
                          </m:r>
                        </m:sub>
                        <m:sup>
                          <m:sSup>
                            <m:sSupPr>
                              <m:ctrlPr>
                                <a:rPr lang="en-US" sz="1800" i="1">
                                  <a:latin typeface="Cambria Math"/>
                                </a:rPr>
                              </m:ctrlPr>
                            </m:sSupPr>
                            <m:e>
                              <m:r>
                                <a:rPr lang="ro-RO" sz="1800" i="1">
                                  <a:latin typeface="Cambria Math"/>
                                </a:rPr>
                                <m:t>𝑛</m:t>
                              </m:r>
                            </m:e>
                            <m:sup>
                              <m:r>
                                <a:rPr lang="ro-RO" sz="1800" i="1">
                                  <a:latin typeface="Cambria Math"/>
                                </a:rPr>
                                <m:t>2</m:t>
                              </m:r>
                            </m:sup>
                          </m:sSup>
                          <m:r>
                            <a:rPr lang="ro-RO" sz="1800" i="1">
                              <a:latin typeface="Cambria Math"/>
                            </a:rPr>
                            <m:t>−</m:t>
                          </m:r>
                          <m:r>
                            <a:rPr lang="ro-RO" sz="1800" i="1">
                              <a:latin typeface="Cambria Math"/>
                            </a:rPr>
                            <m:t>𝑇</m:t>
                          </m:r>
                        </m:sup>
                        <m:e>
                          <m:sSubSup>
                            <m:sSubSupPr>
                              <m:ctrlPr>
                                <a:rPr lang="en-US" sz="1800" i="1">
                                  <a:latin typeface="Cambria Math"/>
                                </a:rPr>
                              </m:ctrlPr>
                            </m:sSubSupPr>
                            <m:e>
                              <m:r>
                                <a:rPr lang="ro-RO" sz="1800" i="1">
                                  <a:latin typeface="Cambria Math"/>
                                </a:rPr>
                                <m:t>𝐼</m:t>
                              </m:r>
                            </m:e>
                            <m:sub>
                              <m:r>
                                <a:rPr lang="ro-RO" sz="1800" i="1">
                                  <a:latin typeface="Cambria Math"/>
                                </a:rPr>
                                <m:t>𝑙</m:t>
                              </m:r>
                              <m:r>
                                <a:rPr lang="ro-RO" sz="1800" i="1">
                                  <a:latin typeface="Cambria Math"/>
                                </a:rPr>
                                <m:t>,</m:t>
                              </m:r>
                              <m:r>
                                <a:rPr lang="ro-RO" sz="1800" i="1">
                                  <a:latin typeface="Cambria Math"/>
                                </a:rPr>
                                <m:t>𝑐</m:t>
                              </m:r>
                            </m:sub>
                            <m:sup>
                              <m:r>
                                <a:rPr lang="ro-RO" sz="1800" i="1">
                                  <a:latin typeface="Cambria Math"/>
                                </a:rPr>
                                <m:t>𝑖</m:t>
                              </m:r>
                            </m:sup>
                          </m:sSubSup>
                        </m:e>
                      </m:nary>
                    </m:oMath>
                  </m:oMathPara>
                </a14:m>
                <a:endParaRPr lang="en-US" sz="1800" dirty="0"/>
              </a:p>
              <a:p>
                <a:pPr marL="0" indent="0">
                  <a:buNone/>
                </a:pPr>
                <a:r>
                  <a:rPr lang="ro-RO" sz="1800" dirty="0"/>
                  <a:t>și </a:t>
                </a:r>
                <a14:m>
                  <m:oMath xmlns:m="http://schemas.openxmlformats.org/officeDocument/2006/math">
                    <m:sSub>
                      <m:sSubPr>
                        <m:ctrlPr>
                          <a:rPr lang="en-US" sz="1800" i="1">
                            <a:latin typeface="Cambria Math"/>
                          </a:rPr>
                        </m:ctrlPr>
                      </m:sSubPr>
                      <m:e>
                        <m:acc>
                          <m:accPr>
                            <m:chr m:val="̃"/>
                            <m:ctrlPr>
                              <a:rPr lang="en-US" sz="1800" i="1">
                                <a:latin typeface="Cambria Math"/>
                              </a:rPr>
                            </m:ctrlPr>
                          </m:accPr>
                          <m:e>
                            <m:r>
                              <a:rPr lang="ro-RO" sz="1800" i="1">
                                <a:latin typeface="Cambria Math"/>
                              </a:rPr>
                              <m:t>𝑓</m:t>
                            </m:r>
                          </m:e>
                        </m:acc>
                      </m:e>
                      <m:sub>
                        <m:r>
                          <a:rPr lang="ro-RO" sz="1800" i="1">
                            <a:latin typeface="Cambria Math"/>
                          </a:rPr>
                          <m:t>𝑐</m:t>
                        </m:r>
                      </m:sub>
                    </m:sSub>
                    <m:d>
                      <m:dPr>
                        <m:ctrlPr>
                          <a:rPr lang="en-US" sz="1800" i="1">
                            <a:latin typeface="Cambria Math"/>
                          </a:rPr>
                        </m:ctrlPr>
                      </m:dPr>
                      <m:e>
                        <m:r>
                          <a:rPr lang="ro-RO" sz="1800" i="1">
                            <a:latin typeface="Cambria Math"/>
                          </a:rPr>
                          <m:t>𝑙</m:t>
                        </m:r>
                        <m:r>
                          <a:rPr lang="ro-RO" sz="1800" i="1">
                            <a:latin typeface="Cambria Math"/>
                          </a:rPr>
                          <m:t>,</m:t>
                        </m:r>
                        <m:r>
                          <a:rPr lang="ro-RO" sz="1800" i="1">
                            <a:latin typeface="Cambria Math"/>
                          </a:rPr>
                          <m:t>𝑐</m:t>
                        </m:r>
                      </m:e>
                    </m:d>
                    <m:r>
                      <a:rPr lang="ro-RO" sz="1800" i="1">
                        <a:latin typeface="Cambria Math"/>
                      </a:rPr>
                      <m:t>=0</m:t>
                    </m:r>
                  </m:oMath>
                </a14:m>
                <a:r>
                  <a:rPr lang="ro-RO" sz="1800" dirty="0"/>
                  <a:t> în rest.</a:t>
                </a:r>
                <a:endParaRPr lang="en-US" sz="1800" dirty="0"/>
              </a:p>
              <a:p>
                <a:pPr algn="just">
                  <a:buFont typeface="Wingdings" panose="05000000000000000000" pitchFamily="2" charset="2"/>
                  <a:buChar char="q"/>
                </a:pPr>
                <a:endParaRPr lang="en-US" sz="1800" dirty="0"/>
              </a:p>
            </p:txBody>
          </p:sp>
        </mc:Choice>
        <mc:Fallback xmlns="">
          <p:sp>
            <p:nvSpPr>
              <p:cNvPr id="6147" name="Rectangle 3"/>
              <p:cNvSpPr>
                <a:spLocks noGrp="1" noRot="1" noChangeAspect="1" noMove="1" noResize="1" noEditPoints="1" noAdjustHandles="1" noChangeArrowheads="1" noChangeShapeType="1" noTextEdit="1"/>
              </p:cNvSpPr>
              <p:nvPr>
                <p:ph type="body" sz="half" idx="1"/>
              </p:nvPr>
            </p:nvSpPr>
            <p:spPr>
              <a:xfrm>
                <a:off x="457200" y="533400"/>
                <a:ext cx="8229600" cy="6049962"/>
              </a:xfrm>
              <a:blipFill rotWithShape="1">
                <a:blip r:embed="rId2"/>
                <a:stretch>
                  <a:fillRect l="-593" t="-302" r="-593" b="-2923"/>
                </a:stretch>
              </a:blipFill>
            </p:spPr>
            <p:txBody>
              <a:bodyPr/>
              <a:lstStyle/>
              <a:p>
                <a:r>
                  <a:rPr lang="en-US">
                    <a:noFill/>
                  </a:rPr>
                  <a:t> </a:t>
                </a:r>
              </a:p>
            </p:txBody>
          </p:sp>
        </mc:Fallback>
      </mc:AlternateContent>
      <p:sp>
        <p:nvSpPr>
          <p:cNvPr id="6148"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49" name="Rectangle 11"/>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0"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1" name="Rectangle 15"/>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2"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3"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4"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5"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6"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7"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8"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9"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0"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1"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2"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3"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4" name="Rectangle 4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5" name="Rectangle 52"/>
          <p:cNvSpPr>
            <a:spLocks noChangeArrowheads="1"/>
          </p:cNvSpPr>
          <p:nvPr/>
        </p:nvSpPr>
        <p:spPr bwMode="auto">
          <a:xfrm>
            <a:off x="0" y="1828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6" name="Rectangle 54"/>
          <p:cNvSpPr>
            <a:spLocks noChangeArrowheads="1"/>
          </p:cNvSpPr>
          <p:nvPr/>
        </p:nvSpPr>
        <p:spPr bwMode="auto">
          <a:xfrm>
            <a:off x="0" y="1485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Tree>
    <p:extLst>
      <p:ext uri="{BB962C8B-B14F-4D97-AF65-F5344CB8AC3E}">
        <p14:creationId xmlns:p14="http://schemas.microsoft.com/office/powerpoint/2010/main" val="18339231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147" name="Rectangle 3"/>
              <p:cNvSpPr>
                <a:spLocks noGrp="1" noChangeArrowheads="1"/>
              </p:cNvSpPr>
              <p:nvPr>
                <p:ph type="body" sz="half" idx="1"/>
              </p:nvPr>
            </p:nvSpPr>
            <p:spPr>
              <a:xfrm>
                <a:off x="457200" y="533400"/>
                <a:ext cx="8229600" cy="6049962"/>
              </a:xfrm>
            </p:spPr>
            <p:txBody>
              <a:bodyPr/>
              <a:lstStyle/>
              <a:p>
                <a:pPr algn="just">
                  <a:buFont typeface="Wingdings" panose="05000000000000000000" pitchFamily="2" charset="2"/>
                  <a:buChar char="q"/>
                </a:pPr>
                <a:r>
                  <a:rPr lang="ro-RO" sz="1800" dirty="0" smtClean="0"/>
                  <a:t>a - imagine </a:t>
                </a:r>
                <a:r>
                  <a:rPr lang="ro-RO" sz="1800" dirty="0"/>
                  <a:t>cu zgomot  mixt (</a:t>
                </a:r>
                <a:r>
                  <a:rPr lang="ro-RO" sz="1800" dirty="0" err="1"/>
                  <a:t>gaussian</a:t>
                </a:r>
                <a:r>
                  <a:rPr lang="ro-RO" sz="1800" dirty="0"/>
                  <a:t> și sare și piper</a:t>
                </a:r>
                <a:r>
                  <a:rPr lang="ro-RO" sz="1800" dirty="0" smtClean="0"/>
                  <a:t>) </a:t>
                </a:r>
              </a:p>
              <a:p>
                <a:pPr algn="just">
                  <a:buFont typeface="Wingdings" panose="05000000000000000000" pitchFamily="2" charset="2"/>
                  <a:buChar char="q"/>
                </a:pPr>
                <a:r>
                  <a:rPr lang="ro-RO" sz="1800" dirty="0" smtClean="0"/>
                  <a:t>b</a:t>
                </a:r>
                <a:r>
                  <a:rPr lang="ro-RO" sz="1800" dirty="0"/>
                  <a:t>, </a:t>
                </a:r>
                <a:r>
                  <a:rPr lang="ro-RO" sz="1800" dirty="0" smtClean="0"/>
                  <a:t>c  </a:t>
                </a:r>
                <a:r>
                  <a:rPr lang="ro-RO" sz="1800" dirty="0"/>
                  <a:t>și </a:t>
                </a:r>
                <a:r>
                  <a:rPr lang="ro-RO" sz="1800" dirty="0" smtClean="0"/>
                  <a:t>d - rezultatele </a:t>
                </a:r>
                <a:r>
                  <a:rPr lang="ro-RO" sz="1800" dirty="0"/>
                  <a:t>filtrării </a:t>
                </a:r>
                <a:r>
                  <a:rPr lang="ro-RO" sz="1800" dirty="0" smtClean="0"/>
                  <a:t> lui a</a:t>
                </a:r>
                <a:r>
                  <a:rPr lang="ro-RO" sz="1800" dirty="0"/>
                  <a:t>. cu filtru median, filtru </a:t>
                </a:r>
                <a:r>
                  <a:rPr lang="ro-RO" sz="1800" dirty="0" err="1"/>
                  <a:t>alfa-trimmed</a:t>
                </a:r>
                <a:r>
                  <a:rPr lang="ro-RO" sz="1800" dirty="0"/>
                  <a:t> (</a:t>
                </a:r>
                <a14:m>
                  <m:oMath xmlns:m="http://schemas.openxmlformats.org/officeDocument/2006/math">
                    <m:r>
                      <a:rPr lang="ro-RO" sz="1800" i="1">
                        <a:latin typeface="Cambria Math"/>
                      </a:rPr>
                      <m:t>𝑇</m:t>
                    </m:r>
                    <m:r>
                      <a:rPr lang="ro-RO" sz="1800" i="1">
                        <a:latin typeface="Cambria Math"/>
                      </a:rPr>
                      <m:t>=3</m:t>
                    </m:r>
                  </m:oMath>
                </a14:m>
                <a:r>
                  <a:rPr lang="ro-RO" sz="1800" dirty="0"/>
                  <a:t>) și filtru punct mediu, pentru dimensiunea </a:t>
                </a:r>
                <a14:m>
                  <m:oMath xmlns:m="http://schemas.openxmlformats.org/officeDocument/2006/math">
                    <m:r>
                      <a:rPr lang="ro-RO" sz="1800" i="1">
                        <a:latin typeface="Cambria Math"/>
                      </a:rPr>
                      <m:t>3×3</m:t>
                    </m:r>
                  </m:oMath>
                </a14:m>
                <a:r>
                  <a:rPr lang="ro-RO" sz="1800" dirty="0"/>
                  <a:t>. </a:t>
                </a:r>
              </a:p>
            </p:txBody>
          </p:sp>
        </mc:Choice>
        <mc:Fallback xmlns="">
          <p:sp>
            <p:nvSpPr>
              <p:cNvPr id="6147" name="Rectangle 3"/>
              <p:cNvSpPr>
                <a:spLocks noGrp="1" noRot="1" noChangeAspect="1" noMove="1" noResize="1" noEditPoints="1" noAdjustHandles="1" noChangeArrowheads="1" noChangeShapeType="1" noTextEdit="1"/>
              </p:cNvSpPr>
              <p:nvPr>
                <p:ph type="body" sz="half" idx="1"/>
              </p:nvPr>
            </p:nvSpPr>
            <p:spPr>
              <a:xfrm>
                <a:off x="457200" y="533400"/>
                <a:ext cx="8229600" cy="6049962"/>
              </a:xfrm>
              <a:blipFill rotWithShape="1">
                <a:blip r:embed="rId2"/>
                <a:stretch>
                  <a:fillRect t="-504" r="-593"/>
                </a:stretch>
              </a:blipFill>
            </p:spPr>
            <p:txBody>
              <a:bodyPr/>
              <a:lstStyle/>
              <a:p>
                <a:r>
                  <a:rPr lang="ro-RO">
                    <a:noFill/>
                  </a:rPr>
                  <a:t> </a:t>
                </a:r>
              </a:p>
            </p:txBody>
          </p:sp>
        </mc:Fallback>
      </mc:AlternateContent>
      <p:sp>
        <p:nvSpPr>
          <p:cNvPr id="6148" name="Rectangle 9"/>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ro-RO" altLang="en-US" sz="1800" dirty="0">
              <a:latin typeface="Garamond" pitchFamily="18" charset="0"/>
            </a:endParaRPr>
          </a:p>
        </p:txBody>
      </p:sp>
      <p:sp>
        <p:nvSpPr>
          <p:cNvPr id="6150" name="Rectangle 13"/>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ro-RO" altLang="en-US" sz="1800" dirty="0">
              <a:latin typeface="Garamond" pitchFamily="18" charset="0"/>
            </a:endParaRPr>
          </a:p>
        </p:txBody>
      </p:sp>
      <p:sp>
        <p:nvSpPr>
          <p:cNvPr id="6152" name="Rectangle 19"/>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ro-RO" altLang="en-US" sz="1800" dirty="0">
              <a:latin typeface="Garamond" pitchFamily="18" charset="0"/>
            </a:endParaRPr>
          </a:p>
        </p:txBody>
      </p:sp>
      <p:sp>
        <p:nvSpPr>
          <p:cNvPr id="6153" name="Rectangle 2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ro-RO" altLang="en-US" sz="1800" dirty="0">
              <a:latin typeface="Garamond" pitchFamily="18" charset="0"/>
            </a:endParaRPr>
          </a:p>
        </p:txBody>
      </p:sp>
      <p:sp>
        <p:nvSpPr>
          <p:cNvPr id="6154" name="Rectangle 23"/>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ro-RO" altLang="en-US" sz="1800" dirty="0">
              <a:latin typeface="Garamond" pitchFamily="18" charset="0"/>
            </a:endParaRPr>
          </a:p>
        </p:txBody>
      </p:sp>
      <p:sp>
        <p:nvSpPr>
          <p:cNvPr id="6155" name="Rectangle 27"/>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ro-RO" altLang="en-US" sz="1800" dirty="0">
              <a:latin typeface="Garamond" pitchFamily="18" charset="0"/>
            </a:endParaRPr>
          </a:p>
        </p:txBody>
      </p:sp>
      <p:sp>
        <p:nvSpPr>
          <p:cNvPr id="6156" name="Rectangle 29"/>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ro-RO" altLang="en-US" sz="1800" dirty="0">
              <a:latin typeface="Garamond" pitchFamily="18" charset="0"/>
            </a:endParaRPr>
          </a:p>
        </p:txBody>
      </p:sp>
      <p:sp>
        <p:nvSpPr>
          <p:cNvPr id="6157" name="Rectangle 3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ro-RO" altLang="en-US" sz="1800" dirty="0">
              <a:latin typeface="Garamond" pitchFamily="18" charset="0"/>
            </a:endParaRPr>
          </a:p>
        </p:txBody>
      </p:sp>
      <p:sp>
        <p:nvSpPr>
          <p:cNvPr id="6158" name="Rectangle 33"/>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ro-RO" altLang="en-US" sz="1800" dirty="0">
              <a:latin typeface="Garamond" pitchFamily="18" charset="0"/>
            </a:endParaRPr>
          </a:p>
        </p:txBody>
      </p:sp>
      <p:sp>
        <p:nvSpPr>
          <p:cNvPr id="6159" name="Rectangle 3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ro-RO" altLang="en-US" sz="1800" dirty="0">
              <a:latin typeface="Garamond" pitchFamily="18" charset="0"/>
            </a:endParaRPr>
          </a:p>
        </p:txBody>
      </p:sp>
      <p:sp>
        <p:nvSpPr>
          <p:cNvPr id="6160" name="Rectangle 37"/>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ro-RO" altLang="en-US" sz="1800" dirty="0">
              <a:latin typeface="Garamond" pitchFamily="18" charset="0"/>
            </a:endParaRPr>
          </a:p>
        </p:txBody>
      </p:sp>
      <p:sp>
        <p:nvSpPr>
          <p:cNvPr id="6161" name="Rectangle 4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ro-RO" altLang="en-US" sz="1800" dirty="0">
              <a:latin typeface="Garamond" pitchFamily="18" charset="0"/>
            </a:endParaRPr>
          </a:p>
        </p:txBody>
      </p:sp>
      <p:sp>
        <p:nvSpPr>
          <p:cNvPr id="6162" name="Rectangle 43"/>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ro-RO" altLang="en-US" sz="1800" dirty="0">
              <a:latin typeface="Garamond" pitchFamily="18" charset="0"/>
            </a:endParaRPr>
          </a:p>
        </p:txBody>
      </p:sp>
      <p:sp>
        <p:nvSpPr>
          <p:cNvPr id="6163" name="Rectangle 4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ro-RO" altLang="en-US" sz="1800" dirty="0">
              <a:latin typeface="Garamond" pitchFamily="18" charset="0"/>
            </a:endParaRPr>
          </a:p>
        </p:txBody>
      </p:sp>
      <p:sp>
        <p:nvSpPr>
          <p:cNvPr id="6164" name="Rectangle 47"/>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ro-RO" altLang="en-US" sz="1800" dirty="0">
              <a:latin typeface="Garamond" pitchFamily="18" charset="0"/>
            </a:endParaRPr>
          </a:p>
        </p:txBody>
      </p:sp>
      <p:pic>
        <p:nvPicPr>
          <p:cNvPr id="22" name="Picture 21"/>
          <p:cNvPicPr/>
          <p:nvPr/>
        </p:nvPicPr>
        <p:blipFill rotWithShape="1">
          <a:blip r:embed="rId3"/>
          <a:srcRect l="31571" t="23090" r="28686" b="17047"/>
          <a:stretch/>
        </p:blipFill>
        <p:spPr bwMode="auto">
          <a:xfrm>
            <a:off x="1371600" y="1485900"/>
            <a:ext cx="5791200" cy="4724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625536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457200"/>
            <a:ext cx="8458200" cy="685800"/>
          </a:xfrm>
        </p:spPr>
        <p:txBody>
          <a:bodyPr/>
          <a:lstStyle/>
          <a:p>
            <a:pPr lvl="1"/>
            <a:r>
              <a:rPr lang="ro-RO" altLang="en-US" sz="2600" b="1" dirty="0" smtClean="0">
                <a:solidFill>
                  <a:schemeClr val="bg2"/>
                </a:solidFill>
              </a:rPr>
              <a:t>III.</a:t>
            </a:r>
            <a:r>
              <a:rPr lang="en-US" altLang="en-US" sz="2600" b="1" dirty="0" smtClean="0">
                <a:solidFill>
                  <a:schemeClr val="bg2"/>
                </a:solidFill>
              </a:rPr>
              <a:t> </a:t>
            </a:r>
            <a:r>
              <a:rPr lang="ro-RO" altLang="en-US" sz="2600" b="1" dirty="0" smtClean="0">
                <a:solidFill>
                  <a:schemeClr val="bg2"/>
                </a:solidFill>
              </a:rPr>
              <a:t>Filtrare spațială. Filtre de tip medie</a:t>
            </a:r>
            <a:endParaRPr lang="en-US" sz="2600" b="1" dirty="0">
              <a:solidFill>
                <a:schemeClr val="bg2"/>
              </a:solidFill>
            </a:endParaRPr>
          </a:p>
        </p:txBody>
      </p:sp>
      <mc:AlternateContent xmlns:mc="http://schemas.openxmlformats.org/markup-compatibility/2006" xmlns:a14="http://schemas.microsoft.com/office/drawing/2010/main">
        <mc:Choice Requires="a14">
          <p:sp>
            <p:nvSpPr>
              <p:cNvPr id="6147" name="Rectangle 3"/>
              <p:cNvSpPr>
                <a:spLocks noGrp="1" noChangeArrowheads="1"/>
              </p:cNvSpPr>
              <p:nvPr>
                <p:ph type="body" sz="half" idx="1"/>
              </p:nvPr>
            </p:nvSpPr>
            <p:spPr>
              <a:xfrm>
                <a:off x="457200" y="1143000"/>
                <a:ext cx="8229600" cy="5440362"/>
              </a:xfrm>
            </p:spPr>
            <p:txBody>
              <a:bodyPr/>
              <a:lstStyle/>
              <a:p>
                <a:pPr>
                  <a:buFont typeface="Wingdings" panose="05000000000000000000" pitchFamily="2" charset="2"/>
                  <a:buChar char="q"/>
                </a:pPr>
                <a:r>
                  <a:rPr lang="ro-RO" sz="1800" dirty="0" smtClean="0"/>
                  <a:t>Principiul de aplicare a </a:t>
                </a:r>
                <a:r>
                  <a:rPr lang="ro-RO" sz="1800" dirty="0"/>
                  <a:t>filtrelor de tip medie este similar filtrelor de ordine. </a:t>
                </a:r>
                <a:endParaRPr lang="en-US" sz="1800" dirty="0"/>
              </a:p>
              <a:p>
                <a:pPr>
                  <a:buFont typeface="Wingdings" panose="05000000000000000000" pitchFamily="2" charset="2"/>
                  <a:buChar char="q"/>
                </a:pPr>
                <a:r>
                  <a:rPr lang="ro-RO" sz="1800" dirty="0" smtClean="0"/>
                  <a:t>Cu aceleași notații, cele mai utilizate filtre de tip medie sunt prezentate în continuare</a:t>
                </a:r>
              </a:p>
              <a:p>
                <a:endParaRPr lang="ro-RO" sz="1800" b="1" dirty="0" smtClean="0"/>
              </a:p>
              <a:p>
                <a:pPr>
                  <a:buFont typeface="Wingdings" panose="05000000000000000000" pitchFamily="2" charset="2"/>
                  <a:buChar char="q"/>
                </a:pPr>
                <a:r>
                  <a:rPr lang="ro-RO" sz="1800" b="1" dirty="0" smtClean="0"/>
                  <a:t>Filtrul </a:t>
                </a:r>
                <a:r>
                  <a:rPr lang="ro-RO" sz="1800" b="1" dirty="0"/>
                  <a:t>medie aritmetică</a:t>
                </a:r>
                <a:r>
                  <a:rPr lang="ro-RO" sz="1800" dirty="0"/>
                  <a:t> este un filtru trece-jos şi aplicarea lui are efect de nivelare a imaginii </a:t>
                </a:r>
                <a:r>
                  <a:rPr lang="ro-RO" sz="1800" dirty="0" smtClean="0"/>
                  <a:t>perturbate. </a:t>
                </a:r>
                <a:r>
                  <a:rPr lang="ro-RO" sz="1800" dirty="0"/>
                  <a:t>Calculul </a:t>
                </a:r>
                <a:r>
                  <a:rPr lang="ro-RO" sz="1800" dirty="0" smtClean="0"/>
                  <a:t>imaginii rezultat </a:t>
                </a:r>
                <a14:m>
                  <m:oMath xmlns:m="http://schemas.openxmlformats.org/officeDocument/2006/math">
                    <m:acc>
                      <m:accPr>
                        <m:chr m:val="̃"/>
                        <m:ctrlPr>
                          <a:rPr lang="en-US" sz="1800" i="1">
                            <a:latin typeface="Cambria Math"/>
                          </a:rPr>
                        </m:ctrlPr>
                      </m:accPr>
                      <m:e>
                        <m:r>
                          <a:rPr lang="ro-RO" sz="1800" i="1">
                            <a:latin typeface="Cambria Math"/>
                          </a:rPr>
                          <m:t>𝑓</m:t>
                        </m:r>
                      </m:e>
                    </m:acc>
                  </m:oMath>
                </a14:m>
                <a:r>
                  <a:rPr lang="ro-RO" sz="1800" dirty="0"/>
                  <a:t> este descris prin,</a:t>
                </a:r>
                <a:endParaRPr lang="en-US" sz="1800" dirty="0"/>
              </a:p>
              <a:p>
                <a:pPr marL="0" indent="0">
                  <a:buNone/>
                </a:pPr>
                <a14:m>
                  <m:oMathPara xmlns:m="http://schemas.openxmlformats.org/officeDocument/2006/math">
                    <m:oMathParaPr>
                      <m:jc m:val="centerGroup"/>
                    </m:oMathParaPr>
                    <m:oMath xmlns:m="http://schemas.openxmlformats.org/officeDocument/2006/math">
                      <m:acc>
                        <m:accPr>
                          <m:chr m:val="̃"/>
                          <m:ctrlPr>
                            <a:rPr lang="en-US" sz="1800" i="1">
                              <a:latin typeface="Cambria Math"/>
                            </a:rPr>
                          </m:ctrlPr>
                        </m:accPr>
                        <m:e>
                          <m:r>
                            <a:rPr lang="ro-RO" sz="1800" i="1">
                              <a:latin typeface="Cambria Math"/>
                            </a:rPr>
                            <m:t>𝑓</m:t>
                          </m:r>
                        </m:e>
                      </m:acc>
                      <m:r>
                        <a:rPr lang="ro-RO" sz="1800" i="1">
                          <a:latin typeface="Cambria Math"/>
                        </a:rPr>
                        <m:t>=</m:t>
                      </m:r>
                      <m:sSub>
                        <m:sSubPr>
                          <m:ctrlPr>
                            <a:rPr lang="en-US" sz="1800" i="1">
                              <a:latin typeface="Cambria Math"/>
                            </a:rPr>
                          </m:ctrlPr>
                        </m:sSubPr>
                        <m:e>
                          <m:acc>
                            <m:accPr>
                              <m:chr m:val="̃"/>
                              <m:ctrlPr>
                                <a:rPr lang="en-US" sz="1800" i="1">
                                  <a:latin typeface="Cambria Math"/>
                                </a:rPr>
                              </m:ctrlPr>
                            </m:accPr>
                            <m:e>
                              <m:r>
                                <a:rPr lang="ro-RO" sz="1800" i="1">
                                  <a:latin typeface="Cambria Math"/>
                                </a:rPr>
                                <m:t>𝑓</m:t>
                              </m:r>
                            </m:e>
                          </m:acc>
                        </m:e>
                        <m:sub>
                          <m:r>
                            <a:rPr lang="ro-RO" sz="1800" i="1">
                              <a:latin typeface="Cambria Math"/>
                            </a:rPr>
                            <m:t>𝑐</m:t>
                          </m:r>
                        </m:sub>
                      </m:sSub>
                      <m:d>
                        <m:dPr>
                          <m:ctrlPr>
                            <a:rPr lang="en-US" sz="1800" i="1">
                              <a:latin typeface="Cambria Math"/>
                            </a:rPr>
                          </m:ctrlPr>
                        </m:dPr>
                        <m:e>
                          <m:r>
                            <a:rPr lang="ro-RO" sz="1800" i="1">
                              <a:latin typeface="Cambria Math"/>
                            </a:rPr>
                            <m:t>𝑡</m:t>
                          </m:r>
                          <m:r>
                            <a:rPr lang="ro-RO" sz="1800" i="1">
                              <a:latin typeface="Cambria Math"/>
                            </a:rPr>
                            <m:t>:</m:t>
                          </m:r>
                          <m:r>
                            <a:rPr lang="ro-RO" sz="1800" i="1">
                              <a:latin typeface="Cambria Math"/>
                            </a:rPr>
                            <m:t>𝑁</m:t>
                          </m:r>
                          <m:r>
                            <a:rPr lang="ro-RO" sz="1800" i="1">
                              <a:latin typeface="Cambria Math"/>
                            </a:rPr>
                            <m:t>+</m:t>
                          </m:r>
                          <m:r>
                            <a:rPr lang="ro-RO" sz="1800" i="1">
                              <a:latin typeface="Cambria Math"/>
                            </a:rPr>
                            <m:t>𝑡</m:t>
                          </m:r>
                          <m:r>
                            <a:rPr lang="ro-RO" sz="1800" i="1">
                              <a:latin typeface="Cambria Math"/>
                            </a:rPr>
                            <m:t>−1,</m:t>
                          </m:r>
                          <m:r>
                            <a:rPr lang="ro-RO" sz="1800" i="1">
                              <a:latin typeface="Cambria Math"/>
                            </a:rPr>
                            <m:t>𝑡</m:t>
                          </m:r>
                          <m:r>
                            <a:rPr lang="ro-RO" sz="1800" i="1">
                              <a:latin typeface="Cambria Math"/>
                            </a:rPr>
                            <m:t>:</m:t>
                          </m:r>
                          <m:r>
                            <a:rPr lang="ro-RO" sz="1800" i="1">
                              <a:latin typeface="Cambria Math"/>
                            </a:rPr>
                            <m:t>𝑀</m:t>
                          </m:r>
                          <m:r>
                            <a:rPr lang="ro-RO" sz="1800" i="1">
                              <a:latin typeface="Cambria Math"/>
                            </a:rPr>
                            <m:t>+</m:t>
                          </m:r>
                          <m:r>
                            <a:rPr lang="ro-RO" sz="1800" i="1">
                              <a:latin typeface="Cambria Math"/>
                            </a:rPr>
                            <m:t>𝑡</m:t>
                          </m:r>
                          <m:r>
                            <a:rPr lang="ro-RO" sz="1800" i="1">
                              <a:latin typeface="Cambria Math"/>
                            </a:rPr>
                            <m:t>−1</m:t>
                          </m:r>
                        </m:e>
                      </m:d>
                    </m:oMath>
                  </m:oMathPara>
                </a14:m>
                <a:endParaRPr lang="en-US" sz="1800" dirty="0"/>
              </a:p>
              <a:p>
                <a:pPr marL="0" indent="0">
                  <a:buNone/>
                </a:pPr>
                <a:r>
                  <a:rPr lang="ro-RO" sz="1800" dirty="0"/>
                  <a:t>unde, pentru </a:t>
                </a:r>
                <a14:m>
                  <m:oMath xmlns:m="http://schemas.openxmlformats.org/officeDocument/2006/math">
                    <m:r>
                      <a:rPr lang="ro-RO" sz="1800" i="1">
                        <a:latin typeface="Cambria Math"/>
                      </a:rPr>
                      <m:t>𝑡</m:t>
                    </m:r>
                    <m:r>
                      <a:rPr lang="ro-RO" sz="1800" i="1">
                        <a:latin typeface="Cambria Math"/>
                      </a:rPr>
                      <m:t>≤</m:t>
                    </m:r>
                    <m:r>
                      <a:rPr lang="ro-RO" sz="1800" i="1">
                        <a:latin typeface="Cambria Math"/>
                      </a:rPr>
                      <m:t>𝑙</m:t>
                    </m:r>
                    <m:r>
                      <a:rPr lang="ro-RO" sz="1800" i="1">
                        <a:latin typeface="Cambria Math"/>
                      </a:rPr>
                      <m:t>≤</m:t>
                    </m:r>
                    <m:r>
                      <a:rPr lang="ro-RO" sz="1800" i="1">
                        <a:latin typeface="Cambria Math"/>
                      </a:rPr>
                      <m:t>𝑁</m:t>
                    </m:r>
                    <m:r>
                      <a:rPr lang="ro-RO" sz="1800" i="1">
                        <a:latin typeface="Cambria Math"/>
                      </a:rPr>
                      <m:t>+</m:t>
                    </m:r>
                    <m:r>
                      <a:rPr lang="ro-RO" sz="1800" i="1">
                        <a:latin typeface="Cambria Math"/>
                      </a:rPr>
                      <m:t>𝑡</m:t>
                    </m:r>
                    <m:r>
                      <a:rPr lang="ro-RO" sz="1800" i="1">
                        <a:latin typeface="Cambria Math"/>
                      </a:rPr>
                      <m:t>−1,  </m:t>
                    </m:r>
                    <m:r>
                      <a:rPr lang="ro-RO" sz="1800" i="1">
                        <a:latin typeface="Cambria Math"/>
                      </a:rPr>
                      <m:t>𝑡</m:t>
                    </m:r>
                    <m:r>
                      <a:rPr lang="ro-RO" sz="1800" i="1">
                        <a:latin typeface="Cambria Math"/>
                      </a:rPr>
                      <m:t>≤</m:t>
                    </m:r>
                    <m:r>
                      <a:rPr lang="en-US" sz="1800" b="0" i="1" smtClean="0">
                        <a:latin typeface="Cambria Math"/>
                      </a:rPr>
                      <m:t>𝑐</m:t>
                    </m:r>
                    <m:r>
                      <a:rPr lang="ro-RO" sz="1800" i="1">
                        <a:latin typeface="Cambria Math"/>
                      </a:rPr>
                      <m:t>≤</m:t>
                    </m:r>
                    <m:r>
                      <a:rPr lang="ro-RO" sz="1800" i="1">
                        <a:latin typeface="Cambria Math"/>
                      </a:rPr>
                      <m:t>𝑀</m:t>
                    </m:r>
                    <m:r>
                      <a:rPr lang="ro-RO" sz="1800" i="1">
                        <a:latin typeface="Cambria Math"/>
                      </a:rPr>
                      <m:t>+</m:t>
                    </m:r>
                    <m:r>
                      <a:rPr lang="ro-RO" sz="1800" i="1">
                        <a:latin typeface="Cambria Math"/>
                      </a:rPr>
                      <m:t>𝑡</m:t>
                    </m:r>
                    <m:r>
                      <a:rPr lang="ro-RO" sz="1800" i="1">
                        <a:latin typeface="Cambria Math"/>
                      </a:rPr>
                      <m:t>−1</m:t>
                    </m:r>
                  </m:oMath>
                </a14:m>
                <a:endParaRPr lang="en-US" sz="1800" dirty="0"/>
              </a:p>
              <a:p>
                <a:pPr marL="0" indent="0">
                  <a:buNone/>
                </a:pPr>
                <a14:m>
                  <m:oMathPara xmlns:m="http://schemas.openxmlformats.org/officeDocument/2006/math">
                    <m:oMathParaPr>
                      <m:jc m:val="centerGroup"/>
                    </m:oMathParaPr>
                    <m:oMath xmlns:m="http://schemas.openxmlformats.org/officeDocument/2006/math">
                      <m:sSub>
                        <m:sSubPr>
                          <m:ctrlPr>
                            <a:rPr lang="en-US" sz="1800" i="1">
                              <a:latin typeface="Cambria Math"/>
                            </a:rPr>
                          </m:ctrlPr>
                        </m:sSubPr>
                        <m:e>
                          <m:acc>
                            <m:accPr>
                              <m:chr m:val="̃"/>
                              <m:ctrlPr>
                                <a:rPr lang="en-US" sz="1800" i="1">
                                  <a:latin typeface="Cambria Math"/>
                                </a:rPr>
                              </m:ctrlPr>
                            </m:accPr>
                            <m:e>
                              <m:r>
                                <a:rPr lang="ro-RO" sz="1800" i="1">
                                  <a:latin typeface="Cambria Math"/>
                                </a:rPr>
                                <m:t>𝑓</m:t>
                              </m:r>
                            </m:e>
                          </m:acc>
                        </m:e>
                        <m:sub>
                          <m:r>
                            <a:rPr lang="ro-RO" sz="1800" i="1">
                              <a:latin typeface="Cambria Math"/>
                            </a:rPr>
                            <m:t>𝑐</m:t>
                          </m:r>
                        </m:sub>
                      </m:sSub>
                      <m:d>
                        <m:dPr>
                          <m:ctrlPr>
                            <a:rPr lang="en-US" sz="1800" i="1">
                              <a:latin typeface="Cambria Math"/>
                            </a:rPr>
                          </m:ctrlPr>
                        </m:dPr>
                        <m:e>
                          <m:r>
                            <a:rPr lang="ro-RO" sz="1800" i="1">
                              <a:latin typeface="Cambria Math"/>
                            </a:rPr>
                            <m:t>𝑙</m:t>
                          </m:r>
                          <m:r>
                            <a:rPr lang="ro-RO" sz="1800" i="1">
                              <a:latin typeface="Cambria Math"/>
                            </a:rPr>
                            <m:t>,</m:t>
                          </m:r>
                          <m:r>
                            <a:rPr lang="ro-RO" sz="1800" i="1">
                              <a:latin typeface="Cambria Math"/>
                            </a:rPr>
                            <m:t>𝑐</m:t>
                          </m:r>
                        </m:e>
                      </m:d>
                      <m:r>
                        <a:rPr lang="ro-RO" sz="1800" i="1">
                          <a:latin typeface="Cambria Math"/>
                        </a:rPr>
                        <m:t>=</m:t>
                      </m:r>
                      <m:f>
                        <m:fPr>
                          <m:ctrlPr>
                            <a:rPr lang="en-US" sz="1800" i="1">
                              <a:latin typeface="Cambria Math"/>
                            </a:rPr>
                          </m:ctrlPr>
                        </m:fPr>
                        <m:num>
                          <m:r>
                            <a:rPr lang="ro-RO" sz="1800" i="1">
                              <a:latin typeface="Cambria Math"/>
                            </a:rPr>
                            <m:t>1</m:t>
                          </m:r>
                        </m:num>
                        <m:den>
                          <m:sSup>
                            <m:sSupPr>
                              <m:ctrlPr>
                                <a:rPr lang="en-US" sz="1800" i="1">
                                  <a:latin typeface="Cambria Math"/>
                                </a:rPr>
                              </m:ctrlPr>
                            </m:sSupPr>
                            <m:e>
                              <m:r>
                                <a:rPr lang="ro-RO" sz="1800" i="1">
                                  <a:latin typeface="Cambria Math"/>
                                </a:rPr>
                                <m:t>𝑛</m:t>
                              </m:r>
                            </m:e>
                            <m:sup>
                              <m:r>
                                <a:rPr lang="ro-RO" sz="1800" i="1">
                                  <a:latin typeface="Cambria Math"/>
                                </a:rPr>
                                <m:t>2</m:t>
                              </m:r>
                            </m:sup>
                          </m:sSup>
                        </m:den>
                      </m:f>
                      <m:nary>
                        <m:naryPr>
                          <m:chr m:val="∑"/>
                          <m:limLoc m:val="undOvr"/>
                          <m:supHide m:val="on"/>
                          <m:ctrlPr>
                            <a:rPr lang="en-US" sz="1800" i="1">
                              <a:latin typeface="Cambria Math"/>
                            </a:rPr>
                          </m:ctrlPr>
                        </m:naryPr>
                        <m:sub>
                          <m:d>
                            <m:dPr>
                              <m:ctrlPr>
                                <a:rPr lang="en-US" sz="1800" i="1">
                                  <a:latin typeface="Cambria Math"/>
                                </a:rPr>
                              </m:ctrlPr>
                            </m:dPr>
                            <m:e>
                              <m:r>
                                <a:rPr lang="ro-RO" sz="1800" i="1">
                                  <a:latin typeface="Cambria Math"/>
                                </a:rPr>
                                <m:t>𝑖</m:t>
                              </m:r>
                              <m:r>
                                <a:rPr lang="ro-RO" sz="1800" i="1">
                                  <a:latin typeface="Cambria Math"/>
                                </a:rPr>
                                <m:t>,</m:t>
                              </m:r>
                              <m:r>
                                <a:rPr lang="ro-RO" sz="1800" i="1">
                                  <a:latin typeface="Cambria Math"/>
                                </a:rPr>
                                <m:t>𝑗</m:t>
                              </m:r>
                            </m:e>
                          </m:d>
                          <m:r>
                            <a:rPr lang="ro-RO" sz="1800" i="1">
                              <a:latin typeface="Cambria Math"/>
                            </a:rPr>
                            <m:t>∈</m:t>
                          </m:r>
                          <m:d>
                            <m:dPr>
                              <m:begChr m:val="{"/>
                              <m:endChr m:val="}"/>
                              <m:ctrlPr>
                                <a:rPr lang="en-US" sz="1800" i="1">
                                  <a:latin typeface="Cambria Math"/>
                                </a:rPr>
                              </m:ctrlPr>
                            </m:dPr>
                            <m:e>
                              <m:r>
                                <a:rPr lang="ro-RO" sz="1800" i="1">
                                  <a:latin typeface="Cambria Math"/>
                                </a:rPr>
                                <m:t>𝑙</m:t>
                              </m:r>
                              <m:r>
                                <a:rPr lang="ro-RO" sz="1800" i="1">
                                  <a:latin typeface="Cambria Math"/>
                                </a:rPr>
                                <m:t>−</m:t>
                              </m:r>
                              <m:r>
                                <a:rPr lang="ro-RO" sz="1800" i="1">
                                  <a:latin typeface="Cambria Math"/>
                                </a:rPr>
                                <m:t>𝑡</m:t>
                              </m:r>
                              <m:r>
                                <a:rPr lang="ro-RO" sz="1800" i="1">
                                  <a:latin typeface="Cambria Math"/>
                                </a:rPr>
                                <m:t>+1,⋯</m:t>
                              </m:r>
                              <m:r>
                                <a:rPr lang="ro-RO" sz="1800" i="1">
                                  <a:latin typeface="Cambria Math"/>
                                </a:rPr>
                                <m:t>𝑙</m:t>
                              </m:r>
                              <m:r>
                                <a:rPr lang="ro-RO" sz="1800" i="1">
                                  <a:latin typeface="Cambria Math"/>
                                </a:rPr>
                                <m:t>+</m:t>
                              </m:r>
                              <m:r>
                                <a:rPr lang="ro-RO" sz="1800" i="1">
                                  <a:latin typeface="Cambria Math"/>
                                </a:rPr>
                                <m:t>𝑡</m:t>
                              </m:r>
                              <m:r>
                                <a:rPr lang="ro-RO" sz="1800" i="1">
                                  <a:latin typeface="Cambria Math"/>
                                </a:rPr>
                                <m:t>−1</m:t>
                              </m:r>
                            </m:e>
                          </m:d>
                          <m:r>
                            <a:rPr lang="ro-RO" sz="1800" i="1">
                              <a:latin typeface="Cambria Math"/>
                            </a:rPr>
                            <m:t>×</m:t>
                          </m:r>
                          <m:d>
                            <m:dPr>
                              <m:begChr m:val="{"/>
                              <m:endChr m:val="}"/>
                              <m:ctrlPr>
                                <a:rPr lang="en-US" sz="1800" i="1">
                                  <a:latin typeface="Cambria Math"/>
                                </a:rPr>
                              </m:ctrlPr>
                            </m:dPr>
                            <m:e>
                              <m:r>
                                <a:rPr lang="ro-RO" sz="1800" i="1">
                                  <a:latin typeface="Cambria Math"/>
                                </a:rPr>
                                <m:t>𝑐</m:t>
                              </m:r>
                              <m:r>
                                <a:rPr lang="ro-RO" sz="1800" i="1">
                                  <a:latin typeface="Cambria Math"/>
                                </a:rPr>
                                <m:t>−</m:t>
                              </m:r>
                              <m:r>
                                <a:rPr lang="ro-RO" sz="1800" i="1">
                                  <a:latin typeface="Cambria Math"/>
                                </a:rPr>
                                <m:t>𝑡</m:t>
                              </m:r>
                              <m:r>
                                <a:rPr lang="ro-RO" sz="1800" i="1">
                                  <a:latin typeface="Cambria Math"/>
                                </a:rPr>
                                <m:t>+1,⋯</m:t>
                              </m:r>
                              <m:r>
                                <a:rPr lang="ro-RO" sz="1800" i="1">
                                  <a:latin typeface="Cambria Math"/>
                                </a:rPr>
                                <m:t>𝑐</m:t>
                              </m:r>
                              <m:r>
                                <a:rPr lang="ro-RO" sz="1800" i="1">
                                  <a:latin typeface="Cambria Math"/>
                                </a:rPr>
                                <m:t>+</m:t>
                              </m:r>
                              <m:r>
                                <a:rPr lang="ro-RO" sz="1800" i="1">
                                  <a:latin typeface="Cambria Math"/>
                                </a:rPr>
                                <m:t>𝑡</m:t>
                              </m:r>
                              <m:r>
                                <a:rPr lang="ro-RO" sz="1800" i="1">
                                  <a:latin typeface="Cambria Math"/>
                                </a:rPr>
                                <m:t>−1</m:t>
                              </m:r>
                            </m:e>
                          </m:d>
                        </m:sub>
                        <m:sup/>
                        <m:e>
                          <m:sSub>
                            <m:sSubPr>
                              <m:ctrlPr>
                                <a:rPr lang="en-US" sz="1800" i="1">
                                  <a:latin typeface="Cambria Math"/>
                                </a:rPr>
                              </m:ctrlPr>
                            </m:sSubPr>
                            <m:e>
                              <m:r>
                                <a:rPr lang="ro-RO" sz="1800" i="1">
                                  <a:latin typeface="Cambria Math"/>
                                </a:rPr>
                                <m:t>𝑊</m:t>
                              </m:r>
                            </m:e>
                            <m:sub>
                              <m:r>
                                <a:rPr lang="ro-RO" sz="1800" i="1">
                                  <a:latin typeface="Cambria Math"/>
                                </a:rPr>
                                <m:t>𝑙</m:t>
                              </m:r>
                              <m:r>
                                <a:rPr lang="ro-RO" sz="1800" i="1">
                                  <a:latin typeface="Cambria Math"/>
                                </a:rPr>
                                <m:t>,</m:t>
                              </m:r>
                              <m:r>
                                <a:rPr lang="ro-RO" sz="1800" i="1">
                                  <a:latin typeface="Cambria Math"/>
                                </a:rPr>
                                <m:t>𝑐</m:t>
                              </m:r>
                            </m:sub>
                          </m:sSub>
                          <m:d>
                            <m:dPr>
                              <m:ctrlPr>
                                <a:rPr lang="en-US" sz="1800" i="1">
                                  <a:latin typeface="Cambria Math"/>
                                </a:rPr>
                              </m:ctrlPr>
                            </m:dPr>
                            <m:e>
                              <m:r>
                                <a:rPr lang="ro-RO" sz="1800" i="1">
                                  <a:latin typeface="Cambria Math"/>
                                </a:rPr>
                                <m:t>𝑖</m:t>
                              </m:r>
                              <m:r>
                                <a:rPr lang="ro-RO" sz="1800" i="1">
                                  <a:latin typeface="Cambria Math"/>
                                </a:rPr>
                                <m:t>,</m:t>
                              </m:r>
                              <m:r>
                                <a:rPr lang="ro-RO" sz="1800" i="1">
                                  <a:latin typeface="Cambria Math"/>
                                </a:rPr>
                                <m:t>𝑗</m:t>
                              </m:r>
                            </m:e>
                          </m:d>
                        </m:e>
                      </m:nary>
                    </m:oMath>
                  </m:oMathPara>
                </a14:m>
                <a:endParaRPr lang="en-US" sz="1800" dirty="0"/>
              </a:p>
              <a:p>
                <a:pPr marL="0" indent="0">
                  <a:buNone/>
                </a:pPr>
                <a:r>
                  <a:rPr lang="ro-RO" sz="1800" dirty="0"/>
                  <a:t>și </a:t>
                </a:r>
                <a14:m>
                  <m:oMath xmlns:m="http://schemas.openxmlformats.org/officeDocument/2006/math">
                    <m:sSub>
                      <m:sSubPr>
                        <m:ctrlPr>
                          <a:rPr lang="en-US" sz="1800" i="1">
                            <a:latin typeface="Cambria Math"/>
                          </a:rPr>
                        </m:ctrlPr>
                      </m:sSubPr>
                      <m:e>
                        <m:acc>
                          <m:accPr>
                            <m:chr m:val="̃"/>
                            <m:ctrlPr>
                              <a:rPr lang="en-US" sz="1800" i="1">
                                <a:latin typeface="Cambria Math"/>
                              </a:rPr>
                            </m:ctrlPr>
                          </m:accPr>
                          <m:e>
                            <m:r>
                              <a:rPr lang="ro-RO" sz="1800" i="1">
                                <a:latin typeface="Cambria Math"/>
                              </a:rPr>
                              <m:t>𝑓</m:t>
                            </m:r>
                          </m:e>
                        </m:acc>
                      </m:e>
                      <m:sub>
                        <m:r>
                          <a:rPr lang="ro-RO" sz="1800" i="1">
                            <a:latin typeface="Cambria Math"/>
                          </a:rPr>
                          <m:t>𝑐</m:t>
                        </m:r>
                      </m:sub>
                    </m:sSub>
                    <m:d>
                      <m:dPr>
                        <m:ctrlPr>
                          <a:rPr lang="en-US" sz="1800" i="1">
                            <a:latin typeface="Cambria Math"/>
                          </a:rPr>
                        </m:ctrlPr>
                      </m:dPr>
                      <m:e>
                        <m:r>
                          <a:rPr lang="ro-RO" sz="1800" i="1">
                            <a:latin typeface="Cambria Math"/>
                          </a:rPr>
                          <m:t>𝑙</m:t>
                        </m:r>
                        <m:r>
                          <a:rPr lang="ro-RO" sz="1800" i="1">
                            <a:latin typeface="Cambria Math"/>
                          </a:rPr>
                          <m:t>,</m:t>
                        </m:r>
                        <m:r>
                          <a:rPr lang="ro-RO" sz="1800" i="1">
                            <a:latin typeface="Cambria Math"/>
                          </a:rPr>
                          <m:t>𝑐</m:t>
                        </m:r>
                      </m:e>
                    </m:d>
                    <m:r>
                      <a:rPr lang="ro-RO" sz="1800" i="1">
                        <a:latin typeface="Cambria Math"/>
                      </a:rPr>
                      <m:t>=0</m:t>
                    </m:r>
                  </m:oMath>
                </a14:m>
                <a:r>
                  <a:rPr lang="ro-RO" sz="1800" dirty="0"/>
                  <a:t> în rest.</a:t>
                </a:r>
                <a:endParaRPr lang="en-US" sz="1800" dirty="0"/>
              </a:p>
              <a:p>
                <a:pPr marL="0" indent="0">
                  <a:buNone/>
                </a:pPr>
                <a:r>
                  <a:rPr lang="ro-RO" sz="1800" dirty="0"/>
                  <a:t> </a:t>
                </a:r>
                <a:endParaRPr lang="en-US" sz="1800" dirty="0"/>
              </a:p>
              <a:p>
                <a:pPr>
                  <a:buFont typeface="Wingdings" panose="05000000000000000000" pitchFamily="2" charset="2"/>
                  <a:buChar char="q"/>
                </a:pPr>
                <a:r>
                  <a:rPr lang="ro-RO" sz="1800" dirty="0"/>
                  <a:t>Aplicarea filtrului medie aritmetică are inconvenientul că determină voalarea imaginii.  Tehnicile de filtrare dezvoltate în continuare au fost studiate în scopul minimizării efectului de voalare.</a:t>
                </a:r>
                <a:endParaRPr lang="en-US" sz="1800" dirty="0"/>
              </a:p>
              <a:p>
                <a:pPr marL="0" indent="0">
                  <a:buNone/>
                </a:pPr>
                <a:endParaRPr lang="en-US" sz="1800" dirty="0"/>
              </a:p>
            </p:txBody>
          </p:sp>
        </mc:Choice>
        <mc:Fallback xmlns="">
          <p:sp>
            <p:nvSpPr>
              <p:cNvPr id="6147" name="Rectangle 3"/>
              <p:cNvSpPr>
                <a:spLocks noGrp="1" noRot="1" noChangeAspect="1" noMove="1" noResize="1" noEditPoints="1" noAdjustHandles="1" noChangeArrowheads="1" noChangeShapeType="1" noTextEdit="1"/>
              </p:cNvSpPr>
              <p:nvPr>
                <p:ph type="body" sz="half" idx="1"/>
              </p:nvPr>
            </p:nvSpPr>
            <p:spPr>
              <a:xfrm>
                <a:off x="457200" y="1143000"/>
                <a:ext cx="8229600" cy="5440362"/>
              </a:xfrm>
              <a:blipFill rotWithShape="1">
                <a:blip r:embed="rId2"/>
                <a:stretch>
                  <a:fillRect l="-593" t="-561" r="-815"/>
                </a:stretch>
              </a:blipFill>
            </p:spPr>
            <p:txBody>
              <a:bodyPr/>
              <a:lstStyle/>
              <a:p>
                <a:r>
                  <a:rPr lang="en-US">
                    <a:noFill/>
                  </a:rPr>
                  <a:t> </a:t>
                </a:r>
              </a:p>
            </p:txBody>
          </p:sp>
        </mc:Fallback>
      </mc:AlternateContent>
      <p:sp>
        <p:nvSpPr>
          <p:cNvPr id="6148"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49" name="Rectangle 11"/>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0"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1" name="Rectangle 15"/>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2"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3"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4"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5"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6"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7"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8"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59"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0"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1"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2"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3"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4" name="Rectangle 4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5" name="Rectangle 52"/>
          <p:cNvSpPr>
            <a:spLocks noChangeArrowheads="1"/>
          </p:cNvSpPr>
          <p:nvPr/>
        </p:nvSpPr>
        <p:spPr bwMode="auto">
          <a:xfrm>
            <a:off x="0" y="1828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
        <p:nvSpPr>
          <p:cNvPr id="6166" name="Rectangle 54"/>
          <p:cNvSpPr>
            <a:spLocks noChangeArrowheads="1"/>
          </p:cNvSpPr>
          <p:nvPr/>
        </p:nvSpPr>
        <p:spPr bwMode="auto">
          <a:xfrm>
            <a:off x="0" y="1485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endParaRPr lang="en-US" altLang="en-US" sz="1800">
              <a:latin typeface="Garamond" pitchFamily="18" charset="0"/>
            </a:endParaRPr>
          </a:p>
        </p:txBody>
      </p:sp>
    </p:spTree>
    <p:extLst>
      <p:ext uri="{BB962C8B-B14F-4D97-AF65-F5344CB8AC3E}">
        <p14:creationId xmlns:p14="http://schemas.microsoft.com/office/powerpoint/2010/main" val="3459560440"/>
      </p:ext>
    </p:extLst>
  </p:cSld>
  <p:clrMapOvr>
    <a:masterClrMapping/>
  </p:clrMapOvr>
  <p:timing>
    <p:tnLst>
      <p:par>
        <p:cTn id="1" dur="indefinite" restart="never" nodeType="tmRoot"/>
      </p:par>
    </p:tnLst>
  </p:timing>
</p:sld>
</file>

<file path=ppt/theme/theme1.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lnDef>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Template>
  <TotalTime>2746</TotalTime>
  <Words>1746</Words>
  <Application>Microsoft Office PowerPoint</Application>
  <PresentationFormat>On-screen Show (4:3)</PresentationFormat>
  <Paragraphs>102</Paragraphs>
  <Slides>15</Slides>
  <Notes>1</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Stream</vt:lpstr>
      <vt:lpstr>Pixel</vt:lpstr>
      <vt:lpstr>   TEHNICI DE RESTAURARE PARTEA A II-A FILTRARE SPAȚIALĂ  </vt:lpstr>
      <vt:lpstr>I. Modelul de degradare</vt:lpstr>
      <vt:lpstr>II. Filtrare spațială. Filtre de ordine</vt:lpstr>
      <vt:lpstr>PowerPoint Presentation</vt:lpstr>
      <vt:lpstr>PowerPoint Presentation</vt:lpstr>
      <vt:lpstr>PowerPoint Presentation</vt:lpstr>
      <vt:lpstr>PowerPoint Presentation</vt:lpstr>
      <vt:lpstr>PowerPoint Presentation</vt:lpstr>
      <vt:lpstr>III. Filtrare spațială. Filtre de tip medie</vt:lpstr>
      <vt:lpstr>PowerPoint Presentation</vt:lpstr>
      <vt:lpstr>PowerPoint Presentation</vt:lpstr>
      <vt:lpstr>IV. Filtrare spațială. Filtre adaptive</vt:lpstr>
      <vt:lpstr>PowerPoint Presentation</vt:lpstr>
      <vt:lpstr>PowerPoint Presentation</vt:lpstr>
      <vt:lpstr>PowerPoint Presentation</vt:lpstr>
    </vt:vector>
  </TitlesOfParts>
  <Company>ASE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Catalina</dc:creator>
  <cp:lastModifiedBy>Catalina</cp:lastModifiedBy>
  <cp:revision>321</cp:revision>
  <dcterms:created xsi:type="dcterms:W3CDTF">2007-06-04T09:28:42Z</dcterms:created>
  <dcterms:modified xsi:type="dcterms:W3CDTF">2016-12-08T07:31:18Z</dcterms:modified>
</cp:coreProperties>
</file>