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3" r:id="rId2"/>
  </p:sldMasterIdLst>
  <p:sldIdLst>
    <p:sldId id="256" r:id="rId3"/>
    <p:sldId id="310" r:id="rId4"/>
    <p:sldId id="324" r:id="rId5"/>
    <p:sldId id="325" r:id="rId6"/>
    <p:sldId id="326" r:id="rId7"/>
    <p:sldId id="327" r:id="rId8"/>
    <p:sldId id="328" r:id="rId9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7" y="3346"/>
                <a:ext cx="2852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B5CFC-A030-4800-A6F5-687E8FBA3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A6FB6-EF75-4099-B5FF-FAFB4F439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A0B2B-F56A-4A21-9A3D-C83E61ABF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31355-3B7A-4D73-B293-E04AE70A1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6C9D0-9FFF-4522-9F53-445FFF7FA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1C77B-31A8-412A-9F55-F8EDAD25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4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0FFA-33D3-43C2-9104-DFB123128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87A5C-3A7D-4AA9-814B-7802BD22B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7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90F7-D2CE-4763-81B1-9D2CB0E1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64A6F-581F-4D22-90B0-C0169D5FF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5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C777E-F71C-4D54-B22C-9E5DFEBBA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BD541-E25D-431C-9B64-0598D32D3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9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9A3D2-70BB-4DC4-8119-BA3A018F2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0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9110A-0CDA-4329-B9FB-EFB19E928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4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02FF4-8B48-4567-BA05-6FAA9553F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9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F350E-96BB-4806-A720-9B9D86D9D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200E7-2906-48C0-BC0B-CDE4D9149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86E77-C7FB-4974-818F-ECF765A9D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6C755-3DC3-4673-BF36-D23E5C035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2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5A54B-E661-4764-A45F-7E29BC9D6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3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A5A33-594E-4B23-948D-CB8A8CE68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E86C2-8CE2-4842-85BD-7C71D743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22A63-F59E-468C-973C-BEF5E7C3B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3F898-B4A8-4F16-9624-F85E00CE9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7D34963-D684-4A66-BC9F-4059A7988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897" y="3346"/>
                <a:ext cx="2852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A6E2F060-96A3-46BE-9898-4CA4625BE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REPREZENTAREA </a:t>
            </a:r>
            <a:r>
              <a:rPr lang="ro-RO" sz="4000" dirty="0" smtClean="0"/>
              <a:t>ȘI CARACTERIZAREA IMAGINILOR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I.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Reprezentarea imaginilor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12838"/>
            <a:ext cx="8229600" cy="5287962"/>
          </a:xfrm>
        </p:spPr>
        <p:txBody>
          <a:bodyPr/>
          <a:lstStyle/>
          <a:p>
            <a:r>
              <a:rPr lang="ro-RO" sz="1800" dirty="0" smtClean="0"/>
              <a:t>Tehnicile </a:t>
            </a:r>
            <a:r>
              <a:rPr lang="ro-RO" sz="1800" dirty="0"/>
              <a:t>de procesare a imaginilor digitale sunt dezvoltate </a:t>
            </a:r>
            <a:r>
              <a:rPr lang="ro-RO" sz="1800" dirty="0" smtClean="0"/>
              <a:t>pentru</a:t>
            </a:r>
            <a:r>
              <a:rPr lang="en-US" sz="1800" dirty="0" smtClean="0"/>
              <a:t>:</a:t>
            </a:r>
          </a:p>
          <a:p>
            <a:pPr lvl="1"/>
            <a:r>
              <a:rPr lang="ro-RO" sz="1600" dirty="0" smtClean="0"/>
              <a:t>imagini </a:t>
            </a:r>
            <a:r>
              <a:rPr lang="ro-RO" sz="1600" dirty="0"/>
              <a:t>binare </a:t>
            </a:r>
            <a:endParaRPr lang="en-US" sz="1600" dirty="0" smtClean="0"/>
          </a:p>
          <a:p>
            <a:pPr lvl="1"/>
            <a:r>
              <a:rPr lang="ro-RO" sz="1600" dirty="0" smtClean="0"/>
              <a:t>imagini </a:t>
            </a:r>
            <a:r>
              <a:rPr lang="ro-RO" sz="1600" dirty="0"/>
              <a:t>monocrome </a:t>
            </a:r>
            <a:endParaRPr lang="en-US" sz="1600" dirty="0" smtClean="0"/>
          </a:p>
          <a:p>
            <a:pPr lvl="1"/>
            <a:r>
              <a:rPr lang="ro-RO" sz="1600" dirty="0" smtClean="0"/>
              <a:t>imagini </a:t>
            </a:r>
            <a:r>
              <a:rPr lang="ro-RO" sz="1600" dirty="0"/>
              <a:t>color </a:t>
            </a:r>
            <a:endParaRPr lang="en-US" sz="1600" dirty="0"/>
          </a:p>
          <a:p>
            <a:r>
              <a:rPr lang="en-US" sz="1800" dirty="0" smtClean="0"/>
              <a:t>I</a:t>
            </a:r>
            <a:r>
              <a:rPr lang="ro-RO" sz="1800" dirty="0" smtClean="0"/>
              <a:t>maginile </a:t>
            </a:r>
            <a:r>
              <a:rPr lang="ro-RO" sz="1800" dirty="0"/>
              <a:t>sunt reprezentate prin matrice, fiecare </a:t>
            </a:r>
            <a:r>
              <a:rPr lang="en-US" sz="1800" dirty="0" err="1" smtClean="0"/>
              <a:t>pozi</a:t>
            </a:r>
            <a:r>
              <a:rPr lang="ro-RO" sz="1800" dirty="0" smtClean="0"/>
              <a:t>ție </a:t>
            </a:r>
            <a:r>
              <a:rPr lang="ro-RO" sz="1800" dirty="0"/>
              <a:t>fiind numit pixel.</a:t>
            </a:r>
            <a:endParaRPr lang="en-US" sz="1800" dirty="0"/>
          </a:p>
          <a:p>
            <a:pPr algn="just"/>
            <a:r>
              <a:rPr lang="ro-RO" sz="1800" dirty="0"/>
              <a:t>Proprietatea unei imagini de a fi monocromă sau color este dată de caracteristicile luminii. </a:t>
            </a:r>
            <a:endParaRPr lang="ro-RO" sz="1800" dirty="0" smtClean="0"/>
          </a:p>
          <a:p>
            <a:pPr algn="just"/>
            <a:r>
              <a:rPr lang="ro-RO" sz="1800" dirty="0" smtClean="0"/>
              <a:t>Dacă </a:t>
            </a:r>
            <a:r>
              <a:rPr lang="ro-RO" sz="1800" dirty="0"/>
              <a:t>lumina este acromatică, singurul </a:t>
            </a:r>
            <a:r>
              <a:rPr lang="ro-RO" sz="1800" dirty="0" smtClean="0"/>
              <a:t>atribut </a:t>
            </a:r>
            <a:r>
              <a:rPr lang="ro-RO" sz="1800" dirty="0"/>
              <a:t>este intensitatea </a:t>
            </a:r>
            <a:r>
              <a:rPr lang="ro-RO" sz="1800" dirty="0" smtClean="0"/>
              <a:t>- </a:t>
            </a:r>
            <a:r>
              <a:rPr lang="ro-RO" sz="1800" dirty="0"/>
              <a:t>imaginea este monocromă. </a:t>
            </a:r>
            <a:endParaRPr lang="ro-RO" sz="1800" dirty="0" smtClean="0"/>
          </a:p>
          <a:p>
            <a:pPr algn="just"/>
            <a:r>
              <a:rPr lang="ro-RO" sz="1800" dirty="0" smtClean="0"/>
              <a:t>Lumina </a:t>
            </a:r>
            <a:r>
              <a:rPr lang="ro-RO" sz="1800" dirty="0"/>
              <a:t>cromatică este percepută de </a:t>
            </a:r>
            <a:r>
              <a:rPr lang="ro-RO" sz="1800" dirty="0" smtClean="0"/>
              <a:t>senzori</a:t>
            </a:r>
            <a:r>
              <a:rPr lang="ro-RO" sz="1800" dirty="0"/>
              <a:t> </a:t>
            </a:r>
            <a:r>
              <a:rPr lang="ro-RO" sz="1800" dirty="0" smtClean="0"/>
              <a:t>astfel: </a:t>
            </a:r>
            <a:r>
              <a:rPr lang="ro-RO" sz="1800" dirty="0"/>
              <a:t>65% </a:t>
            </a:r>
            <a:r>
              <a:rPr lang="ro-RO" sz="1800" dirty="0" smtClean="0"/>
              <a:t>sunt </a:t>
            </a:r>
            <a:r>
              <a:rPr lang="ro-RO" sz="1800" dirty="0"/>
              <a:t>sensibili la lumina roșie, 33% la verde și 2% la albastru</a:t>
            </a:r>
            <a:r>
              <a:rPr lang="ro-RO" sz="1800" dirty="0" smtClean="0"/>
              <a:t>. Deci </a:t>
            </a:r>
            <a:r>
              <a:rPr lang="ro-RO" sz="1800" dirty="0"/>
              <a:t>c</a:t>
            </a:r>
            <a:r>
              <a:rPr lang="ro-RO" sz="1800" dirty="0" smtClean="0"/>
              <a:t>ulorile sunt </a:t>
            </a:r>
            <a:r>
              <a:rPr lang="ro-RO" sz="1800" dirty="0"/>
              <a:t>combinații de </a:t>
            </a:r>
            <a:r>
              <a:rPr lang="ro-RO" sz="1800" dirty="0" smtClean="0"/>
              <a:t>culori </a:t>
            </a:r>
            <a:r>
              <a:rPr lang="ro-RO" sz="1800" dirty="0"/>
              <a:t>primare: roșu, verde și albastru. Culorile primare produc culorile secundare magenta (roșu + albastru), cyan (verde + albastru) și galben (roșu + verde). </a:t>
            </a:r>
            <a:r>
              <a:rPr lang="ro-RO" sz="1800" dirty="0" smtClean="0"/>
              <a:t>Modelele </a:t>
            </a:r>
            <a:r>
              <a:rPr lang="ro-RO" sz="1800" dirty="0"/>
              <a:t>hardware cele mai folosite sunt:</a:t>
            </a:r>
            <a:endParaRPr lang="en-US" sz="1800" dirty="0"/>
          </a:p>
          <a:p>
            <a:pPr lvl="1"/>
            <a:r>
              <a:rPr lang="ro-RO" sz="1600" dirty="0"/>
              <a:t>RGB pentru monitoare color și camere video,</a:t>
            </a:r>
            <a:endParaRPr lang="en-US" sz="1600" dirty="0"/>
          </a:p>
          <a:p>
            <a:pPr lvl="1"/>
            <a:r>
              <a:rPr lang="ro-RO" sz="1600" dirty="0"/>
              <a:t>CMY sau CMYK pentru imprimarea color,</a:t>
            </a:r>
            <a:endParaRPr lang="en-US" sz="1600" dirty="0"/>
          </a:p>
          <a:p>
            <a:pPr lvl="1"/>
            <a:r>
              <a:rPr lang="ro-RO" sz="1600" dirty="0"/>
              <a:t>HSI care corespunde îndeaproape modului în care ochiul percepe și interpretează culorile</a:t>
            </a:r>
            <a:r>
              <a:rPr lang="ro-RO" sz="1600" dirty="0" smtClean="0"/>
              <a:t>.</a:t>
            </a:r>
            <a:endParaRPr lang="en-US" altLang="en-US" sz="1600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en-US" sz="1800" dirty="0" smtClean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Modelele RGB și CMY/CMY</a:t>
            </a:r>
            <a:r>
              <a:rPr lang="en-US" altLang="en-US" sz="2600" b="1" smtClean="0">
                <a:solidFill>
                  <a:schemeClr val="bg2"/>
                </a:solidFill>
              </a:rPr>
              <a:t>K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2316163"/>
              </a:xfrm>
            </p:spPr>
            <p:txBody>
              <a:bodyPr/>
              <a:lstStyle/>
              <a:p>
                <a:pPr algn="just"/>
                <a:r>
                  <a:rPr lang="ro-RO" sz="1800" dirty="0" smtClean="0"/>
                  <a:t>RGB – culorile sunt descompuse </a:t>
                </a:r>
                <a:r>
                  <a:rPr lang="ro-RO" sz="1800" dirty="0"/>
                  <a:t>în componentele primare roșu, verde și albastru. </a:t>
                </a:r>
                <a:r>
                  <a:rPr lang="ro-RO" sz="1800" dirty="0" smtClean="0"/>
                  <a:t>Presupunem valorile </a:t>
                </a:r>
                <a:r>
                  <a:rPr lang="ro-RO" sz="1800" dirty="0"/>
                  <a:t>fiecărei componente spectrale </a:t>
                </a:r>
                <a:r>
                  <a:rPr lang="ro-RO" sz="1800" dirty="0" smtClean="0"/>
                  <a:t>normalizate.</a:t>
                </a:r>
              </a:p>
              <a:p>
                <a:r>
                  <a:rPr lang="ro-RO" sz="1800" dirty="0" smtClean="0"/>
                  <a:t>CMY - culorile </a:t>
                </a:r>
                <a:r>
                  <a:rPr lang="ro-RO" sz="1800" dirty="0"/>
                  <a:t>sunt caracterizate prin componentele secundare </a:t>
                </a:r>
                <a:endParaRPr lang="ro-RO" sz="1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𝑐𝑢𝑙𝑜𝑎𝑟𝑒𝑎</m:t>
                          </m:r>
                          <m:r>
                            <a:rPr lang="ro-RO" sz="1800" i="1">
                              <a:latin typeface="Cambria Math"/>
                            </a:rPr>
                            <m:t> î</m:t>
                          </m:r>
                          <m:r>
                            <a:rPr lang="ro-RO" sz="1800" i="1"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𝑐𝑜𝑚𝑝𝑜𝑛𝑒𝑛𝑡𝑒</m:t>
                          </m:r>
                        </m:e>
                      </m:m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𝑠𝑒𝑐𝑢𝑛𝑑𝑎𝑟𝑒</m:t>
                          </m:r>
                        </m:e>
                      </m:mr>
                    </m:m>
                    <m:r>
                      <a:rPr lang="ro-RO" sz="1800" i="1"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𝑀</m:t>
                              </m:r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</m:m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o-RO" sz="1800" i="1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𝑅</m:t>
                              </m:r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  <m:r>
                      <a:rPr lang="ro-RO" sz="1800" i="1">
                        <a:latin typeface="Cambria Math"/>
                      </a:rPr>
                      <m:t>  </m:t>
                    </m:r>
                  </m:oMath>
                </a14:m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𝑐𝑢𝑙𝑜𝑎𝑟𝑒𝑎</m:t>
                          </m:r>
                          <m:r>
                            <a:rPr lang="ro-RO" sz="1800" i="1">
                              <a:latin typeface="Cambria Math"/>
                            </a:rPr>
                            <m:t> î</m:t>
                          </m:r>
                          <m:r>
                            <a:rPr lang="ro-RO" sz="1800" i="1"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𝑐𝑜𝑚𝑝𝑜𝑛𝑒𝑛𝑡𝑒</m:t>
                          </m:r>
                        </m:e>
                      </m:m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𝑝𝑟𝑖𝑛𝑐𝑖𝑝𝑎𝑙𝑒</m:t>
                          </m:r>
                        </m:e>
                      </m:mr>
                    </m:m>
                  </m:oMath>
                </a14:m>
                <a:r>
                  <a:rPr lang="ro-RO" sz="1800" dirty="0"/>
                  <a:t> 		</a:t>
                </a:r>
                <a:endParaRPr lang="en-US" sz="1800" dirty="0"/>
              </a:p>
              <a:p>
                <a:pPr algn="just"/>
                <a:r>
                  <a:rPr lang="ro-RO" sz="1800" dirty="0" smtClean="0"/>
                  <a:t>Culoarea </a:t>
                </a:r>
                <a:r>
                  <a:rPr lang="ro-RO" sz="1800" dirty="0"/>
                  <a:t>negru este caracterizată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1,1,1</m:t>
                        </m:r>
                      </m:e>
                    </m:d>
                    <m:r>
                      <a:rPr lang="ro-RO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o-RO" sz="1800" dirty="0" smtClean="0"/>
                  <a:t>în CMY (adică (0,0,0) în RGB) dar, pentru </a:t>
                </a:r>
                <a:r>
                  <a:rPr lang="ro-RO" sz="1800" dirty="0"/>
                  <a:t>imprimare este adăugată o a patra culoare, negru, obținînd modelul CMYK</a:t>
                </a:r>
                <a:r>
                  <a:rPr lang="ro-RO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2316163"/>
              </a:xfrm>
              <a:blipFill rotWithShape="1">
                <a:blip r:embed="rId3"/>
                <a:stretch>
                  <a:fillRect t="-1316" r="-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19902"/>
              </p:ext>
            </p:extLst>
          </p:nvPr>
        </p:nvGraphicFramePr>
        <p:xfrm>
          <a:off x="2860239" y="3553258"/>
          <a:ext cx="342352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Picture" r:id="rId4" imgW="2685960" imgH="2571840" progId="Word.Picture.8">
                  <p:embed/>
                </p:oleObj>
              </mc:Choice>
              <mc:Fallback>
                <p:oleObj name="Picture" r:id="rId4" imgW="2685960" imgH="2571840" progId="Word.Picture.8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239" y="3553258"/>
                        <a:ext cx="342352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7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Modelul HSI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4602163"/>
              </a:xfrm>
            </p:spPr>
            <p:txBody>
              <a:bodyPr/>
              <a:lstStyle/>
              <a:p>
                <a:pPr lvl="0"/>
                <a:r>
                  <a:rPr lang="ro-RO" sz="1800" dirty="0" smtClean="0"/>
                  <a:t>H </a:t>
                </a:r>
                <a:r>
                  <a:rPr lang="ro-RO" sz="1800" dirty="0"/>
                  <a:t>este un atribut care descrie o culoare „pură” </a:t>
                </a:r>
                <a:r>
                  <a:rPr lang="ro-RO" sz="1800" dirty="0" smtClean="0"/>
                  <a:t>(ex</a:t>
                </a:r>
                <a:r>
                  <a:rPr lang="en-US" sz="1800" dirty="0" smtClean="0"/>
                  <a:t>: </a:t>
                </a:r>
                <a:r>
                  <a:rPr lang="ro-RO" sz="1800" dirty="0" smtClean="0"/>
                  <a:t>galben</a:t>
                </a:r>
                <a:r>
                  <a:rPr lang="ro-RO" sz="1800" dirty="0"/>
                  <a:t>, portocaliu, </a:t>
                </a:r>
                <a:r>
                  <a:rPr lang="ro-RO" sz="1800" dirty="0" smtClean="0"/>
                  <a:t>roșu)</a:t>
                </a:r>
                <a:endParaRPr lang="en-US" sz="1800" dirty="0"/>
              </a:p>
              <a:p>
                <a:pPr lvl="0" algn="just"/>
                <a:r>
                  <a:rPr lang="ro-RO" sz="1800" dirty="0" smtClean="0"/>
                  <a:t>S </a:t>
                </a:r>
                <a:r>
                  <a:rPr lang="ro-RO" sz="1800" dirty="0"/>
                  <a:t>caracterizează </a:t>
                </a:r>
                <a:r>
                  <a:rPr lang="ro-RO" sz="1800" dirty="0" smtClean="0"/>
                  <a:t>saturația</a:t>
                </a:r>
                <a:r>
                  <a:rPr lang="en-US" sz="1800" dirty="0" smtClean="0"/>
                  <a:t> - </a:t>
                </a:r>
                <a:r>
                  <a:rPr lang="ro-RO" sz="1800" dirty="0" smtClean="0"/>
                  <a:t>cantitatea </a:t>
                </a:r>
                <a:r>
                  <a:rPr lang="ro-RO" sz="1800" dirty="0"/>
                  <a:t>de lumină albă prezentă în culoarea „pură” (culorile pure sunt complet saturate, în timp ce restul – de exemplu culoarea roz – au un grad de saturație mai mic, invers proporțional cu cantitatea de lumină albă prezentă în culoarea „pură” roșu);</a:t>
                </a:r>
                <a:endParaRPr lang="en-US" sz="1800" dirty="0"/>
              </a:p>
              <a:p>
                <a:pPr lvl="0"/>
                <a:r>
                  <a:rPr lang="en-US" sz="1800" dirty="0" smtClean="0"/>
                  <a:t>I </a:t>
                </a:r>
                <a:r>
                  <a:rPr lang="en-US" sz="1800" dirty="0" err="1" smtClean="0"/>
                  <a:t>este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i</a:t>
                </a:r>
                <a:r>
                  <a:rPr lang="ro-RO" sz="1800" dirty="0" smtClean="0"/>
                  <a:t>ntensitatea acromatică</a:t>
                </a:r>
                <a:endParaRPr lang="en-US" sz="1800" dirty="0"/>
              </a:p>
              <a:p>
                <a:r>
                  <a:rPr lang="en-US" sz="1800" dirty="0" err="1" smtClean="0"/>
                  <a:t>Transformarea</a:t>
                </a:r>
                <a:r>
                  <a:rPr lang="en-US" sz="1800" dirty="0" smtClean="0"/>
                  <a:t> RGB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1800" dirty="0" smtClean="0"/>
                  <a:t> HSI</a:t>
                </a:r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𝐻</m:t>
                    </m:r>
                    <m:r>
                      <a:rPr lang="ro-RO" sz="1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ro-RO" sz="1600" i="1">
                                  <a:latin typeface="Cambria Math"/>
                                </a:rPr>
                                <m:t>               </m:t>
                              </m:r>
                              <m:r>
                                <a:rPr lang="ro-RO" sz="1600" i="1">
                                  <a:latin typeface="Cambria Math"/>
                                </a:rPr>
                                <m:t>𝑑𝑎𝑐</m:t>
                              </m:r>
                              <m:r>
                                <a:rPr lang="ro-RO" sz="1600" i="1">
                                  <a:latin typeface="Cambria Math"/>
                                </a:rPr>
                                <m:t>ă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ro-RO" sz="1600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ro-RO" sz="1600" i="1">
                                  <a:latin typeface="Cambria Math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360−</m:t>
                              </m:r>
                              <m:r>
                                <a:rPr lang="ro-RO" sz="16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ro-RO" sz="1600" i="1">
                                  <a:latin typeface="Cambria Math"/>
                                </a:rPr>
                                <m:t>             </m:t>
                              </m:r>
                              <m:r>
                                <a:rPr lang="ro-RO" sz="1600" i="1">
                                  <a:latin typeface="Cambria Math"/>
                                </a:rPr>
                                <m:t>𝑎𝑙𝑡𝑓𝑒𝑙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o-RO" sz="1600" dirty="0"/>
                  <a:t>		</a:t>
                </a:r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𝜃</m:t>
                    </m:r>
                    <m:r>
                      <a:rPr lang="ro-RO" sz="16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o-RO" sz="1600"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ro-RO" sz="16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o-RO" sz="16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o-RO" sz="16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𝑅</m:t>
                                        </m:r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𝐺</m:t>
                                        </m:r>
                                      </m:e>
                                    </m:d>
                                    <m:r>
                                      <a:rPr lang="ro-RO" sz="1600" i="1"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𝑅</m:t>
                                        </m:r>
                                        <m:r>
                                          <a:rPr lang="ro-RO" sz="16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o-RO" sz="1600" i="1">
                                                    <a:latin typeface="Cambria Math"/>
                                                  </a:rPr>
                                                  <m:t>𝑅</m:t>
                                                </m:r>
                                                <m:r>
                                                  <a:rPr lang="ro-RO" sz="16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ro-RO" sz="1600" i="1">
                                                    <a:latin typeface="Cambria Math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𝐵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𝐵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𝑆</m:t>
                    </m:r>
                    <m:r>
                      <a:rPr lang="ro-RO" sz="1600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ro-RO" sz="1600" i="1">
                            <a:latin typeface="Cambria Math"/>
                          </a:rPr>
                          <m:t>𝑅</m:t>
                        </m:r>
                        <m:r>
                          <a:rPr lang="ro-RO" sz="1600" i="1">
                            <a:latin typeface="Cambria Math"/>
                          </a:rPr>
                          <m:t>+</m:t>
                        </m:r>
                        <m:r>
                          <a:rPr lang="ro-RO" sz="1600" i="1">
                            <a:latin typeface="Cambria Math"/>
                          </a:rPr>
                          <m:t>𝐺</m:t>
                        </m:r>
                        <m:r>
                          <a:rPr lang="ro-RO" sz="1600" i="1">
                            <a:latin typeface="Cambria Math"/>
                          </a:rPr>
                          <m:t>+</m:t>
                        </m:r>
                        <m:r>
                          <a:rPr lang="ro-RO" sz="1600" i="1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ro-RO" sz="1600" i="1">
                        <a:latin typeface="Cambria Math"/>
                      </a:rPr>
                      <m:t>𝑚𝑖𝑛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𝑅</m:t>
                        </m:r>
                        <m:r>
                          <a:rPr lang="ro-RO" sz="1600" i="1">
                            <a:latin typeface="Cambria Math"/>
                          </a:rPr>
                          <m:t>,</m:t>
                        </m:r>
                        <m:r>
                          <a:rPr lang="ro-RO" sz="1600" i="1">
                            <a:latin typeface="Cambria Math"/>
                          </a:rPr>
                          <m:t>𝐺</m:t>
                        </m:r>
                        <m:r>
                          <a:rPr lang="ro-RO" sz="1600" i="1">
                            <a:latin typeface="Cambria Math"/>
                          </a:rPr>
                          <m:t>,</m:t>
                        </m:r>
                        <m:r>
                          <a:rPr lang="ro-RO" sz="1600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ro-RO" sz="1600" dirty="0"/>
                  <a:t>		</a:t>
                </a:r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𝐼</m:t>
                    </m:r>
                    <m:r>
                      <a:rPr lang="ro-RO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o-RO" sz="1600" i="1">
                            <a:latin typeface="Cambria Math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𝑅</m:t>
                        </m:r>
                        <m:r>
                          <a:rPr lang="ro-RO" sz="1600" i="1">
                            <a:latin typeface="Cambria Math"/>
                          </a:rPr>
                          <m:t>+</m:t>
                        </m:r>
                        <m:r>
                          <a:rPr lang="ro-RO" sz="1600" i="1">
                            <a:latin typeface="Cambria Math"/>
                          </a:rPr>
                          <m:t>𝐺</m:t>
                        </m:r>
                        <m:r>
                          <a:rPr lang="ro-RO" sz="1600" i="1">
                            <a:latin typeface="Cambria Math"/>
                          </a:rPr>
                          <m:t>+</m:t>
                        </m:r>
                        <m:r>
                          <a:rPr lang="ro-RO" sz="1600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ro-RO" sz="1600" dirty="0"/>
                  <a:t>	</a:t>
                </a:r>
                <a:r>
                  <a:rPr lang="ro-RO" sz="1400" dirty="0"/>
                  <a:t>		</a:t>
                </a:r>
                <a:endParaRPr lang="en-US" sz="14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4602163"/>
              </a:xfrm>
              <a:blipFill rotWithShape="1">
                <a:blip r:embed="rId2"/>
                <a:stretch>
                  <a:fillRect t="-66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2600" b="1" dirty="0" err="1" smtClean="0">
                <a:solidFill>
                  <a:schemeClr val="bg2"/>
                </a:solidFill>
              </a:rPr>
              <a:t>Reprezentarea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en-US" altLang="en-US" sz="2600" b="1" dirty="0" err="1" smtClean="0">
                <a:solidFill>
                  <a:schemeClr val="bg2"/>
                </a:solidFill>
              </a:rPr>
              <a:t>matriceal</a:t>
            </a:r>
            <a:r>
              <a:rPr lang="ro-RO" altLang="en-US" sz="2600" b="1" dirty="0">
                <a:solidFill>
                  <a:schemeClr val="bg2"/>
                </a:solidFill>
              </a:rPr>
              <a:t>ă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5135563"/>
              </a:xfrm>
            </p:spPr>
            <p:txBody>
              <a:bodyPr/>
              <a:lstStyle/>
              <a:p>
                <a:r>
                  <a:rPr lang="ro-RO" sz="1800" dirty="0" smtClean="0"/>
                  <a:t>O imagine digitală monocromă - funcție  bidimensională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 </a:t>
                </a:r>
                <a:r>
                  <a:rPr lang="ro-RO" sz="1800" dirty="0" smtClean="0"/>
                  <a:t>   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=1,…,</m:t>
                    </m:r>
                    <m:r>
                      <a:rPr lang="ro-RO" sz="180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ro-RO" sz="1800" dirty="0" smtClean="0"/>
                  <a:t>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𝑦</m:t>
                    </m:r>
                    <m:r>
                      <a:rPr lang="ro-RO" sz="1800" i="1">
                        <a:latin typeface="Cambria Math"/>
                      </a:rPr>
                      <m:t>=1,…,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</m:oMath>
                </a14:m>
                <a:r>
                  <a:rPr lang="ro-RO" sz="1800" dirty="0" smtClean="0"/>
                  <a:t>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0,…,</m:t>
                        </m:r>
                        <m:r>
                          <a:rPr lang="ro-RO" sz="1800" i="1">
                            <a:latin typeface="Cambria Math"/>
                          </a:rPr>
                          <m:t>𝐿</m:t>
                        </m:r>
                        <m:r>
                          <a:rPr lang="ro-RO" sz="18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𝐿</m:t>
                    </m:r>
                  </m:oMath>
                </a14:m>
                <a:r>
                  <a:rPr lang="ro-RO" sz="1800" dirty="0"/>
                  <a:t> </a:t>
                </a:r>
                <a:r>
                  <a:rPr lang="ro-RO" sz="1800" dirty="0" smtClean="0"/>
                  <a:t>numărul </a:t>
                </a:r>
                <a:r>
                  <a:rPr lang="ro-RO" sz="1800" dirty="0"/>
                  <a:t>de niveluri de </a:t>
                </a:r>
                <a:r>
                  <a:rPr lang="ro-RO" sz="1800" dirty="0" smtClean="0"/>
                  <a:t>gri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o-RO" sz="1600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𝑥</m:t>
                        </m:r>
                        <m:r>
                          <a:rPr lang="ro-RO" sz="1600" i="1">
                            <a:latin typeface="Cambria Math"/>
                          </a:rPr>
                          <m:t>,</m:t>
                        </m:r>
                        <m:r>
                          <a:rPr lang="ro-RO" sz="1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o-RO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1,1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1,2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2,1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2,2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2,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⋮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,2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ro-RO" sz="1600" dirty="0"/>
                  <a:t>	</a:t>
                </a:r>
                <a:endParaRPr lang="ro-RO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algn="just"/>
                <a:r>
                  <a:rPr lang="ro-RO" sz="1800" dirty="0"/>
                  <a:t>O imagine digitală color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</m:oMath>
                </a14:m>
                <a:r>
                  <a:rPr lang="ro-RO" sz="1800" dirty="0"/>
                  <a:t> este un vector cu componente matrice, fiecare componentă indicînd gradul de luminozitate al fiecărui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în banda de culoare corespunzătoare. </a:t>
                </a:r>
                <a:r>
                  <a:rPr lang="ro-RO" sz="1800" dirty="0" smtClean="0"/>
                  <a:t>În RGB</a:t>
                </a:r>
                <a:r>
                  <a:rPr lang="ro-RO" sz="1800" dirty="0"/>
                  <a:t>: </a:t>
                </a: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𝑓</m:t>
                    </m:r>
                    <m:r>
                      <a:rPr lang="ro-RO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o-RO" sz="1600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r>
                          <a:rPr lang="ro-RO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o-RO" sz="1600" i="1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  <m:r>
                          <a:rPr lang="ro-RO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o-RO" sz="1600" i="1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1600" dirty="0"/>
                  <a:t>,</a:t>
                </a:r>
                <a:r>
                  <a:rPr lang="ro-RO" sz="1600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ro-RO" sz="1600" dirty="0" smtClean="0"/>
                  <a:t>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600" i="1">
                            <a:latin typeface="Cambria Math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o-RO" sz="1600" i="1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o-RO" sz="1600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1,1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1,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ro-RO" sz="1600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o-RO" sz="1600" i="1">
                                      <a:latin typeface="Cambria Math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o-RO" sz="1600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1,1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1,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o-RO" sz="1600" i="1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o-RO" sz="1600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1,1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1,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ro-RO" sz="16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ro-RO" sz="1600" i="1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ro-RO" sz="1600" dirty="0"/>
                  <a:t>	</a:t>
                </a:r>
                <a:r>
                  <a:rPr lang="ro-RO" sz="1400" dirty="0"/>
                  <a:t>	 		</a:t>
                </a:r>
                <a:endParaRPr lang="en-US" sz="14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5135563"/>
              </a:xfrm>
              <a:blipFill rotWithShape="1">
                <a:blip r:embed="rId2"/>
                <a:stretch>
                  <a:fillRect t="-59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2600" b="1" dirty="0" err="1" smtClean="0">
                <a:solidFill>
                  <a:schemeClr val="bg2"/>
                </a:solidFill>
              </a:rPr>
              <a:t>Reprezentarea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liniarizată, prin vectori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5287963"/>
              </a:xfrm>
            </p:spPr>
            <p:txBody>
              <a:bodyPr/>
              <a:lstStyle/>
              <a:p>
                <a:pPr algn="just"/>
                <a:r>
                  <a:rPr lang="ro-RO" sz="1800" dirty="0" smtClean="0"/>
                  <a:t>Tehnicile </a:t>
                </a:r>
                <a:r>
                  <a:rPr lang="ro-RO" sz="1800" dirty="0"/>
                  <a:t>de procesare a imaginilor digitale implică </a:t>
                </a:r>
                <a:r>
                  <a:rPr lang="ro-RO" sz="1800" dirty="0" smtClean="0"/>
                  <a:t>procesări 2-D</a:t>
                </a:r>
                <a:r>
                  <a:rPr lang="ro-RO" sz="1800" dirty="0"/>
                  <a:t>, </a:t>
                </a:r>
                <a:r>
                  <a:rPr lang="ro-RO" sz="1800" dirty="0" smtClean="0"/>
                  <a:t>dar </a:t>
                </a:r>
                <a:r>
                  <a:rPr lang="ro-RO" sz="1800" dirty="0"/>
                  <a:t>și procesări uni-dimensionale. În cea de a doua situație, întîlnită în special atunci cînd imaginile sunt privite ca realizări ale unor procese aleatoare, imaginile sunt reprezentate ca vectori obținuți prin liniarizarea matricei / matricelor din reprezentarea 2-D standard. </a:t>
                </a:r>
                <a:endParaRPr lang="ro-RO" sz="1800" dirty="0" smtClean="0"/>
              </a:p>
              <a:p>
                <a:pPr algn="just"/>
                <a:r>
                  <a:rPr lang="ro-RO" sz="1800" dirty="0" smtClean="0"/>
                  <a:t>Liniarizarea - </a:t>
                </a:r>
                <a:r>
                  <a:rPr lang="ro-RO" sz="1800" b="1" dirty="0" smtClean="0"/>
                  <a:t>la </a:t>
                </a:r>
                <a:r>
                  <a:rPr lang="ro-RO" sz="1800" b="1" dirty="0"/>
                  <a:t>nivel de coloană</a:t>
                </a:r>
                <a:r>
                  <a:rPr lang="ro-RO" sz="1800" dirty="0"/>
                  <a:t>, respectiv linie. </a:t>
                </a:r>
                <a:endParaRPr lang="en-US" sz="1800" dirty="0"/>
              </a:p>
              <a:p>
                <a:r>
                  <a:rPr lang="ro-RO" sz="1800" dirty="0" smtClean="0"/>
                  <a:t>Pentru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𝑚</m:t>
                    </m:r>
                    <m:r>
                      <a:rPr lang="ro-RO" sz="1800" i="1">
                        <a:latin typeface="Cambria Math"/>
                      </a:rPr>
                      <m:t>=1..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</m:oMath>
                </a14:m>
                <a:r>
                  <a:rPr lang="ro-RO" sz="1800" dirty="0"/>
                  <a:t> (coloană) </a:t>
                </a:r>
                <a:endParaRPr lang="en-US" sz="1800" dirty="0"/>
              </a:p>
              <a:p>
                <a:pPr lvl="0"/>
                <a:r>
                  <a:rPr lang="ro-RO" sz="1800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/>
                              </a:rPr>
                              <m:t>0,0,…,0,1,0,…,0</m:t>
                            </m:r>
                          </m:e>
                        </m:d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o-RO" sz="1800" dirty="0"/>
                  <a:t> (1 pe poziția </a:t>
                </a:r>
                <a:r>
                  <a:rPr lang="ro-RO" sz="1800" i="1" dirty="0"/>
                  <a:t>m</a:t>
                </a:r>
                <a:r>
                  <a:rPr lang="ro-RO" sz="1800" dirty="0"/>
                  <a:t>) vector cu </a:t>
                </a:r>
                <a:r>
                  <a:rPr lang="ro-RO" sz="1800" i="1" dirty="0"/>
                  <a:t>M</a:t>
                </a:r>
                <a:r>
                  <a:rPr lang="ro-RO" sz="1800" dirty="0"/>
                  <a:t> elemente.</a:t>
                </a:r>
                <a:endParaRPr lang="ro-RO" sz="1800" i="1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𝑓</m:t>
                    </m:r>
                    <m:r>
                      <a:rPr lang="ro-RO" sz="16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sz="1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1,1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2,1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2,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2,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⋮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ro-RO" sz="1600" i="1">
                        <a:latin typeface="Cambria Math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ro-RO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2,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ro-RO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6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ro-RO" sz="1600" dirty="0" smtClean="0"/>
                  <a:t> </a:t>
                </a:r>
                <a:r>
                  <a:rPr lang="ro-RO" sz="1800" dirty="0" smtClean="0"/>
                  <a:t>- </a:t>
                </a:r>
                <a:r>
                  <a:rPr lang="ro-RO" sz="1800" dirty="0"/>
                  <a:t>cea de a </a:t>
                </a:r>
                <a:r>
                  <a:rPr lang="ro-RO" sz="1800" i="1" dirty="0"/>
                  <a:t>m</a:t>
                </a:r>
                <a:r>
                  <a:rPr lang="ro-RO" sz="1800" dirty="0"/>
                  <a:t>-a coloană din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</m:oMath>
                </a14:m>
                <a:r>
                  <a:rPr lang="ro-RO" sz="1800" dirty="0" smtClean="0"/>
                  <a:t>.</a:t>
                </a:r>
                <a:r>
                  <a:rPr lang="en-US" sz="1800" dirty="0" smtClean="0"/>
                  <a:t> </a:t>
                </a:r>
                <a:r>
                  <a:rPr lang="ro-RO" sz="4400" dirty="0"/>
                  <a:t>	</a:t>
                </a:r>
                <a:r>
                  <a:rPr lang="ro-RO" sz="4000" dirty="0"/>
                  <a:t>	 		</a:t>
                </a:r>
                <a:endParaRPr lang="en-US" sz="40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5287963"/>
              </a:xfrm>
              <a:blipFill rotWithShape="1">
                <a:blip r:embed="rId2"/>
                <a:stretch>
                  <a:fillRect t="-57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533400"/>
                <a:ext cx="8229600" cy="6095999"/>
              </a:xfrm>
            </p:spPr>
            <p:txBody>
              <a:bodyPr/>
              <a:lstStyle/>
              <a:p>
                <a:pPr lvl="0"/>
                <a:r>
                  <a:rPr lang="ro-RO" sz="1800" dirty="0" smtClean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o-RO" sz="1800" dirty="0"/>
                  <a:t> </a:t>
                </a:r>
                <a:r>
                  <a:rPr lang="ro-RO" sz="1800" dirty="0" smtClean="0"/>
                  <a:t>cu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𝑁</m:t>
                    </m:r>
                    <m:r>
                      <a:rPr lang="ro-RO" sz="1800" i="1">
                        <a:latin typeface="Cambria Math"/>
                      </a:rPr>
                      <m:t>×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</m:oMath>
                </a14:m>
                <a:r>
                  <a:rPr lang="ro-RO" sz="1800" dirty="0"/>
                  <a:t> linii și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𝑁</m:t>
                    </m:r>
                  </m:oMath>
                </a14:m>
                <a:r>
                  <a:rPr lang="ro-RO" sz="1800" dirty="0"/>
                  <a:t> </a:t>
                </a:r>
                <a:r>
                  <a:rPr lang="ro-RO" sz="1800" dirty="0" smtClean="0"/>
                  <a:t>coloane</a:t>
                </a:r>
                <a:r>
                  <a:rPr lang="en-US" sz="1800" dirty="0"/>
                  <a:t>:</a:t>
                </a:r>
                <a:r>
                  <a:rPr lang="ro-RO" sz="1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ro-RO" sz="1800" i="1">
                        <a:latin typeface="Cambria Math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𝑚𝑎𝑡𝑟𝑖𝑐𝑒𝑎</m:t>
                          </m:r>
                          <m:r>
                            <a:rPr lang="ro-RO" sz="1800" i="1">
                              <a:latin typeface="Cambria Math"/>
                            </a:rPr>
                            <m:t> 1</m:t>
                          </m:r>
                        </m:e>
                      </m:m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𝑚𝑎𝑡𝑟𝑖𝑐𝑒𝑎</m:t>
                          </m:r>
                          <m:r>
                            <a:rPr lang="ro-RO" sz="1800" i="1">
                              <a:latin typeface="Cambria Math"/>
                            </a:rPr>
                            <m:t> </m:t>
                          </m:r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  <m:r>
                            <a:rPr lang="ro-RO" sz="1800" i="1">
                              <a:latin typeface="Cambria Math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𝑚𝑎𝑡𝑟𝑖𝑐𝑒𝑎</m:t>
                          </m:r>
                          <m:r>
                            <a:rPr lang="ro-RO" sz="1800" i="1">
                              <a:latin typeface="Cambria Math"/>
                            </a:rPr>
                            <m:t> </m:t>
                          </m:r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𝑚𝑎𝑡𝑟𝑖𝑐𝑒𝑎</m:t>
                          </m:r>
                          <m:r>
                            <a:rPr lang="ro-RO" sz="1800" i="1">
                              <a:latin typeface="Cambria Math"/>
                            </a:rPr>
                            <m:t> </m:t>
                          </m:r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  <m:r>
                            <a:rPr lang="ro-RO" sz="1800" i="1">
                              <a:latin typeface="Cambria Math"/>
                            </a:rPr>
                            <m:t>+1</m:t>
                          </m:r>
                        </m:e>
                      </m:m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ro-RO" sz="1800" i="1">
                              <a:latin typeface="Cambria Math"/>
                            </a:rPr>
                            <m:t>𝑚𝑎𝑡𝑟𝑖𝑐𝑒𝑎</m:t>
                          </m:r>
                          <m:r>
                            <a:rPr lang="ro-RO" sz="1800" i="1">
                              <a:latin typeface="Cambria Math"/>
                            </a:rPr>
                            <m:t> </m:t>
                          </m:r>
                          <m:r>
                            <a:rPr lang="ro-RO" sz="1800" i="1">
                              <a:latin typeface="Cambria Math"/>
                            </a:rPr>
                            <m:t>𝑀</m:t>
                          </m:r>
                        </m:e>
                      </m:mr>
                    </m:m>
                  </m:oMath>
                </a14:m>
                <a:r>
                  <a:rPr lang="ro-RO" sz="1800" dirty="0"/>
                  <a:t>	</a:t>
                </a:r>
                <a:endParaRPr lang="en-US" sz="1800" dirty="0" smtClean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𝑓𝑐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  <m:r>
                          <a:rPr lang="ro-RO" sz="1800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×1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ro-RO" dirty="0"/>
                  <a:t>	</a:t>
                </a:r>
                <a:endParaRPr lang="en-US" sz="1800" dirty="0"/>
              </a:p>
              <a:p>
                <a:r>
                  <a:rPr lang="ro-RO" sz="1800" dirty="0" smtClean="0"/>
                  <a:t>Matricea </a:t>
                </a:r>
                <a:r>
                  <a:rPr lang="ro-RO" sz="1800" dirty="0"/>
                  <a:t>liniarizată pe </a:t>
                </a:r>
                <a:r>
                  <a:rPr lang="ro-RO" sz="1800"/>
                  <a:t>coloane </a:t>
                </a:r>
                <a:r>
                  <a:rPr lang="en-US" sz="1800" smtClean="0"/>
                  <a:t>/ </a:t>
                </a:r>
                <a:r>
                  <a:rPr lang="en-US" sz="1800" dirty="0" err="1" smtClean="0"/>
                  <a:t>transformarea</a:t>
                </a:r>
                <a:r>
                  <a:rPr lang="en-US" sz="1800" dirty="0" smtClean="0"/>
                  <a:t> invers</a:t>
                </a:r>
                <a:r>
                  <a:rPr lang="ro-RO" sz="1800" dirty="0" smtClean="0"/>
                  <a:t>ă</a:t>
                </a:r>
                <a:r>
                  <a:rPr lang="ro-RO" sz="1800" dirty="0"/>
                  <a:t>	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𝑓𝑐</m:t>
                      </m:r>
                      <m:r>
                        <a:rPr lang="ro-RO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  <m:r>
                            <a:rPr lang="ro-RO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ro-RO" sz="1800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  <m:r>
                            <a:rPr lang="ro-RO" sz="1800" i="1">
                              <a:latin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o-RO" sz="1800" i="1">
                          <a:latin typeface="Cambria Math"/>
                        </a:rPr>
                        <m:t>       </m:t>
                      </m:r>
                    </m:oMath>
                  </m:oMathPara>
                </a14:m>
                <a:endParaRPr lang="en-US" sz="1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𝑓</m:t>
                      </m:r>
                      <m:r>
                        <a:rPr lang="ro-RO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  <m:r>
                            <a:rPr lang="ro-RO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ro-RO" sz="1800" i="1">
                              <a:latin typeface="Cambria Math"/>
                            </a:rPr>
                            <m:t>∙</m:t>
                          </m:r>
                          <m:r>
                            <a:rPr lang="ro-RO" sz="1800" i="1">
                              <a:latin typeface="Cambria Math"/>
                            </a:rPr>
                            <m:t>𝑓𝑐</m:t>
                          </m:r>
                          <m:r>
                            <a:rPr lang="ro-RO" sz="1800" i="1">
                              <a:latin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ro-RO" sz="4400" dirty="0"/>
                  <a:t>	</a:t>
                </a:r>
                <a:endParaRPr lang="en-US" sz="4400" dirty="0" smtClean="0"/>
              </a:p>
              <a:p>
                <a:pPr marL="0" indent="0">
                  <a:buNone/>
                </a:pPr>
                <a:r>
                  <a:rPr lang="ro-RO" sz="4000" dirty="0"/>
                  <a:t>	 		</a:t>
                </a:r>
                <a:endParaRPr lang="en-US" sz="40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533400"/>
                <a:ext cx="8229600" cy="6095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1961</TotalTime>
  <Words>727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Stream</vt:lpstr>
      <vt:lpstr>Pixel</vt:lpstr>
      <vt:lpstr>Picture</vt:lpstr>
      <vt:lpstr>   REPREZENTAREA ȘI CARACTERIZAREA IMAGINILOR   </vt:lpstr>
      <vt:lpstr>I. Reprezentarea imaginilor</vt:lpstr>
      <vt:lpstr> Modelele RGB și CMY/CMYK</vt:lpstr>
      <vt:lpstr> Modelul HSI</vt:lpstr>
      <vt:lpstr>Reprezentarea matriceală</vt:lpstr>
      <vt:lpstr>Reprezentarea liniarizată, prin vectori</vt:lpstr>
      <vt:lpstr>PowerPoint Presentation</vt:lpstr>
    </vt:vector>
  </TitlesOfParts>
  <Company>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159</cp:revision>
  <dcterms:created xsi:type="dcterms:W3CDTF">2007-06-04T09:28:42Z</dcterms:created>
  <dcterms:modified xsi:type="dcterms:W3CDTF">2016-10-05T08:41:56Z</dcterms:modified>
</cp:coreProperties>
</file>