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3" r:id="rId2"/>
  </p:sldMasterIdLst>
  <p:sldIdLst>
    <p:sldId id="256" r:id="rId3"/>
    <p:sldId id="310" r:id="rId4"/>
    <p:sldId id="324" r:id="rId5"/>
    <p:sldId id="329" r:id="rId6"/>
    <p:sldId id="325" r:id="rId7"/>
    <p:sldId id="326" r:id="rId8"/>
    <p:sldId id="327" r:id="rId9"/>
    <p:sldId id="328" r:id="rId10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7" y="3346"/>
                <a:ext cx="2852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B5CFC-A030-4800-A6F5-687E8FBA3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A6FB6-EF75-4099-B5FF-FAFB4F439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A0B2B-F56A-4A21-9A3D-C83E61ABF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31355-3B7A-4D73-B293-E04AE70A1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6C9D0-9FFF-4522-9F53-445FFF7FA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1C77B-31A8-412A-9F55-F8EDAD25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0FFA-33D3-43C2-9104-DFB123128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7A5C-3A7D-4AA9-814B-7802BD22B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7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90F7-D2CE-4763-81B1-9D2CB0E1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4A6F-581F-4D22-90B0-C0169D5FF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5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C777E-F71C-4D54-B22C-9E5DFEBBA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BD541-E25D-431C-9B64-0598D32D3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9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9A3D2-70BB-4DC4-8119-BA3A018F2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9110A-0CDA-4329-B9FB-EFB19E928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4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02FF4-8B48-4567-BA05-6FAA9553F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9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350E-96BB-4806-A720-9B9D86D9D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200E7-2906-48C0-BC0B-CDE4D9149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86E77-C7FB-4974-818F-ECF765A9D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6C755-3DC3-4673-BF36-D23E5C035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A54B-E661-4764-A45F-7E29BC9D6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3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A5A33-594E-4B23-948D-CB8A8CE68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E86C2-8CE2-4842-85BD-7C71D743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22A63-F59E-468C-973C-BEF5E7C3B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3F898-B4A8-4F16-9624-F85E00CE9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7D34963-D684-4A66-BC9F-4059A7988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7" y="3346"/>
                <a:ext cx="2852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A6E2F060-96A3-46BE-9898-4CA4625BE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OPERA</a:t>
            </a:r>
            <a:r>
              <a:rPr lang="ro-RO" sz="4000" dirty="0" smtClean="0"/>
              <a:t>ȚII ASUPRA IMAGINILOR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I.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Tipuri de operatori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12838"/>
                <a:ext cx="8229600" cy="5287962"/>
              </a:xfrm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Metodele de procesare a imaginilor</a:t>
                </a:r>
                <a:r>
                  <a:rPr lang="en-US" sz="1800" dirty="0" smtClean="0"/>
                  <a:t>: </a:t>
                </a:r>
                <a:r>
                  <a:rPr lang="ro-RO" sz="1800" dirty="0" smtClean="0"/>
                  <a:t>liniare și </a:t>
                </a:r>
                <a:r>
                  <a:rPr lang="ro-RO" sz="1800" dirty="0"/>
                  <a:t>neliniare. </a:t>
                </a:r>
                <a:endParaRPr lang="ro-RO" sz="1800" dirty="0" smtClean="0"/>
              </a:p>
              <a:p>
                <a:pPr eaLnBrk="1" hangingPunct="1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eaLnBrk="1" hangingPunct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𝐻</m:t>
                    </m:r>
                  </m:oMath>
                </a14:m>
                <a:r>
                  <a:rPr lang="ro-RO" sz="1800" dirty="0"/>
                  <a:t> un operator </a:t>
                </a:r>
                <a:r>
                  <a:rPr lang="ro-RO" sz="1800" dirty="0" smtClean="0"/>
                  <a:t>general</a:t>
                </a:r>
                <a:r>
                  <a:rPr lang="en-US" sz="1800" dirty="0" smtClean="0"/>
                  <a:t>,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</a:t>
                </a:r>
                <a:r>
                  <a:rPr lang="en-US" sz="1800" dirty="0" smtClean="0"/>
                  <a:t>imagine de </a:t>
                </a:r>
                <a:r>
                  <a:rPr lang="en-US" sz="1800" dirty="0" err="1" smtClean="0"/>
                  <a:t>intrare</a:t>
                </a:r>
                <a:r>
                  <a:rPr lang="en-US" sz="1800" dirty="0" smtClean="0"/>
                  <a:t>,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1≤</m:t>
                    </m:r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𝑁</m:t>
                    </m:r>
                  </m:oMath>
                </a14:m>
                <a:r>
                  <a:rPr lang="ro-RO" sz="1800" dirty="0"/>
                  <a:t> și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1≤</m:t>
                    </m:r>
                    <m:r>
                      <a:rPr lang="ro-RO" sz="1800" i="1">
                        <a:latin typeface="Cambria Math"/>
                      </a:rPr>
                      <m:t>𝑦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/>
                  <a:t>. </a:t>
                </a:r>
                <a:endParaRPr lang="ro-RO" sz="1800" dirty="0"/>
              </a:p>
              <a:p>
                <a:pPr eaLnBrk="1" hangingPunct="1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𝐻</m:t>
                    </m:r>
                  </m:oMath>
                </a14:m>
                <a:r>
                  <a:rPr lang="ro-RO" sz="1800" dirty="0"/>
                  <a:t> </a:t>
                </a:r>
                <a:r>
                  <a:rPr lang="en-US" sz="1800" dirty="0" smtClean="0"/>
                  <a:t>este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liniar dacă pentru orice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/>
                  <a:t>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 și oricare două imagini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</a:t>
                </a: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1800" i="1">
                              <a:latin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ro-RO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1800" i="1">
                              <a:latin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∙</m:t>
                      </m:r>
                      <m:r>
                        <a:rPr lang="ro-RO" sz="1800" i="1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ro-RO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∙</m:t>
                      </m:r>
                      <m:r>
                        <a:rPr lang="ro-RO" sz="1800" i="1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∙</m:t>
                          </m:r>
                          <m:r>
                            <a:rPr lang="ro-RO" sz="18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o-RO" altLang="en-US" sz="1800" dirty="0" smtClean="0"/>
              </a:p>
              <a:p>
                <a:pPr marL="0" indent="0">
                  <a:buNone/>
                </a:pPr>
                <a:endParaRPr lang="en-US" altLang="en-US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800" dirty="0" err="1" smtClean="0"/>
                  <a:t>Exemple</a:t>
                </a:r>
                <a:r>
                  <a:rPr lang="en-US" sz="1800" dirty="0" smtClean="0"/>
                  <a:t>: o</a:t>
                </a:r>
                <a:r>
                  <a:rPr lang="ro-RO" sz="1800" dirty="0" smtClean="0"/>
                  <a:t>peratorul </a:t>
                </a:r>
                <a:r>
                  <a:rPr lang="ro-RO" sz="1800" dirty="0"/>
                  <a:t>de sumare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>
                        <a:latin typeface="Cambria Math"/>
                      </a:rPr>
                      <m:t>Σ</m:t>
                    </m:r>
                  </m:oMath>
                </a14:m>
                <a:r>
                  <a:rPr lang="ro-RO" sz="1800" dirty="0"/>
                  <a:t> este un operator </a:t>
                </a:r>
                <a:r>
                  <a:rPr lang="ro-RO" sz="1800" dirty="0" smtClean="0"/>
                  <a:t>liniar</a:t>
                </a:r>
                <a:r>
                  <a:rPr lang="en-US" sz="1800" dirty="0" smtClean="0"/>
                  <a:t>, </a:t>
                </a:r>
                <a:r>
                  <a:rPr lang="ro-RO" sz="1800" dirty="0" smtClean="0"/>
                  <a:t>în timp ce operatorul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𝑚𝑖𝑛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o-RO" sz="18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1≤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1≤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𝑀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ro-RO" sz="1800" dirty="0" smtClean="0"/>
                  <a:t> este neliniar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altLang="en-US" sz="1800" dirty="0" smtClean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12838"/>
                <a:ext cx="8229600" cy="5287962"/>
              </a:xfrm>
              <a:blipFill rotWithShape="1">
                <a:blip r:embed="rId2"/>
                <a:stretch>
                  <a:fillRect t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II. Operații aritmetice asupra imaginilor. Adunarea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638799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Operațiile </a:t>
                </a:r>
                <a:r>
                  <a:rPr lang="ro-RO" sz="1800" dirty="0"/>
                  <a:t>aritmetice asupra imaginilor sunt definite la nivel de pixel. Fie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și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două imagini cu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1≤</m:t>
                    </m:r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𝑁</m:t>
                    </m:r>
                  </m:oMath>
                </a14:m>
                <a:r>
                  <a:rPr lang="ro-RO" sz="1800" dirty="0"/>
                  <a:t> și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1≤</m:t>
                    </m:r>
                    <m:r>
                      <a:rPr lang="ro-RO" sz="1800" i="1">
                        <a:latin typeface="Cambria Math"/>
                      </a:rPr>
                      <m:t>𝑦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/>
                  <a:t>. </a:t>
                </a: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b="1" dirty="0"/>
              </a:p>
              <a:p>
                <a:pPr marL="0" indent="0" algn="just">
                  <a:buNone/>
                </a:pPr>
                <a:r>
                  <a:rPr lang="ro-RO" sz="1800" b="1" dirty="0" smtClean="0"/>
                  <a:t>     Adunarea</a:t>
                </a:r>
                <a:r>
                  <a:rPr lang="ro-RO" sz="1800" b="1" dirty="0"/>
                  <a:t>, realizată la nivel de pixel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+</m:t>
                    </m:r>
                    <m:r>
                      <a:rPr lang="ro-RO" sz="1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,  1≤</m:t>
                    </m:r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𝑁</m:t>
                    </m:r>
                    <m:r>
                      <a:rPr lang="ro-RO" sz="1800" i="1">
                        <a:latin typeface="Cambria Math"/>
                      </a:rPr>
                      <m:t>, 1≤</m:t>
                    </m:r>
                    <m:r>
                      <a:rPr lang="ro-RO" sz="1800" i="1">
                        <a:latin typeface="Cambria Math"/>
                      </a:rPr>
                      <m:t>𝑦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  <m:r>
                      <a:rPr lang="ro-RO" sz="1800" i="1">
                        <a:latin typeface="Cambria Math"/>
                      </a:rPr>
                      <m:t>  </m:t>
                    </m:r>
                  </m:oMath>
                </a14:m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Aplicație: fie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varianta perturbată cu zgomot aditiv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a unei imagini </a:t>
                </a:r>
                <a:r>
                  <a:rPr lang="ro-RO" sz="1800" dirty="0" smtClean="0"/>
                  <a:t>inițiale (constante)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:</a:t>
                </a:r>
                <a:endParaRPr lang="en-US" sz="1800" dirty="0"/>
              </a:p>
              <a:p>
                <a:pPr marL="0" indent="0" algn="just">
                  <a:buNone/>
                </a:pPr>
                <a:r>
                  <a:rPr lang="ro-RO" sz="1800" dirty="0" smtClean="0"/>
                  <a:t>  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+</m:t>
                    </m:r>
                    <m:r>
                      <a:rPr lang="ro-RO" sz="1800" i="1"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 algn="just">
                  <a:buNone/>
                </a:pPr>
                <a:r>
                  <a:rPr lang="ro-RO" sz="1800" dirty="0" smtClean="0"/>
                  <a:t>      componenta </a:t>
                </a:r>
                <a:r>
                  <a:rPr lang="ro-RO" sz="1800" dirty="0"/>
                  <a:t>zgomot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𝜂</m:t>
                    </m:r>
                  </m:oMath>
                </a14:m>
                <a:r>
                  <a:rPr lang="ro-RO" sz="1800" dirty="0"/>
                  <a:t> este aleatoare, necorelată și de medie 0. 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În </a:t>
                </a:r>
                <a:r>
                  <a:rPr lang="ro-RO" sz="1800" dirty="0" smtClean="0"/>
                  <a:t>varianta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liniarizat</a:t>
                </a:r>
                <a:r>
                  <a:rPr lang="ro-RO" sz="1800" dirty="0" smtClean="0"/>
                  <a:t>ă,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𝜂</m:t>
                    </m:r>
                  </m:oMath>
                </a14:m>
                <a:r>
                  <a:rPr lang="ro-RO" sz="1800" dirty="0"/>
                  <a:t> este distribuit cu medie vectorul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𝑁</m:t>
                        </m:r>
                        <m:r>
                          <a:rPr lang="ro-RO" sz="1800" i="1">
                            <a:latin typeface="Cambria Math"/>
                          </a:rPr>
                          <m:t>×</m:t>
                        </m:r>
                        <m:r>
                          <a:rPr lang="ro-RO" sz="18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o-RO" sz="1800" dirty="0"/>
                  <a:t> și matricea de covarianță  </a:t>
                </a:r>
                <a:r>
                  <a:rPr lang="ro-RO" sz="18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ro-RO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o-RO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  <m:e/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∙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 algn="just">
                  <a:buNone/>
                </a:pP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sz="1800" dirty="0"/>
                  <a:t> este varianța în componenta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𝑝</m:t>
                    </m:r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𝑝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∙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  <m:r>
                      <a:rPr lang="ro-RO" sz="1800" i="1">
                        <a:latin typeface="Cambria Math"/>
                      </a:rPr>
                      <m:t>+</m:t>
                    </m:r>
                    <m:r>
                      <a:rPr lang="ro-RO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</a:t>
                </a:r>
                <a:r>
                  <a:rPr lang="ro-RO" sz="1800" dirty="0" smtClean="0"/>
                  <a:t>pixeli. </a:t>
                </a:r>
                <a:r>
                  <a:rPr lang="ro-RO" sz="1800" dirty="0" smtClean="0"/>
                  <a:t>Notăm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sz="1800" dirty="0"/>
                  <a:t>  cu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𝜂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sz="1800" dirty="0"/>
                  <a:t>.</a:t>
                </a:r>
                <a:endParaRPr lang="en-US" sz="18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638799"/>
              </a:xfrm>
              <a:blipFill rotWithShape="1">
                <a:blip r:embed="rId2"/>
                <a:stretch>
                  <a:fillRect l="-593" t="-54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685801"/>
                <a:ext cx="8229600" cy="56388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Dacă </a:t>
                </a:r>
                <a:r>
                  <a:rPr lang="ro-RO" sz="1800" dirty="0"/>
                  <a:t>se dispune de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𝑘</m:t>
                    </m:r>
                  </m:oMath>
                </a14:m>
                <a:r>
                  <a:rPr lang="ro-RO" sz="1800" dirty="0"/>
                  <a:t> variante perturbate ale lui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</m:oMath>
                </a14:m>
                <a:r>
                  <a:rPr lang="ro-RO" sz="1800" dirty="0"/>
                  <a:t> cu realizări ale zgomotului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𝜂</m:t>
                    </m:r>
                  </m:oMath>
                </a14:m>
                <a:r>
                  <a:rPr lang="ro-RO" sz="1800" dirty="0"/>
                  <a:t> notate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, atunci media acestora, notată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o-RO" sz="1800" dirty="0"/>
                  <a:t>, este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o-RO" sz="1800" i="1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o-RO" sz="1800" i="1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ro-RO" sz="18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ro-RO" sz="1800" i="1">
                          <a:latin typeface="Cambria Math"/>
                        </a:rPr>
                        <m:t>+0=</m:t>
                      </m:r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o-RO" sz="1800" i="1">
                              <a:latin typeface="Cambria Math"/>
                            </a:rPr>
                            <m:t>𝑘</m:t>
                          </m:r>
                        </m:den>
                      </m:f>
                      <m:sSubSup>
                        <m:sSub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𝜂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</m:oMath>
                </a14:m>
                <a:r>
                  <a:rPr lang="ro-RO" sz="1800" dirty="0"/>
                  <a:t> este constantă, deci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o-RO" sz="1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Dacă valoarea lui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𝑘</m:t>
                    </m:r>
                  </m:oMath>
                </a14:m>
                <a:r>
                  <a:rPr lang="ro-RO" sz="1800" dirty="0"/>
                  <a:t> este foarte mare atunci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se „apropie” de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</a:t>
                </a:r>
                <a:r>
                  <a:rPr lang="ro-RO" sz="1800" dirty="0" smtClean="0"/>
                  <a:t>și </a:t>
                </a:r>
                <a:r>
                  <a:rPr lang="ro-RO" sz="1800" dirty="0"/>
                  <a:t>variabilitatea zgomotului măsurată în fiecare pixel al imaginii scade. </a:t>
                </a:r>
                <a:r>
                  <a:rPr lang="ro-RO" sz="1800" dirty="0" smtClean="0"/>
                  <a:t>Dacă </a:t>
                </a:r>
                <a:r>
                  <a:rPr lang="ro-RO" sz="1800" dirty="0"/>
                  <a:t>imaginile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 sunt </a:t>
                </a:r>
                <a:r>
                  <a:rPr lang="ro-RO" sz="1800" dirty="0" smtClean="0"/>
                  <a:t>aliniate,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este imaginea care aproximează suficient de bine originalul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, fiind realizată eliminarea (diminuarea) zgomotului.</a:t>
                </a: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685801"/>
                <a:ext cx="8229600" cy="5638800"/>
              </a:xfrm>
              <a:blipFill rotWithShape="1">
                <a:blip r:embed="rId2"/>
                <a:stretch>
                  <a:fillRect t="-541" r="-593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III. </a:t>
            </a:r>
            <a:r>
              <a:rPr lang="ro-RO" altLang="en-US" sz="2600" b="1" dirty="0">
                <a:solidFill>
                  <a:schemeClr val="bg2"/>
                </a:solidFill>
              </a:rPr>
              <a:t>Operații aritmetice asupra imaginilor.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Scăderea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−</m:t>
                      </m:r>
                      <m:r>
                        <a:rPr lang="ro-RO" sz="18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,  1≤</m:t>
                      </m:r>
                      <m:r>
                        <a:rPr lang="ro-RO" sz="1800" i="1">
                          <a:latin typeface="Cambria Math"/>
                        </a:rPr>
                        <m:t>𝑥</m:t>
                      </m:r>
                      <m:r>
                        <a:rPr lang="ro-RO" sz="1800" i="1">
                          <a:latin typeface="Cambria Math"/>
                        </a:rPr>
                        <m:t>≤</m:t>
                      </m:r>
                      <m:r>
                        <a:rPr lang="ro-RO" sz="1800" i="1">
                          <a:latin typeface="Cambria Math"/>
                        </a:rPr>
                        <m:t>𝑁</m:t>
                      </m:r>
                      <m:r>
                        <a:rPr lang="ro-RO" sz="1800" i="1">
                          <a:latin typeface="Cambria Math"/>
                        </a:rPr>
                        <m:t>, 1≤</m:t>
                      </m:r>
                      <m:r>
                        <a:rPr lang="ro-RO" sz="1800" i="1">
                          <a:latin typeface="Cambria Math"/>
                        </a:rPr>
                        <m:t>𝑦</m:t>
                      </m:r>
                      <m:r>
                        <a:rPr lang="ro-RO" sz="1800" i="1">
                          <a:latin typeface="Cambria Math"/>
                        </a:rPr>
                        <m:t>≤</m:t>
                      </m:r>
                      <m:r>
                        <a:rPr lang="ro-RO" sz="1800" i="1">
                          <a:latin typeface="Cambria Math"/>
                        </a:rPr>
                        <m:t>𝑀</m:t>
                      </m:r>
                      <m:r>
                        <a:rPr lang="ro-RO" sz="18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	</a:t>
                </a: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Pune </a:t>
                </a:r>
                <a:r>
                  <a:rPr lang="ro-RO" sz="1800" dirty="0"/>
                  <a:t>în evidență diferențele dintre imagini. </a:t>
                </a:r>
                <a:r>
                  <a:rPr lang="ro-RO" sz="1800" dirty="0" smtClean="0"/>
                  <a:t>Aplicație: în  imagistica medicală, </a:t>
                </a:r>
                <a:r>
                  <a:rPr lang="ro-RO" sz="1800" dirty="0"/>
                  <a:t>în radiografia în modul mască (en.: mask mode radiography).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Fie </a:t>
                </a:r>
                <a:r>
                  <a:rPr lang="ro-RO" sz="1800" dirty="0"/>
                  <a:t>diferențele de forma </a:t>
                </a:r>
                <a:endParaRPr lang="en-US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−</m:t>
                      </m:r>
                      <m:r>
                        <a:rPr lang="ro-RO" sz="18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este </a:t>
                </a:r>
                <a:r>
                  <a:rPr lang="ro-RO" sz="1800" dirty="0" smtClean="0"/>
                  <a:t>masca - o </a:t>
                </a:r>
                <a:r>
                  <a:rPr lang="ro-RO" sz="1800" dirty="0"/>
                  <a:t>imagine radiologică a unei zone a corpului unui </a:t>
                </a:r>
                <a:r>
                  <a:rPr lang="ro-RO" sz="1800" dirty="0" smtClean="0"/>
                  <a:t>pacient.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Imaginea </a:t>
                </a:r>
                <a:r>
                  <a:rPr lang="ro-RO" sz="1800" dirty="0"/>
                  <a:t>radiologică este captată prin intermediul unei camere video localizată vizavi de sursa de radiație. </a:t>
                </a: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Procedura </a:t>
                </a:r>
                <a:r>
                  <a:rPr lang="ro-RO" sz="1800" dirty="0"/>
                  <a:t>presupune injectarea unei substanțe de contrast în sistemul sanguin al pacientului și captarea unei serii de imagini </a:t>
                </a:r>
                <a:r>
                  <a:rPr lang="ro-RO" sz="1800" dirty="0" smtClean="0"/>
                  <a:t>(imagini </a:t>
                </a:r>
                <a:r>
                  <a:rPr lang="ro-RO" sz="1800" dirty="0"/>
                  <a:t>în direct,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) ale aceleiași zone anatomice ca cea descrisă prin masca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. </a:t>
                </a: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Prin </a:t>
                </a:r>
                <a:r>
                  <a:rPr lang="ro-RO" sz="1800" dirty="0"/>
                  <a:t>scăderea din fiecare eșantion imagine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a măștii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, este urmărit modul în care substanța de contrast se propagă prin diferitele vase de sânge care vascularizează zona analizată. </a:t>
                </a:r>
                <a:endParaRPr lang="en-US" sz="1800" dirty="0"/>
              </a:p>
              <a:p>
                <a:pPr lvl="1"/>
                <a:r>
                  <a:rPr lang="ro-RO" sz="1400" dirty="0"/>
                  <a:t>		</a:t>
                </a:r>
                <a:endParaRPr lang="en-US" sz="14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4830763"/>
              </a:xfrm>
              <a:blipFill rotWithShape="1">
                <a:blip r:embed="rId2"/>
                <a:stretch>
                  <a:fillRect r="-593" b="-6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IV. </a:t>
            </a:r>
            <a:r>
              <a:rPr lang="ro-RO" altLang="en-US" sz="2500" b="1" dirty="0">
                <a:solidFill>
                  <a:schemeClr val="bg2"/>
                </a:solidFill>
              </a:rPr>
              <a:t>Operații aritmetice asupra imaginilor. </a:t>
            </a:r>
            <a:r>
              <a:rPr lang="ro-RO" altLang="en-US" sz="2500" b="1" dirty="0" smtClean="0">
                <a:solidFill>
                  <a:schemeClr val="bg2"/>
                </a:solidFill>
              </a:rPr>
              <a:t>Multiplicarea</a:t>
            </a:r>
            <a:endParaRPr lang="en-US" altLang="en-US" sz="25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∙</m:t>
                      </m:r>
                      <m:r>
                        <a:rPr lang="ro-RO" sz="18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/</m:t>
                      </m:r>
                      <m:r>
                        <a:rPr lang="ro-RO" sz="18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Una din aplicațiile cele mai frecvente ale celor două </a:t>
                </a:r>
                <a:r>
                  <a:rPr lang="ro-RO" sz="1800" dirty="0" smtClean="0"/>
                  <a:t>operații</a:t>
                </a:r>
                <a:r>
                  <a:rPr lang="en-US" sz="1800" dirty="0" smtClean="0"/>
                  <a:t>:</a:t>
                </a:r>
                <a:r>
                  <a:rPr lang="ro-RO" sz="1800" dirty="0" smtClean="0"/>
                  <a:t> corectarea </a:t>
                </a:r>
                <a:r>
                  <a:rPr lang="ro-RO" sz="1800" dirty="0"/>
                  <a:t>efectului de umbră. Presupunem că un senzor produce imagini </a:t>
                </a:r>
                <a:r>
                  <a:rPr lang="ro-RO" sz="1800" dirty="0" smtClean="0"/>
                  <a:t>produsul dintre original</a:t>
                </a:r>
                <a:r>
                  <a:rPr lang="en-US" sz="1800" dirty="0" err="1" smtClean="0"/>
                  <a:t>ul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și o funcție de umbrire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(en.: shading function):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∙</m:t>
                    </m:r>
                    <m:r>
                      <a:rPr lang="ro-RO" sz="1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Dacă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este cunoscută, atunci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poate fi obținută prin inversarea lui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(adică împărțind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la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). În caz contrar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este fie estimată pe baza sistemului de captare (dacă acesta este disponibil) sau poate fi estimată direct din imaginea disponibilă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.</a:t>
                </a:r>
                <a:endParaRPr lang="en-US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O altă aplicație frecventă este aceea de mascare, numită și operație ROI </a:t>
                </a:r>
                <a:r>
                  <a:rPr lang="ro-RO" sz="1800" dirty="0" smtClean="0"/>
                  <a:t>(Region </a:t>
                </a:r>
                <a:r>
                  <a:rPr lang="ro-RO" sz="1800" dirty="0"/>
                  <a:t>Of Interest, deci operație într-o zonă de interes predefinită). Procesul presupune multiplicarea imaginii inițiale cu o imagine mască având valori binare: 1 în zona de interes și 0 în rest. </a:t>
                </a:r>
                <a:endParaRPr lang="en-US" sz="1800" dirty="0"/>
              </a:p>
              <a:p>
                <a:pPr marL="0" indent="0" algn="just">
                  <a:buNone/>
                </a:pPr>
                <a:r>
                  <a:rPr lang="ro-RO" sz="1800" dirty="0"/>
                  <a:t>		 	</a:t>
                </a:r>
                <a:r>
                  <a:rPr lang="ro-RO" sz="1400" dirty="0"/>
                  <a:t>	</a:t>
                </a:r>
                <a:endParaRPr lang="en-US" sz="14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5135563"/>
              </a:xfrm>
              <a:blipFill rotWithShape="1">
                <a:blip r:embed="rId2"/>
                <a:stretch>
                  <a:fillRect r="-593" b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V. </a:t>
            </a:r>
            <a:r>
              <a:rPr lang="en-US" altLang="en-US" sz="2600" b="1" dirty="0" err="1" smtClean="0">
                <a:solidFill>
                  <a:schemeClr val="bg2"/>
                </a:solidFill>
              </a:rPr>
              <a:t>Caracterizarea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statistic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ă a imaginilor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În cadrul unei clase largi de aplicații, sunt procesate seturi de imagini </a:t>
                </a:r>
                <a:r>
                  <a:rPr lang="ro-RO" sz="1800" dirty="0"/>
                  <a:t>(de exemplu în analiza imaginilor provenite din radiografii, imagini din trafic etc.). </a:t>
                </a:r>
                <a:r>
                  <a:rPr lang="ro-RO" sz="1800" dirty="0" smtClean="0"/>
                  <a:t>Imaginile din set </a:t>
                </a:r>
                <a:r>
                  <a:rPr lang="ro-RO" sz="1800" dirty="0"/>
                  <a:t>prezintă anumite caracteristici comune. Este intenționată determinarea acestor caracteristici comune în scopul compresiei/decompresiei, fiecărei imagini cu eroare minimă posibilă.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 smtClean="0"/>
                  <a:t>F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un proces digital matrice </a:t>
                </a:r>
                <a:r>
                  <a:rPr lang="ro-RO" sz="1800" dirty="0" smtClean="0"/>
                  <a:t>pe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ℂ</m:t>
                    </m:r>
                  </m:oMath>
                </a14:m>
                <a:r>
                  <a:rPr lang="ro-RO" sz="1800" dirty="0" smtClean="0"/>
                  <a:t>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ro-RO" sz="1800" i="1">
                            <a:latin typeface="Cambria Math"/>
                          </a:rPr>
                          <m:t>𝑚</m:t>
                        </m:r>
                        <m:r>
                          <a:rPr lang="ro-RO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ro-RO" sz="1800" i="1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1" i="1">
                            <a:latin typeface="Cambria Math"/>
                          </a:rPr>
                          <m:t>𝑭</m:t>
                        </m:r>
                        <m:r>
                          <a:rPr lang="ro-RO" sz="1800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ro-RO" sz="1800" i="1">
                        <a:latin typeface="Cambria Math"/>
                      </a:rPr>
                      <m:t>       </m:t>
                    </m:r>
                  </m:oMath>
                </a14:m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Valoarea medie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1" i="1">
                              <a:latin typeface="Cambria Math"/>
                            </a:rPr>
                            <m:t>𝑭</m:t>
                          </m:r>
                        </m:e>
                      </m:d>
                      <m:r>
                        <a:rPr lang="ro-RO" sz="1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ro-RO" sz="1800" i="1">
                          <a:latin typeface="Cambria Math"/>
                        </a:rPr>
                        <m:t>,  1≤</m:t>
                      </m:r>
                      <m:r>
                        <a:rPr lang="ro-RO" sz="1800" i="1">
                          <a:latin typeface="Cambria Math"/>
                        </a:rPr>
                        <m:t>𝑥</m:t>
                      </m:r>
                      <m:r>
                        <a:rPr lang="ro-RO" sz="1800" i="1">
                          <a:latin typeface="Cambria Math"/>
                        </a:rPr>
                        <m:t>≤</m:t>
                      </m:r>
                      <m:r>
                        <a:rPr lang="ro-RO" sz="1800" i="1">
                          <a:latin typeface="Cambria Math"/>
                        </a:rPr>
                        <m:t>𝑁</m:t>
                      </m:r>
                      <m:r>
                        <a:rPr lang="ro-RO" sz="1800" i="1">
                          <a:latin typeface="Cambria Math"/>
                        </a:rPr>
                        <m:t>,  1≤</m:t>
                      </m:r>
                      <m:r>
                        <a:rPr lang="ro-RO" sz="1800" i="1">
                          <a:latin typeface="Cambria Math"/>
                        </a:rPr>
                        <m:t>𝑦</m:t>
                      </m:r>
                      <m:r>
                        <a:rPr lang="ro-RO" sz="1800" i="1">
                          <a:latin typeface="Cambria Math"/>
                        </a:rPr>
                        <m:t>≤</m:t>
                      </m:r>
                      <m:r>
                        <a:rPr lang="ro-RO" sz="1800" i="1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ro-RO" sz="1800" i="1">
                              <a:latin typeface="Cambria Math"/>
                            </a:rPr>
                            <m:t>∙</m:t>
                          </m:r>
                        </m:e>
                      </m:nary>
                      <m:r>
                        <a:rPr lang="ro-RO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1" i="1">
                              <a:latin typeface="Cambria Math"/>
                            </a:rPr>
                            <m:t>𝑭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sz="1800" dirty="0"/>
                  <a:t> este un vector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𝑁</m:t>
                    </m:r>
                    <m:r>
                      <a:rPr lang="ro-RO" sz="1800" i="1">
                        <a:latin typeface="Cambria Math"/>
                      </a:rPr>
                      <m:t>×</m:t>
                    </m:r>
                    <m:r>
                      <a:rPr lang="ro-RO" sz="1800" i="1">
                        <a:latin typeface="Cambria Math"/>
                      </a:rPr>
                      <m:t>𝑀</m:t>
                    </m:r>
                  </m:oMath>
                </a14:m>
                <a:r>
                  <a:rPr lang="ro-RO" sz="1800" dirty="0"/>
                  <a:t>- dimensional.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Funcțiile </a:t>
                </a:r>
                <a:r>
                  <a:rPr lang="ro-RO" sz="1800" dirty="0"/>
                  <a:t>de </a:t>
                </a:r>
                <a:r>
                  <a:rPr lang="ro-RO" sz="1800" dirty="0" smtClean="0"/>
                  <a:t>autocorelație, respectiv de covarianță sunt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𝐶𝑜𝑟𝑟</m:t>
                          </m:r>
                        </m:e>
                        <m:sub>
                          <m:r>
                            <a:rPr lang="ro-RO" sz="1800" b="1" i="1">
                              <a:latin typeface="Cambria Math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1800" i="1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o-RO" sz="1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7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700" i="1">
                              <a:latin typeface="Cambria Math"/>
                            </a:rPr>
                            <m:t>𝐶𝑜𝑣</m:t>
                          </m:r>
                        </m:e>
                        <m:sub>
                          <m:r>
                            <a:rPr lang="ro-RO" sz="1700" b="1" i="1">
                              <a:latin typeface="Cambria Math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lang="en-US" sz="17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7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7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17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7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17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1700" i="1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7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7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17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7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17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o-RO" sz="1700" i="1">
                          <a:latin typeface="Cambria Math"/>
                        </a:rPr>
                        <m:t>=</m:t>
                      </m:r>
                      <m:r>
                        <a:rPr lang="ro-RO" sz="17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17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7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700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o-RO" sz="17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o-RO" sz="17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o-RO" sz="1700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700" i="1">
                                      <a:latin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17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o-RO" sz="17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17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o-RO" sz="17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ro-RO" sz="1700" i="1">
                              <a:latin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7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7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o-RO" sz="17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o-RO" sz="17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o-RO" sz="17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o-RO" sz="1700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7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7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17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o-RO" sz="17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o-RO" sz="17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17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o-RO" sz="17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ro-RO" sz="17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12837"/>
                <a:ext cx="8229600" cy="5211763"/>
              </a:xfrm>
              <a:blipFill rotWithShape="1">
                <a:blip r:embed="rId2"/>
                <a:stretch>
                  <a:fillRect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533400"/>
                <a:ext cx="8229600" cy="6095999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În reprezentare vectorială,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𝐶𝑜𝑟𝑟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ro-RO" sz="1800" b="1" i="1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o-RO" sz="18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o-RO" sz="1800" b="1" i="1">
                                  <a:latin typeface="Cambria Math"/>
                                </a:rPr>
                                <m:t>𝑯</m:t>
                              </m:r>
                            </m:sup>
                          </m:sSubSup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sz="1800" b="1" i="1">
                                          <a:latin typeface="Cambria Math"/>
                                        </a:rPr>
                                        <m:t>𝑭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o-RO" sz="1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ro-RO" sz="1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  <m:r>
                                    <a:rPr lang="ro-RO" sz="1800" i="1">
                                      <a:latin typeface="Cambria Math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b="1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o-RO" sz="1800" b="1" i="1">
                                                  <a:latin typeface="Cambria Math"/>
                                                </a:rPr>
                                                <m:t>𝑭</m:t>
                                              </m:r>
                                              <m:r>
                                                <a:rPr lang="ro-RO" sz="1800" i="1">
                                                  <a:latin typeface="Cambria Math"/>
                                                </a:rPr>
                                                <m:t>∙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o-RO" sz="1800" i="1">
                                                      <a:latin typeface="Cambria Math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o-RO" sz="1800" i="1">
                                                          <a:latin typeface="Cambria Math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o-RO" sz="18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ro-RO" sz="1800" i="1">
                          <a:latin typeface="Cambria Math"/>
                        </a:rPr>
                        <m:t>∙</m:t>
                      </m:r>
                      <m:sSubSup>
                        <m:sSub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ro-RO" sz="1800" dirty="0" smtClean="0"/>
              </a:p>
              <a:p>
                <a:pPr marL="0" indent="0">
                  <a:buNone/>
                </a:pPr>
                <a:r>
                  <a:rPr lang="ro-RO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b="1" i="1">
                                <a:latin typeface="Cambria Math"/>
                              </a:rPr>
                              <m:t>𝑭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ro-RO" sz="1800" i="1">
                            <a:latin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o-RO" sz="1800" b="1" i="1">
                                        <a:latin typeface="Cambria Math"/>
                                      </a:rPr>
                                      <m:t>𝑭</m:t>
                                    </m:r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o-RO" sz="18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800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ro-RO" sz="18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1" i="1">
                            <a:latin typeface="Cambria Math"/>
                          </a:rPr>
                          <m:t>𝑭</m:t>
                        </m:r>
                        <m:r>
                          <a:rPr lang="ro-RO" sz="1800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>
                            <a:latin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ro-RO" sz="1800" i="1">
                            <a:latin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o-RO" sz="1800" b="1" i="1">
                                <a:latin typeface="Cambria Math"/>
                              </a:rPr>
                              <m:t>𝑭</m:t>
                            </m:r>
                          </m:e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ro-RO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ro-RO" sz="1800" dirty="0"/>
                  <a:t>	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b="1" i="1">
                                    <a:latin typeface="Cambria Math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>
                            <a:latin typeface="Cambria Math"/>
                          </a:rPr>
                          <m:t>=</m:t>
                        </m:r>
                        <m:r>
                          <a:rPr lang="ro-RO" sz="1800" i="1">
                            <a:latin typeface="Cambria Math"/>
                          </a:rPr>
                          <m:t>𝐶𝑜𝑟𝑟</m:t>
                        </m:r>
                      </m:e>
                      <m:sub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⋮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𝑀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𝑀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𝑀𝑀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ro-RO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𝐶𝑜𝑣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ro-RO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𝐶𝑜𝑟𝑟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ro-RO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ro-RO" sz="1800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b="1" i="1">
                                      <a:latin typeface="Cambria Math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a:rPr lang="ro-RO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o-RO" sz="1800" i="1">
                                        <a:latin typeface="Cambria Math"/>
                                      </a:rPr>
                                      <m:t>𝑀𝑀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533400"/>
                <a:ext cx="8229600" cy="6095999"/>
              </a:xfrm>
              <a:blipFill rotWithShape="1">
                <a:blip r:embed="rId2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2087</TotalTime>
  <Words>1446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Stream</vt:lpstr>
      <vt:lpstr>Pixel</vt:lpstr>
      <vt:lpstr>   OPERAȚII ASUPRA IMAGINILOR   </vt:lpstr>
      <vt:lpstr>I. Tipuri de operatori</vt:lpstr>
      <vt:lpstr> II. Operații aritmetice asupra imaginilor. Adunarea</vt:lpstr>
      <vt:lpstr>PowerPoint Presentation</vt:lpstr>
      <vt:lpstr>III. Operații aritmetice asupra imaginilor. Scăderea</vt:lpstr>
      <vt:lpstr>IV. Operații aritmetice asupra imaginilor. Multiplicarea</vt:lpstr>
      <vt:lpstr>V. Caracterizarea statistică a imaginilor</vt:lpstr>
      <vt:lpstr>PowerPoint Presentation</vt:lpstr>
    </vt:vector>
  </TitlesOfParts>
  <Company>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173</cp:revision>
  <dcterms:created xsi:type="dcterms:W3CDTF">2007-06-04T09:28:42Z</dcterms:created>
  <dcterms:modified xsi:type="dcterms:W3CDTF">2016-10-12T09:50:39Z</dcterms:modified>
</cp:coreProperties>
</file>