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Light" charset="1" panose="00000400000000000000"/>
      <p:regular r:id="rId17"/>
    </p:embeddedFont>
    <p:embeddedFont>
      <p:font typeface="Montserrat" charset="1" panose="00000500000000000000"/>
      <p:regular r:id="rId18"/>
    </p:embeddedFont>
    <p:embeddedFont>
      <p:font typeface="Montserrat Medium" charset="1" panose="00000600000000000000"/>
      <p:regular r:id="rId19"/>
    </p:embeddedFont>
    <p:embeddedFont>
      <p:font typeface="DM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jpe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gif"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895AEF"/>
            </a:solidFill>
          </p:spPr>
        </p:sp>
        <p:sp>
          <p:nvSpPr>
            <p:cNvPr name="TextBox 4" id="4"/>
            <p:cNvSpPr txBox="true"/>
            <p:nvPr/>
          </p:nvSpPr>
          <p:spPr>
            <a:xfrm>
              <a:off x="0" y="-47625"/>
              <a:ext cx="3149472" cy="55576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0380940" y="649592"/>
            <a:ext cx="7516996" cy="8987817"/>
            <a:chOff x="0" y="0"/>
            <a:chExt cx="8603361" cy="10286746"/>
          </a:xfrm>
        </p:grpSpPr>
        <p:sp>
          <p:nvSpPr>
            <p:cNvPr name="Freeform 7" id="7"/>
            <p:cNvSpPr/>
            <p:nvPr/>
          </p:nvSpPr>
          <p:spPr>
            <a:xfrm flipH="false" flipV="false" rot="0">
              <a:off x="-2794" y="-128"/>
              <a:ext cx="8606155" cy="10286874"/>
            </a:xfrm>
            <a:custGeom>
              <a:avLst/>
              <a:gdLst/>
              <a:ahLst/>
              <a:cxnLst/>
              <a:rect r="r" b="b" t="t" l="l"/>
              <a:pathLst>
                <a:path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9783" t="0" r="-9783" b="0"/>
              </a:stretch>
            </a:blipFill>
          </p:spPr>
        </p:sp>
      </p:grpSp>
      <p:sp>
        <p:nvSpPr>
          <p:cNvPr name="TextBox 8" id="8"/>
          <p:cNvSpPr txBox="true"/>
          <p:nvPr/>
        </p:nvSpPr>
        <p:spPr>
          <a:xfrm rot="0">
            <a:off x="1028700" y="6024937"/>
            <a:ext cx="6648474" cy="3124025"/>
          </a:xfrm>
          <a:prstGeom prst="rect">
            <a:avLst/>
          </a:prstGeom>
        </p:spPr>
        <p:txBody>
          <a:bodyPr anchor="t" rtlCol="false" tIns="0" lIns="0" bIns="0" rIns="0">
            <a:spAutoFit/>
          </a:bodyPr>
          <a:lstStyle/>
          <a:p>
            <a:pPr algn="l">
              <a:lnSpc>
                <a:spcPts val="3131"/>
              </a:lnSpc>
            </a:pPr>
            <a:r>
              <a:rPr lang="en-US" b="true" sz="2545">
                <a:solidFill>
                  <a:srgbClr val="6866E1"/>
                </a:solidFill>
                <a:latin typeface="Montserrat Bold"/>
                <a:ea typeface="Montserrat Bold"/>
                <a:cs typeface="Montserrat Bold"/>
                <a:sym typeface="Montserrat Bold"/>
              </a:rPr>
              <a:t>Equipo:</a:t>
            </a:r>
          </a:p>
          <a:p>
            <a:pPr algn="l">
              <a:lnSpc>
                <a:spcPts val="3131"/>
              </a:lnSpc>
            </a:pPr>
            <a:r>
              <a:rPr lang="en-US" b="true" sz="2545">
                <a:solidFill>
                  <a:srgbClr val="6866E1"/>
                </a:solidFill>
                <a:latin typeface="Montserrat Bold"/>
                <a:ea typeface="Montserrat Bold"/>
                <a:cs typeface="Montserrat Bold"/>
                <a:sym typeface="Montserrat Bold"/>
              </a:rPr>
              <a:t>Carlos Ruiz.</a:t>
            </a:r>
          </a:p>
          <a:p>
            <a:pPr algn="l">
              <a:lnSpc>
                <a:spcPts val="3131"/>
              </a:lnSpc>
            </a:pPr>
            <a:r>
              <a:rPr lang="en-US" b="true" sz="2545">
                <a:solidFill>
                  <a:srgbClr val="6866E1"/>
                </a:solidFill>
                <a:latin typeface="Montserrat Bold"/>
                <a:ea typeface="Montserrat Bold"/>
                <a:cs typeface="Montserrat Bold"/>
                <a:sym typeface="Montserrat Bold"/>
              </a:rPr>
              <a:t>Scarlet Matus.</a:t>
            </a:r>
          </a:p>
          <a:p>
            <a:pPr algn="l">
              <a:lnSpc>
                <a:spcPts val="3131"/>
              </a:lnSpc>
            </a:pPr>
            <a:r>
              <a:rPr lang="en-US" b="true" sz="2545">
                <a:solidFill>
                  <a:srgbClr val="6866E1"/>
                </a:solidFill>
                <a:latin typeface="Montserrat Bold"/>
                <a:ea typeface="Montserrat Bold"/>
                <a:cs typeface="Montserrat Bold"/>
                <a:sym typeface="Montserrat Bold"/>
              </a:rPr>
              <a:t>Belén Domínguez</a:t>
            </a:r>
          </a:p>
          <a:p>
            <a:pPr algn="l">
              <a:lnSpc>
                <a:spcPts val="3131"/>
              </a:lnSpc>
            </a:pPr>
          </a:p>
          <a:p>
            <a:pPr algn="l">
              <a:lnSpc>
                <a:spcPts val="3131"/>
              </a:lnSpc>
            </a:pPr>
            <a:r>
              <a:rPr lang="en-US" b="true" sz="2545">
                <a:solidFill>
                  <a:srgbClr val="6866E1"/>
                </a:solidFill>
                <a:latin typeface="Montserrat Bold"/>
                <a:ea typeface="Montserrat Bold"/>
                <a:cs typeface="Montserrat Bold"/>
                <a:sym typeface="Montserrat Bold"/>
              </a:rPr>
              <a:t>Docente:</a:t>
            </a:r>
          </a:p>
          <a:p>
            <a:pPr algn="l">
              <a:lnSpc>
                <a:spcPts val="3131"/>
              </a:lnSpc>
            </a:pPr>
            <a:r>
              <a:rPr lang="en-US" b="true" sz="2545">
                <a:solidFill>
                  <a:srgbClr val="6866E1"/>
                </a:solidFill>
                <a:latin typeface="Montserrat Bold"/>
                <a:ea typeface="Montserrat Bold"/>
                <a:cs typeface="Montserrat Bold"/>
                <a:sym typeface="Montserrat Bold"/>
              </a:rPr>
              <a:t>Helton Bustos</a:t>
            </a:r>
          </a:p>
          <a:p>
            <a:pPr algn="l" marL="0" indent="0" lvl="0">
              <a:lnSpc>
                <a:spcPts val="3131"/>
              </a:lnSpc>
              <a:spcBef>
                <a:spcPct val="0"/>
              </a:spcBef>
            </a:pPr>
          </a:p>
        </p:txBody>
      </p:sp>
      <p:sp>
        <p:nvSpPr>
          <p:cNvPr name="Freeform 9" id="9"/>
          <p:cNvSpPr/>
          <p:nvPr/>
        </p:nvSpPr>
        <p:spPr>
          <a:xfrm flipH="false" flipV="false" rot="0">
            <a:off x="-734256" y="8771640"/>
            <a:ext cx="2647750" cy="2647750"/>
          </a:xfrm>
          <a:custGeom>
            <a:avLst/>
            <a:gdLst/>
            <a:ahLst/>
            <a:cxnLst/>
            <a:rect r="r" b="b" t="t" l="l"/>
            <a:pathLst>
              <a:path h="2647750" w="2647750">
                <a:moveTo>
                  <a:pt x="0" y="0"/>
                </a:moveTo>
                <a:lnTo>
                  <a:pt x="2647751" y="0"/>
                </a:lnTo>
                <a:lnTo>
                  <a:pt x="2647751"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2673840"/>
            <a:ext cx="8115300" cy="2714625"/>
          </a:xfrm>
          <a:prstGeom prst="rect">
            <a:avLst/>
          </a:prstGeom>
        </p:spPr>
        <p:txBody>
          <a:bodyPr anchor="t" rtlCol="false" tIns="0" lIns="0" bIns="0" rIns="0">
            <a:spAutoFit/>
          </a:bodyPr>
          <a:lstStyle/>
          <a:p>
            <a:pPr algn="just">
              <a:lnSpc>
                <a:spcPts val="4320"/>
              </a:lnSpc>
            </a:pPr>
            <a:r>
              <a:rPr lang="en-US" b="true" sz="3600">
                <a:solidFill>
                  <a:srgbClr val="6866E1"/>
                </a:solidFill>
                <a:latin typeface="Montserrat Bold"/>
                <a:ea typeface="Montserrat Bold"/>
                <a:cs typeface="Montserrat Bold"/>
                <a:sym typeface="Montserrat Bold"/>
              </a:rPr>
              <a:t>Desarrollo de una Aplicación Móvil para la Comparación y Compra de Lentes:</a:t>
            </a:r>
          </a:p>
          <a:p>
            <a:pPr algn="just">
              <a:lnSpc>
                <a:spcPts val="4320"/>
              </a:lnSpc>
            </a:pPr>
            <a:r>
              <a:rPr lang="en-US" b="true" sz="3600">
                <a:solidFill>
                  <a:srgbClr val="6866E1"/>
                </a:solidFill>
                <a:latin typeface="Montserrat Bold"/>
                <a:ea typeface="Montserrat Bold"/>
                <a:cs typeface="Montserrat Bold"/>
                <a:sym typeface="Montserrat Bold"/>
              </a:rPr>
              <a:t>Integración de Múltiples Tiendas y Algoritmos de Recomendación.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B73FF"/>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33083" y="4295775"/>
            <a:ext cx="10821834" cy="1685925"/>
          </a:xfrm>
          <a:prstGeom prst="rect">
            <a:avLst/>
          </a:prstGeom>
        </p:spPr>
        <p:txBody>
          <a:bodyPr anchor="t" rtlCol="false" tIns="0" lIns="0" bIns="0" rIns="0">
            <a:spAutoFit/>
          </a:bodyPr>
          <a:lstStyle/>
          <a:p>
            <a:pPr algn="l" marL="0" indent="0" lvl="0">
              <a:lnSpc>
                <a:spcPts val="13232"/>
              </a:lnSpc>
              <a:spcBef>
                <a:spcPct val="0"/>
              </a:spcBef>
            </a:pPr>
            <a:r>
              <a:rPr lang="en-US" sz="11027" spc="-275">
                <a:solidFill>
                  <a:srgbClr val="FFFFFF"/>
                </a:solidFill>
                <a:latin typeface="Montserrat"/>
                <a:ea typeface="Montserrat"/>
                <a:cs typeface="Montserrat"/>
                <a:sym typeface="Montserrat"/>
              </a:rPr>
              <a:t>Muchas Gracias</a:t>
            </a:r>
          </a:p>
        </p:txBody>
      </p:sp>
      <p:sp>
        <p:nvSpPr>
          <p:cNvPr name="Freeform 4" id="4"/>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6667" y="3084143"/>
            <a:ext cx="2613061" cy="2611507"/>
            <a:chOff x="0" y="0"/>
            <a:chExt cx="991873" cy="991283"/>
          </a:xfrm>
        </p:grpSpPr>
        <p:sp>
          <p:nvSpPr>
            <p:cNvPr name="Freeform 3" id="3"/>
            <p:cNvSpPr/>
            <p:nvPr/>
          </p:nvSpPr>
          <p:spPr>
            <a:xfrm flipH="false" flipV="false" rot="0">
              <a:off x="0" y="0"/>
              <a:ext cx="991873" cy="991283"/>
            </a:xfrm>
            <a:custGeom>
              <a:avLst/>
              <a:gdLst/>
              <a:ahLst/>
              <a:cxnLst/>
              <a:rect r="r" b="b" t="t" l="l"/>
              <a:pathLst>
                <a:path h="991283" w="99187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sp>
        <p:sp>
          <p:nvSpPr>
            <p:cNvPr name="TextBox 4" id="4"/>
            <p:cNvSpPr txBox="true"/>
            <p:nvPr/>
          </p:nvSpPr>
          <p:spPr>
            <a:xfrm>
              <a:off x="0" y="-38100"/>
              <a:ext cx="991873" cy="1029383"/>
            </a:xfrm>
            <a:prstGeom prst="rect">
              <a:avLst/>
            </a:prstGeom>
          </p:spPr>
          <p:txBody>
            <a:bodyPr anchor="ctr" rtlCol="false" tIns="50800" lIns="50800" bIns="50800" rIns="50800"/>
            <a:lstStyle/>
            <a:p>
              <a:pPr algn="ctr">
                <a:lnSpc>
                  <a:spcPts val="3483"/>
                </a:lnSpc>
              </a:pPr>
            </a:p>
          </p:txBody>
        </p:sp>
      </p:grpSp>
      <p:sp>
        <p:nvSpPr>
          <p:cNvPr name="AutoShape 5" id="5"/>
          <p:cNvSpPr/>
          <p:nvPr/>
        </p:nvSpPr>
        <p:spPr>
          <a:xfrm flipV="true">
            <a:off x="3133964" y="4640463"/>
            <a:ext cx="2203125" cy="0"/>
          </a:xfrm>
          <a:prstGeom prst="line">
            <a:avLst/>
          </a:prstGeom>
          <a:ln cap="flat" w="38100">
            <a:solidFill>
              <a:srgbClr val="FFFFFF"/>
            </a:solidFill>
            <a:prstDash val="solid"/>
            <a:headEnd type="none" len="sm" w="sm"/>
            <a:tailEnd type="none" len="sm" w="sm"/>
          </a:ln>
        </p:spPr>
      </p:sp>
      <p:grpSp>
        <p:nvGrpSpPr>
          <p:cNvPr name="Group 6" id="6"/>
          <p:cNvGrpSpPr/>
          <p:nvPr/>
        </p:nvGrpSpPr>
        <p:grpSpPr>
          <a:xfrm rot="0">
            <a:off x="5844564" y="3084143"/>
            <a:ext cx="2613061" cy="2611507"/>
            <a:chOff x="0" y="0"/>
            <a:chExt cx="991873" cy="991283"/>
          </a:xfrm>
        </p:grpSpPr>
        <p:sp>
          <p:nvSpPr>
            <p:cNvPr name="Freeform 7" id="7"/>
            <p:cNvSpPr/>
            <p:nvPr/>
          </p:nvSpPr>
          <p:spPr>
            <a:xfrm flipH="false" flipV="false" rot="0">
              <a:off x="0" y="0"/>
              <a:ext cx="991873" cy="991283"/>
            </a:xfrm>
            <a:custGeom>
              <a:avLst/>
              <a:gdLst/>
              <a:ahLst/>
              <a:cxnLst/>
              <a:rect r="r" b="b" t="t" l="l"/>
              <a:pathLst>
                <a:path h="991283" w="99187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sp>
        <p:sp>
          <p:nvSpPr>
            <p:cNvPr name="TextBox 8" id="8"/>
            <p:cNvSpPr txBox="true"/>
            <p:nvPr/>
          </p:nvSpPr>
          <p:spPr>
            <a:xfrm>
              <a:off x="0" y="-38100"/>
              <a:ext cx="991873" cy="1029383"/>
            </a:xfrm>
            <a:prstGeom prst="rect">
              <a:avLst/>
            </a:prstGeom>
          </p:spPr>
          <p:txBody>
            <a:bodyPr anchor="ctr" rtlCol="false" tIns="50800" lIns="50800" bIns="50800" rIns="50800"/>
            <a:lstStyle/>
            <a:p>
              <a:pPr algn="ctr">
                <a:lnSpc>
                  <a:spcPts val="3483"/>
                </a:lnSpc>
              </a:pPr>
            </a:p>
          </p:txBody>
        </p:sp>
      </p:grpSp>
      <p:sp>
        <p:nvSpPr>
          <p:cNvPr name="AutoShape 9" id="9"/>
          <p:cNvSpPr/>
          <p:nvPr/>
        </p:nvSpPr>
        <p:spPr>
          <a:xfrm flipV="true">
            <a:off x="5991861" y="4640463"/>
            <a:ext cx="2203125" cy="0"/>
          </a:xfrm>
          <a:prstGeom prst="line">
            <a:avLst/>
          </a:prstGeom>
          <a:ln cap="flat" w="38100">
            <a:solidFill>
              <a:srgbClr val="FFFFFF"/>
            </a:solidFill>
            <a:prstDash val="solid"/>
            <a:headEnd type="none" len="sm" w="sm"/>
            <a:tailEnd type="none" len="sm" w="sm"/>
          </a:ln>
        </p:spPr>
      </p:sp>
      <p:grpSp>
        <p:nvGrpSpPr>
          <p:cNvPr name="Group 10" id="10"/>
          <p:cNvGrpSpPr/>
          <p:nvPr/>
        </p:nvGrpSpPr>
        <p:grpSpPr>
          <a:xfrm rot="0">
            <a:off x="2986667" y="5870734"/>
            <a:ext cx="2613061" cy="2611507"/>
            <a:chOff x="0" y="0"/>
            <a:chExt cx="991873" cy="991283"/>
          </a:xfrm>
        </p:grpSpPr>
        <p:sp>
          <p:nvSpPr>
            <p:cNvPr name="Freeform 11" id="11"/>
            <p:cNvSpPr/>
            <p:nvPr/>
          </p:nvSpPr>
          <p:spPr>
            <a:xfrm flipH="false" flipV="false" rot="0">
              <a:off x="0" y="0"/>
              <a:ext cx="991873" cy="991283"/>
            </a:xfrm>
            <a:custGeom>
              <a:avLst/>
              <a:gdLst/>
              <a:ahLst/>
              <a:cxnLst/>
              <a:rect r="r" b="b" t="t" l="l"/>
              <a:pathLst>
                <a:path h="991283" w="99187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sp>
        <p:sp>
          <p:nvSpPr>
            <p:cNvPr name="TextBox 12" id="12"/>
            <p:cNvSpPr txBox="true"/>
            <p:nvPr/>
          </p:nvSpPr>
          <p:spPr>
            <a:xfrm>
              <a:off x="0" y="-38100"/>
              <a:ext cx="991873" cy="1029383"/>
            </a:xfrm>
            <a:prstGeom prst="rect">
              <a:avLst/>
            </a:prstGeom>
          </p:spPr>
          <p:txBody>
            <a:bodyPr anchor="ctr" rtlCol="false" tIns="50800" lIns="50800" bIns="50800" rIns="50800"/>
            <a:lstStyle/>
            <a:p>
              <a:pPr algn="ctr">
                <a:lnSpc>
                  <a:spcPts val="3483"/>
                </a:lnSpc>
              </a:pPr>
            </a:p>
          </p:txBody>
        </p:sp>
      </p:grpSp>
      <p:sp>
        <p:nvSpPr>
          <p:cNvPr name="AutoShape 13" id="13"/>
          <p:cNvSpPr/>
          <p:nvPr/>
        </p:nvSpPr>
        <p:spPr>
          <a:xfrm flipV="true">
            <a:off x="3133964" y="7427054"/>
            <a:ext cx="2203125" cy="0"/>
          </a:xfrm>
          <a:prstGeom prst="line">
            <a:avLst/>
          </a:prstGeom>
          <a:ln cap="flat" w="38100">
            <a:solidFill>
              <a:srgbClr val="FFFFFF"/>
            </a:solidFill>
            <a:prstDash val="solid"/>
            <a:headEnd type="none" len="sm" w="sm"/>
            <a:tailEnd type="none" len="sm" w="sm"/>
          </a:ln>
        </p:spPr>
      </p:sp>
      <p:grpSp>
        <p:nvGrpSpPr>
          <p:cNvPr name="Group 14" id="14"/>
          <p:cNvGrpSpPr/>
          <p:nvPr/>
        </p:nvGrpSpPr>
        <p:grpSpPr>
          <a:xfrm rot="0">
            <a:off x="5844564" y="5870734"/>
            <a:ext cx="2613061" cy="2611507"/>
            <a:chOff x="0" y="0"/>
            <a:chExt cx="991873" cy="991283"/>
          </a:xfrm>
        </p:grpSpPr>
        <p:sp>
          <p:nvSpPr>
            <p:cNvPr name="Freeform 15" id="15"/>
            <p:cNvSpPr/>
            <p:nvPr/>
          </p:nvSpPr>
          <p:spPr>
            <a:xfrm flipH="false" flipV="false" rot="0">
              <a:off x="0" y="0"/>
              <a:ext cx="991873" cy="991283"/>
            </a:xfrm>
            <a:custGeom>
              <a:avLst/>
              <a:gdLst/>
              <a:ahLst/>
              <a:cxnLst/>
              <a:rect r="r" b="b" t="t" l="l"/>
              <a:pathLst>
                <a:path h="991283" w="99187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sp>
        <p:sp>
          <p:nvSpPr>
            <p:cNvPr name="TextBox 16" id="16"/>
            <p:cNvSpPr txBox="true"/>
            <p:nvPr/>
          </p:nvSpPr>
          <p:spPr>
            <a:xfrm>
              <a:off x="0" y="-38100"/>
              <a:ext cx="991873" cy="1029383"/>
            </a:xfrm>
            <a:prstGeom prst="rect">
              <a:avLst/>
            </a:prstGeom>
          </p:spPr>
          <p:txBody>
            <a:bodyPr anchor="ctr" rtlCol="false" tIns="50800" lIns="50800" bIns="50800" rIns="50800"/>
            <a:lstStyle/>
            <a:p>
              <a:pPr algn="ctr">
                <a:lnSpc>
                  <a:spcPts val="3483"/>
                </a:lnSpc>
              </a:pPr>
            </a:p>
          </p:txBody>
        </p:sp>
      </p:grpSp>
      <p:sp>
        <p:nvSpPr>
          <p:cNvPr name="AutoShape 17" id="17"/>
          <p:cNvSpPr/>
          <p:nvPr/>
        </p:nvSpPr>
        <p:spPr>
          <a:xfrm flipV="true">
            <a:off x="5991861" y="7427054"/>
            <a:ext cx="2203125" cy="0"/>
          </a:xfrm>
          <a:prstGeom prst="line">
            <a:avLst/>
          </a:prstGeom>
          <a:ln cap="flat" w="38100">
            <a:solidFill>
              <a:srgbClr val="FFFFFF"/>
            </a:solidFill>
            <a:prstDash val="solid"/>
            <a:headEnd type="none" len="sm" w="sm"/>
            <a:tailEnd type="none" len="sm" w="sm"/>
          </a:ln>
        </p:spPr>
      </p:sp>
      <p:grpSp>
        <p:nvGrpSpPr>
          <p:cNvPr name="Group 18" id="18"/>
          <p:cNvGrpSpPr>
            <a:grpSpLocks noChangeAspect="true"/>
          </p:cNvGrpSpPr>
          <p:nvPr/>
        </p:nvGrpSpPr>
        <p:grpSpPr>
          <a:xfrm rot="0">
            <a:off x="11055697" y="1054826"/>
            <a:ext cx="6992751" cy="8074770"/>
            <a:chOff x="0" y="0"/>
            <a:chExt cx="5499100" cy="6350000"/>
          </a:xfrm>
        </p:grpSpPr>
        <p:sp>
          <p:nvSpPr>
            <p:cNvPr name="Freeform 19" id="19"/>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A2FE5"/>
            </a:solidFill>
            <a:ln w="12700">
              <a:solidFill>
                <a:srgbClr val="000000"/>
              </a:solidFill>
            </a:ln>
          </p:spPr>
        </p:sp>
      </p:grpSp>
      <p:grpSp>
        <p:nvGrpSpPr>
          <p:cNvPr name="Group 20" id="20"/>
          <p:cNvGrpSpPr/>
          <p:nvPr/>
        </p:nvGrpSpPr>
        <p:grpSpPr>
          <a:xfrm rot="0">
            <a:off x="8705275" y="3084143"/>
            <a:ext cx="2613061" cy="2611507"/>
            <a:chOff x="0" y="0"/>
            <a:chExt cx="991873" cy="991283"/>
          </a:xfrm>
        </p:grpSpPr>
        <p:sp>
          <p:nvSpPr>
            <p:cNvPr name="Freeform 21" id="21"/>
            <p:cNvSpPr/>
            <p:nvPr/>
          </p:nvSpPr>
          <p:spPr>
            <a:xfrm flipH="false" flipV="false" rot="0">
              <a:off x="0" y="0"/>
              <a:ext cx="991873" cy="991283"/>
            </a:xfrm>
            <a:custGeom>
              <a:avLst/>
              <a:gdLst/>
              <a:ahLst/>
              <a:cxnLst/>
              <a:rect r="r" b="b" t="t" l="l"/>
              <a:pathLst>
                <a:path h="991283" w="99187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sp>
        <p:sp>
          <p:nvSpPr>
            <p:cNvPr name="TextBox 22" id="22"/>
            <p:cNvSpPr txBox="true"/>
            <p:nvPr/>
          </p:nvSpPr>
          <p:spPr>
            <a:xfrm>
              <a:off x="0" y="-38100"/>
              <a:ext cx="991873" cy="1029383"/>
            </a:xfrm>
            <a:prstGeom prst="rect">
              <a:avLst/>
            </a:prstGeom>
          </p:spPr>
          <p:txBody>
            <a:bodyPr anchor="ctr" rtlCol="false" tIns="50800" lIns="50800" bIns="50800" rIns="50800"/>
            <a:lstStyle/>
            <a:p>
              <a:pPr algn="ctr">
                <a:lnSpc>
                  <a:spcPts val="3483"/>
                </a:lnSpc>
              </a:pPr>
            </a:p>
          </p:txBody>
        </p:sp>
      </p:grpSp>
      <p:sp>
        <p:nvSpPr>
          <p:cNvPr name="AutoShape 23" id="23"/>
          <p:cNvSpPr/>
          <p:nvPr/>
        </p:nvSpPr>
        <p:spPr>
          <a:xfrm flipV="true">
            <a:off x="8852572" y="4640463"/>
            <a:ext cx="2203125" cy="0"/>
          </a:xfrm>
          <a:prstGeom prst="line">
            <a:avLst/>
          </a:prstGeom>
          <a:ln cap="flat" w="38100">
            <a:solidFill>
              <a:srgbClr val="FFFFFF"/>
            </a:solidFill>
            <a:prstDash val="solid"/>
            <a:headEnd type="none" len="sm" w="sm"/>
            <a:tailEnd type="none" len="sm" w="sm"/>
          </a:ln>
        </p:spPr>
      </p:sp>
      <p:grpSp>
        <p:nvGrpSpPr>
          <p:cNvPr name="Group 24" id="24"/>
          <p:cNvGrpSpPr/>
          <p:nvPr/>
        </p:nvGrpSpPr>
        <p:grpSpPr>
          <a:xfrm rot="0">
            <a:off x="8705275" y="5870734"/>
            <a:ext cx="2613061" cy="2611507"/>
            <a:chOff x="0" y="0"/>
            <a:chExt cx="991873" cy="991283"/>
          </a:xfrm>
        </p:grpSpPr>
        <p:sp>
          <p:nvSpPr>
            <p:cNvPr name="Freeform 25" id="25"/>
            <p:cNvSpPr/>
            <p:nvPr/>
          </p:nvSpPr>
          <p:spPr>
            <a:xfrm flipH="false" flipV="false" rot="0">
              <a:off x="0" y="0"/>
              <a:ext cx="991873" cy="991283"/>
            </a:xfrm>
            <a:custGeom>
              <a:avLst/>
              <a:gdLst/>
              <a:ahLst/>
              <a:cxnLst/>
              <a:rect r="r" b="b" t="t" l="l"/>
              <a:pathLst>
                <a:path h="991283" w="991873">
                  <a:moveTo>
                    <a:pt x="0" y="0"/>
                  </a:moveTo>
                  <a:lnTo>
                    <a:pt x="991873" y="0"/>
                  </a:lnTo>
                  <a:lnTo>
                    <a:pt x="991873" y="991283"/>
                  </a:lnTo>
                  <a:lnTo>
                    <a:pt x="0" y="991283"/>
                  </a:lnTo>
                  <a:close/>
                </a:path>
              </a:pathLst>
            </a:custGeom>
            <a:solidFill>
              <a:srgbClr val="5A2FE5"/>
            </a:solidFill>
            <a:ln w="9525" cap="sq">
              <a:solidFill>
                <a:srgbClr val="FFFFFF"/>
              </a:solidFill>
              <a:prstDash val="solid"/>
              <a:miter/>
            </a:ln>
          </p:spPr>
        </p:sp>
        <p:sp>
          <p:nvSpPr>
            <p:cNvPr name="TextBox 26" id="26"/>
            <p:cNvSpPr txBox="true"/>
            <p:nvPr/>
          </p:nvSpPr>
          <p:spPr>
            <a:xfrm>
              <a:off x="0" y="-38100"/>
              <a:ext cx="991873" cy="1029383"/>
            </a:xfrm>
            <a:prstGeom prst="rect">
              <a:avLst/>
            </a:prstGeom>
          </p:spPr>
          <p:txBody>
            <a:bodyPr anchor="ctr" rtlCol="false" tIns="50800" lIns="50800" bIns="50800" rIns="50800"/>
            <a:lstStyle/>
            <a:p>
              <a:pPr algn="ctr">
                <a:lnSpc>
                  <a:spcPts val="3483"/>
                </a:lnSpc>
              </a:pPr>
            </a:p>
          </p:txBody>
        </p:sp>
      </p:grpSp>
      <p:grpSp>
        <p:nvGrpSpPr>
          <p:cNvPr name="Group 27" id="27"/>
          <p:cNvGrpSpPr/>
          <p:nvPr/>
        </p:nvGrpSpPr>
        <p:grpSpPr>
          <a:xfrm rot="0">
            <a:off x="11428807" y="1836645"/>
            <a:ext cx="6246530" cy="6511131"/>
            <a:chOff x="0" y="0"/>
            <a:chExt cx="759763" cy="791947"/>
          </a:xfrm>
        </p:grpSpPr>
        <p:sp>
          <p:nvSpPr>
            <p:cNvPr name="Freeform 28" id="28"/>
            <p:cNvSpPr/>
            <p:nvPr/>
          </p:nvSpPr>
          <p:spPr>
            <a:xfrm flipH="false" flipV="false" rot="0">
              <a:off x="0" y="0"/>
              <a:ext cx="759763" cy="791947"/>
            </a:xfrm>
            <a:custGeom>
              <a:avLst/>
              <a:gdLst/>
              <a:ahLst/>
              <a:cxnLst/>
              <a:rect r="r" b="b" t="t" l="l"/>
              <a:pathLst>
                <a:path h="791947" w="759763">
                  <a:moveTo>
                    <a:pt x="379882" y="0"/>
                  </a:moveTo>
                  <a:lnTo>
                    <a:pt x="759763" y="203200"/>
                  </a:lnTo>
                  <a:lnTo>
                    <a:pt x="759763" y="588747"/>
                  </a:lnTo>
                  <a:lnTo>
                    <a:pt x="379882" y="791947"/>
                  </a:lnTo>
                  <a:lnTo>
                    <a:pt x="0" y="588747"/>
                  </a:lnTo>
                  <a:lnTo>
                    <a:pt x="0" y="203200"/>
                  </a:lnTo>
                  <a:lnTo>
                    <a:pt x="379882" y="0"/>
                  </a:lnTo>
                  <a:close/>
                </a:path>
              </a:pathLst>
            </a:custGeom>
            <a:blipFill>
              <a:blip r:embed="rId2"/>
              <a:stretch>
                <a:fillRect l="-54235" t="0" r="-54235" b="0"/>
              </a:stretch>
            </a:blipFill>
            <a:ln w="19050" cap="sq">
              <a:solidFill>
                <a:srgbClr val="C488E2"/>
              </a:solidFill>
              <a:prstDash val="solid"/>
              <a:miter/>
            </a:ln>
          </p:spPr>
        </p:sp>
      </p:grpSp>
      <p:sp>
        <p:nvSpPr>
          <p:cNvPr name="AutoShape 29" id="29"/>
          <p:cNvSpPr/>
          <p:nvPr/>
        </p:nvSpPr>
        <p:spPr>
          <a:xfrm flipV="true">
            <a:off x="8852572" y="7427054"/>
            <a:ext cx="2203125" cy="0"/>
          </a:xfrm>
          <a:prstGeom prst="line">
            <a:avLst/>
          </a:prstGeom>
          <a:ln cap="flat" w="38100">
            <a:solidFill>
              <a:srgbClr val="FFFFFF"/>
            </a:solidFill>
            <a:prstDash val="solid"/>
            <a:headEnd type="none" len="sm" w="sm"/>
            <a:tailEnd type="none" len="sm" w="sm"/>
          </a:ln>
        </p:spPr>
      </p:sp>
      <p:sp>
        <p:nvSpPr>
          <p:cNvPr name="Freeform 30" id="30"/>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2986667" y="1688668"/>
            <a:ext cx="8437330" cy="1209675"/>
          </a:xfrm>
          <a:prstGeom prst="rect">
            <a:avLst/>
          </a:prstGeom>
        </p:spPr>
        <p:txBody>
          <a:bodyPr anchor="t" rtlCol="false" tIns="0" lIns="0" bIns="0" rIns="0">
            <a:spAutoFit/>
          </a:bodyPr>
          <a:lstStyle/>
          <a:p>
            <a:pPr algn="ctr" marL="0" indent="0" lvl="0">
              <a:lnSpc>
                <a:spcPts val="9504"/>
              </a:lnSpc>
              <a:spcBef>
                <a:spcPct val="0"/>
              </a:spcBef>
            </a:pPr>
            <a:r>
              <a:rPr lang="en-US" b="true" sz="7920" strike="noStrike" u="none">
                <a:solidFill>
                  <a:srgbClr val="6866E1"/>
                </a:solidFill>
                <a:latin typeface="Montserrat Bold"/>
                <a:ea typeface="Montserrat Bold"/>
                <a:cs typeface="Montserrat Bold"/>
                <a:sym typeface="Montserrat Bold"/>
              </a:rPr>
              <a:t>CONTENIDO</a:t>
            </a:r>
          </a:p>
        </p:txBody>
      </p:sp>
      <p:sp>
        <p:nvSpPr>
          <p:cNvPr name="TextBox 32" id="32"/>
          <p:cNvSpPr txBox="true"/>
          <p:nvPr/>
        </p:nvSpPr>
        <p:spPr>
          <a:xfrm rot="0">
            <a:off x="3133964" y="4795854"/>
            <a:ext cx="2318467" cy="642646"/>
          </a:xfrm>
          <a:prstGeom prst="rect">
            <a:avLst/>
          </a:prstGeom>
        </p:spPr>
        <p:txBody>
          <a:bodyPr anchor="t" rtlCol="false" tIns="0" lIns="0" bIns="0" rIns="0">
            <a:spAutoFit/>
          </a:bodyPr>
          <a:lstStyle/>
          <a:p>
            <a:pPr algn="ctr">
              <a:lnSpc>
                <a:spcPts val="2605"/>
              </a:lnSpc>
            </a:pPr>
            <a:r>
              <a:rPr lang="en-US" b="true" sz="1887">
                <a:solidFill>
                  <a:srgbClr val="FFFFFF"/>
                </a:solidFill>
                <a:latin typeface="Montserrat Bold"/>
                <a:ea typeface="Montserrat Bold"/>
                <a:cs typeface="Montserrat Bold"/>
                <a:sym typeface="Montserrat Bold"/>
              </a:rPr>
              <a:t>Resumen del proyecto</a:t>
            </a:r>
          </a:p>
        </p:txBody>
      </p:sp>
      <p:sp>
        <p:nvSpPr>
          <p:cNvPr name="TextBox 33" id="33"/>
          <p:cNvSpPr txBox="true"/>
          <p:nvPr/>
        </p:nvSpPr>
        <p:spPr>
          <a:xfrm rot="0">
            <a:off x="3447970" y="3225902"/>
            <a:ext cx="1690455" cy="973796"/>
          </a:xfrm>
          <a:prstGeom prst="rect">
            <a:avLst/>
          </a:prstGeom>
        </p:spPr>
        <p:txBody>
          <a:bodyPr anchor="t" rtlCol="false" tIns="0" lIns="0" bIns="0" rIns="0">
            <a:spAutoFit/>
          </a:bodyPr>
          <a:lstStyle/>
          <a:p>
            <a:pPr algn="ctr">
              <a:lnSpc>
                <a:spcPts val="7914"/>
              </a:lnSpc>
            </a:pPr>
            <a:r>
              <a:rPr lang="en-US" b="true" sz="5735">
                <a:solidFill>
                  <a:srgbClr val="FFFFFF"/>
                </a:solidFill>
                <a:latin typeface="Montserrat Bold"/>
                <a:ea typeface="Montserrat Bold"/>
                <a:cs typeface="Montserrat Bold"/>
                <a:sym typeface="Montserrat Bold"/>
              </a:rPr>
              <a:t>01</a:t>
            </a:r>
          </a:p>
        </p:txBody>
      </p:sp>
      <p:sp>
        <p:nvSpPr>
          <p:cNvPr name="TextBox 34" id="34"/>
          <p:cNvSpPr txBox="true"/>
          <p:nvPr/>
        </p:nvSpPr>
        <p:spPr>
          <a:xfrm rot="0">
            <a:off x="5991861" y="4913763"/>
            <a:ext cx="2318467" cy="318796"/>
          </a:xfrm>
          <a:prstGeom prst="rect">
            <a:avLst/>
          </a:prstGeom>
        </p:spPr>
        <p:txBody>
          <a:bodyPr anchor="t" rtlCol="false" tIns="0" lIns="0" bIns="0" rIns="0">
            <a:spAutoFit/>
          </a:bodyPr>
          <a:lstStyle/>
          <a:p>
            <a:pPr algn="ctr">
              <a:lnSpc>
                <a:spcPts val="2605"/>
              </a:lnSpc>
            </a:pPr>
            <a:r>
              <a:rPr lang="en-US" b="true" sz="1887">
                <a:solidFill>
                  <a:srgbClr val="FFFFFF"/>
                </a:solidFill>
                <a:latin typeface="Montserrat Bold"/>
                <a:ea typeface="Montserrat Bold"/>
                <a:cs typeface="Montserrat Bold"/>
                <a:sym typeface="Montserrat Bold"/>
              </a:rPr>
              <a:t>Objetivo</a:t>
            </a:r>
          </a:p>
        </p:txBody>
      </p:sp>
      <p:sp>
        <p:nvSpPr>
          <p:cNvPr name="TextBox 35" id="35"/>
          <p:cNvSpPr txBox="true"/>
          <p:nvPr/>
        </p:nvSpPr>
        <p:spPr>
          <a:xfrm rot="0">
            <a:off x="6305867" y="3225902"/>
            <a:ext cx="1690455" cy="973796"/>
          </a:xfrm>
          <a:prstGeom prst="rect">
            <a:avLst/>
          </a:prstGeom>
        </p:spPr>
        <p:txBody>
          <a:bodyPr anchor="t" rtlCol="false" tIns="0" lIns="0" bIns="0" rIns="0">
            <a:spAutoFit/>
          </a:bodyPr>
          <a:lstStyle/>
          <a:p>
            <a:pPr algn="ctr">
              <a:lnSpc>
                <a:spcPts val="7914"/>
              </a:lnSpc>
            </a:pPr>
            <a:r>
              <a:rPr lang="en-US" b="true" sz="5735">
                <a:solidFill>
                  <a:srgbClr val="FFFFFF"/>
                </a:solidFill>
                <a:latin typeface="Montserrat Bold"/>
                <a:ea typeface="Montserrat Bold"/>
                <a:cs typeface="Montserrat Bold"/>
                <a:sym typeface="Montserrat Bold"/>
              </a:rPr>
              <a:t>02</a:t>
            </a:r>
          </a:p>
        </p:txBody>
      </p:sp>
      <p:sp>
        <p:nvSpPr>
          <p:cNvPr name="TextBox 36" id="36"/>
          <p:cNvSpPr txBox="true"/>
          <p:nvPr/>
        </p:nvSpPr>
        <p:spPr>
          <a:xfrm rot="0">
            <a:off x="3133964" y="7744371"/>
            <a:ext cx="2318467" cy="318796"/>
          </a:xfrm>
          <a:prstGeom prst="rect">
            <a:avLst/>
          </a:prstGeom>
        </p:spPr>
        <p:txBody>
          <a:bodyPr anchor="t" rtlCol="false" tIns="0" lIns="0" bIns="0" rIns="0">
            <a:spAutoFit/>
          </a:bodyPr>
          <a:lstStyle/>
          <a:p>
            <a:pPr algn="ctr">
              <a:lnSpc>
                <a:spcPts val="2605"/>
              </a:lnSpc>
            </a:pPr>
            <a:r>
              <a:rPr lang="en-US" b="true" sz="1887">
                <a:solidFill>
                  <a:srgbClr val="FFFFFF"/>
                </a:solidFill>
                <a:latin typeface="Montserrat Bold"/>
                <a:ea typeface="Montserrat Bold"/>
                <a:cs typeface="Montserrat Bold"/>
                <a:sym typeface="Montserrat Bold"/>
              </a:rPr>
              <a:t>Metodología</a:t>
            </a:r>
          </a:p>
        </p:txBody>
      </p:sp>
      <p:sp>
        <p:nvSpPr>
          <p:cNvPr name="TextBox 37" id="37"/>
          <p:cNvSpPr txBox="true"/>
          <p:nvPr/>
        </p:nvSpPr>
        <p:spPr>
          <a:xfrm rot="0">
            <a:off x="3447970" y="6012493"/>
            <a:ext cx="1690455" cy="973796"/>
          </a:xfrm>
          <a:prstGeom prst="rect">
            <a:avLst/>
          </a:prstGeom>
        </p:spPr>
        <p:txBody>
          <a:bodyPr anchor="t" rtlCol="false" tIns="0" lIns="0" bIns="0" rIns="0">
            <a:spAutoFit/>
          </a:bodyPr>
          <a:lstStyle/>
          <a:p>
            <a:pPr algn="ctr">
              <a:lnSpc>
                <a:spcPts val="7914"/>
              </a:lnSpc>
            </a:pPr>
            <a:r>
              <a:rPr lang="en-US" b="true" sz="5735">
                <a:solidFill>
                  <a:srgbClr val="FFFFFF"/>
                </a:solidFill>
                <a:latin typeface="Montserrat Bold"/>
                <a:ea typeface="Montserrat Bold"/>
                <a:cs typeface="Montserrat Bold"/>
                <a:sym typeface="Montserrat Bold"/>
              </a:rPr>
              <a:t>04</a:t>
            </a:r>
          </a:p>
        </p:txBody>
      </p:sp>
      <p:sp>
        <p:nvSpPr>
          <p:cNvPr name="TextBox 38" id="38"/>
          <p:cNvSpPr txBox="true"/>
          <p:nvPr/>
        </p:nvSpPr>
        <p:spPr>
          <a:xfrm rot="0">
            <a:off x="5991861" y="7582446"/>
            <a:ext cx="2318467" cy="642646"/>
          </a:xfrm>
          <a:prstGeom prst="rect">
            <a:avLst/>
          </a:prstGeom>
        </p:spPr>
        <p:txBody>
          <a:bodyPr anchor="t" rtlCol="false" tIns="0" lIns="0" bIns="0" rIns="0">
            <a:spAutoFit/>
          </a:bodyPr>
          <a:lstStyle/>
          <a:p>
            <a:pPr algn="ctr">
              <a:lnSpc>
                <a:spcPts val="2605"/>
              </a:lnSpc>
            </a:pPr>
            <a:r>
              <a:rPr lang="en-US" b="true" sz="1887">
                <a:solidFill>
                  <a:srgbClr val="FFFFFF"/>
                </a:solidFill>
                <a:latin typeface="Montserrat Bold"/>
                <a:ea typeface="Montserrat Bold"/>
                <a:cs typeface="Montserrat Bold"/>
                <a:sym typeface="Montserrat Bold"/>
              </a:rPr>
              <a:t>Cronología del proyecto</a:t>
            </a:r>
          </a:p>
        </p:txBody>
      </p:sp>
      <p:sp>
        <p:nvSpPr>
          <p:cNvPr name="TextBox 39" id="39"/>
          <p:cNvSpPr txBox="true"/>
          <p:nvPr/>
        </p:nvSpPr>
        <p:spPr>
          <a:xfrm rot="0">
            <a:off x="6305867" y="6012493"/>
            <a:ext cx="1690455" cy="973796"/>
          </a:xfrm>
          <a:prstGeom prst="rect">
            <a:avLst/>
          </a:prstGeom>
        </p:spPr>
        <p:txBody>
          <a:bodyPr anchor="t" rtlCol="false" tIns="0" lIns="0" bIns="0" rIns="0">
            <a:spAutoFit/>
          </a:bodyPr>
          <a:lstStyle/>
          <a:p>
            <a:pPr algn="ctr">
              <a:lnSpc>
                <a:spcPts val="7914"/>
              </a:lnSpc>
            </a:pPr>
            <a:r>
              <a:rPr lang="en-US" b="true" sz="5735">
                <a:solidFill>
                  <a:srgbClr val="FFFFFF"/>
                </a:solidFill>
                <a:latin typeface="Montserrat Bold"/>
                <a:ea typeface="Montserrat Bold"/>
                <a:cs typeface="Montserrat Bold"/>
                <a:sym typeface="Montserrat Bold"/>
              </a:rPr>
              <a:t>05</a:t>
            </a:r>
          </a:p>
        </p:txBody>
      </p:sp>
      <p:sp>
        <p:nvSpPr>
          <p:cNvPr name="TextBox 40" id="40"/>
          <p:cNvSpPr txBox="true"/>
          <p:nvPr/>
        </p:nvSpPr>
        <p:spPr>
          <a:xfrm rot="0">
            <a:off x="8852572" y="4795854"/>
            <a:ext cx="2318467" cy="642646"/>
          </a:xfrm>
          <a:prstGeom prst="rect">
            <a:avLst/>
          </a:prstGeom>
        </p:spPr>
        <p:txBody>
          <a:bodyPr anchor="t" rtlCol="false" tIns="0" lIns="0" bIns="0" rIns="0">
            <a:spAutoFit/>
          </a:bodyPr>
          <a:lstStyle/>
          <a:p>
            <a:pPr algn="ctr">
              <a:lnSpc>
                <a:spcPts val="2605"/>
              </a:lnSpc>
            </a:pPr>
            <a:r>
              <a:rPr lang="en-US" b="true" sz="1887">
                <a:solidFill>
                  <a:srgbClr val="FFFFFF"/>
                </a:solidFill>
                <a:latin typeface="Montserrat Bold"/>
                <a:ea typeface="Montserrat Bold"/>
                <a:cs typeface="Montserrat Bold"/>
                <a:sym typeface="Montserrat Bold"/>
              </a:rPr>
              <a:t>Público</a:t>
            </a:r>
            <a:r>
              <a:rPr lang="en-US" b="true" sz="1887">
                <a:solidFill>
                  <a:srgbClr val="FFFFFF"/>
                </a:solidFill>
                <a:latin typeface="Montserrat Bold"/>
                <a:ea typeface="Montserrat Bold"/>
                <a:cs typeface="Montserrat Bold"/>
                <a:sym typeface="Montserrat Bold"/>
              </a:rPr>
              <a:t> </a:t>
            </a:r>
          </a:p>
          <a:p>
            <a:pPr algn="ctr">
              <a:lnSpc>
                <a:spcPts val="2605"/>
              </a:lnSpc>
            </a:pPr>
            <a:r>
              <a:rPr lang="en-US" b="true" sz="1887">
                <a:solidFill>
                  <a:srgbClr val="FFFFFF"/>
                </a:solidFill>
                <a:latin typeface="Montserrat Bold"/>
                <a:ea typeface="Montserrat Bold"/>
                <a:cs typeface="Montserrat Bold"/>
                <a:sym typeface="Montserrat Bold"/>
              </a:rPr>
              <a:t>objetivo</a:t>
            </a:r>
          </a:p>
        </p:txBody>
      </p:sp>
      <p:sp>
        <p:nvSpPr>
          <p:cNvPr name="TextBox 41" id="41"/>
          <p:cNvSpPr txBox="true"/>
          <p:nvPr/>
        </p:nvSpPr>
        <p:spPr>
          <a:xfrm rot="0">
            <a:off x="9166578" y="3225902"/>
            <a:ext cx="1690455" cy="973796"/>
          </a:xfrm>
          <a:prstGeom prst="rect">
            <a:avLst/>
          </a:prstGeom>
        </p:spPr>
        <p:txBody>
          <a:bodyPr anchor="t" rtlCol="false" tIns="0" lIns="0" bIns="0" rIns="0">
            <a:spAutoFit/>
          </a:bodyPr>
          <a:lstStyle/>
          <a:p>
            <a:pPr algn="ctr">
              <a:lnSpc>
                <a:spcPts val="7914"/>
              </a:lnSpc>
            </a:pPr>
            <a:r>
              <a:rPr lang="en-US" b="true" sz="5735">
                <a:solidFill>
                  <a:srgbClr val="FFFFFF"/>
                </a:solidFill>
                <a:latin typeface="Montserrat Bold"/>
                <a:ea typeface="Montserrat Bold"/>
                <a:cs typeface="Montserrat Bold"/>
                <a:sym typeface="Montserrat Bold"/>
              </a:rPr>
              <a:t>03</a:t>
            </a:r>
          </a:p>
        </p:txBody>
      </p:sp>
      <p:sp>
        <p:nvSpPr>
          <p:cNvPr name="TextBox 42" id="42"/>
          <p:cNvSpPr txBox="true"/>
          <p:nvPr/>
        </p:nvSpPr>
        <p:spPr>
          <a:xfrm rot="0">
            <a:off x="8852572" y="7744371"/>
            <a:ext cx="2318467" cy="318796"/>
          </a:xfrm>
          <a:prstGeom prst="rect">
            <a:avLst/>
          </a:prstGeom>
        </p:spPr>
        <p:txBody>
          <a:bodyPr anchor="t" rtlCol="false" tIns="0" lIns="0" bIns="0" rIns="0">
            <a:spAutoFit/>
          </a:bodyPr>
          <a:lstStyle/>
          <a:p>
            <a:pPr algn="ctr">
              <a:lnSpc>
                <a:spcPts val="2605"/>
              </a:lnSpc>
            </a:pPr>
            <a:r>
              <a:rPr lang="en-US" b="true" sz="1887">
                <a:solidFill>
                  <a:srgbClr val="FFFFFF"/>
                </a:solidFill>
                <a:latin typeface="Montserrat Bold"/>
                <a:ea typeface="Montserrat Bold"/>
                <a:cs typeface="Montserrat Bold"/>
                <a:sym typeface="Montserrat Bold"/>
              </a:rPr>
              <a:t>Estadística</a:t>
            </a:r>
          </a:p>
        </p:txBody>
      </p:sp>
      <p:sp>
        <p:nvSpPr>
          <p:cNvPr name="TextBox 43" id="43"/>
          <p:cNvSpPr txBox="true"/>
          <p:nvPr/>
        </p:nvSpPr>
        <p:spPr>
          <a:xfrm rot="0">
            <a:off x="9166578" y="6012493"/>
            <a:ext cx="1690455" cy="973796"/>
          </a:xfrm>
          <a:prstGeom prst="rect">
            <a:avLst/>
          </a:prstGeom>
        </p:spPr>
        <p:txBody>
          <a:bodyPr anchor="t" rtlCol="false" tIns="0" lIns="0" bIns="0" rIns="0">
            <a:spAutoFit/>
          </a:bodyPr>
          <a:lstStyle/>
          <a:p>
            <a:pPr algn="ctr">
              <a:lnSpc>
                <a:spcPts val="7914"/>
              </a:lnSpc>
            </a:pPr>
            <a:r>
              <a:rPr lang="en-US" b="true" sz="5735">
                <a:solidFill>
                  <a:srgbClr val="FFFFFF"/>
                </a:solidFill>
                <a:latin typeface="Montserrat Bold"/>
                <a:ea typeface="Montserrat Bold"/>
                <a:cs typeface="Montserrat Bold"/>
                <a:sym typeface="Montserrat Bold"/>
              </a:rPr>
              <a:t>06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81160" y="9258300"/>
            <a:ext cx="13457996" cy="3264379"/>
            <a:chOff x="0" y="0"/>
            <a:chExt cx="17943995" cy="4352506"/>
          </a:xfrm>
        </p:grpSpPr>
        <p:sp>
          <p:nvSpPr>
            <p:cNvPr name="Freeform 3" id="3"/>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5" id="5"/>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Freeform 7" id="7"/>
          <p:cNvSpPr/>
          <p:nvPr/>
        </p:nvSpPr>
        <p:spPr>
          <a:xfrm flipH="false" flipV="false" rot="6150721">
            <a:off x="6080933" y="4579544"/>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4"/>
            <a:stretch>
              <a:fillRect l="0" t="-137172" r="0" b="0"/>
            </a:stretch>
          </a:blipFill>
        </p:spPr>
      </p:sp>
      <p:grpSp>
        <p:nvGrpSpPr>
          <p:cNvPr name="Group 8" id="8"/>
          <p:cNvGrpSpPr>
            <a:grpSpLocks noChangeAspect="true"/>
          </p:cNvGrpSpPr>
          <p:nvPr/>
        </p:nvGrpSpPr>
        <p:grpSpPr>
          <a:xfrm rot="0">
            <a:off x="12337566" y="-1294163"/>
            <a:ext cx="6254290" cy="10287000"/>
            <a:chOff x="0" y="0"/>
            <a:chExt cx="3860673" cy="6350000"/>
          </a:xfrm>
        </p:grpSpPr>
        <p:sp>
          <p:nvSpPr>
            <p:cNvPr name="Freeform 9" id="9"/>
            <p:cNvSpPr/>
            <p:nvPr/>
          </p:nvSpPr>
          <p:spPr>
            <a:xfrm flipH="false" flipV="false" rot="0">
              <a:off x="0" y="0"/>
              <a:ext cx="3860673" cy="6350000"/>
            </a:xfrm>
            <a:custGeom>
              <a:avLst/>
              <a:gdLst/>
              <a:ahLst/>
              <a:cxnLst/>
              <a:rect r="r" b="b" t="t" l="l"/>
              <a:pathLst>
                <a:path h="6350000" w="3860673">
                  <a:moveTo>
                    <a:pt x="3860673" y="0"/>
                  </a:moveTo>
                  <a:lnTo>
                    <a:pt x="2341753" y="6350000"/>
                  </a:lnTo>
                  <a:lnTo>
                    <a:pt x="0" y="6350000"/>
                  </a:lnTo>
                  <a:lnTo>
                    <a:pt x="1518920" y="0"/>
                  </a:lnTo>
                  <a:lnTo>
                    <a:pt x="3860673" y="0"/>
                  </a:lnTo>
                  <a:close/>
                </a:path>
              </a:pathLst>
            </a:custGeom>
            <a:blipFill>
              <a:blip r:embed="rId5"/>
              <a:stretch>
                <a:fillRect l="-32239" t="0" r="-32239" b="0"/>
              </a:stretch>
            </a:blipFill>
          </p:spPr>
        </p:sp>
      </p:grpSp>
      <p:sp>
        <p:nvSpPr>
          <p:cNvPr name="Freeform 10" id="10"/>
          <p:cNvSpPr/>
          <p:nvPr/>
        </p:nvSpPr>
        <p:spPr>
          <a:xfrm flipH="false" flipV="false" rot="-4615544">
            <a:off x="10510810" y="5041623"/>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4"/>
            <a:stretch>
              <a:fillRect l="0" t="-137172" r="0" b="0"/>
            </a:stretch>
          </a:blipFill>
        </p:spPr>
      </p:sp>
      <p:grpSp>
        <p:nvGrpSpPr>
          <p:cNvPr name="Group 11" id="11"/>
          <p:cNvGrpSpPr/>
          <p:nvPr/>
        </p:nvGrpSpPr>
        <p:grpSpPr>
          <a:xfrm rot="-10800000">
            <a:off x="15966396" y="9258300"/>
            <a:ext cx="13457996" cy="3264379"/>
            <a:chOff x="0" y="0"/>
            <a:chExt cx="17943995" cy="4352506"/>
          </a:xfrm>
        </p:grpSpPr>
        <p:sp>
          <p:nvSpPr>
            <p:cNvPr name="Freeform 12" id="12"/>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14" id="14"/>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Freeform 16" id="16"/>
          <p:cNvSpPr/>
          <p:nvPr/>
        </p:nvSpPr>
        <p:spPr>
          <a:xfrm flipH="false" flipV="false" rot="0">
            <a:off x="2912178" y="3424687"/>
            <a:ext cx="1455320" cy="1431505"/>
          </a:xfrm>
          <a:custGeom>
            <a:avLst/>
            <a:gdLst/>
            <a:ahLst/>
            <a:cxnLst/>
            <a:rect r="r" b="b" t="t" l="l"/>
            <a:pathLst>
              <a:path h="1431505" w="1455320">
                <a:moveTo>
                  <a:pt x="0" y="0"/>
                </a:moveTo>
                <a:lnTo>
                  <a:pt x="1455319" y="0"/>
                </a:lnTo>
                <a:lnTo>
                  <a:pt x="1455319" y="1431506"/>
                </a:lnTo>
                <a:lnTo>
                  <a:pt x="0" y="14315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612463" y="3424687"/>
            <a:ext cx="1528976" cy="1623430"/>
          </a:xfrm>
          <a:custGeom>
            <a:avLst/>
            <a:gdLst/>
            <a:ahLst/>
            <a:cxnLst/>
            <a:rect r="r" b="b" t="t" l="l"/>
            <a:pathLst>
              <a:path h="1623430" w="1528976">
                <a:moveTo>
                  <a:pt x="0" y="0"/>
                </a:moveTo>
                <a:lnTo>
                  <a:pt x="1528975" y="0"/>
                </a:lnTo>
                <a:lnTo>
                  <a:pt x="1528975" y="1623430"/>
                </a:lnTo>
                <a:lnTo>
                  <a:pt x="0" y="1623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6605589" y="6557661"/>
            <a:ext cx="4229979" cy="1852443"/>
          </a:xfrm>
          <a:prstGeom prst="rect">
            <a:avLst/>
          </a:prstGeom>
        </p:spPr>
        <p:txBody>
          <a:bodyPr anchor="t" rtlCol="false" tIns="0" lIns="0" bIns="0" rIns="0">
            <a:spAutoFit/>
          </a:bodyPr>
          <a:lstStyle/>
          <a:p>
            <a:pPr algn="ctr" marL="0" indent="0" lvl="0">
              <a:lnSpc>
                <a:spcPts val="3747"/>
              </a:lnSpc>
              <a:spcBef>
                <a:spcPct val="0"/>
              </a:spcBef>
            </a:pPr>
            <a:r>
              <a:rPr lang="en-US" sz="2715">
                <a:solidFill>
                  <a:srgbClr val="6866E1"/>
                </a:solidFill>
                <a:latin typeface="Montserrat Light"/>
                <a:ea typeface="Montserrat Light"/>
                <a:cs typeface="Montserrat Light"/>
                <a:sym typeface="Montserrat Light"/>
              </a:rPr>
              <a:t>Como modo de prueba, por el momento se aplicará en la Región Metropolitana.</a:t>
            </a:r>
          </a:p>
        </p:txBody>
      </p:sp>
      <p:sp>
        <p:nvSpPr>
          <p:cNvPr name="TextBox 19" id="19"/>
          <p:cNvSpPr txBox="true"/>
          <p:nvPr/>
        </p:nvSpPr>
        <p:spPr>
          <a:xfrm rot="0">
            <a:off x="2624959" y="1662562"/>
            <a:ext cx="6977998" cy="1209675"/>
          </a:xfrm>
          <a:prstGeom prst="rect">
            <a:avLst/>
          </a:prstGeom>
        </p:spPr>
        <p:txBody>
          <a:bodyPr anchor="t" rtlCol="false" tIns="0" lIns="0" bIns="0" rIns="0">
            <a:spAutoFit/>
          </a:bodyPr>
          <a:lstStyle/>
          <a:p>
            <a:pPr algn="ctr" marL="0" indent="0" lvl="0">
              <a:lnSpc>
                <a:spcPts val="9504"/>
              </a:lnSpc>
              <a:spcBef>
                <a:spcPct val="0"/>
              </a:spcBef>
            </a:pPr>
            <a:r>
              <a:rPr lang="en-US" sz="7920">
                <a:solidFill>
                  <a:srgbClr val="6866E1"/>
                </a:solidFill>
                <a:latin typeface="Montserrat"/>
                <a:ea typeface="Montserrat"/>
                <a:cs typeface="Montserrat"/>
                <a:sym typeface="Montserrat"/>
              </a:rPr>
              <a:t>RESUMEN</a:t>
            </a:r>
          </a:p>
        </p:txBody>
      </p:sp>
      <p:sp>
        <p:nvSpPr>
          <p:cNvPr name="TextBox 20" id="20"/>
          <p:cNvSpPr txBox="true"/>
          <p:nvPr/>
        </p:nvSpPr>
        <p:spPr>
          <a:xfrm rot="0">
            <a:off x="1796923" y="6557661"/>
            <a:ext cx="4317035" cy="1852443"/>
          </a:xfrm>
          <a:prstGeom prst="rect">
            <a:avLst/>
          </a:prstGeom>
        </p:spPr>
        <p:txBody>
          <a:bodyPr anchor="t" rtlCol="false" tIns="0" lIns="0" bIns="0" rIns="0">
            <a:spAutoFit/>
          </a:bodyPr>
          <a:lstStyle/>
          <a:p>
            <a:pPr algn="ctr" marL="0" indent="0" lvl="0">
              <a:lnSpc>
                <a:spcPts val="3747"/>
              </a:lnSpc>
              <a:spcBef>
                <a:spcPct val="0"/>
              </a:spcBef>
            </a:pPr>
            <a:r>
              <a:rPr lang="en-US" sz="2715">
                <a:solidFill>
                  <a:srgbClr val="6866E1"/>
                </a:solidFill>
                <a:latin typeface="Montserrat Light"/>
                <a:ea typeface="Montserrat Light"/>
                <a:cs typeface="Montserrat Light"/>
                <a:sym typeface="Montserrat Light"/>
              </a:rPr>
              <a:t>Nuestro proyecto se enfoca en la creación de una app para compra y venta de lentes opticos.</a:t>
            </a:r>
          </a:p>
        </p:txBody>
      </p:sp>
      <p:sp>
        <p:nvSpPr>
          <p:cNvPr name="TextBox 21" id="21"/>
          <p:cNvSpPr txBox="true"/>
          <p:nvPr/>
        </p:nvSpPr>
        <p:spPr>
          <a:xfrm rot="0">
            <a:off x="1796923" y="5600567"/>
            <a:ext cx="4026849" cy="452268"/>
          </a:xfrm>
          <a:prstGeom prst="rect">
            <a:avLst/>
          </a:prstGeom>
        </p:spPr>
        <p:txBody>
          <a:bodyPr anchor="t" rtlCol="false" tIns="0" lIns="0" bIns="0" rIns="0">
            <a:spAutoFit/>
          </a:bodyPr>
          <a:lstStyle/>
          <a:p>
            <a:pPr algn="ctr" marL="0" indent="0" lvl="0">
              <a:lnSpc>
                <a:spcPts val="3747"/>
              </a:lnSpc>
              <a:spcBef>
                <a:spcPct val="0"/>
              </a:spcBef>
            </a:pPr>
            <a:r>
              <a:rPr lang="en-US" sz="2715">
                <a:solidFill>
                  <a:srgbClr val="6866E1"/>
                </a:solidFill>
                <a:latin typeface="Montserrat Light"/>
                <a:ea typeface="Montserrat Light"/>
                <a:cs typeface="Montserrat Light"/>
                <a:sym typeface="Montserrat Light"/>
              </a:rPr>
              <a:t>Descripción general</a:t>
            </a:r>
          </a:p>
        </p:txBody>
      </p:sp>
      <p:sp>
        <p:nvSpPr>
          <p:cNvPr name="TextBox 22" id="22"/>
          <p:cNvSpPr txBox="true"/>
          <p:nvPr/>
        </p:nvSpPr>
        <p:spPr>
          <a:xfrm rot="0">
            <a:off x="6707154" y="5343392"/>
            <a:ext cx="4026849" cy="918993"/>
          </a:xfrm>
          <a:prstGeom prst="rect">
            <a:avLst/>
          </a:prstGeom>
        </p:spPr>
        <p:txBody>
          <a:bodyPr anchor="t" rtlCol="false" tIns="0" lIns="0" bIns="0" rIns="0">
            <a:spAutoFit/>
          </a:bodyPr>
          <a:lstStyle/>
          <a:p>
            <a:pPr algn="ctr" marL="0" indent="0" lvl="0">
              <a:lnSpc>
                <a:spcPts val="3747"/>
              </a:lnSpc>
              <a:spcBef>
                <a:spcPct val="0"/>
              </a:spcBef>
            </a:pPr>
            <a:r>
              <a:rPr lang="en-US" sz="2715">
                <a:solidFill>
                  <a:srgbClr val="6866E1"/>
                </a:solidFill>
                <a:latin typeface="Montserrat Light"/>
                <a:ea typeface="Montserrat Light"/>
                <a:cs typeface="Montserrat Light"/>
                <a:sym typeface="Montserrat Light"/>
              </a:rPr>
              <a:t>Conceptos importantes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B73FF"/>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34923" y="7852312"/>
            <a:ext cx="1525382" cy="1240575"/>
          </a:xfrm>
          <a:custGeom>
            <a:avLst/>
            <a:gdLst/>
            <a:ahLst/>
            <a:cxnLst/>
            <a:rect r="r" b="b" t="t" l="l"/>
            <a:pathLst>
              <a:path h="1240575" w="1525382">
                <a:moveTo>
                  <a:pt x="0" y="0"/>
                </a:moveTo>
                <a:lnTo>
                  <a:pt x="1525383" y="0"/>
                </a:lnTo>
                <a:lnTo>
                  <a:pt x="1525383" y="1240575"/>
                </a:lnTo>
                <a:lnTo>
                  <a:pt x="0" y="1240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765408" y="2608354"/>
            <a:ext cx="4864413" cy="4989569"/>
          </a:xfrm>
          <a:custGeom>
            <a:avLst/>
            <a:gdLst/>
            <a:ahLst/>
            <a:cxnLst/>
            <a:rect r="r" b="b" t="t" l="l"/>
            <a:pathLst>
              <a:path h="4989569" w="4864413">
                <a:moveTo>
                  <a:pt x="0" y="0"/>
                </a:moveTo>
                <a:lnTo>
                  <a:pt x="4864413" y="0"/>
                </a:lnTo>
                <a:lnTo>
                  <a:pt x="4864413" y="4989570"/>
                </a:lnTo>
                <a:lnTo>
                  <a:pt x="0" y="4989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596623" y="1779083"/>
            <a:ext cx="5801499" cy="962025"/>
          </a:xfrm>
          <a:prstGeom prst="rect">
            <a:avLst/>
          </a:prstGeom>
        </p:spPr>
        <p:txBody>
          <a:bodyPr anchor="t" rtlCol="false" tIns="0" lIns="0" bIns="0" rIns="0">
            <a:spAutoFit/>
          </a:bodyPr>
          <a:lstStyle/>
          <a:p>
            <a:pPr algn="l" marL="0" indent="0" lvl="0">
              <a:lnSpc>
                <a:spcPts val="7522"/>
              </a:lnSpc>
              <a:spcBef>
                <a:spcPct val="0"/>
              </a:spcBef>
            </a:pPr>
            <a:r>
              <a:rPr lang="en-US" b="true" sz="6268" spc="-156">
                <a:solidFill>
                  <a:srgbClr val="FFFFFF"/>
                </a:solidFill>
                <a:latin typeface="Montserrat Bold"/>
                <a:ea typeface="Montserrat Bold"/>
                <a:cs typeface="Montserrat Bold"/>
                <a:sym typeface="Montserrat Bold"/>
              </a:rPr>
              <a:t>Objetivo</a:t>
            </a:r>
          </a:p>
        </p:txBody>
      </p:sp>
      <p:sp>
        <p:nvSpPr>
          <p:cNvPr name="TextBox 9" id="9"/>
          <p:cNvSpPr txBox="true"/>
          <p:nvPr/>
        </p:nvSpPr>
        <p:spPr>
          <a:xfrm rot="0">
            <a:off x="2594186" y="3321953"/>
            <a:ext cx="6541743" cy="3514747"/>
          </a:xfrm>
          <a:prstGeom prst="rect">
            <a:avLst/>
          </a:prstGeom>
        </p:spPr>
        <p:txBody>
          <a:bodyPr anchor="t" rtlCol="false" tIns="0" lIns="0" bIns="0" rIns="0">
            <a:spAutoFit/>
          </a:bodyPr>
          <a:lstStyle/>
          <a:p>
            <a:pPr algn="just" marL="0" indent="0" lvl="0">
              <a:lnSpc>
                <a:spcPts val="4023"/>
              </a:lnSpc>
              <a:spcBef>
                <a:spcPct val="0"/>
              </a:spcBef>
            </a:pPr>
            <a:r>
              <a:rPr lang="en-US" b="true" sz="2915">
                <a:solidFill>
                  <a:srgbClr val="FFFFFF"/>
                </a:solidFill>
                <a:latin typeface="Montserrat Medium"/>
                <a:ea typeface="Montserrat Medium"/>
                <a:cs typeface="Montserrat Medium"/>
                <a:sym typeface="Montserrat Medium"/>
              </a:rPr>
              <a:t>Nosotros esperamos que nuestro proyecto sea de ayuda para las personas pudiendo implementar la automatización de ventas del mercado de lentes ópticos en toda la región metropolitana al alcance de un click.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1206604" y="0"/>
            <a:ext cx="20101598" cy="10287000"/>
            <a:chOff x="0" y="0"/>
            <a:chExt cx="5294248" cy="2709333"/>
          </a:xfrm>
        </p:grpSpPr>
        <p:sp>
          <p:nvSpPr>
            <p:cNvPr name="Freeform 3" id="3"/>
            <p:cNvSpPr/>
            <p:nvPr/>
          </p:nvSpPr>
          <p:spPr>
            <a:xfrm flipH="false" flipV="false" rot="0">
              <a:off x="0" y="0"/>
              <a:ext cx="5294248" cy="2709333"/>
            </a:xfrm>
            <a:custGeom>
              <a:avLst/>
              <a:gdLst/>
              <a:ahLst/>
              <a:cxnLst/>
              <a:rect r="r" b="b" t="t" l="l"/>
              <a:pathLst>
                <a:path h="2709333" w="5294248">
                  <a:moveTo>
                    <a:pt x="0" y="0"/>
                  </a:moveTo>
                  <a:lnTo>
                    <a:pt x="5294248" y="0"/>
                  </a:lnTo>
                  <a:lnTo>
                    <a:pt x="5294248" y="2709333"/>
                  </a:lnTo>
                  <a:lnTo>
                    <a:pt x="0" y="2709333"/>
                  </a:lnTo>
                  <a:close/>
                </a:path>
              </a:pathLst>
            </a:custGeom>
            <a:solidFill>
              <a:srgbClr val="BF78FE">
                <a:alpha val="74902"/>
              </a:srgbClr>
            </a:solidFill>
          </p:spPr>
        </p:sp>
        <p:sp>
          <p:nvSpPr>
            <p:cNvPr name="TextBox 4" id="4"/>
            <p:cNvSpPr txBox="true"/>
            <p:nvPr/>
          </p:nvSpPr>
          <p:spPr>
            <a:xfrm>
              <a:off x="0" y="-38100"/>
              <a:ext cx="5294248" cy="2747433"/>
            </a:xfrm>
            <a:prstGeom prst="rect">
              <a:avLst/>
            </a:prstGeom>
          </p:spPr>
          <p:txBody>
            <a:bodyPr anchor="ctr" rtlCol="false" tIns="50800" lIns="50800" bIns="50800" rIns="50800"/>
            <a:lstStyle/>
            <a:p>
              <a:pPr algn="ctr">
                <a:lnSpc>
                  <a:spcPts val="2605"/>
                </a:lnSpc>
              </a:pPr>
            </a:p>
          </p:txBody>
        </p:sp>
      </p:grpSp>
      <p:pic>
        <p:nvPicPr>
          <p:cNvPr name="Picture 5" id="5"/>
          <p:cNvPicPr>
            <a:picLocks noChangeAspect="true"/>
          </p:cNvPicPr>
          <p:nvPr/>
        </p:nvPicPr>
        <p:blipFill>
          <a:blip r:embed="rId2"/>
          <a:srcRect l="0" t="0" r="0" b="0"/>
          <a:stretch>
            <a:fillRect/>
          </a:stretch>
        </p:blipFill>
        <p:spPr>
          <a:xfrm flipH="false" flipV="false" rot="0">
            <a:off x="9360458" y="2292519"/>
            <a:ext cx="7531776" cy="7531776"/>
          </a:xfrm>
          <a:prstGeom prst="rect">
            <a:avLst/>
          </a:prstGeom>
        </p:spPr>
      </p:pic>
      <p:sp>
        <p:nvSpPr>
          <p:cNvPr name="TextBox 6" id="6"/>
          <p:cNvSpPr txBox="true"/>
          <p:nvPr/>
        </p:nvSpPr>
        <p:spPr>
          <a:xfrm rot="0">
            <a:off x="10420956" y="3421609"/>
            <a:ext cx="5371592" cy="1285699"/>
          </a:xfrm>
          <a:prstGeom prst="rect">
            <a:avLst/>
          </a:prstGeom>
        </p:spPr>
        <p:txBody>
          <a:bodyPr anchor="t" rtlCol="false" tIns="0" lIns="0" bIns="0" rIns="0">
            <a:spAutoFit/>
          </a:bodyPr>
          <a:lstStyle/>
          <a:p>
            <a:pPr algn="ctr" marL="0" indent="0" lvl="0">
              <a:lnSpc>
                <a:spcPts val="5185"/>
              </a:lnSpc>
              <a:spcBef>
                <a:spcPct val="0"/>
              </a:spcBef>
            </a:pPr>
            <a:r>
              <a:rPr lang="en-US" b="true" sz="3757">
                <a:solidFill>
                  <a:srgbClr val="FFFFFF"/>
                </a:solidFill>
                <a:latin typeface="DM Sans Bold"/>
                <a:ea typeface="DM Sans Bold"/>
                <a:cs typeface="DM Sans Bold"/>
                <a:sym typeface="DM Sans Bold"/>
              </a:rPr>
              <a:t>Empresas Oftalmológicas</a:t>
            </a:r>
          </a:p>
        </p:txBody>
      </p:sp>
      <p:sp>
        <p:nvSpPr>
          <p:cNvPr name="AutoShape 7" id="7"/>
          <p:cNvSpPr/>
          <p:nvPr/>
        </p:nvSpPr>
        <p:spPr>
          <a:xfrm>
            <a:off x="11202072" y="4731119"/>
            <a:ext cx="3809362" cy="23813"/>
          </a:xfrm>
          <a:prstGeom prst="line">
            <a:avLst/>
          </a:prstGeom>
          <a:ln cap="flat" w="47625">
            <a:solidFill>
              <a:srgbClr val="FFFFFF"/>
            </a:solidFill>
            <a:prstDash val="solid"/>
            <a:headEnd type="none" len="sm" w="sm"/>
            <a:tailEnd type="none" len="sm" w="sm"/>
          </a:ln>
        </p:spPr>
      </p:sp>
      <p:sp>
        <p:nvSpPr>
          <p:cNvPr name="AutoShape 8" id="8"/>
          <p:cNvSpPr/>
          <p:nvPr/>
        </p:nvSpPr>
        <p:spPr>
          <a:xfrm>
            <a:off x="3020229" y="4778744"/>
            <a:ext cx="3809362" cy="23813"/>
          </a:xfrm>
          <a:prstGeom prst="line">
            <a:avLst/>
          </a:prstGeom>
          <a:ln cap="flat" w="47625">
            <a:solidFill>
              <a:srgbClr val="145DA0"/>
            </a:solidFill>
            <a:prstDash val="solid"/>
            <a:headEnd type="none" len="sm" w="sm"/>
            <a:tailEnd type="none" len="sm" w="sm"/>
          </a:ln>
        </p:spPr>
      </p:sp>
      <p:sp>
        <p:nvSpPr>
          <p:cNvPr name="Freeform 9" id="9"/>
          <p:cNvSpPr/>
          <p:nvPr/>
        </p:nvSpPr>
        <p:spPr>
          <a:xfrm flipH="false" flipV="false" rot="0">
            <a:off x="11992905" y="5121694"/>
            <a:ext cx="2266881" cy="4114800"/>
          </a:xfrm>
          <a:custGeom>
            <a:avLst/>
            <a:gdLst/>
            <a:ahLst/>
            <a:cxnLst/>
            <a:rect r="r" b="b" t="t" l="l"/>
            <a:pathLst>
              <a:path h="4114800" w="2266881">
                <a:moveTo>
                  <a:pt x="0" y="0"/>
                </a:moveTo>
                <a:lnTo>
                  <a:pt x="2266881" y="0"/>
                </a:lnTo>
                <a:lnTo>
                  <a:pt x="226688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pic>
        <p:nvPicPr>
          <p:cNvPr name="Picture 10" id="10"/>
          <p:cNvPicPr>
            <a:picLocks noChangeAspect="true"/>
          </p:cNvPicPr>
          <p:nvPr/>
        </p:nvPicPr>
        <p:blipFill>
          <a:blip r:embed="rId2"/>
          <a:srcRect l="0" t="0" r="0" b="0"/>
          <a:stretch>
            <a:fillRect/>
          </a:stretch>
        </p:blipFill>
        <p:spPr>
          <a:xfrm flipH="false" flipV="false" rot="0">
            <a:off x="1312420" y="2292519"/>
            <a:ext cx="7531776" cy="7531776"/>
          </a:xfrm>
          <a:prstGeom prst="rect">
            <a:avLst/>
          </a:prstGeom>
        </p:spPr>
      </p:pic>
      <p:sp>
        <p:nvSpPr>
          <p:cNvPr name="Freeform 11" id="11"/>
          <p:cNvSpPr/>
          <p:nvPr/>
        </p:nvSpPr>
        <p:spPr>
          <a:xfrm flipH="false" flipV="false" rot="0">
            <a:off x="2918456" y="5121694"/>
            <a:ext cx="3911134" cy="4114800"/>
          </a:xfrm>
          <a:custGeom>
            <a:avLst/>
            <a:gdLst/>
            <a:ahLst/>
            <a:cxnLst/>
            <a:rect r="r" b="b" t="t" l="l"/>
            <a:pathLst>
              <a:path h="4114800" w="3911134">
                <a:moveTo>
                  <a:pt x="0" y="0"/>
                </a:moveTo>
                <a:lnTo>
                  <a:pt x="3911135" y="0"/>
                </a:lnTo>
                <a:lnTo>
                  <a:pt x="391113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004762" y="6287665"/>
            <a:ext cx="1738523" cy="686581"/>
          </a:xfrm>
          <a:custGeom>
            <a:avLst/>
            <a:gdLst/>
            <a:ahLst/>
            <a:cxnLst/>
            <a:rect r="r" b="b" t="t" l="l"/>
            <a:pathLst>
              <a:path h="686581" w="1738523">
                <a:moveTo>
                  <a:pt x="0" y="0"/>
                </a:moveTo>
                <a:lnTo>
                  <a:pt x="1738523" y="0"/>
                </a:lnTo>
                <a:lnTo>
                  <a:pt x="1738523" y="686581"/>
                </a:lnTo>
                <a:lnTo>
                  <a:pt x="0" y="6865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5021151" y="1028700"/>
            <a:ext cx="8245699" cy="714375"/>
          </a:xfrm>
          <a:prstGeom prst="rect">
            <a:avLst/>
          </a:prstGeom>
        </p:spPr>
        <p:txBody>
          <a:bodyPr anchor="t" rtlCol="false" tIns="0" lIns="0" bIns="0" rIns="0">
            <a:spAutoFit/>
          </a:bodyPr>
          <a:lstStyle/>
          <a:p>
            <a:pPr algn="ctr" marL="0" indent="0" lvl="0">
              <a:lnSpc>
                <a:spcPts val="5687"/>
              </a:lnSpc>
              <a:spcBef>
                <a:spcPct val="0"/>
              </a:spcBef>
            </a:pPr>
            <a:r>
              <a:rPr lang="en-US" b="true" sz="4739" strike="noStrike" u="none">
                <a:solidFill>
                  <a:srgbClr val="FFFFFF"/>
                </a:solidFill>
                <a:latin typeface="Montserrat Bold"/>
                <a:ea typeface="Montserrat Bold"/>
                <a:cs typeface="Montserrat Bold"/>
                <a:sym typeface="Montserrat Bold"/>
              </a:rPr>
              <a:t>PÚBLICO OBJETIVO</a:t>
            </a:r>
          </a:p>
        </p:txBody>
      </p:sp>
      <p:sp>
        <p:nvSpPr>
          <p:cNvPr name="TextBox 14" id="14"/>
          <p:cNvSpPr txBox="true"/>
          <p:nvPr/>
        </p:nvSpPr>
        <p:spPr>
          <a:xfrm rot="0">
            <a:off x="2485798" y="3303861"/>
            <a:ext cx="5185020" cy="1249885"/>
          </a:xfrm>
          <a:prstGeom prst="rect">
            <a:avLst/>
          </a:prstGeom>
        </p:spPr>
        <p:txBody>
          <a:bodyPr anchor="t" rtlCol="false" tIns="0" lIns="0" bIns="0" rIns="0">
            <a:spAutoFit/>
          </a:bodyPr>
          <a:lstStyle/>
          <a:p>
            <a:pPr algn="ctr" marL="0" indent="0" lvl="0">
              <a:lnSpc>
                <a:spcPts val="5047"/>
              </a:lnSpc>
              <a:spcBef>
                <a:spcPct val="0"/>
              </a:spcBef>
            </a:pPr>
            <a:r>
              <a:rPr lang="en-US" b="true" sz="3657">
                <a:solidFill>
                  <a:srgbClr val="FFFFFF"/>
                </a:solidFill>
                <a:latin typeface="DM Sans Bold"/>
                <a:ea typeface="DM Sans Bold"/>
                <a:cs typeface="DM Sans Bold"/>
                <a:sym typeface="DM Sans Bold"/>
              </a:rPr>
              <a:t>Usuarios con dificultades Visuales</a:t>
            </a:r>
          </a:p>
        </p:txBody>
      </p:sp>
      <p:sp>
        <p:nvSpPr>
          <p:cNvPr name="AutoShape 15" id="15"/>
          <p:cNvSpPr/>
          <p:nvPr/>
        </p:nvSpPr>
        <p:spPr>
          <a:xfrm>
            <a:off x="2672603" y="4707307"/>
            <a:ext cx="4780222"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B73FF"/>
        </a:solidFill>
      </p:bgPr>
    </p:bg>
    <p:spTree>
      <p:nvGrpSpPr>
        <p:cNvPr id="1" name=""/>
        <p:cNvGrpSpPr/>
        <p:nvPr/>
      </p:nvGrpSpPr>
      <p:grpSpPr>
        <a:xfrm>
          <a:off x="0" y="0"/>
          <a:ext cx="0" cy="0"/>
          <a:chOff x="0" y="0"/>
          <a:chExt cx="0" cy="0"/>
        </a:xfrm>
      </p:grpSpPr>
      <p:grpSp>
        <p:nvGrpSpPr>
          <p:cNvPr name="Group 2" id="2"/>
          <p:cNvGrpSpPr/>
          <p:nvPr/>
        </p:nvGrpSpPr>
        <p:grpSpPr>
          <a:xfrm rot="0">
            <a:off x="-1960553" y="0"/>
            <a:ext cx="19867617" cy="9942656"/>
            <a:chOff x="0" y="0"/>
            <a:chExt cx="5232623" cy="2618642"/>
          </a:xfrm>
        </p:grpSpPr>
        <p:sp>
          <p:nvSpPr>
            <p:cNvPr name="Freeform 3" id="3"/>
            <p:cNvSpPr/>
            <p:nvPr/>
          </p:nvSpPr>
          <p:spPr>
            <a:xfrm flipH="false" flipV="false" rot="0">
              <a:off x="0" y="0"/>
              <a:ext cx="5232623" cy="2618642"/>
            </a:xfrm>
            <a:custGeom>
              <a:avLst/>
              <a:gdLst/>
              <a:ahLst/>
              <a:cxnLst/>
              <a:rect r="r" b="b" t="t" l="l"/>
              <a:pathLst>
                <a:path h="2618642" w="5232623">
                  <a:moveTo>
                    <a:pt x="0" y="0"/>
                  </a:moveTo>
                  <a:lnTo>
                    <a:pt x="5232623" y="0"/>
                  </a:lnTo>
                  <a:lnTo>
                    <a:pt x="5232623" y="2618642"/>
                  </a:lnTo>
                  <a:lnTo>
                    <a:pt x="0" y="2618642"/>
                  </a:lnTo>
                  <a:close/>
                </a:path>
              </a:pathLst>
            </a:custGeom>
            <a:solidFill>
              <a:srgbClr val="FFFFFF">
                <a:alpha val="74902"/>
              </a:srgbClr>
            </a:solidFill>
          </p:spPr>
        </p:sp>
        <p:sp>
          <p:nvSpPr>
            <p:cNvPr name="TextBox 4" id="4"/>
            <p:cNvSpPr txBox="true"/>
            <p:nvPr/>
          </p:nvSpPr>
          <p:spPr>
            <a:xfrm>
              <a:off x="0" y="-38100"/>
              <a:ext cx="5232623" cy="2656742"/>
            </a:xfrm>
            <a:prstGeom prst="rect">
              <a:avLst/>
            </a:prstGeom>
          </p:spPr>
          <p:txBody>
            <a:bodyPr anchor="ctr" rtlCol="false" tIns="50800" lIns="50800" bIns="50800" rIns="50800"/>
            <a:lstStyle/>
            <a:p>
              <a:pPr algn="ctr">
                <a:lnSpc>
                  <a:spcPts val="2605"/>
                </a:lnSpc>
              </a:pPr>
            </a:p>
          </p:txBody>
        </p:sp>
      </p:grpSp>
      <p:grpSp>
        <p:nvGrpSpPr>
          <p:cNvPr name="Group 5" id="5"/>
          <p:cNvGrpSpPr/>
          <p:nvPr/>
        </p:nvGrpSpPr>
        <p:grpSpPr>
          <a:xfrm rot="0">
            <a:off x="1072614" y="1201196"/>
            <a:ext cx="16186686" cy="8436589"/>
            <a:chOff x="0" y="0"/>
            <a:chExt cx="21582248" cy="11248785"/>
          </a:xfrm>
        </p:grpSpPr>
        <p:pic>
          <p:nvPicPr>
            <p:cNvPr name="Picture 6" id="6"/>
            <p:cNvPicPr>
              <a:picLocks noChangeAspect="true"/>
            </p:cNvPicPr>
            <p:nvPr/>
          </p:nvPicPr>
          <p:blipFill>
            <a:blip r:embed="rId2"/>
            <a:srcRect l="0" t="0" r="0" b="34589"/>
            <a:stretch>
              <a:fillRect/>
            </a:stretch>
          </p:blipFill>
          <p:spPr>
            <a:xfrm flipH="false" flipV="false">
              <a:off x="0" y="0"/>
              <a:ext cx="21582248" cy="5560893"/>
            </a:xfrm>
            <a:prstGeom prst="rect">
              <a:avLst/>
            </a:prstGeom>
          </p:spPr>
        </p:pic>
        <p:pic>
          <p:nvPicPr>
            <p:cNvPr name="Picture 7" id="7"/>
            <p:cNvPicPr>
              <a:picLocks noChangeAspect="true"/>
            </p:cNvPicPr>
            <p:nvPr/>
          </p:nvPicPr>
          <p:blipFill>
            <a:blip r:embed="rId3"/>
            <a:srcRect l="0" t="0" r="0" b="59940"/>
            <a:stretch>
              <a:fillRect/>
            </a:stretch>
          </p:blipFill>
          <p:spPr>
            <a:xfrm flipH="false" flipV="false">
              <a:off x="0" y="5687893"/>
              <a:ext cx="21582248" cy="5560893"/>
            </a:xfrm>
            <a:prstGeom prst="rect">
              <a:avLst/>
            </a:prstGeom>
          </p:spPr>
        </p:pic>
      </p:grpSp>
      <p:sp>
        <p:nvSpPr>
          <p:cNvPr name="TextBox 8" id="8"/>
          <p:cNvSpPr txBox="true"/>
          <p:nvPr/>
        </p:nvSpPr>
        <p:spPr>
          <a:xfrm rot="0">
            <a:off x="4880018" y="203210"/>
            <a:ext cx="8245699" cy="714375"/>
          </a:xfrm>
          <a:prstGeom prst="rect">
            <a:avLst/>
          </a:prstGeom>
        </p:spPr>
        <p:txBody>
          <a:bodyPr anchor="t" rtlCol="false" tIns="0" lIns="0" bIns="0" rIns="0">
            <a:spAutoFit/>
          </a:bodyPr>
          <a:lstStyle/>
          <a:p>
            <a:pPr algn="ctr" marL="0" indent="0" lvl="0">
              <a:lnSpc>
                <a:spcPts val="5687"/>
              </a:lnSpc>
              <a:spcBef>
                <a:spcPct val="0"/>
              </a:spcBef>
            </a:pPr>
            <a:r>
              <a:rPr lang="en-US" b="true" sz="4739" spc="-94">
                <a:solidFill>
                  <a:srgbClr val="895AEF"/>
                </a:solidFill>
                <a:latin typeface="Montserrat Bold"/>
                <a:ea typeface="Montserrat Bold"/>
                <a:cs typeface="Montserrat Bold"/>
                <a:sym typeface="Montserrat Bold"/>
              </a:rPr>
              <a:t>Metodología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B73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686379" y="0"/>
            <a:ext cx="15430157" cy="10545890"/>
            <a:chOff x="0" y="0"/>
            <a:chExt cx="5508856" cy="3765081"/>
          </a:xfrm>
        </p:grpSpPr>
        <p:sp>
          <p:nvSpPr>
            <p:cNvPr name="Freeform 3" id="3"/>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solidFill>
              <a:srgbClr val="E86AA7"/>
            </a:solidFill>
          </p:spPr>
        </p:sp>
        <p:sp>
          <p:nvSpPr>
            <p:cNvPr name="Freeform 4" id="4"/>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blipFill>
              <a:blip r:embed="rId2"/>
              <a:stretch>
                <a:fillRect l="-1291" t="0" r="-1291" b="0"/>
              </a:stretch>
            </a:blipFill>
          </p:spPr>
        </p:sp>
      </p:grpSp>
      <p:sp>
        <p:nvSpPr>
          <p:cNvPr name="Freeform 5" id="5"/>
          <p:cNvSpPr/>
          <p:nvPr/>
        </p:nvSpPr>
        <p:spPr>
          <a:xfrm flipH="false" flipV="false" rot="0">
            <a:off x="-2622339" y="7919689"/>
            <a:ext cx="6452848" cy="5596379"/>
          </a:xfrm>
          <a:custGeom>
            <a:avLst/>
            <a:gdLst/>
            <a:ahLst/>
            <a:cxnLst/>
            <a:rect r="r" b="b" t="t" l="l"/>
            <a:pathLst>
              <a:path h="5596379" w="6452848">
                <a:moveTo>
                  <a:pt x="0" y="0"/>
                </a:moveTo>
                <a:lnTo>
                  <a:pt x="6452849" y="0"/>
                </a:lnTo>
                <a:lnTo>
                  <a:pt x="6452849" y="5596379"/>
                </a:lnTo>
                <a:lnTo>
                  <a:pt x="0" y="55963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0800000">
            <a:off x="13367400" y="-2798190"/>
            <a:ext cx="6452848" cy="5596379"/>
          </a:xfrm>
          <a:custGeom>
            <a:avLst/>
            <a:gdLst/>
            <a:ahLst/>
            <a:cxnLst/>
            <a:rect r="r" b="b" t="t" l="l"/>
            <a:pathLst>
              <a:path h="5596379" w="6452848">
                <a:moveTo>
                  <a:pt x="0" y="0"/>
                </a:moveTo>
                <a:lnTo>
                  <a:pt x="6452849" y="0"/>
                </a:lnTo>
                <a:lnTo>
                  <a:pt x="6452849" y="5596380"/>
                </a:lnTo>
                <a:lnTo>
                  <a:pt x="0" y="55963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707520" y="553651"/>
            <a:ext cx="1168571" cy="1691353"/>
          </a:xfrm>
          <a:custGeom>
            <a:avLst/>
            <a:gdLst/>
            <a:ahLst/>
            <a:cxnLst/>
            <a:rect r="r" b="b" t="t" l="l"/>
            <a:pathLst>
              <a:path h="1691353" w="1168571">
                <a:moveTo>
                  <a:pt x="0" y="0"/>
                </a:moveTo>
                <a:lnTo>
                  <a:pt x="1168571" y="0"/>
                </a:lnTo>
                <a:lnTo>
                  <a:pt x="1168571" y="1691352"/>
                </a:lnTo>
                <a:lnTo>
                  <a:pt x="0" y="16913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a:off x="4764959" y="3763532"/>
            <a:ext cx="13523041" cy="0"/>
          </a:xfrm>
          <a:prstGeom prst="line">
            <a:avLst/>
          </a:prstGeom>
          <a:ln cap="flat" w="38100">
            <a:solidFill>
              <a:srgbClr val="FFFFFF"/>
            </a:solidFill>
            <a:prstDash val="solid"/>
            <a:headEnd type="none" len="sm" w="sm"/>
            <a:tailEnd type="none" len="sm" w="sm"/>
          </a:ln>
        </p:spPr>
      </p:sp>
      <p:sp>
        <p:nvSpPr>
          <p:cNvPr name="AutoShape 9" id="9"/>
          <p:cNvSpPr/>
          <p:nvPr/>
        </p:nvSpPr>
        <p:spPr>
          <a:xfrm>
            <a:off x="6297208" y="6409283"/>
            <a:ext cx="13523041" cy="0"/>
          </a:xfrm>
          <a:prstGeom prst="line">
            <a:avLst/>
          </a:prstGeom>
          <a:ln cap="flat" w="38100">
            <a:solidFill>
              <a:srgbClr val="FFFFFF"/>
            </a:solidFill>
            <a:prstDash val="solid"/>
            <a:headEnd type="none" len="sm" w="sm"/>
            <a:tailEnd type="none" len="sm" w="sm"/>
          </a:ln>
        </p:spPr>
      </p:sp>
      <p:sp>
        <p:nvSpPr>
          <p:cNvPr name="AutoShape 10" id="10"/>
          <p:cNvSpPr/>
          <p:nvPr/>
        </p:nvSpPr>
        <p:spPr>
          <a:xfrm>
            <a:off x="8011079" y="9239250"/>
            <a:ext cx="13523041" cy="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3830510" y="395761"/>
            <a:ext cx="8457192" cy="1114425"/>
          </a:xfrm>
          <a:prstGeom prst="rect">
            <a:avLst/>
          </a:prstGeom>
        </p:spPr>
        <p:txBody>
          <a:bodyPr anchor="t" rtlCol="false" tIns="0" lIns="0" bIns="0" rIns="0">
            <a:spAutoFit/>
          </a:bodyPr>
          <a:lstStyle/>
          <a:p>
            <a:pPr algn="ctr" marL="0" indent="0" lvl="0">
              <a:lnSpc>
                <a:spcPts val="8844"/>
              </a:lnSpc>
              <a:spcBef>
                <a:spcPct val="0"/>
              </a:spcBef>
            </a:pPr>
            <a:r>
              <a:rPr lang="en-US" b="true" sz="7370" spc="-184" strike="noStrike" u="none">
                <a:solidFill>
                  <a:srgbClr val="FFFFFF"/>
                </a:solidFill>
                <a:latin typeface="Montserrat Bold"/>
                <a:ea typeface="Montserrat Bold"/>
                <a:cs typeface="Montserrat Bold"/>
                <a:sym typeface="Montserrat Bold"/>
              </a:rPr>
              <a:t>Cronología</a:t>
            </a:r>
          </a:p>
        </p:txBody>
      </p:sp>
      <p:sp>
        <p:nvSpPr>
          <p:cNvPr name="TextBox 12" id="12"/>
          <p:cNvSpPr txBox="true"/>
          <p:nvPr/>
        </p:nvSpPr>
        <p:spPr>
          <a:xfrm rot="0">
            <a:off x="4220589" y="2037125"/>
            <a:ext cx="6779424" cy="645001"/>
          </a:xfrm>
          <a:prstGeom prst="rect">
            <a:avLst/>
          </a:prstGeom>
        </p:spPr>
        <p:txBody>
          <a:bodyPr anchor="t" rtlCol="false" tIns="0" lIns="0" bIns="0" rIns="0">
            <a:spAutoFit/>
          </a:bodyPr>
          <a:lstStyle/>
          <a:p>
            <a:pPr algn="ctr" marL="817125" indent="-408563" lvl="1">
              <a:lnSpc>
                <a:spcPts val="5222"/>
              </a:lnSpc>
              <a:buFont typeface="Arial"/>
              <a:buChar char="•"/>
            </a:pPr>
            <a:r>
              <a:rPr lang="en-US" b="true" sz="3784" spc="-75">
                <a:solidFill>
                  <a:srgbClr val="FFFFFF"/>
                </a:solidFill>
                <a:latin typeface="Montserrat Bold"/>
                <a:ea typeface="Montserrat Bold"/>
                <a:cs typeface="Montserrat Bold"/>
                <a:sym typeface="Montserrat Bold"/>
              </a:rPr>
              <a:t>Fase 1</a:t>
            </a:r>
          </a:p>
        </p:txBody>
      </p:sp>
      <p:sp>
        <p:nvSpPr>
          <p:cNvPr name="TextBox 13" id="13"/>
          <p:cNvSpPr txBox="true"/>
          <p:nvPr/>
        </p:nvSpPr>
        <p:spPr>
          <a:xfrm rot="0">
            <a:off x="6885924" y="7142708"/>
            <a:ext cx="6779424" cy="636243"/>
          </a:xfrm>
          <a:prstGeom prst="rect">
            <a:avLst/>
          </a:prstGeom>
        </p:spPr>
        <p:txBody>
          <a:bodyPr anchor="t" rtlCol="false" tIns="0" lIns="0" bIns="0" rIns="0">
            <a:spAutoFit/>
          </a:bodyPr>
          <a:lstStyle/>
          <a:p>
            <a:pPr algn="ctr" marL="809879" indent="-404940" lvl="1">
              <a:lnSpc>
                <a:spcPts val="5176"/>
              </a:lnSpc>
              <a:buFont typeface="Arial"/>
              <a:buChar char="•"/>
            </a:pPr>
            <a:r>
              <a:rPr lang="en-US" b="true" sz="3751" spc="-75">
                <a:solidFill>
                  <a:srgbClr val="FFFFFF"/>
                </a:solidFill>
                <a:latin typeface="Montserrat Bold"/>
                <a:ea typeface="Montserrat Bold"/>
                <a:cs typeface="Montserrat Bold"/>
                <a:sym typeface="Montserrat Bold"/>
              </a:rPr>
              <a:t>Fase 3</a:t>
            </a:r>
          </a:p>
        </p:txBody>
      </p:sp>
      <p:sp>
        <p:nvSpPr>
          <p:cNvPr name="TextBox 14" id="14"/>
          <p:cNvSpPr txBox="true"/>
          <p:nvPr/>
        </p:nvSpPr>
        <p:spPr>
          <a:xfrm rot="0">
            <a:off x="5354067" y="4496957"/>
            <a:ext cx="6779424" cy="636270"/>
          </a:xfrm>
          <a:prstGeom prst="rect">
            <a:avLst/>
          </a:prstGeom>
        </p:spPr>
        <p:txBody>
          <a:bodyPr anchor="t" rtlCol="false" tIns="0" lIns="0" bIns="0" rIns="0">
            <a:spAutoFit/>
          </a:bodyPr>
          <a:lstStyle/>
          <a:p>
            <a:pPr algn="ctr" marL="809625" indent="-404812" lvl="1">
              <a:lnSpc>
                <a:spcPts val="5174"/>
              </a:lnSpc>
              <a:buFont typeface="Arial"/>
              <a:buChar char="•"/>
            </a:pPr>
            <a:r>
              <a:rPr lang="en-US" b="true" sz="3750" spc="-75">
                <a:solidFill>
                  <a:srgbClr val="FFFFFF"/>
                </a:solidFill>
                <a:latin typeface="Montserrat Bold"/>
                <a:ea typeface="Montserrat Bold"/>
                <a:cs typeface="Montserrat Bold"/>
                <a:sym typeface="Montserrat Bold"/>
              </a:rPr>
              <a:t>Fase 2</a:t>
            </a:r>
          </a:p>
        </p:txBody>
      </p:sp>
      <p:sp>
        <p:nvSpPr>
          <p:cNvPr name="TextBox 15" id="15"/>
          <p:cNvSpPr txBox="true"/>
          <p:nvPr/>
        </p:nvSpPr>
        <p:spPr>
          <a:xfrm rot="0">
            <a:off x="6885924" y="2579338"/>
            <a:ext cx="2360454" cy="571531"/>
          </a:xfrm>
          <a:prstGeom prst="rect">
            <a:avLst/>
          </a:prstGeom>
        </p:spPr>
        <p:txBody>
          <a:bodyPr anchor="t" rtlCol="false" tIns="0" lIns="0" bIns="0" rIns="0">
            <a:spAutoFit/>
          </a:bodyPr>
          <a:lstStyle/>
          <a:p>
            <a:pPr algn="ctr">
              <a:lnSpc>
                <a:spcPts val="4723"/>
              </a:lnSpc>
            </a:pPr>
            <a:r>
              <a:rPr lang="en-US" b="true" sz="3373">
                <a:solidFill>
                  <a:srgbClr val="FFFFFF"/>
                </a:solidFill>
                <a:latin typeface="Montserrat Medium"/>
                <a:ea typeface="Montserrat Medium"/>
                <a:cs typeface="Montserrat Medium"/>
                <a:sym typeface="Montserrat Medium"/>
              </a:rPr>
              <a:t>3 Semanas</a:t>
            </a:r>
          </a:p>
        </p:txBody>
      </p:sp>
      <p:sp>
        <p:nvSpPr>
          <p:cNvPr name="TextBox 16" id="16"/>
          <p:cNvSpPr txBox="true"/>
          <p:nvPr/>
        </p:nvSpPr>
        <p:spPr>
          <a:xfrm rot="0">
            <a:off x="8283257" y="5066553"/>
            <a:ext cx="1721485" cy="571627"/>
          </a:xfrm>
          <a:prstGeom prst="rect">
            <a:avLst/>
          </a:prstGeom>
        </p:spPr>
        <p:txBody>
          <a:bodyPr anchor="t" rtlCol="false" tIns="0" lIns="0" bIns="0" rIns="0">
            <a:spAutoFit/>
          </a:bodyPr>
          <a:lstStyle/>
          <a:p>
            <a:pPr algn="ctr">
              <a:lnSpc>
                <a:spcPts val="4717"/>
              </a:lnSpc>
            </a:pPr>
            <a:r>
              <a:rPr lang="en-US" b="true" sz="3369">
                <a:solidFill>
                  <a:srgbClr val="FFFFFF"/>
                </a:solidFill>
                <a:latin typeface="Montserrat Medium"/>
                <a:ea typeface="Montserrat Medium"/>
                <a:cs typeface="Montserrat Medium"/>
                <a:sym typeface="Montserrat Medium"/>
              </a:rPr>
              <a:t>3 Meses</a:t>
            </a:r>
          </a:p>
        </p:txBody>
      </p:sp>
      <p:sp>
        <p:nvSpPr>
          <p:cNvPr name="TextBox 17" id="17"/>
          <p:cNvSpPr txBox="true"/>
          <p:nvPr/>
        </p:nvSpPr>
        <p:spPr>
          <a:xfrm rot="0">
            <a:off x="9578527" y="7712276"/>
            <a:ext cx="2360454" cy="571531"/>
          </a:xfrm>
          <a:prstGeom prst="rect">
            <a:avLst/>
          </a:prstGeom>
        </p:spPr>
        <p:txBody>
          <a:bodyPr anchor="t" rtlCol="false" tIns="0" lIns="0" bIns="0" rIns="0">
            <a:spAutoFit/>
          </a:bodyPr>
          <a:lstStyle/>
          <a:p>
            <a:pPr algn="ctr">
              <a:lnSpc>
                <a:spcPts val="4723"/>
              </a:lnSpc>
            </a:pPr>
            <a:r>
              <a:rPr lang="en-US" b="true" sz="3373">
                <a:solidFill>
                  <a:srgbClr val="FFFFFF"/>
                </a:solidFill>
                <a:latin typeface="Montserrat Medium"/>
                <a:ea typeface="Montserrat Medium"/>
                <a:cs typeface="Montserrat Medium"/>
                <a:sym typeface="Montserrat Medium"/>
              </a:rPr>
              <a:t>3 Semanas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23272" y="2096979"/>
            <a:ext cx="4161751" cy="1184729"/>
            <a:chOff x="0" y="0"/>
            <a:chExt cx="2565722" cy="730386"/>
          </a:xfrm>
        </p:grpSpPr>
        <p:sp>
          <p:nvSpPr>
            <p:cNvPr name="Freeform 3" id="3"/>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6E5AE2"/>
            </a:solidFill>
          </p:spPr>
        </p:sp>
        <p:sp>
          <p:nvSpPr>
            <p:cNvPr name="TextBox 4" id="4"/>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5" id="5"/>
          <p:cNvGrpSpPr/>
          <p:nvPr/>
        </p:nvGrpSpPr>
        <p:grpSpPr>
          <a:xfrm rot="-10800000">
            <a:off x="5756860" y="3281708"/>
            <a:ext cx="4161751" cy="1184729"/>
            <a:chOff x="0" y="0"/>
            <a:chExt cx="2565722" cy="730386"/>
          </a:xfrm>
        </p:grpSpPr>
        <p:sp>
          <p:nvSpPr>
            <p:cNvPr name="Freeform 6" id="6"/>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8B73FF"/>
            </a:solidFill>
          </p:spPr>
        </p:sp>
        <p:sp>
          <p:nvSpPr>
            <p:cNvPr name="TextBox 7" id="7"/>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8" id="8"/>
          <p:cNvGrpSpPr/>
          <p:nvPr/>
        </p:nvGrpSpPr>
        <p:grpSpPr>
          <a:xfrm rot="0">
            <a:off x="7387678" y="4466436"/>
            <a:ext cx="4161751" cy="1184729"/>
            <a:chOff x="0" y="0"/>
            <a:chExt cx="2565722" cy="730386"/>
          </a:xfrm>
        </p:grpSpPr>
        <p:sp>
          <p:nvSpPr>
            <p:cNvPr name="Freeform 9" id="9"/>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E86AA7"/>
            </a:solidFill>
          </p:spPr>
        </p:sp>
        <p:sp>
          <p:nvSpPr>
            <p:cNvPr name="TextBox 10" id="10"/>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1" id="11"/>
          <p:cNvGrpSpPr/>
          <p:nvPr/>
        </p:nvGrpSpPr>
        <p:grpSpPr>
          <a:xfrm rot="-10800000">
            <a:off x="6421266" y="5651165"/>
            <a:ext cx="4161751" cy="1184729"/>
            <a:chOff x="0" y="0"/>
            <a:chExt cx="2565722" cy="730386"/>
          </a:xfrm>
        </p:grpSpPr>
        <p:sp>
          <p:nvSpPr>
            <p:cNvPr name="Freeform 12" id="12"/>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6E5AE2"/>
            </a:solidFill>
          </p:spPr>
        </p:sp>
        <p:sp>
          <p:nvSpPr>
            <p:cNvPr name="TextBox 13" id="13"/>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4" id="14"/>
          <p:cNvGrpSpPr/>
          <p:nvPr/>
        </p:nvGrpSpPr>
        <p:grpSpPr>
          <a:xfrm rot="0">
            <a:off x="7387678" y="6831713"/>
            <a:ext cx="4161751" cy="1184729"/>
            <a:chOff x="0" y="0"/>
            <a:chExt cx="2565722" cy="730386"/>
          </a:xfrm>
        </p:grpSpPr>
        <p:sp>
          <p:nvSpPr>
            <p:cNvPr name="Freeform 15" id="15"/>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E86AA7"/>
            </a:solidFill>
          </p:spPr>
        </p:sp>
        <p:sp>
          <p:nvSpPr>
            <p:cNvPr name="TextBox 16" id="16"/>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sp>
        <p:nvSpPr>
          <p:cNvPr name="TextBox 17" id="17"/>
          <p:cNvSpPr txBox="true"/>
          <p:nvPr/>
        </p:nvSpPr>
        <p:spPr>
          <a:xfrm rot="0">
            <a:off x="6268866" y="3531260"/>
            <a:ext cx="2941510" cy="628474"/>
          </a:xfrm>
          <a:prstGeom prst="rect">
            <a:avLst/>
          </a:prstGeom>
        </p:spPr>
        <p:txBody>
          <a:bodyPr anchor="t" rtlCol="false" tIns="0" lIns="0" bIns="0" rIns="0">
            <a:spAutoFit/>
          </a:bodyPr>
          <a:lstStyle/>
          <a:p>
            <a:pPr algn="ctr" marL="0" indent="0" lvl="0">
              <a:lnSpc>
                <a:spcPts val="5185"/>
              </a:lnSpc>
              <a:spcBef>
                <a:spcPct val="0"/>
              </a:spcBef>
            </a:pPr>
            <a:r>
              <a:rPr lang="en-US" b="true" sz="3757" spc="-75">
                <a:solidFill>
                  <a:srgbClr val="FFFFFF"/>
                </a:solidFill>
                <a:latin typeface="Montserrat Bold"/>
                <a:ea typeface="Montserrat Bold"/>
                <a:cs typeface="Montserrat Bold"/>
                <a:sym typeface="Montserrat Bold"/>
              </a:rPr>
              <a:t>Septiembre</a:t>
            </a:r>
          </a:p>
        </p:txBody>
      </p:sp>
      <p:sp>
        <p:nvSpPr>
          <p:cNvPr name="Freeform 18" id="18"/>
          <p:cNvSpPr/>
          <p:nvPr/>
        </p:nvSpPr>
        <p:spPr>
          <a:xfrm flipH="false" flipV="false" rot="0">
            <a:off x="6694069" y="3428600"/>
            <a:ext cx="821455" cy="821455"/>
          </a:xfrm>
          <a:custGeom>
            <a:avLst/>
            <a:gdLst/>
            <a:ahLst/>
            <a:cxnLst/>
            <a:rect r="r" b="b" t="t" l="l"/>
            <a:pathLst>
              <a:path h="821455" w="821455">
                <a:moveTo>
                  <a:pt x="0" y="0"/>
                </a:moveTo>
                <a:lnTo>
                  <a:pt x="821455" y="0"/>
                </a:lnTo>
                <a:lnTo>
                  <a:pt x="821455" y="821455"/>
                </a:lnTo>
                <a:lnTo>
                  <a:pt x="0" y="8214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7431507" y="2346532"/>
            <a:ext cx="2745282" cy="628474"/>
          </a:xfrm>
          <a:prstGeom prst="rect">
            <a:avLst/>
          </a:prstGeom>
        </p:spPr>
        <p:txBody>
          <a:bodyPr anchor="t" rtlCol="false" tIns="0" lIns="0" bIns="0" rIns="0">
            <a:spAutoFit/>
          </a:bodyPr>
          <a:lstStyle/>
          <a:p>
            <a:pPr algn="ctr" marL="0" indent="0" lvl="0">
              <a:lnSpc>
                <a:spcPts val="5185"/>
              </a:lnSpc>
              <a:spcBef>
                <a:spcPct val="0"/>
              </a:spcBef>
            </a:pPr>
            <a:r>
              <a:rPr lang="en-US" b="true" sz="3757" spc="-75">
                <a:solidFill>
                  <a:srgbClr val="FFFFFF"/>
                </a:solidFill>
                <a:latin typeface="Montserrat Bold"/>
                <a:ea typeface="Montserrat Bold"/>
                <a:cs typeface="Montserrat Bold"/>
                <a:sym typeface="Montserrat Bold"/>
              </a:rPr>
              <a:t>Agosto</a:t>
            </a:r>
          </a:p>
        </p:txBody>
      </p:sp>
      <p:sp>
        <p:nvSpPr>
          <p:cNvPr name="TextBox 20" id="20"/>
          <p:cNvSpPr txBox="true"/>
          <p:nvPr/>
        </p:nvSpPr>
        <p:spPr>
          <a:xfrm rot="0">
            <a:off x="11298119" y="2361030"/>
            <a:ext cx="4998190" cy="486156"/>
          </a:xfrm>
          <a:prstGeom prst="rect">
            <a:avLst/>
          </a:prstGeom>
        </p:spPr>
        <p:txBody>
          <a:bodyPr anchor="t" rtlCol="false" tIns="0" lIns="0" bIns="0" rIns="0">
            <a:spAutoFit/>
          </a:bodyPr>
          <a:lstStyle/>
          <a:p>
            <a:pPr algn="l" marL="0" indent="0" lvl="0">
              <a:lnSpc>
                <a:spcPts val="4002"/>
              </a:lnSpc>
              <a:spcBef>
                <a:spcPct val="0"/>
              </a:spcBef>
            </a:pPr>
            <a:r>
              <a:rPr lang="en-US" b="true" sz="2900">
                <a:solidFill>
                  <a:srgbClr val="8B73FF"/>
                </a:solidFill>
                <a:latin typeface="Montserrat Medium"/>
                <a:ea typeface="Montserrat Medium"/>
                <a:cs typeface="Montserrat Medium"/>
                <a:sym typeface="Montserrat Medium"/>
              </a:rPr>
              <a:t>P</a:t>
            </a:r>
            <a:r>
              <a:rPr lang="en-US" b="true" sz="2900">
                <a:solidFill>
                  <a:srgbClr val="8B73FF"/>
                </a:solidFill>
                <a:latin typeface="Montserrat Medium"/>
                <a:ea typeface="Montserrat Medium"/>
                <a:cs typeface="Montserrat Medium"/>
                <a:sym typeface="Montserrat Medium"/>
              </a:rPr>
              <a:t>reparación del proyecto</a:t>
            </a:r>
          </a:p>
        </p:txBody>
      </p:sp>
      <p:sp>
        <p:nvSpPr>
          <p:cNvPr name="TextBox 21" id="21"/>
          <p:cNvSpPr txBox="true"/>
          <p:nvPr/>
        </p:nvSpPr>
        <p:spPr>
          <a:xfrm rot="0">
            <a:off x="8010656" y="4715989"/>
            <a:ext cx="2745282" cy="628474"/>
          </a:xfrm>
          <a:prstGeom prst="rect">
            <a:avLst/>
          </a:prstGeom>
        </p:spPr>
        <p:txBody>
          <a:bodyPr anchor="t" rtlCol="false" tIns="0" lIns="0" bIns="0" rIns="0">
            <a:spAutoFit/>
          </a:bodyPr>
          <a:lstStyle/>
          <a:p>
            <a:pPr algn="ctr" marL="0" indent="0" lvl="0">
              <a:lnSpc>
                <a:spcPts val="5185"/>
              </a:lnSpc>
              <a:spcBef>
                <a:spcPct val="0"/>
              </a:spcBef>
            </a:pPr>
            <a:r>
              <a:rPr lang="en-US" b="true" sz="3757" spc="-75">
                <a:solidFill>
                  <a:srgbClr val="FFFFFF"/>
                </a:solidFill>
                <a:latin typeface="Montserrat Bold"/>
                <a:ea typeface="Montserrat Bold"/>
                <a:cs typeface="Montserrat Bold"/>
                <a:sym typeface="Montserrat Bold"/>
              </a:rPr>
              <a:t>Octubre</a:t>
            </a:r>
          </a:p>
        </p:txBody>
      </p:sp>
      <p:sp>
        <p:nvSpPr>
          <p:cNvPr name="TextBox 22" id="22"/>
          <p:cNvSpPr txBox="true"/>
          <p:nvPr/>
        </p:nvSpPr>
        <p:spPr>
          <a:xfrm rot="0">
            <a:off x="7044244" y="5900717"/>
            <a:ext cx="2745282" cy="628474"/>
          </a:xfrm>
          <a:prstGeom prst="rect">
            <a:avLst/>
          </a:prstGeom>
        </p:spPr>
        <p:txBody>
          <a:bodyPr anchor="t" rtlCol="false" tIns="0" lIns="0" bIns="0" rIns="0">
            <a:spAutoFit/>
          </a:bodyPr>
          <a:lstStyle/>
          <a:p>
            <a:pPr algn="ctr" marL="0" indent="0" lvl="0">
              <a:lnSpc>
                <a:spcPts val="5185"/>
              </a:lnSpc>
              <a:spcBef>
                <a:spcPct val="0"/>
              </a:spcBef>
            </a:pPr>
            <a:r>
              <a:rPr lang="en-US" b="true" sz="3757" spc="-75">
                <a:solidFill>
                  <a:srgbClr val="FFFFFF"/>
                </a:solidFill>
                <a:latin typeface="Montserrat Bold"/>
                <a:ea typeface="Montserrat Bold"/>
                <a:cs typeface="Montserrat Bold"/>
                <a:sym typeface="Montserrat Bold"/>
              </a:rPr>
              <a:t>Noviembre</a:t>
            </a:r>
          </a:p>
        </p:txBody>
      </p:sp>
      <p:sp>
        <p:nvSpPr>
          <p:cNvPr name="TextBox 23" id="23"/>
          <p:cNvSpPr txBox="true"/>
          <p:nvPr/>
        </p:nvSpPr>
        <p:spPr>
          <a:xfrm rot="0">
            <a:off x="8095913" y="7083544"/>
            <a:ext cx="2745282" cy="628474"/>
          </a:xfrm>
          <a:prstGeom prst="rect">
            <a:avLst/>
          </a:prstGeom>
        </p:spPr>
        <p:txBody>
          <a:bodyPr anchor="t" rtlCol="false" tIns="0" lIns="0" bIns="0" rIns="0">
            <a:spAutoFit/>
          </a:bodyPr>
          <a:lstStyle/>
          <a:p>
            <a:pPr algn="ctr" marL="0" indent="0" lvl="0">
              <a:lnSpc>
                <a:spcPts val="5185"/>
              </a:lnSpc>
              <a:spcBef>
                <a:spcPct val="0"/>
              </a:spcBef>
            </a:pPr>
            <a:r>
              <a:rPr lang="en-US" b="true" sz="3757" spc="-75">
                <a:solidFill>
                  <a:srgbClr val="FFFFFF"/>
                </a:solidFill>
                <a:latin typeface="Montserrat Bold"/>
                <a:ea typeface="Montserrat Bold"/>
                <a:cs typeface="Montserrat Bold"/>
                <a:sym typeface="Montserrat Bold"/>
              </a:rPr>
              <a:t>Diciembre</a:t>
            </a:r>
          </a:p>
        </p:txBody>
      </p:sp>
      <p:sp>
        <p:nvSpPr>
          <p:cNvPr name="TextBox 24" id="24"/>
          <p:cNvSpPr txBox="true"/>
          <p:nvPr/>
        </p:nvSpPr>
        <p:spPr>
          <a:xfrm rot="0">
            <a:off x="1028700" y="3634380"/>
            <a:ext cx="4490889" cy="486156"/>
          </a:xfrm>
          <a:prstGeom prst="rect">
            <a:avLst/>
          </a:prstGeom>
        </p:spPr>
        <p:txBody>
          <a:bodyPr anchor="t" rtlCol="false" tIns="0" lIns="0" bIns="0" rIns="0">
            <a:spAutoFit/>
          </a:bodyPr>
          <a:lstStyle/>
          <a:p>
            <a:pPr algn="r" marL="0" indent="0" lvl="0">
              <a:lnSpc>
                <a:spcPts val="4002"/>
              </a:lnSpc>
              <a:spcBef>
                <a:spcPct val="0"/>
              </a:spcBef>
            </a:pPr>
            <a:r>
              <a:rPr lang="en-US" b="true" sz="2900">
                <a:solidFill>
                  <a:srgbClr val="8B73FF"/>
                </a:solidFill>
                <a:latin typeface="Montserrat Medium"/>
                <a:ea typeface="Montserrat Medium"/>
                <a:cs typeface="Montserrat Medium"/>
                <a:sym typeface="Montserrat Medium"/>
              </a:rPr>
              <a:t>Creación de la app</a:t>
            </a:r>
          </a:p>
        </p:txBody>
      </p:sp>
      <p:sp>
        <p:nvSpPr>
          <p:cNvPr name="TextBox 25" id="25"/>
          <p:cNvSpPr txBox="true"/>
          <p:nvPr/>
        </p:nvSpPr>
        <p:spPr>
          <a:xfrm rot="0">
            <a:off x="11763235" y="4856913"/>
            <a:ext cx="4998190" cy="486156"/>
          </a:xfrm>
          <a:prstGeom prst="rect">
            <a:avLst/>
          </a:prstGeom>
        </p:spPr>
        <p:txBody>
          <a:bodyPr anchor="t" rtlCol="false" tIns="0" lIns="0" bIns="0" rIns="0">
            <a:spAutoFit/>
          </a:bodyPr>
          <a:lstStyle/>
          <a:p>
            <a:pPr algn="l" marL="0" indent="0" lvl="0">
              <a:lnSpc>
                <a:spcPts val="4002"/>
              </a:lnSpc>
              <a:spcBef>
                <a:spcPct val="0"/>
              </a:spcBef>
            </a:pPr>
            <a:r>
              <a:rPr lang="en-US" b="true" sz="2900">
                <a:solidFill>
                  <a:srgbClr val="8B73FF"/>
                </a:solidFill>
                <a:latin typeface="Montserrat Medium"/>
                <a:ea typeface="Montserrat Medium"/>
                <a:cs typeface="Montserrat Medium"/>
                <a:sym typeface="Montserrat Medium"/>
              </a:rPr>
              <a:t>Desarrollo de la app </a:t>
            </a:r>
          </a:p>
        </p:txBody>
      </p:sp>
      <p:sp>
        <p:nvSpPr>
          <p:cNvPr name="TextBox 26" id="26"/>
          <p:cNvSpPr txBox="true"/>
          <p:nvPr/>
        </p:nvSpPr>
        <p:spPr>
          <a:xfrm rot="0">
            <a:off x="1896001" y="5844913"/>
            <a:ext cx="4372865" cy="990981"/>
          </a:xfrm>
          <a:prstGeom prst="rect">
            <a:avLst/>
          </a:prstGeom>
        </p:spPr>
        <p:txBody>
          <a:bodyPr anchor="t" rtlCol="false" tIns="0" lIns="0" bIns="0" rIns="0">
            <a:spAutoFit/>
          </a:bodyPr>
          <a:lstStyle/>
          <a:p>
            <a:pPr algn="r" marL="0" indent="0" lvl="0">
              <a:lnSpc>
                <a:spcPts val="4002"/>
              </a:lnSpc>
              <a:spcBef>
                <a:spcPct val="0"/>
              </a:spcBef>
            </a:pPr>
            <a:r>
              <a:rPr lang="en-US" b="true" sz="2900">
                <a:solidFill>
                  <a:srgbClr val="8B73FF"/>
                </a:solidFill>
                <a:latin typeface="Montserrat Medium"/>
                <a:ea typeface="Montserrat Medium"/>
                <a:cs typeface="Montserrat Medium"/>
                <a:sym typeface="Montserrat Medium"/>
              </a:rPr>
              <a:t>Evaluacion y solución de errores</a:t>
            </a:r>
          </a:p>
        </p:txBody>
      </p:sp>
      <p:sp>
        <p:nvSpPr>
          <p:cNvPr name="TextBox 27" id="27"/>
          <p:cNvSpPr txBox="true"/>
          <p:nvPr/>
        </p:nvSpPr>
        <p:spPr>
          <a:xfrm rot="0">
            <a:off x="11763235" y="7025460"/>
            <a:ext cx="4998190" cy="990981"/>
          </a:xfrm>
          <a:prstGeom prst="rect">
            <a:avLst/>
          </a:prstGeom>
        </p:spPr>
        <p:txBody>
          <a:bodyPr anchor="t" rtlCol="false" tIns="0" lIns="0" bIns="0" rIns="0">
            <a:spAutoFit/>
          </a:bodyPr>
          <a:lstStyle/>
          <a:p>
            <a:pPr algn="l" marL="0" indent="0" lvl="0">
              <a:lnSpc>
                <a:spcPts val="4002"/>
              </a:lnSpc>
              <a:spcBef>
                <a:spcPct val="0"/>
              </a:spcBef>
            </a:pPr>
            <a:r>
              <a:rPr lang="en-US" b="true" sz="2900">
                <a:solidFill>
                  <a:srgbClr val="8B73FF"/>
                </a:solidFill>
                <a:latin typeface="Montserrat Medium"/>
                <a:ea typeface="Montserrat Medium"/>
                <a:cs typeface="Montserrat Medium"/>
                <a:sym typeface="Montserrat Medium"/>
              </a:rPr>
              <a:t>Presentacion del proyceto finalizado</a:t>
            </a:r>
          </a:p>
        </p:txBody>
      </p:sp>
      <p:sp>
        <p:nvSpPr>
          <p:cNvPr name="Freeform 28" id="28"/>
          <p:cNvSpPr/>
          <p:nvPr/>
        </p:nvSpPr>
        <p:spPr>
          <a:xfrm flipH="false" flipV="false" rot="0">
            <a:off x="-2519628" y="7712017"/>
            <a:ext cx="6602062" cy="6602062"/>
          </a:xfrm>
          <a:custGeom>
            <a:avLst/>
            <a:gdLst/>
            <a:ahLst/>
            <a:cxnLst/>
            <a:rect r="r" b="b" t="t" l="l"/>
            <a:pathLst>
              <a:path h="6602062" w="6602062">
                <a:moveTo>
                  <a:pt x="0" y="0"/>
                </a:moveTo>
                <a:lnTo>
                  <a:pt x="6602062" y="0"/>
                </a:lnTo>
                <a:lnTo>
                  <a:pt x="6602062" y="6602062"/>
                </a:lnTo>
                <a:lnTo>
                  <a:pt x="0" y="6602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10436461">
            <a:off x="14111851" y="-3920191"/>
            <a:ext cx="6294897" cy="6294897"/>
          </a:xfrm>
          <a:custGeom>
            <a:avLst/>
            <a:gdLst/>
            <a:ahLst/>
            <a:cxnLst/>
            <a:rect r="r" b="b" t="t" l="l"/>
            <a:pathLst>
              <a:path h="6294897" w="6294897">
                <a:moveTo>
                  <a:pt x="0" y="0"/>
                </a:moveTo>
                <a:lnTo>
                  <a:pt x="6294898" y="0"/>
                </a:lnTo>
                <a:lnTo>
                  <a:pt x="6294898" y="6294898"/>
                </a:lnTo>
                <a:lnTo>
                  <a:pt x="0" y="6294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80700" y="2837870"/>
            <a:ext cx="4298021" cy="1962150"/>
          </a:xfrm>
          <a:prstGeom prst="rect">
            <a:avLst/>
          </a:prstGeom>
        </p:spPr>
        <p:txBody>
          <a:bodyPr anchor="t" rtlCol="false" tIns="0" lIns="0" bIns="0" rIns="0">
            <a:spAutoFit/>
          </a:bodyPr>
          <a:lstStyle/>
          <a:p>
            <a:pPr algn="ctr" marL="0" indent="0" lvl="0">
              <a:lnSpc>
                <a:spcPts val="15456"/>
              </a:lnSpc>
              <a:spcBef>
                <a:spcPct val="0"/>
              </a:spcBef>
            </a:pPr>
            <a:r>
              <a:rPr lang="en-US" sz="12880" spc="-322">
                <a:solidFill>
                  <a:srgbClr val="8B73FF"/>
                </a:solidFill>
                <a:latin typeface="Montserrat"/>
                <a:ea typeface="Montserrat"/>
                <a:cs typeface="Montserrat"/>
                <a:sym typeface="Montserrat"/>
              </a:rPr>
              <a:t>25</a:t>
            </a:r>
            <a:r>
              <a:rPr lang="en-US" sz="12880" spc="-322" strike="noStrike" u="none">
                <a:solidFill>
                  <a:srgbClr val="8B73FF"/>
                </a:solidFill>
                <a:latin typeface="Montserrat"/>
                <a:ea typeface="Montserrat"/>
                <a:cs typeface="Montserrat"/>
                <a:sym typeface="Montserrat"/>
              </a:rPr>
              <a:t>%</a:t>
            </a:r>
          </a:p>
        </p:txBody>
      </p:sp>
      <p:pic>
        <p:nvPicPr>
          <p:cNvPr name="Picture 3" id="3"/>
          <p:cNvPicPr>
            <a:picLocks noChangeAspect="true"/>
          </p:cNvPicPr>
          <p:nvPr/>
        </p:nvPicPr>
        <p:blipFill>
          <a:blip r:embed="rId2"/>
          <a:stretch>
            <a:fillRect/>
          </a:stretch>
        </p:blipFill>
        <p:spPr>
          <a:xfrm rot="0">
            <a:off x="3838133" y="4646646"/>
            <a:ext cx="3783154" cy="1301744"/>
          </a:xfrm>
          <a:prstGeom prst="rect">
            <a:avLst/>
          </a:prstGeom>
        </p:spPr>
      </p:pic>
      <p:sp>
        <p:nvSpPr>
          <p:cNvPr name="TextBox 4" id="4"/>
          <p:cNvSpPr txBox="true"/>
          <p:nvPr/>
        </p:nvSpPr>
        <p:spPr>
          <a:xfrm rot="0">
            <a:off x="11002921" y="2837870"/>
            <a:ext cx="4298021" cy="2105025"/>
          </a:xfrm>
          <a:prstGeom prst="rect">
            <a:avLst/>
          </a:prstGeom>
        </p:spPr>
        <p:txBody>
          <a:bodyPr anchor="t" rtlCol="false" tIns="0" lIns="0" bIns="0" rIns="0">
            <a:spAutoFit/>
          </a:bodyPr>
          <a:lstStyle/>
          <a:p>
            <a:pPr algn="ctr" marL="0" indent="0" lvl="0">
              <a:lnSpc>
                <a:spcPts val="16597"/>
              </a:lnSpc>
              <a:spcBef>
                <a:spcPct val="0"/>
              </a:spcBef>
            </a:pPr>
            <a:r>
              <a:rPr lang="en-US" sz="13830" spc="-345">
                <a:solidFill>
                  <a:srgbClr val="8B73FF"/>
                </a:solidFill>
                <a:latin typeface="Montserrat"/>
                <a:ea typeface="Montserrat"/>
                <a:cs typeface="Montserrat"/>
                <a:sym typeface="Montserrat"/>
              </a:rPr>
              <a:t>16</a:t>
            </a:r>
            <a:r>
              <a:rPr lang="en-US" sz="13830" spc="-345" strike="noStrike" u="none">
                <a:solidFill>
                  <a:srgbClr val="8B73FF"/>
                </a:solidFill>
                <a:latin typeface="Montserrat"/>
                <a:ea typeface="Montserrat"/>
                <a:cs typeface="Montserrat"/>
                <a:sym typeface="Montserrat"/>
              </a:rPr>
              <a:t>%</a:t>
            </a:r>
          </a:p>
        </p:txBody>
      </p:sp>
      <p:pic>
        <p:nvPicPr>
          <p:cNvPr name="Picture 5" id="5"/>
          <p:cNvPicPr>
            <a:picLocks noChangeAspect="true"/>
          </p:cNvPicPr>
          <p:nvPr/>
        </p:nvPicPr>
        <p:blipFill>
          <a:blip r:embed="rId3"/>
          <a:stretch>
            <a:fillRect/>
          </a:stretch>
        </p:blipFill>
        <p:spPr>
          <a:xfrm rot="0">
            <a:off x="10784628" y="4545424"/>
            <a:ext cx="4734606" cy="1460319"/>
          </a:xfrm>
          <a:prstGeom prst="rect">
            <a:avLst/>
          </a:prstGeom>
        </p:spPr>
      </p:pic>
      <p:grpSp>
        <p:nvGrpSpPr>
          <p:cNvPr name="Group 6" id="6"/>
          <p:cNvGrpSpPr/>
          <p:nvPr/>
        </p:nvGrpSpPr>
        <p:grpSpPr>
          <a:xfrm rot="0">
            <a:off x="-1543050" y="-54747"/>
            <a:ext cx="2760734" cy="10341747"/>
            <a:chOff x="0" y="0"/>
            <a:chExt cx="727107" cy="2723752"/>
          </a:xfrm>
        </p:grpSpPr>
        <p:sp>
          <p:nvSpPr>
            <p:cNvPr name="Freeform 7" id="7"/>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8B73FF"/>
            </a:solidFill>
          </p:spPr>
        </p:sp>
        <p:sp>
          <p:nvSpPr>
            <p:cNvPr name="TextBox 8" id="8"/>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TextBox 9" id="9"/>
          <p:cNvSpPr txBox="true"/>
          <p:nvPr/>
        </p:nvSpPr>
        <p:spPr>
          <a:xfrm rot="0">
            <a:off x="2284484" y="1488479"/>
            <a:ext cx="6235170" cy="1000125"/>
          </a:xfrm>
          <a:prstGeom prst="rect">
            <a:avLst/>
          </a:prstGeom>
        </p:spPr>
        <p:txBody>
          <a:bodyPr anchor="t" rtlCol="false" tIns="0" lIns="0" bIns="0" rIns="0">
            <a:spAutoFit/>
          </a:bodyPr>
          <a:lstStyle/>
          <a:p>
            <a:pPr algn="l" marL="0" indent="0" lvl="0">
              <a:lnSpc>
                <a:spcPts val="7884"/>
              </a:lnSpc>
              <a:spcBef>
                <a:spcPct val="0"/>
              </a:spcBef>
            </a:pPr>
            <a:r>
              <a:rPr lang="en-US" b="true" sz="6570" spc="-164">
                <a:solidFill>
                  <a:srgbClr val="8B73FF"/>
                </a:solidFill>
                <a:latin typeface="Montserrat Bold"/>
                <a:ea typeface="Montserrat Bold"/>
                <a:cs typeface="Montserrat Bold"/>
                <a:sym typeface="Montserrat Bold"/>
              </a:rPr>
              <a:t>E</a:t>
            </a:r>
            <a:r>
              <a:rPr lang="en-US" b="true" sz="6570" spc="-164" strike="noStrike" u="none">
                <a:solidFill>
                  <a:srgbClr val="8B73FF"/>
                </a:solidFill>
                <a:latin typeface="Montserrat Bold"/>
                <a:ea typeface="Montserrat Bold"/>
                <a:cs typeface="Montserrat Bold"/>
                <a:sym typeface="Montserrat Bold"/>
              </a:rPr>
              <a:t>stadística</a:t>
            </a:r>
          </a:p>
        </p:txBody>
      </p:sp>
      <p:sp>
        <p:nvSpPr>
          <p:cNvPr name="TextBox 10" id="10"/>
          <p:cNvSpPr txBox="true"/>
          <p:nvPr/>
        </p:nvSpPr>
        <p:spPr>
          <a:xfrm rot="0">
            <a:off x="3867048" y="5999170"/>
            <a:ext cx="3725325" cy="1429069"/>
          </a:xfrm>
          <a:prstGeom prst="rect">
            <a:avLst/>
          </a:prstGeom>
        </p:spPr>
        <p:txBody>
          <a:bodyPr anchor="t" rtlCol="false" tIns="0" lIns="0" bIns="0" rIns="0">
            <a:spAutoFit/>
          </a:bodyPr>
          <a:lstStyle/>
          <a:p>
            <a:pPr algn="l" marL="0" indent="0" lvl="0">
              <a:lnSpc>
                <a:spcPts val="2855"/>
              </a:lnSpc>
              <a:spcBef>
                <a:spcPct val="0"/>
              </a:spcBef>
            </a:pPr>
            <a:r>
              <a:rPr lang="en-US" b="true" sz="2069">
                <a:solidFill>
                  <a:srgbClr val="8B73FF"/>
                </a:solidFill>
                <a:latin typeface="Montserrat Medium"/>
                <a:ea typeface="Montserrat Medium"/>
                <a:cs typeface="Montserrat Medium"/>
                <a:sym typeface="Montserrat Medium"/>
              </a:rPr>
              <a:t>Según un reportaje de T13 “Cerca del  25% de los chilenos sufre algún grado de necesidad visual”</a:t>
            </a:r>
          </a:p>
        </p:txBody>
      </p:sp>
      <p:sp>
        <p:nvSpPr>
          <p:cNvPr name="TextBox 11" id="11"/>
          <p:cNvSpPr txBox="true"/>
          <p:nvPr/>
        </p:nvSpPr>
        <p:spPr>
          <a:xfrm rot="0">
            <a:off x="11179179" y="5896943"/>
            <a:ext cx="3986634" cy="2458361"/>
          </a:xfrm>
          <a:prstGeom prst="rect">
            <a:avLst/>
          </a:prstGeom>
        </p:spPr>
        <p:txBody>
          <a:bodyPr anchor="t" rtlCol="false" tIns="0" lIns="0" bIns="0" rIns="0">
            <a:spAutoFit/>
          </a:bodyPr>
          <a:lstStyle/>
          <a:p>
            <a:pPr algn="l" marL="0" indent="0" lvl="0">
              <a:lnSpc>
                <a:spcPts val="2820"/>
              </a:lnSpc>
              <a:spcBef>
                <a:spcPct val="0"/>
              </a:spcBef>
            </a:pPr>
            <a:r>
              <a:rPr lang="en-US" b="true" sz="2043">
                <a:solidFill>
                  <a:srgbClr val="8B73FF"/>
                </a:solidFill>
                <a:latin typeface="Montserrat Medium"/>
                <a:ea typeface="Montserrat Medium"/>
                <a:cs typeface="Montserrat Medium"/>
                <a:sym typeface="Montserrat Medium"/>
              </a:rPr>
              <a:t>Por lo cual, se estimaría que según la cantidad de habitantes de la región metropolitana un 16% aproximadamente sufriría algún grado de necesidad visual</a:t>
            </a:r>
          </a:p>
        </p:txBody>
      </p:sp>
      <p:sp>
        <p:nvSpPr>
          <p:cNvPr name="TextBox 12" id="12"/>
          <p:cNvSpPr txBox="true"/>
          <p:nvPr/>
        </p:nvSpPr>
        <p:spPr>
          <a:xfrm rot="0">
            <a:off x="1340665" y="8637915"/>
            <a:ext cx="8412177" cy="647128"/>
          </a:xfrm>
          <a:prstGeom prst="rect">
            <a:avLst/>
          </a:prstGeom>
        </p:spPr>
        <p:txBody>
          <a:bodyPr anchor="t" rtlCol="false" tIns="0" lIns="0" bIns="0" rIns="0">
            <a:spAutoFit/>
          </a:bodyPr>
          <a:lstStyle/>
          <a:p>
            <a:pPr algn="l" marL="0" indent="0" lvl="0">
              <a:lnSpc>
                <a:spcPts val="1759"/>
              </a:lnSpc>
              <a:spcBef>
                <a:spcPct val="0"/>
              </a:spcBef>
            </a:pPr>
            <a:r>
              <a:rPr lang="en-US" b="true" sz="1275">
                <a:solidFill>
                  <a:srgbClr val="8B73FF"/>
                </a:solidFill>
                <a:latin typeface="Montserrat Medium"/>
                <a:ea typeface="Montserrat Medium"/>
                <a:cs typeface="Montserrat Medium"/>
                <a:sym typeface="Montserrat Medium"/>
              </a:rPr>
              <a:t>T. (s. f.). Expertos proyectan que el 50% de los chilenos tendrá alguna necesidad visual para el año 2050. https://www.facebook.com/teletrece. https://www.t13.cl/noticia/nacional/el-50-chilenos-tendra-alguna-necesidad-visual-para-ano-2050-24-5-2023</a:t>
            </a:r>
          </a:p>
        </p:txBody>
      </p:sp>
      <p:sp>
        <p:nvSpPr>
          <p:cNvPr name="TextBox 13" id="13"/>
          <p:cNvSpPr txBox="true"/>
          <p:nvPr/>
        </p:nvSpPr>
        <p:spPr>
          <a:xfrm rot="0">
            <a:off x="9875823" y="8475026"/>
            <a:ext cx="8412177" cy="940246"/>
          </a:xfrm>
          <a:prstGeom prst="rect">
            <a:avLst/>
          </a:prstGeom>
        </p:spPr>
        <p:txBody>
          <a:bodyPr anchor="t" rtlCol="false" tIns="0" lIns="0" bIns="0" rIns="0">
            <a:spAutoFit/>
          </a:bodyPr>
          <a:lstStyle/>
          <a:p>
            <a:pPr algn="l">
              <a:lnSpc>
                <a:spcPts val="1889"/>
              </a:lnSpc>
            </a:pPr>
            <a:r>
              <a:rPr lang="en-US" b="true" sz="1369">
                <a:solidFill>
                  <a:srgbClr val="8B73FF"/>
                </a:solidFill>
                <a:latin typeface="Montserrat Medium"/>
                <a:ea typeface="Montserrat Medium"/>
                <a:cs typeface="Montserrat Medium"/>
                <a:sym typeface="Montserrat Medium"/>
              </a:rPr>
              <a:t>Telefónicas, T.-. E. (2024, 25 agosto). Población de Chile en 2024. Telencuestas. https://telencuestas.com/censos-de-poblacion/chile/2024</a:t>
            </a:r>
          </a:p>
          <a:p>
            <a:pPr algn="l" marL="0" indent="0" lvl="0">
              <a:lnSpc>
                <a:spcPts val="1889"/>
              </a:lnSpc>
              <a:spcBef>
                <a:spcPct val="0"/>
              </a:spcBef>
            </a:pPr>
            <a:r>
              <a:rPr lang="en-US" b="true" sz="1369">
                <a:solidFill>
                  <a:srgbClr val="8B73FF"/>
                </a:solidFill>
                <a:latin typeface="Montserrat Medium"/>
                <a:ea typeface="Montserrat Medium"/>
                <a:cs typeface="Montserrat Medium"/>
                <a:sym typeface="Montserrat Medium"/>
              </a:rPr>
              <a:t>Proyecciones de población. (s. f.). Default. https://www.ine.gob.cl/estadisticas/sociales/demografia-y-vitales/proyecciones-de-poblacion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DAGP9FH5_e0</dc:identifier>
  <dcterms:modified xsi:type="dcterms:W3CDTF">2011-08-01T06:04:30Z</dcterms:modified>
  <cp:revision>1</cp:revision>
  <dc:title>Presentacion propuesta de proyecto corporativo moderno azul</dc:title>
</cp:coreProperties>
</file>