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Montserrat"/>
      <p:bold r:id="rId16"/>
      <p:boldItalic r:id="rId17"/>
    </p:embeddedFont>
    <p:embeddedFont>
      <p:font typeface="Montserrat Medium"/>
      <p:regular r:id="rId18"/>
      <p:bold r:id="rId19"/>
      <p:italic r:id="rId20"/>
      <p:boldItalic r:id="rId21"/>
    </p:embeddedFont>
    <p:embeddedFont>
      <p:font typeface="Montserrat Light"/>
      <p:regular r:id="rId22"/>
      <p:bold r:id="rId23"/>
      <p:italic r:id="rId24"/>
      <p:boldItalic r:id="rId25"/>
    </p:embeddedFont>
    <p:embeddedFont>
      <p:font typeface="DM Sans"/>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jTpmpOl15QT3M1Op/YbXb3AzQJ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MontserratLight-regular.fntdata"/><Relationship Id="rId21" Type="http://schemas.openxmlformats.org/officeDocument/2006/relationships/font" Target="fonts/MontserratMedium-boldItalic.fntdata"/><Relationship Id="rId24" Type="http://schemas.openxmlformats.org/officeDocument/2006/relationships/font" Target="fonts/MontserratLight-italic.fntdata"/><Relationship Id="rId23" Type="http://schemas.openxmlformats.org/officeDocument/2006/relationships/font" Target="fonts/Montserrat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MontserratLight-boldItalic.fntdata"/><Relationship Id="rId28" Type="http://customschemas.google.com/relationships/presentationmetadata" Target="metadata"/><Relationship Id="rId27"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Italic.fntdata"/><Relationship Id="rId16" Type="http://schemas.openxmlformats.org/officeDocument/2006/relationships/font" Target="fonts/Montserrat-bold.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9.jpg"/><Relationship Id="rId6" Type="http://schemas.openxmlformats.org/officeDocument/2006/relationships/image" Target="../media/image6.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13.png"/><Relationship Id="rId7"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gif"/><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rot="-5400000">
            <a:off x="11302131" y="4064539"/>
            <a:ext cx="11958151" cy="2110149"/>
            <a:chOff x="0" y="-47625"/>
            <a:chExt cx="3149472" cy="555760"/>
          </a:xfrm>
        </p:grpSpPr>
        <p:sp>
          <p:nvSpPr>
            <p:cNvPr id="85" name="Google Shape;85;p1"/>
            <p:cNvSpPr/>
            <p:nvPr/>
          </p:nvSpPr>
          <p:spPr>
            <a:xfrm>
              <a:off x="0" y="0"/>
              <a:ext cx="3149472" cy="508135"/>
            </a:xfrm>
            <a:custGeom>
              <a:rect b="b" l="l" r="r" t="t"/>
              <a:pathLst>
                <a:path extrusionOk="0" h="508135" w="3149472">
                  <a:moveTo>
                    <a:pt x="0" y="0"/>
                  </a:moveTo>
                  <a:lnTo>
                    <a:pt x="3149472" y="0"/>
                  </a:lnTo>
                  <a:lnTo>
                    <a:pt x="3149472" y="508135"/>
                  </a:lnTo>
                  <a:lnTo>
                    <a:pt x="0" y="508135"/>
                  </a:lnTo>
                  <a:close/>
                </a:path>
              </a:pathLst>
            </a:custGeom>
            <a:solidFill>
              <a:srgbClr val="895AEF"/>
            </a:solidFill>
            <a:ln>
              <a:noFill/>
            </a:ln>
          </p:spPr>
        </p:sp>
        <p:sp>
          <p:nvSpPr>
            <p:cNvPr id="86" name="Google Shape;86;p1"/>
            <p:cNvSpPr txBox="1"/>
            <p:nvPr/>
          </p:nvSpPr>
          <p:spPr>
            <a:xfrm>
              <a:off x="0" y="-47625"/>
              <a:ext cx="3149472" cy="555760"/>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rect b="b" l="l" r="r" t="t"/>
            <a:pathLst>
              <a:path extrusionOk="0" h="2647750" w="2647750">
                <a:moveTo>
                  <a:pt x="0" y="0"/>
                </a:moveTo>
                <a:lnTo>
                  <a:pt x="2647750" y="0"/>
                </a:lnTo>
                <a:lnTo>
                  <a:pt x="2647750" y="2647750"/>
                </a:lnTo>
                <a:lnTo>
                  <a:pt x="0" y="2647750"/>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0378499" y="649480"/>
            <a:ext cx="7519437" cy="8987929"/>
          </a:xfrm>
          <a:custGeom>
            <a:rect b="b" l="l" r="r" t="t"/>
            <a:pathLst>
              <a:path extrusionOk="0"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rotWithShape="1">
            <a:blip r:embed="rId4">
              <a:alphaModFix/>
            </a:blip>
            <a:stretch>
              <a:fillRect b="0" l="-9782" r="-9781"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1028700" y="6024937"/>
            <a:ext cx="6648474" cy="3124025"/>
          </a:xfrm>
          <a:prstGeom prst="rect">
            <a:avLst/>
          </a:prstGeom>
          <a:noFill/>
          <a:ln>
            <a:noFill/>
          </a:ln>
        </p:spPr>
        <p:txBody>
          <a:bodyPr anchorCtr="0" anchor="t" bIns="0" lIns="0" spcFirstLastPara="1" rIns="0" wrap="square" tIns="0">
            <a:spAutoFit/>
          </a:bodyPr>
          <a:lstStyle/>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Equipo:</a:t>
            </a:r>
            <a:endParaRPr/>
          </a:p>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Carlos Ruiz.</a:t>
            </a:r>
            <a:endParaRPr/>
          </a:p>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Scarlet Matus.</a:t>
            </a:r>
            <a:endParaRPr/>
          </a:p>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Belén Domínguez</a:t>
            </a:r>
            <a:endParaRPr/>
          </a:p>
          <a:p>
            <a:pPr indent="0" lvl="0" marL="0" marR="0" rtl="0" algn="l">
              <a:lnSpc>
                <a:spcPct val="123025"/>
              </a:lnSpc>
              <a:spcBef>
                <a:spcPts val="0"/>
              </a:spcBef>
              <a:spcAft>
                <a:spcPts val="0"/>
              </a:spcAft>
              <a:buNone/>
            </a:pPr>
            <a:r>
              <a:t/>
            </a:r>
            <a:endParaRPr b="1" i="0" sz="2545" u="none" cap="none" strike="noStrike">
              <a:solidFill>
                <a:srgbClr val="6866E1"/>
              </a:solidFill>
              <a:latin typeface="Montserrat"/>
              <a:ea typeface="Montserrat"/>
              <a:cs typeface="Montserrat"/>
              <a:sym typeface="Montserrat"/>
            </a:endParaRPr>
          </a:p>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Docente:</a:t>
            </a:r>
            <a:endParaRPr/>
          </a:p>
          <a:p>
            <a:pPr indent="0" lvl="0" marL="0" marR="0" rtl="0" algn="l">
              <a:lnSpc>
                <a:spcPct val="123025"/>
              </a:lnSpc>
              <a:spcBef>
                <a:spcPts val="0"/>
              </a:spcBef>
              <a:spcAft>
                <a:spcPts val="0"/>
              </a:spcAft>
              <a:buNone/>
            </a:pPr>
            <a:r>
              <a:rPr b="1" i="0" lang="en-US" sz="2545" u="none" cap="none" strike="noStrike">
                <a:solidFill>
                  <a:srgbClr val="6866E1"/>
                </a:solidFill>
                <a:latin typeface="Montserrat"/>
                <a:ea typeface="Montserrat"/>
                <a:cs typeface="Montserrat"/>
                <a:sym typeface="Montserrat"/>
              </a:rPr>
              <a:t>Helton Bustos</a:t>
            </a:r>
            <a:endParaRPr/>
          </a:p>
          <a:p>
            <a:pPr indent="0" lvl="0" marL="0" marR="0" rtl="0" algn="l">
              <a:lnSpc>
                <a:spcPct val="123025"/>
              </a:lnSpc>
              <a:spcBef>
                <a:spcPts val="0"/>
              </a:spcBef>
              <a:spcAft>
                <a:spcPts val="0"/>
              </a:spcAft>
              <a:buNone/>
            </a:pPr>
            <a:r>
              <a:t/>
            </a:r>
            <a:endParaRPr b="1" i="0" sz="2545" u="none" cap="none" strike="noStrike">
              <a:solidFill>
                <a:srgbClr val="6866E1"/>
              </a:solidFill>
              <a:latin typeface="Montserrat"/>
              <a:ea typeface="Montserrat"/>
              <a:cs typeface="Montserrat"/>
              <a:sym typeface="Montserrat"/>
            </a:endParaRPr>
          </a:p>
        </p:txBody>
      </p:sp>
      <p:sp>
        <p:nvSpPr>
          <p:cNvPr id="90" name="Google Shape;90;p1"/>
          <p:cNvSpPr/>
          <p:nvPr/>
        </p:nvSpPr>
        <p:spPr>
          <a:xfrm>
            <a:off x="-734256" y="8771640"/>
            <a:ext cx="2647750" cy="2647750"/>
          </a:xfrm>
          <a:custGeom>
            <a:rect b="b" l="l" r="r" t="t"/>
            <a:pathLst>
              <a:path extrusionOk="0" h="2647750" w="2647750">
                <a:moveTo>
                  <a:pt x="0" y="0"/>
                </a:moveTo>
                <a:lnTo>
                  <a:pt x="2647751" y="0"/>
                </a:lnTo>
                <a:lnTo>
                  <a:pt x="2647751" y="2647751"/>
                </a:lnTo>
                <a:lnTo>
                  <a:pt x="0" y="2647751"/>
                </a:lnTo>
                <a:lnTo>
                  <a:pt x="0" y="0"/>
                </a:lnTo>
                <a:close/>
              </a:path>
            </a:pathLst>
          </a:custGeom>
          <a:blipFill rotWithShape="1">
            <a:blip r:embed="rId3">
              <a:alphaModFix/>
            </a:blip>
            <a:stretch>
              <a:fillRect b="0" l="0" r="0" t="0"/>
            </a:stretch>
          </a:blipFill>
          <a:ln>
            <a:noFill/>
          </a:ln>
        </p:spPr>
      </p:sp>
      <p:sp>
        <p:nvSpPr>
          <p:cNvPr id="91" name="Google Shape;91;p1"/>
          <p:cNvSpPr txBox="1"/>
          <p:nvPr/>
        </p:nvSpPr>
        <p:spPr>
          <a:xfrm>
            <a:off x="1028700" y="2673840"/>
            <a:ext cx="8115300" cy="27146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i="0" lang="en-US" sz="3600" u="none" cap="none" strike="noStrike">
                <a:solidFill>
                  <a:srgbClr val="6866E1"/>
                </a:solidFill>
                <a:latin typeface="Montserrat"/>
                <a:ea typeface="Montserrat"/>
                <a:cs typeface="Montserrat"/>
                <a:sym typeface="Montserrat"/>
              </a:rPr>
              <a:t>Desarrollo de una Aplicación Móvil para la Comparación y Compra de Lentes:</a:t>
            </a:r>
            <a:endParaRPr/>
          </a:p>
          <a:p>
            <a:pPr indent="0" lvl="0" marL="0" marR="0" rtl="0" algn="just">
              <a:lnSpc>
                <a:spcPct val="120000"/>
              </a:lnSpc>
              <a:spcBef>
                <a:spcPts val="0"/>
              </a:spcBef>
              <a:spcAft>
                <a:spcPts val="0"/>
              </a:spcAft>
              <a:buNone/>
            </a:pPr>
            <a:r>
              <a:rPr b="1" i="0" lang="en-US" sz="3600" u="none" cap="none" strike="noStrike">
                <a:solidFill>
                  <a:srgbClr val="6866E1"/>
                </a:solidFill>
                <a:latin typeface="Montserrat"/>
                <a:ea typeface="Montserrat"/>
                <a:cs typeface="Montserrat"/>
                <a:sym typeface="Montserrat"/>
              </a:rPr>
              <a:t>Integración de Múltiples Tiendas y Algoritmos de Recomendación.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73FF"/>
        </a:solidFill>
      </p:bgPr>
    </p:bg>
    <p:spTree>
      <p:nvGrpSpPr>
        <p:cNvPr id="272" name="Shape 272"/>
        <p:cNvGrpSpPr/>
        <p:nvPr/>
      </p:nvGrpSpPr>
      <p:grpSpPr>
        <a:xfrm>
          <a:off x="0" y="0"/>
          <a:ext cx="0" cy="0"/>
          <a:chOff x="0" y="0"/>
          <a:chExt cx="0" cy="0"/>
        </a:xfrm>
      </p:grpSpPr>
      <p:sp>
        <p:nvSpPr>
          <p:cNvPr id="273" name="Google Shape;273;p10"/>
          <p:cNvSpPr/>
          <p:nvPr/>
        </p:nvSpPr>
        <p:spPr>
          <a:xfrm>
            <a:off x="16683520" y="1590911"/>
            <a:ext cx="2651835" cy="2651835"/>
          </a:xfrm>
          <a:custGeom>
            <a:rect b="b" l="l" r="r" t="t"/>
            <a:pathLst>
              <a:path extrusionOk="0" h="2651835" w="2651835">
                <a:moveTo>
                  <a:pt x="0" y="0"/>
                </a:moveTo>
                <a:lnTo>
                  <a:pt x="2651835" y="0"/>
                </a:lnTo>
                <a:lnTo>
                  <a:pt x="2651835" y="2651835"/>
                </a:lnTo>
                <a:lnTo>
                  <a:pt x="0" y="2651835"/>
                </a:lnTo>
                <a:lnTo>
                  <a:pt x="0" y="0"/>
                </a:lnTo>
                <a:close/>
              </a:path>
            </a:pathLst>
          </a:custGeom>
          <a:blipFill rotWithShape="1">
            <a:blip r:embed="rId3">
              <a:alphaModFix amt="20999"/>
            </a:blip>
            <a:stretch>
              <a:fillRect b="0" l="0" r="0" t="0"/>
            </a:stretch>
          </a:blipFill>
          <a:ln>
            <a:noFill/>
          </a:ln>
        </p:spPr>
      </p:sp>
      <p:sp>
        <p:nvSpPr>
          <p:cNvPr id="274" name="Google Shape;274;p10"/>
          <p:cNvSpPr txBox="1"/>
          <p:nvPr/>
        </p:nvSpPr>
        <p:spPr>
          <a:xfrm>
            <a:off x="3733074" y="4295775"/>
            <a:ext cx="11998500" cy="1697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11027" u="none" cap="none" strike="noStrike">
                <a:solidFill>
                  <a:srgbClr val="FFFFFF"/>
                </a:solidFill>
                <a:latin typeface="Montserrat"/>
                <a:ea typeface="Montserrat"/>
                <a:cs typeface="Montserrat"/>
                <a:sym typeface="Montserrat"/>
              </a:rPr>
              <a:t>Muchas Gracias</a:t>
            </a:r>
            <a:endParaRPr/>
          </a:p>
        </p:txBody>
      </p:sp>
      <p:sp>
        <p:nvSpPr>
          <p:cNvPr id="275" name="Google Shape;275;p10"/>
          <p:cNvSpPr/>
          <p:nvPr/>
        </p:nvSpPr>
        <p:spPr>
          <a:xfrm>
            <a:off x="-789475" y="-570381"/>
            <a:ext cx="2651835" cy="2651835"/>
          </a:xfrm>
          <a:custGeom>
            <a:rect b="b" l="l" r="r" t="t"/>
            <a:pathLst>
              <a:path extrusionOk="0" h="2651835" w="2651835">
                <a:moveTo>
                  <a:pt x="0" y="0"/>
                </a:moveTo>
                <a:lnTo>
                  <a:pt x="2651836" y="0"/>
                </a:lnTo>
                <a:lnTo>
                  <a:pt x="2651836" y="2651835"/>
                </a:lnTo>
                <a:lnTo>
                  <a:pt x="0" y="2651835"/>
                </a:lnTo>
                <a:lnTo>
                  <a:pt x="0" y="0"/>
                </a:lnTo>
                <a:close/>
              </a:path>
            </a:pathLst>
          </a:custGeom>
          <a:blipFill rotWithShape="1">
            <a:blip r:embed="rId3">
              <a:alphaModFix amt="20999"/>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2"/>
          <p:cNvGrpSpPr/>
          <p:nvPr/>
        </p:nvGrpSpPr>
        <p:grpSpPr>
          <a:xfrm>
            <a:off x="2986667" y="2983770"/>
            <a:ext cx="2613061" cy="2711880"/>
            <a:chOff x="0" y="-38100"/>
            <a:chExt cx="991873" cy="1029383"/>
          </a:xfrm>
        </p:grpSpPr>
        <p:sp>
          <p:nvSpPr>
            <p:cNvPr id="97" name="Google Shape;97;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98" name="Google Shape;98;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9" name="Google Shape;99;p2"/>
          <p:cNvCxnSpPr/>
          <p:nvPr/>
        </p:nvCxnSpPr>
        <p:spPr>
          <a:xfrm>
            <a:off x="3133964" y="4640463"/>
            <a:ext cx="2203125" cy="0"/>
          </a:xfrm>
          <a:prstGeom prst="straightConnector1">
            <a:avLst/>
          </a:prstGeom>
          <a:noFill/>
          <a:ln cap="flat" cmpd="sng" w="38100">
            <a:solidFill>
              <a:srgbClr val="FFFFFF"/>
            </a:solidFill>
            <a:prstDash val="solid"/>
            <a:round/>
            <a:headEnd len="sm" w="sm" type="none"/>
            <a:tailEnd len="sm" w="sm" type="none"/>
          </a:ln>
        </p:spPr>
      </p:cxnSp>
      <p:grpSp>
        <p:nvGrpSpPr>
          <p:cNvPr id="100" name="Google Shape;100;p2"/>
          <p:cNvGrpSpPr/>
          <p:nvPr/>
        </p:nvGrpSpPr>
        <p:grpSpPr>
          <a:xfrm>
            <a:off x="5844564" y="2983770"/>
            <a:ext cx="2613061" cy="2711880"/>
            <a:chOff x="0" y="-38100"/>
            <a:chExt cx="991873" cy="1029383"/>
          </a:xfrm>
        </p:grpSpPr>
        <p:sp>
          <p:nvSpPr>
            <p:cNvPr id="101" name="Google Shape;101;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102" name="Google Shape;102;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3" name="Google Shape;103;p2"/>
          <p:cNvCxnSpPr/>
          <p:nvPr/>
        </p:nvCxnSpPr>
        <p:spPr>
          <a:xfrm>
            <a:off x="5991861" y="4640463"/>
            <a:ext cx="2203125" cy="0"/>
          </a:xfrm>
          <a:prstGeom prst="straightConnector1">
            <a:avLst/>
          </a:prstGeom>
          <a:noFill/>
          <a:ln cap="flat" cmpd="sng" w="38100">
            <a:solidFill>
              <a:srgbClr val="FFFFFF"/>
            </a:solidFill>
            <a:prstDash val="solid"/>
            <a:round/>
            <a:headEnd len="sm" w="sm" type="none"/>
            <a:tailEnd len="sm" w="sm" type="none"/>
          </a:ln>
        </p:spPr>
      </p:cxnSp>
      <p:grpSp>
        <p:nvGrpSpPr>
          <p:cNvPr id="104" name="Google Shape;104;p2"/>
          <p:cNvGrpSpPr/>
          <p:nvPr/>
        </p:nvGrpSpPr>
        <p:grpSpPr>
          <a:xfrm>
            <a:off x="2986667" y="5770361"/>
            <a:ext cx="2613061" cy="2711880"/>
            <a:chOff x="0" y="-38100"/>
            <a:chExt cx="991873" cy="1029383"/>
          </a:xfrm>
        </p:grpSpPr>
        <p:sp>
          <p:nvSpPr>
            <p:cNvPr id="105" name="Google Shape;105;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106" name="Google Shape;106;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7" name="Google Shape;107;p2"/>
          <p:cNvCxnSpPr/>
          <p:nvPr/>
        </p:nvCxnSpPr>
        <p:spPr>
          <a:xfrm>
            <a:off x="3133964" y="7427054"/>
            <a:ext cx="2203125" cy="0"/>
          </a:xfrm>
          <a:prstGeom prst="straightConnector1">
            <a:avLst/>
          </a:prstGeom>
          <a:noFill/>
          <a:ln cap="flat" cmpd="sng" w="38100">
            <a:solidFill>
              <a:srgbClr val="FFFFFF"/>
            </a:solidFill>
            <a:prstDash val="solid"/>
            <a:round/>
            <a:headEnd len="sm" w="sm" type="none"/>
            <a:tailEnd len="sm" w="sm" type="none"/>
          </a:ln>
        </p:spPr>
      </p:cxnSp>
      <p:grpSp>
        <p:nvGrpSpPr>
          <p:cNvPr id="108" name="Google Shape;108;p2"/>
          <p:cNvGrpSpPr/>
          <p:nvPr/>
        </p:nvGrpSpPr>
        <p:grpSpPr>
          <a:xfrm>
            <a:off x="5844564" y="5770361"/>
            <a:ext cx="2613061" cy="2711880"/>
            <a:chOff x="0" y="-38100"/>
            <a:chExt cx="991873" cy="1029383"/>
          </a:xfrm>
        </p:grpSpPr>
        <p:sp>
          <p:nvSpPr>
            <p:cNvPr id="109" name="Google Shape;109;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110" name="Google Shape;110;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1" name="Google Shape;111;p2"/>
          <p:cNvCxnSpPr/>
          <p:nvPr/>
        </p:nvCxnSpPr>
        <p:spPr>
          <a:xfrm>
            <a:off x="5991861" y="7427054"/>
            <a:ext cx="2203125" cy="0"/>
          </a:xfrm>
          <a:prstGeom prst="straightConnector1">
            <a:avLst/>
          </a:prstGeom>
          <a:noFill/>
          <a:ln cap="flat" cmpd="sng" w="38100">
            <a:solidFill>
              <a:srgbClr val="FFFFFF"/>
            </a:solidFill>
            <a:prstDash val="solid"/>
            <a:round/>
            <a:headEnd len="sm" w="sm" type="none"/>
            <a:tailEnd len="sm" w="sm" type="none"/>
          </a:ln>
        </p:spPr>
      </p:cxnSp>
      <p:sp>
        <p:nvSpPr>
          <p:cNvPr id="112" name="Google Shape;112;p2"/>
          <p:cNvSpPr/>
          <p:nvPr/>
        </p:nvSpPr>
        <p:spPr>
          <a:xfrm>
            <a:off x="11055697" y="1054826"/>
            <a:ext cx="6992751" cy="8074770"/>
          </a:xfrm>
          <a:custGeom>
            <a:rect b="b" l="l" r="r" t="t"/>
            <a:pathLst>
              <a:path extrusionOk="0"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A2FE5"/>
          </a:solidFill>
          <a:ln cap="flat" cmpd="sng" w="12700">
            <a:solidFill>
              <a:srgbClr val="000000"/>
            </a:solidFill>
            <a:prstDash val="solid"/>
            <a:round/>
            <a:headEnd len="sm" w="sm" type="none"/>
            <a:tailEnd len="sm" w="sm" type="none"/>
          </a:ln>
        </p:spPr>
      </p:sp>
      <p:grpSp>
        <p:nvGrpSpPr>
          <p:cNvPr id="113" name="Google Shape;113;p2"/>
          <p:cNvGrpSpPr/>
          <p:nvPr/>
        </p:nvGrpSpPr>
        <p:grpSpPr>
          <a:xfrm>
            <a:off x="8705275" y="2983770"/>
            <a:ext cx="2613061" cy="2711880"/>
            <a:chOff x="0" y="-38100"/>
            <a:chExt cx="991873" cy="1029383"/>
          </a:xfrm>
        </p:grpSpPr>
        <p:sp>
          <p:nvSpPr>
            <p:cNvPr id="114" name="Google Shape;114;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115" name="Google Shape;115;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6" name="Google Shape;116;p2"/>
          <p:cNvCxnSpPr/>
          <p:nvPr/>
        </p:nvCxnSpPr>
        <p:spPr>
          <a:xfrm>
            <a:off x="8852572" y="4640463"/>
            <a:ext cx="2203125" cy="0"/>
          </a:xfrm>
          <a:prstGeom prst="straightConnector1">
            <a:avLst/>
          </a:prstGeom>
          <a:noFill/>
          <a:ln cap="flat" cmpd="sng" w="38100">
            <a:solidFill>
              <a:srgbClr val="FFFFFF"/>
            </a:solidFill>
            <a:prstDash val="solid"/>
            <a:round/>
            <a:headEnd len="sm" w="sm" type="none"/>
            <a:tailEnd len="sm" w="sm" type="none"/>
          </a:ln>
        </p:spPr>
      </p:cxnSp>
      <p:grpSp>
        <p:nvGrpSpPr>
          <p:cNvPr id="117" name="Google Shape;117;p2"/>
          <p:cNvGrpSpPr/>
          <p:nvPr/>
        </p:nvGrpSpPr>
        <p:grpSpPr>
          <a:xfrm>
            <a:off x="8705275" y="5770361"/>
            <a:ext cx="2613061" cy="2711880"/>
            <a:chOff x="0" y="-38100"/>
            <a:chExt cx="991873" cy="1029383"/>
          </a:xfrm>
        </p:grpSpPr>
        <p:sp>
          <p:nvSpPr>
            <p:cNvPr id="118" name="Google Shape;118;p2"/>
            <p:cNvSpPr/>
            <p:nvPr/>
          </p:nvSpPr>
          <p:spPr>
            <a:xfrm>
              <a:off x="0" y="0"/>
              <a:ext cx="991873" cy="991283"/>
            </a:xfrm>
            <a:custGeom>
              <a:rect b="b" l="l" r="r" t="t"/>
              <a:pathLst>
                <a:path extrusionOk="0" h="991283" w="991873">
                  <a:moveTo>
                    <a:pt x="0" y="0"/>
                  </a:moveTo>
                  <a:lnTo>
                    <a:pt x="991873" y="0"/>
                  </a:lnTo>
                  <a:lnTo>
                    <a:pt x="991873" y="991283"/>
                  </a:lnTo>
                  <a:lnTo>
                    <a:pt x="0" y="991283"/>
                  </a:lnTo>
                  <a:close/>
                </a:path>
              </a:pathLst>
            </a:custGeom>
            <a:solidFill>
              <a:srgbClr val="5A2FE5"/>
            </a:solidFill>
            <a:ln cap="sq" cmpd="sng" w="9525">
              <a:solidFill>
                <a:srgbClr val="FFFFFF"/>
              </a:solidFill>
              <a:prstDash val="solid"/>
              <a:miter lim="8000"/>
              <a:headEnd len="sm" w="sm" type="none"/>
              <a:tailEnd len="sm" w="sm" type="none"/>
            </a:ln>
          </p:spPr>
        </p:sp>
        <p:sp>
          <p:nvSpPr>
            <p:cNvPr id="119" name="Google Shape;119;p2"/>
            <p:cNvSpPr txBox="1"/>
            <p:nvPr/>
          </p:nvSpPr>
          <p:spPr>
            <a:xfrm>
              <a:off x="0" y="-38100"/>
              <a:ext cx="991873" cy="1029383"/>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2"/>
          <p:cNvSpPr/>
          <p:nvPr/>
        </p:nvSpPr>
        <p:spPr>
          <a:xfrm>
            <a:off x="11428807" y="1836645"/>
            <a:ext cx="6246530" cy="6511131"/>
          </a:xfrm>
          <a:custGeom>
            <a:rect b="b" l="l" r="r" t="t"/>
            <a:pathLst>
              <a:path extrusionOk="0" h="791947" w="759763">
                <a:moveTo>
                  <a:pt x="379882" y="0"/>
                </a:moveTo>
                <a:lnTo>
                  <a:pt x="759763" y="203200"/>
                </a:lnTo>
                <a:lnTo>
                  <a:pt x="759763" y="588747"/>
                </a:lnTo>
                <a:lnTo>
                  <a:pt x="379882" y="791947"/>
                </a:lnTo>
                <a:lnTo>
                  <a:pt x="0" y="588747"/>
                </a:lnTo>
                <a:lnTo>
                  <a:pt x="0" y="203200"/>
                </a:lnTo>
                <a:lnTo>
                  <a:pt x="379882" y="0"/>
                </a:lnTo>
                <a:close/>
              </a:path>
            </a:pathLst>
          </a:custGeom>
          <a:blipFill rotWithShape="1">
            <a:blip r:embed="rId3">
              <a:alphaModFix/>
            </a:blip>
            <a:stretch>
              <a:fillRect b="0" l="-54230" r="-54228" t="0"/>
            </a:stretch>
          </a:blipFill>
          <a:ln cap="sq" cmpd="sng" w="19050">
            <a:solidFill>
              <a:srgbClr val="C488E2"/>
            </a:solidFill>
            <a:prstDash val="solid"/>
            <a:miter lim="8000"/>
            <a:headEnd len="sm" w="sm" type="none"/>
            <a:tailEnd len="sm" w="sm" type="none"/>
          </a:ln>
        </p:spPr>
      </p:sp>
      <p:cxnSp>
        <p:nvCxnSpPr>
          <p:cNvPr id="121" name="Google Shape;121;p2"/>
          <p:cNvCxnSpPr/>
          <p:nvPr/>
        </p:nvCxnSpPr>
        <p:spPr>
          <a:xfrm>
            <a:off x="8852572" y="7427054"/>
            <a:ext cx="2203125" cy="0"/>
          </a:xfrm>
          <a:prstGeom prst="straightConnector1">
            <a:avLst/>
          </a:prstGeom>
          <a:noFill/>
          <a:ln cap="flat" cmpd="sng" w="38100">
            <a:solidFill>
              <a:srgbClr val="FFFFFF"/>
            </a:solidFill>
            <a:prstDash val="solid"/>
            <a:round/>
            <a:headEnd len="sm" w="sm" type="none"/>
            <a:tailEnd len="sm" w="sm" type="none"/>
          </a:ln>
        </p:spPr>
      </p:cxnSp>
      <p:sp>
        <p:nvSpPr>
          <p:cNvPr id="122" name="Google Shape;122;p2"/>
          <p:cNvSpPr/>
          <p:nvPr/>
        </p:nvSpPr>
        <p:spPr>
          <a:xfrm>
            <a:off x="-7631327" y="597505"/>
            <a:ext cx="9077445" cy="9077445"/>
          </a:xfrm>
          <a:custGeom>
            <a:rect b="b" l="l" r="r" t="t"/>
            <a:pathLst>
              <a:path extrusionOk="0" h="9077445" w="9077445">
                <a:moveTo>
                  <a:pt x="0" y="0"/>
                </a:moveTo>
                <a:lnTo>
                  <a:pt x="9077444" y="0"/>
                </a:lnTo>
                <a:lnTo>
                  <a:pt x="9077444" y="9077445"/>
                </a:lnTo>
                <a:lnTo>
                  <a:pt x="0" y="9077445"/>
                </a:lnTo>
                <a:lnTo>
                  <a:pt x="0" y="0"/>
                </a:lnTo>
                <a:close/>
              </a:path>
            </a:pathLst>
          </a:custGeom>
          <a:blipFill rotWithShape="1">
            <a:blip r:embed="rId4">
              <a:alphaModFix/>
            </a:blip>
            <a:stretch>
              <a:fillRect b="0" l="0" r="0" t="0"/>
            </a:stretch>
          </a:blipFill>
          <a:ln>
            <a:noFill/>
          </a:ln>
        </p:spPr>
      </p:sp>
      <p:sp>
        <p:nvSpPr>
          <p:cNvPr id="123" name="Google Shape;123;p2"/>
          <p:cNvSpPr txBox="1"/>
          <p:nvPr/>
        </p:nvSpPr>
        <p:spPr>
          <a:xfrm>
            <a:off x="2986667" y="1688668"/>
            <a:ext cx="8437330" cy="12096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i="0" lang="en-US" sz="7919" u="none" cap="none" strike="noStrike">
                <a:solidFill>
                  <a:srgbClr val="6866E1"/>
                </a:solidFill>
                <a:latin typeface="Montserrat"/>
                <a:ea typeface="Montserrat"/>
                <a:cs typeface="Montserrat"/>
                <a:sym typeface="Montserrat"/>
              </a:rPr>
              <a:t>CONTENIDO</a:t>
            </a:r>
            <a:endParaRPr/>
          </a:p>
        </p:txBody>
      </p:sp>
      <p:sp>
        <p:nvSpPr>
          <p:cNvPr id="124" name="Google Shape;124;p2"/>
          <p:cNvSpPr txBox="1"/>
          <p:nvPr/>
        </p:nvSpPr>
        <p:spPr>
          <a:xfrm>
            <a:off x="3133964" y="4795854"/>
            <a:ext cx="2318467" cy="64264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Resumen del proyecto</a:t>
            </a:r>
            <a:endParaRPr/>
          </a:p>
        </p:txBody>
      </p:sp>
      <p:sp>
        <p:nvSpPr>
          <p:cNvPr id="125" name="Google Shape;125;p2"/>
          <p:cNvSpPr txBox="1"/>
          <p:nvPr/>
        </p:nvSpPr>
        <p:spPr>
          <a:xfrm>
            <a:off x="3447970" y="3225902"/>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01</a:t>
            </a:r>
            <a:endParaRPr/>
          </a:p>
        </p:txBody>
      </p:sp>
      <p:sp>
        <p:nvSpPr>
          <p:cNvPr id="126" name="Google Shape;126;p2"/>
          <p:cNvSpPr txBox="1"/>
          <p:nvPr/>
        </p:nvSpPr>
        <p:spPr>
          <a:xfrm>
            <a:off x="5991861" y="4913763"/>
            <a:ext cx="2318467" cy="31879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Objetivo</a:t>
            </a:r>
            <a:endParaRPr/>
          </a:p>
        </p:txBody>
      </p:sp>
      <p:sp>
        <p:nvSpPr>
          <p:cNvPr id="127" name="Google Shape;127;p2"/>
          <p:cNvSpPr txBox="1"/>
          <p:nvPr/>
        </p:nvSpPr>
        <p:spPr>
          <a:xfrm>
            <a:off x="6305867" y="3225902"/>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02</a:t>
            </a:r>
            <a:endParaRPr/>
          </a:p>
        </p:txBody>
      </p:sp>
      <p:sp>
        <p:nvSpPr>
          <p:cNvPr id="128" name="Google Shape;128;p2"/>
          <p:cNvSpPr txBox="1"/>
          <p:nvPr/>
        </p:nvSpPr>
        <p:spPr>
          <a:xfrm>
            <a:off x="3133964" y="7744371"/>
            <a:ext cx="2318467" cy="31879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Metodología</a:t>
            </a:r>
            <a:endParaRPr/>
          </a:p>
        </p:txBody>
      </p:sp>
      <p:sp>
        <p:nvSpPr>
          <p:cNvPr id="129" name="Google Shape;129;p2"/>
          <p:cNvSpPr txBox="1"/>
          <p:nvPr/>
        </p:nvSpPr>
        <p:spPr>
          <a:xfrm>
            <a:off x="3447970" y="6012493"/>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04</a:t>
            </a:r>
            <a:endParaRPr/>
          </a:p>
        </p:txBody>
      </p:sp>
      <p:sp>
        <p:nvSpPr>
          <p:cNvPr id="130" name="Google Shape;130;p2"/>
          <p:cNvSpPr txBox="1"/>
          <p:nvPr/>
        </p:nvSpPr>
        <p:spPr>
          <a:xfrm>
            <a:off x="5991861" y="7582446"/>
            <a:ext cx="2318467" cy="64264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Cronología del proyecto</a:t>
            </a:r>
            <a:endParaRPr/>
          </a:p>
        </p:txBody>
      </p:sp>
      <p:sp>
        <p:nvSpPr>
          <p:cNvPr id="131" name="Google Shape;131;p2"/>
          <p:cNvSpPr txBox="1"/>
          <p:nvPr/>
        </p:nvSpPr>
        <p:spPr>
          <a:xfrm>
            <a:off x="6305867" y="6012493"/>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05</a:t>
            </a:r>
            <a:endParaRPr/>
          </a:p>
        </p:txBody>
      </p:sp>
      <p:sp>
        <p:nvSpPr>
          <p:cNvPr id="132" name="Google Shape;132;p2"/>
          <p:cNvSpPr txBox="1"/>
          <p:nvPr/>
        </p:nvSpPr>
        <p:spPr>
          <a:xfrm>
            <a:off x="8852572" y="4795854"/>
            <a:ext cx="2318467" cy="64264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Público </a:t>
            </a:r>
            <a:endParaRPr/>
          </a:p>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objetivo</a:t>
            </a:r>
            <a:endParaRPr/>
          </a:p>
        </p:txBody>
      </p:sp>
      <p:sp>
        <p:nvSpPr>
          <p:cNvPr id="133" name="Google Shape;133;p2"/>
          <p:cNvSpPr txBox="1"/>
          <p:nvPr/>
        </p:nvSpPr>
        <p:spPr>
          <a:xfrm>
            <a:off x="9166578" y="3225902"/>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03</a:t>
            </a:r>
            <a:endParaRPr/>
          </a:p>
        </p:txBody>
      </p:sp>
      <p:sp>
        <p:nvSpPr>
          <p:cNvPr id="134" name="Google Shape;134;p2"/>
          <p:cNvSpPr txBox="1"/>
          <p:nvPr/>
        </p:nvSpPr>
        <p:spPr>
          <a:xfrm>
            <a:off x="8852572" y="7744371"/>
            <a:ext cx="2318467" cy="318796"/>
          </a:xfrm>
          <a:prstGeom prst="rect">
            <a:avLst/>
          </a:prstGeom>
          <a:noFill/>
          <a:ln>
            <a:noFill/>
          </a:ln>
        </p:spPr>
        <p:txBody>
          <a:bodyPr anchorCtr="0" anchor="t" bIns="0" lIns="0" spcFirstLastPara="1" rIns="0" wrap="square" tIns="0">
            <a:spAutoFit/>
          </a:bodyPr>
          <a:lstStyle/>
          <a:p>
            <a:pPr indent="0" lvl="0" marL="0" marR="0" rtl="0" algn="ctr">
              <a:lnSpc>
                <a:spcPct val="138049"/>
              </a:lnSpc>
              <a:spcBef>
                <a:spcPts val="0"/>
              </a:spcBef>
              <a:spcAft>
                <a:spcPts val="0"/>
              </a:spcAft>
              <a:buNone/>
            </a:pPr>
            <a:r>
              <a:rPr b="1" i="0" lang="en-US" sz="1887" u="none" cap="none" strike="noStrike">
                <a:solidFill>
                  <a:srgbClr val="FFFFFF"/>
                </a:solidFill>
                <a:latin typeface="Montserrat"/>
                <a:ea typeface="Montserrat"/>
                <a:cs typeface="Montserrat"/>
                <a:sym typeface="Montserrat"/>
              </a:rPr>
              <a:t>Estadística</a:t>
            </a:r>
            <a:endParaRPr/>
          </a:p>
        </p:txBody>
      </p:sp>
      <p:sp>
        <p:nvSpPr>
          <p:cNvPr id="135" name="Google Shape;135;p2"/>
          <p:cNvSpPr txBox="1"/>
          <p:nvPr/>
        </p:nvSpPr>
        <p:spPr>
          <a:xfrm>
            <a:off x="9166578" y="6012493"/>
            <a:ext cx="1690455" cy="973796"/>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FFFFFF"/>
                </a:solidFill>
                <a:latin typeface="Montserrat"/>
                <a:ea typeface="Montserrat"/>
                <a:cs typeface="Montserrat"/>
                <a:sym typeface="Montserrat"/>
              </a:rPr>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3"/>
          <p:cNvGrpSpPr/>
          <p:nvPr/>
        </p:nvGrpSpPr>
        <p:grpSpPr>
          <a:xfrm rot="10800000">
            <a:off x="81160" y="9258300"/>
            <a:ext cx="13457996" cy="3264379"/>
            <a:chOff x="0" y="0"/>
            <a:chExt cx="17943995" cy="4352506"/>
          </a:xfrm>
        </p:grpSpPr>
        <p:sp>
          <p:nvSpPr>
            <p:cNvPr id="141" name="Google Shape;141;p3"/>
            <p:cNvSpPr/>
            <p:nvPr/>
          </p:nvSpPr>
          <p:spPr>
            <a:xfrm>
              <a:off x="0" y="0"/>
              <a:ext cx="4149650" cy="4149650"/>
            </a:xfrm>
            <a:custGeom>
              <a:rect b="b" l="l" r="r" t="t"/>
              <a:pathLst>
                <a:path extrusionOk="0" h="4149650" w="4149650">
                  <a:moveTo>
                    <a:pt x="0" y="0"/>
                  </a:moveTo>
                  <a:lnTo>
                    <a:pt x="4149650" y="0"/>
                  </a:lnTo>
                  <a:lnTo>
                    <a:pt x="4149650" y="4149650"/>
                  </a:lnTo>
                  <a:lnTo>
                    <a:pt x="0" y="4149650"/>
                  </a:lnTo>
                  <a:lnTo>
                    <a:pt x="0" y="0"/>
                  </a:lnTo>
                  <a:close/>
                </a:path>
              </a:pathLst>
            </a:custGeom>
            <a:blipFill rotWithShape="1">
              <a:blip r:embed="rId3">
                <a:alphaModFix/>
              </a:blip>
              <a:stretch>
                <a:fillRect b="0" l="0" r="0" t="0"/>
              </a:stretch>
            </a:blipFill>
            <a:ln>
              <a:noFill/>
            </a:ln>
          </p:spPr>
        </p:sp>
        <p:sp>
          <p:nvSpPr>
            <p:cNvPr id="142" name="Google Shape;142;p3"/>
            <p:cNvSpPr/>
            <p:nvPr/>
          </p:nvSpPr>
          <p:spPr>
            <a:xfrm>
              <a:off x="4600097" y="861572"/>
              <a:ext cx="4149650" cy="3288079"/>
            </a:xfrm>
            <a:custGeom>
              <a:rect b="b" l="l" r="r" t="t"/>
              <a:pathLst>
                <a:path extrusionOk="0" h="3288079" w="4149650">
                  <a:moveTo>
                    <a:pt x="0" y="0"/>
                  </a:moveTo>
                  <a:lnTo>
                    <a:pt x="4149651" y="0"/>
                  </a:lnTo>
                  <a:lnTo>
                    <a:pt x="4149651" y="3288078"/>
                  </a:lnTo>
                  <a:lnTo>
                    <a:pt x="0" y="3288078"/>
                  </a:lnTo>
                  <a:lnTo>
                    <a:pt x="0" y="0"/>
                  </a:lnTo>
                  <a:close/>
                </a:path>
              </a:pathLst>
            </a:custGeom>
            <a:blipFill rotWithShape="1">
              <a:blip r:embed="rId3">
                <a:alphaModFix/>
              </a:blip>
              <a:stretch>
                <a:fillRect b="-26200" l="0" r="0" t="0"/>
              </a:stretch>
            </a:blipFill>
            <a:ln>
              <a:noFill/>
            </a:ln>
          </p:spPr>
        </p:sp>
        <p:sp>
          <p:nvSpPr>
            <p:cNvPr id="143" name="Google Shape;143;p3"/>
            <p:cNvSpPr/>
            <p:nvPr/>
          </p:nvSpPr>
          <p:spPr>
            <a:xfrm>
              <a:off x="9194248" y="202855"/>
              <a:ext cx="4149650" cy="4149650"/>
            </a:xfrm>
            <a:custGeom>
              <a:rect b="b" l="l" r="r" t="t"/>
              <a:pathLst>
                <a:path extrusionOk="0" h="4149650" w="4149650">
                  <a:moveTo>
                    <a:pt x="0" y="0"/>
                  </a:moveTo>
                  <a:lnTo>
                    <a:pt x="4149650" y="0"/>
                  </a:lnTo>
                  <a:lnTo>
                    <a:pt x="4149650" y="4149651"/>
                  </a:lnTo>
                  <a:lnTo>
                    <a:pt x="0" y="4149651"/>
                  </a:lnTo>
                  <a:lnTo>
                    <a:pt x="0" y="0"/>
                  </a:lnTo>
                  <a:close/>
                </a:path>
              </a:pathLst>
            </a:custGeom>
            <a:blipFill rotWithShape="1">
              <a:blip r:embed="rId3">
                <a:alphaModFix/>
              </a:blip>
              <a:stretch>
                <a:fillRect b="0" l="0" r="0" t="0"/>
              </a:stretch>
            </a:blipFill>
            <a:ln>
              <a:noFill/>
            </a:ln>
          </p:spPr>
        </p:sp>
        <p:sp>
          <p:nvSpPr>
            <p:cNvPr id="144" name="Google Shape;144;p3"/>
            <p:cNvSpPr/>
            <p:nvPr/>
          </p:nvSpPr>
          <p:spPr>
            <a:xfrm>
              <a:off x="13794345" y="1064427"/>
              <a:ext cx="4149650" cy="3288079"/>
            </a:xfrm>
            <a:custGeom>
              <a:rect b="b" l="l" r="r" t="t"/>
              <a:pathLst>
                <a:path extrusionOk="0" h="3288079" w="4149650">
                  <a:moveTo>
                    <a:pt x="0" y="0"/>
                  </a:moveTo>
                  <a:lnTo>
                    <a:pt x="4149650" y="0"/>
                  </a:lnTo>
                  <a:lnTo>
                    <a:pt x="4149650" y="3288079"/>
                  </a:lnTo>
                  <a:lnTo>
                    <a:pt x="0" y="3288079"/>
                  </a:lnTo>
                  <a:lnTo>
                    <a:pt x="0" y="0"/>
                  </a:lnTo>
                  <a:close/>
                </a:path>
              </a:pathLst>
            </a:custGeom>
            <a:blipFill rotWithShape="1">
              <a:blip r:embed="rId3">
                <a:alphaModFix/>
              </a:blip>
              <a:stretch>
                <a:fillRect b="-26200" l="0" r="0" t="0"/>
              </a:stretch>
            </a:blipFill>
            <a:ln>
              <a:noFill/>
            </a:ln>
          </p:spPr>
        </p:sp>
      </p:grpSp>
      <p:sp>
        <p:nvSpPr>
          <p:cNvPr id="145" name="Google Shape;145;p3"/>
          <p:cNvSpPr/>
          <p:nvPr/>
        </p:nvSpPr>
        <p:spPr>
          <a:xfrm rot="6150721">
            <a:off x="6080933" y="4579544"/>
            <a:ext cx="13544802" cy="1127911"/>
          </a:xfrm>
          <a:custGeom>
            <a:rect b="b" l="l" r="r" t="t"/>
            <a:pathLst>
              <a:path extrusionOk="0" h="1127911" w="13544802">
                <a:moveTo>
                  <a:pt x="0" y="0"/>
                </a:moveTo>
                <a:lnTo>
                  <a:pt x="13544801" y="0"/>
                </a:lnTo>
                <a:lnTo>
                  <a:pt x="13544801" y="1127912"/>
                </a:lnTo>
                <a:lnTo>
                  <a:pt x="0" y="1127912"/>
                </a:lnTo>
                <a:lnTo>
                  <a:pt x="0" y="0"/>
                </a:lnTo>
                <a:close/>
              </a:path>
            </a:pathLst>
          </a:custGeom>
          <a:blipFill rotWithShape="1">
            <a:blip r:embed="rId4">
              <a:alphaModFix/>
            </a:blip>
            <a:stretch>
              <a:fillRect b="0" l="0" r="0" t="-137163"/>
            </a:stretch>
          </a:blipFill>
          <a:ln>
            <a:noFill/>
          </a:ln>
        </p:spPr>
      </p:sp>
      <p:sp>
        <p:nvSpPr>
          <p:cNvPr id="146" name="Google Shape;146;p3"/>
          <p:cNvSpPr/>
          <p:nvPr/>
        </p:nvSpPr>
        <p:spPr>
          <a:xfrm>
            <a:off x="12337566" y="-1294163"/>
            <a:ext cx="6254290" cy="10287000"/>
          </a:xfrm>
          <a:custGeom>
            <a:rect b="b" l="l" r="r" t="t"/>
            <a:pathLst>
              <a:path extrusionOk="0" h="6350000" w="3860673">
                <a:moveTo>
                  <a:pt x="3860673" y="0"/>
                </a:moveTo>
                <a:lnTo>
                  <a:pt x="2341753" y="6350000"/>
                </a:lnTo>
                <a:lnTo>
                  <a:pt x="0" y="6350000"/>
                </a:lnTo>
                <a:lnTo>
                  <a:pt x="1518920" y="0"/>
                </a:lnTo>
                <a:lnTo>
                  <a:pt x="3860673" y="0"/>
                </a:lnTo>
                <a:close/>
              </a:path>
            </a:pathLst>
          </a:custGeom>
          <a:blipFill rotWithShape="1">
            <a:blip r:embed="rId5">
              <a:alphaModFix/>
            </a:blip>
            <a:stretch>
              <a:fillRect b="0" l="-32236" r="-32234" t="0"/>
            </a:stretch>
          </a:blipFill>
          <a:ln>
            <a:noFill/>
          </a:ln>
        </p:spPr>
      </p:sp>
      <p:sp>
        <p:nvSpPr>
          <p:cNvPr id="147" name="Google Shape;147;p3"/>
          <p:cNvSpPr/>
          <p:nvPr/>
        </p:nvSpPr>
        <p:spPr>
          <a:xfrm rot="-4615544">
            <a:off x="10510810" y="5041623"/>
            <a:ext cx="13544802" cy="1127911"/>
          </a:xfrm>
          <a:custGeom>
            <a:rect b="b" l="l" r="r" t="t"/>
            <a:pathLst>
              <a:path extrusionOk="0" h="1127911" w="13544802">
                <a:moveTo>
                  <a:pt x="0" y="0"/>
                </a:moveTo>
                <a:lnTo>
                  <a:pt x="13544801" y="0"/>
                </a:lnTo>
                <a:lnTo>
                  <a:pt x="13544801" y="1127912"/>
                </a:lnTo>
                <a:lnTo>
                  <a:pt x="0" y="1127912"/>
                </a:lnTo>
                <a:lnTo>
                  <a:pt x="0" y="0"/>
                </a:lnTo>
                <a:close/>
              </a:path>
            </a:pathLst>
          </a:custGeom>
          <a:blipFill rotWithShape="1">
            <a:blip r:embed="rId4">
              <a:alphaModFix/>
            </a:blip>
            <a:stretch>
              <a:fillRect b="0" l="0" r="0" t="-137163"/>
            </a:stretch>
          </a:blipFill>
          <a:ln>
            <a:noFill/>
          </a:ln>
        </p:spPr>
      </p:sp>
      <p:grpSp>
        <p:nvGrpSpPr>
          <p:cNvPr id="148" name="Google Shape;148;p3"/>
          <p:cNvGrpSpPr/>
          <p:nvPr/>
        </p:nvGrpSpPr>
        <p:grpSpPr>
          <a:xfrm rot="10800000">
            <a:off x="15966396" y="9258300"/>
            <a:ext cx="13457996" cy="3264379"/>
            <a:chOff x="0" y="0"/>
            <a:chExt cx="17943995" cy="4352506"/>
          </a:xfrm>
        </p:grpSpPr>
        <p:sp>
          <p:nvSpPr>
            <p:cNvPr id="149" name="Google Shape;149;p3"/>
            <p:cNvSpPr/>
            <p:nvPr/>
          </p:nvSpPr>
          <p:spPr>
            <a:xfrm>
              <a:off x="0" y="0"/>
              <a:ext cx="4149650" cy="4149650"/>
            </a:xfrm>
            <a:custGeom>
              <a:rect b="b" l="l" r="r" t="t"/>
              <a:pathLst>
                <a:path extrusionOk="0" h="4149650" w="4149650">
                  <a:moveTo>
                    <a:pt x="0" y="0"/>
                  </a:moveTo>
                  <a:lnTo>
                    <a:pt x="4149650" y="0"/>
                  </a:lnTo>
                  <a:lnTo>
                    <a:pt x="4149650" y="4149650"/>
                  </a:lnTo>
                  <a:lnTo>
                    <a:pt x="0" y="4149650"/>
                  </a:lnTo>
                  <a:lnTo>
                    <a:pt x="0" y="0"/>
                  </a:lnTo>
                  <a:close/>
                </a:path>
              </a:pathLst>
            </a:custGeom>
            <a:blipFill rotWithShape="1">
              <a:blip r:embed="rId3">
                <a:alphaModFix/>
              </a:blip>
              <a:stretch>
                <a:fillRect b="0" l="0" r="0" t="0"/>
              </a:stretch>
            </a:blipFill>
            <a:ln>
              <a:noFill/>
            </a:ln>
          </p:spPr>
        </p:sp>
        <p:sp>
          <p:nvSpPr>
            <p:cNvPr id="150" name="Google Shape;150;p3"/>
            <p:cNvSpPr/>
            <p:nvPr/>
          </p:nvSpPr>
          <p:spPr>
            <a:xfrm>
              <a:off x="4600097" y="861572"/>
              <a:ext cx="4149650" cy="3288079"/>
            </a:xfrm>
            <a:custGeom>
              <a:rect b="b" l="l" r="r" t="t"/>
              <a:pathLst>
                <a:path extrusionOk="0" h="3288079" w="4149650">
                  <a:moveTo>
                    <a:pt x="0" y="0"/>
                  </a:moveTo>
                  <a:lnTo>
                    <a:pt x="4149651" y="0"/>
                  </a:lnTo>
                  <a:lnTo>
                    <a:pt x="4149651" y="3288078"/>
                  </a:lnTo>
                  <a:lnTo>
                    <a:pt x="0" y="3288078"/>
                  </a:lnTo>
                  <a:lnTo>
                    <a:pt x="0" y="0"/>
                  </a:lnTo>
                  <a:close/>
                </a:path>
              </a:pathLst>
            </a:custGeom>
            <a:blipFill rotWithShape="1">
              <a:blip r:embed="rId3">
                <a:alphaModFix/>
              </a:blip>
              <a:stretch>
                <a:fillRect b="-26200" l="0" r="0" t="0"/>
              </a:stretch>
            </a:blipFill>
            <a:ln>
              <a:noFill/>
            </a:ln>
          </p:spPr>
        </p:sp>
        <p:sp>
          <p:nvSpPr>
            <p:cNvPr id="151" name="Google Shape;151;p3"/>
            <p:cNvSpPr/>
            <p:nvPr/>
          </p:nvSpPr>
          <p:spPr>
            <a:xfrm>
              <a:off x="9194248" y="202855"/>
              <a:ext cx="4149650" cy="4149650"/>
            </a:xfrm>
            <a:custGeom>
              <a:rect b="b" l="l" r="r" t="t"/>
              <a:pathLst>
                <a:path extrusionOk="0" h="4149650" w="4149650">
                  <a:moveTo>
                    <a:pt x="0" y="0"/>
                  </a:moveTo>
                  <a:lnTo>
                    <a:pt x="4149650" y="0"/>
                  </a:lnTo>
                  <a:lnTo>
                    <a:pt x="4149650" y="4149651"/>
                  </a:lnTo>
                  <a:lnTo>
                    <a:pt x="0" y="4149651"/>
                  </a:lnTo>
                  <a:lnTo>
                    <a:pt x="0" y="0"/>
                  </a:lnTo>
                  <a:close/>
                </a:path>
              </a:pathLst>
            </a:custGeom>
            <a:blipFill rotWithShape="1">
              <a:blip r:embed="rId3">
                <a:alphaModFix/>
              </a:blip>
              <a:stretch>
                <a:fillRect b="0" l="0" r="0" t="0"/>
              </a:stretch>
            </a:blipFill>
            <a:ln>
              <a:noFill/>
            </a:ln>
          </p:spPr>
        </p:sp>
        <p:sp>
          <p:nvSpPr>
            <p:cNvPr id="152" name="Google Shape;152;p3"/>
            <p:cNvSpPr/>
            <p:nvPr/>
          </p:nvSpPr>
          <p:spPr>
            <a:xfrm>
              <a:off x="13794345" y="1064427"/>
              <a:ext cx="4149650" cy="3288079"/>
            </a:xfrm>
            <a:custGeom>
              <a:rect b="b" l="l" r="r" t="t"/>
              <a:pathLst>
                <a:path extrusionOk="0" h="3288079" w="4149650">
                  <a:moveTo>
                    <a:pt x="0" y="0"/>
                  </a:moveTo>
                  <a:lnTo>
                    <a:pt x="4149650" y="0"/>
                  </a:lnTo>
                  <a:lnTo>
                    <a:pt x="4149650" y="3288079"/>
                  </a:lnTo>
                  <a:lnTo>
                    <a:pt x="0" y="3288079"/>
                  </a:lnTo>
                  <a:lnTo>
                    <a:pt x="0" y="0"/>
                  </a:lnTo>
                  <a:close/>
                </a:path>
              </a:pathLst>
            </a:custGeom>
            <a:blipFill rotWithShape="1">
              <a:blip r:embed="rId3">
                <a:alphaModFix/>
              </a:blip>
              <a:stretch>
                <a:fillRect b="-26200" l="0" r="0" t="0"/>
              </a:stretch>
            </a:blipFill>
            <a:ln>
              <a:noFill/>
            </a:ln>
          </p:spPr>
        </p:sp>
      </p:grpSp>
      <p:sp>
        <p:nvSpPr>
          <p:cNvPr id="153" name="Google Shape;153;p3"/>
          <p:cNvSpPr/>
          <p:nvPr/>
        </p:nvSpPr>
        <p:spPr>
          <a:xfrm>
            <a:off x="2912178" y="3424687"/>
            <a:ext cx="1455320" cy="1431505"/>
          </a:xfrm>
          <a:custGeom>
            <a:rect b="b" l="l" r="r" t="t"/>
            <a:pathLst>
              <a:path extrusionOk="0" h="1431505" w="1455320">
                <a:moveTo>
                  <a:pt x="0" y="0"/>
                </a:moveTo>
                <a:lnTo>
                  <a:pt x="1455319" y="0"/>
                </a:lnTo>
                <a:lnTo>
                  <a:pt x="1455319" y="1431506"/>
                </a:lnTo>
                <a:lnTo>
                  <a:pt x="0" y="1431506"/>
                </a:lnTo>
                <a:lnTo>
                  <a:pt x="0" y="0"/>
                </a:lnTo>
                <a:close/>
              </a:path>
            </a:pathLst>
          </a:custGeom>
          <a:blipFill rotWithShape="1">
            <a:blip r:embed="rId6">
              <a:alphaModFix/>
            </a:blip>
            <a:stretch>
              <a:fillRect b="0" l="0" r="0" t="0"/>
            </a:stretch>
          </a:blipFill>
          <a:ln>
            <a:noFill/>
          </a:ln>
        </p:spPr>
      </p:sp>
      <p:sp>
        <p:nvSpPr>
          <p:cNvPr id="154" name="Google Shape;154;p3"/>
          <p:cNvSpPr/>
          <p:nvPr/>
        </p:nvSpPr>
        <p:spPr>
          <a:xfrm>
            <a:off x="7612463" y="3424687"/>
            <a:ext cx="1528976" cy="1623430"/>
          </a:xfrm>
          <a:custGeom>
            <a:rect b="b" l="l" r="r" t="t"/>
            <a:pathLst>
              <a:path extrusionOk="0" h="1623430" w="1528976">
                <a:moveTo>
                  <a:pt x="0" y="0"/>
                </a:moveTo>
                <a:lnTo>
                  <a:pt x="1528975" y="0"/>
                </a:lnTo>
                <a:lnTo>
                  <a:pt x="1528975" y="1623430"/>
                </a:lnTo>
                <a:lnTo>
                  <a:pt x="0" y="1623430"/>
                </a:lnTo>
                <a:lnTo>
                  <a:pt x="0" y="0"/>
                </a:lnTo>
                <a:close/>
              </a:path>
            </a:pathLst>
          </a:custGeom>
          <a:blipFill rotWithShape="1">
            <a:blip r:embed="rId7">
              <a:alphaModFix/>
            </a:blip>
            <a:stretch>
              <a:fillRect b="0" l="0" r="0" t="0"/>
            </a:stretch>
          </a:blipFill>
          <a:ln>
            <a:noFill/>
          </a:ln>
        </p:spPr>
      </p:sp>
      <p:sp>
        <p:nvSpPr>
          <p:cNvPr id="155" name="Google Shape;155;p3"/>
          <p:cNvSpPr txBox="1"/>
          <p:nvPr/>
        </p:nvSpPr>
        <p:spPr>
          <a:xfrm>
            <a:off x="6605589" y="6557661"/>
            <a:ext cx="4229979" cy="1852443"/>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US" sz="2715" u="none" cap="none" strike="noStrike">
                <a:solidFill>
                  <a:srgbClr val="6866E1"/>
                </a:solidFill>
                <a:latin typeface="Montserrat Light"/>
                <a:ea typeface="Montserrat Light"/>
                <a:cs typeface="Montserrat Light"/>
                <a:sym typeface="Montserrat Light"/>
              </a:rPr>
              <a:t>Como modo de prueba, por el momento se aplicará en la Región Metropolitana.</a:t>
            </a:r>
            <a:endParaRPr/>
          </a:p>
        </p:txBody>
      </p:sp>
      <p:sp>
        <p:nvSpPr>
          <p:cNvPr id="156" name="Google Shape;156;p3"/>
          <p:cNvSpPr txBox="1"/>
          <p:nvPr/>
        </p:nvSpPr>
        <p:spPr>
          <a:xfrm>
            <a:off x="2624959" y="1662562"/>
            <a:ext cx="6977998" cy="12096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0" i="0" lang="en-US" sz="7919" u="none" cap="none" strike="noStrike">
                <a:solidFill>
                  <a:srgbClr val="6866E1"/>
                </a:solidFill>
                <a:latin typeface="Montserrat"/>
                <a:ea typeface="Montserrat"/>
                <a:cs typeface="Montserrat"/>
                <a:sym typeface="Montserrat"/>
              </a:rPr>
              <a:t>RESUMEN</a:t>
            </a:r>
            <a:endParaRPr/>
          </a:p>
        </p:txBody>
      </p:sp>
      <p:sp>
        <p:nvSpPr>
          <p:cNvPr id="157" name="Google Shape;157;p3"/>
          <p:cNvSpPr txBox="1"/>
          <p:nvPr/>
        </p:nvSpPr>
        <p:spPr>
          <a:xfrm>
            <a:off x="1796923" y="6557661"/>
            <a:ext cx="4317035" cy="1852443"/>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US" sz="2715" u="none" cap="none" strike="noStrike">
                <a:solidFill>
                  <a:srgbClr val="6866E1"/>
                </a:solidFill>
                <a:latin typeface="Montserrat Light"/>
                <a:ea typeface="Montserrat Light"/>
                <a:cs typeface="Montserrat Light"/>
                <a:sym typeface="Montserrat Light"/>
              </a:rPr>
              <a:t>Nuestro proyecto se enfoca en la creación de una app para compra y venta de lentes opticos.</a:t>
            </a:r>
            <a:endParaRPr/>
          </a:p>
        </p:txBody>
      </p:sp>
      <p:sp>
        <p:nvSpPr>
          <p:cNvPr id="158" name="Google Shape;158;p3"/>
          <p:cNvSpPr txBox="1"/>
          <p:nvPr/>
        </p:nvSpPr>
        <p:spPr>
          <a:xfrm>
            <a:off x="1796923" y="5600567"/>
            <a:ext cx="4026849" cy="452268"/>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US" sz="2715" u="none" cap="none" strike="noStrike">
                <a:solidFill>
                  <a:srgbClr val="6866E1"/>
                </a:solidFill>
                <a:latin typeface="Montserrat Light"/>
                <a:ea typeface="Montserrat Light"/>
                <a:cs typeface="Montserrat Light"/>
                <a:sym typeface="Montserrat Light"/>
              </a:rPr>
              <a:t>Descripción general</a:t>
            </a:r>
            <a:endParaRPr/>
          </a:p>
        </p:txBody>
      </p:sp>
      <p:sp>
        <p:nvSpPr>
          <p:cNvPr id="159" name="Google Shape;159;p3"/>
          <p:cNvSpPr txBox="1"/>
          <p:nvPr/>
        </p:nvSpPr>
        <p:spPr>
          <a:xfrm>
            <a:off x="6707154" y="5343392"/>
            <a:ext cx="4026849" cy="918993"/>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US" sz="2715" u="none" cap="none" strike="noStrike">
                <a:solidFill>
                  <a:srgbClr val="6866E1"/>
                </a:solidFill>
                <a:latin typeface="Montserrat Light"/>
                <a:ea typeface="Montserrat Light"/>
                <a:cs typeface="Montserrat Light"/>
                <a:sym typeface="Montserrat Light"/>
              </a:rPr>
              <a:t>Conceptos importantes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73FF"/>
        </a:solidFill>
      </p:bgPr>
    </p:bg>
    <p:spTree>
      <p:nvGrpSpPr>
        <p:cNvPr id="163" name="Shape 163"/>
        <p:cNvGrpSpPr/>
        <p:nvPr/>
      </p:nvGrpSpPr>
      <p:grpSpPr>
        <a:xfrm>
          <a:off x="0" y="0"/>
          <a:ext cx="0" cy="0"/>
          <a:chOff x="0" y="0"/>
          <a:chExt cx="0" cy="0"/>
        </a:xfrm>
      </p:grpSpPr>
      <p:sp>
        <p:nvSpPr>
          <p:cNvPr id="164" name="Google Shape;164;p4"/>
          <p:cNvSpPr/>
          <p:nvPr/>
        </p:nvSpPr>
        <p:spPr>
          <a:xfrm>
            <a:off x="12557312" y="6363602"/>
            <a:ext cx="1280605" cy="973260"/>
          </a:xfrm>
          <a:custGeom>
            <a:rect b="b" l="l" r="r" t="t"/>
            <a:pathLst>
              <a:path extrusionOk="0" h="973260" w="1280605">
                <a:moveTo>
                  <a:pt x="0" y="0"/>
                </a:moveTo>
                <a:lnTo>
                  <a:pt x="1280605" y="0"/>
                </a:lnTo>
                <a:lnTo>
                  <a:pt x="1280605" y="973260"/>
                </a:lnTo>
                <a:lnTo>
                  <a:pt x="0" y="973260"/>
                </a:lnTo>
                <a:lnTo>
                  <a:pt x="0" y="0"/>
                </a:lnTo>
                <a:close/>
              </a:path>
            </a:pathLst>
          </a:custGeom>
          <a:blipFill rotWithShape="1">
            <a:blip r:embed="rId3">
              <a:alphaModFix/>
            </a:blip>
            <a:stretch>
              <a:fillRect b="0" l="0" r="0" t="0"/>
            </a:stretch>
          </a:blipFill>
          <a:ln>
            <a:noFill/>
          </a:ln>
        </p:spPr>
      </p:sp>
      <p:sp>
        <p:nvSpPr>
          <p:cNvPr id="165" name="Google Shape;165;p4"/>
          <p:cNvSpPr/>
          <p:nvPr/>
        </p:nvSpPr>
        <p:spPr>
          <a:xfrm>
            <a:off x="12434923" y="7852312"/>
            <a:ext cx="1525382" cy="1240575"/>
          </a:xfrm>
          <a:custGeom>
            <a:rect b="b" l="l" r="r" t="t"/>
            <a:pathLst>
              <a:path extrusionOk="0" h="1240575" w="1525382">
                <a:moveTo>
                  <a:pt x="0" y="0"/>
                </a:moveTo>
                <a:lnTo>
                  <a:pt x="1525383" y="0"/>
                </a:lnTo>
                <a:lnTo>
                  <a:pt x="1525383" y="1240575"/>
                </a:lnTo>
                <a:lnTo>
                  <a:pt x="0" y="1240575"/>
                </a:lnTo>
                <a:lnTo>
                  <a:pt x="0" y="0"/>
                </a:lnTo>
                <a:close/>
              </a:path>
            </a:pathLst>
          </a:custGeom>
          <a:blipFill rotWithShape="1">
            <a:blip r:embed="rId4">
              <a:alphaModFix/>
            </a:blip>
            <a:stretch>
              <a:fillRect b="0" l="0" r="0" t="0"/>
            </a:stretch>
          </a:blipFill>
          <a:ln>
            <a:noFill/>
          </a:ln>
        </p:spPr>
      </p:sp>
      <p:sp>
        <p:nvSpPr>
          <p:cNvPr id="166" name="Google Shape;166;p4"/>
          <p:cNvSpPr/>
          <p:nvPr/>
        </p:nvSpPr>
        <p:spPr>
          <a:xfrm>
            <a:off x="12650582" y="2884820"/>
            <a:ext cx="1187335" cy="1187335"/>
          </a:xfrm>
          <a:custGeom>
            <a:rect b="b" l="l" r="r" t="t"/>
            <a:pathLst>
              <a:path extrusionOk="0" h="1187335" w="1187335">
                <a:moveTo>
                  <a:pt x="0" y="0"/>
                </a:moveTo>
                <a:lnTo>
                  <a:pt x="1187335" y="0"/>
                </a:lnTo>
                <a:lnTo>
                  <a:pt x="1187335" y="1187336"/>
                </a:lnTo>
                <a:lnTo>
                  <a:pt x="0" y="1187336"/>
                </a:lnTo>
                <a:lnTo>
                  <a:pt x="0" y="0"/>
                </a:lnTo>
                <a:close/>
              </a:path>
            </a:pathLst>
          </a:custGeom>
          <a:blipFill rotWithShape="1">
            <a:blip r:embed="rId5">
              <a:alphaModFix/>
            </a:blip>
            <a:stretch>
              <a:fillRect b="0" l="0" r="0" t="0"/>
            </a:stretch>
          </a:blipFill>
          <a:ln>
            <a:noFill/>
          </a:ln>
        </p:spPr>
      </p:sp>
      <p:sp>
        <p:nvSpPr>
          <p:cNvPr id="167" name="Google Shape;167;p4"/>
          <p:cNvSpPr/>
          <p:nvPr/>
        </p:nvSpPr>
        <p:spPr>
          <a:xfrm>
            <a:off x="15128164" y="-2586935"/>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6">
              <a:alphaModFix/>
            </a:blip>
            <a:stretch>
              <a:fillRect b="0" l="0" r="0" t="0"/>
            </a:stretch>
          </a:blipFill>
          <a:ln>
            <a:noFill/>
          </a:ln>
        </p:spPr>
      </p:sp>
      <p:sp>
        <p:nvSpPr>
          <p:cNvPr id="168" name="Google Shape;168;p4"/>
          <p:cNvSpPr/>
          <p:nvPr/>
        </p:nvSpPr>
        <p:spPr>
          <a:xfrm>
            <a:off x="-3359890" y="7239384"/>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6">
              <a:alphaModFix/>
            </a:blip>
            <a:stretch>
              <a:fillRect b="0" l="0" r="0" t="0"/>
            </a:stretch>
          </a:blipFill>
          <a:ln>
            <a:noFill/>
          </a:ln>
        </p:spPr>
      </p:sp>
      <p:sp>
        <p:nvSpPr>
          <p:cNvPr id="169" name="Google Shape;169;p4"/>
          <p:cNvSpPr/>
          <p:nvPr/>
        </p:nvSpPr>
        <p:spPr>
          <a:xfrm>
            <a:off x="10765408" y="2608354"/>
            <a:ext cx="4864413" cy="4989569"/>
          </a:xfrm>
          <a:custGeom>
            <a:rect b="b" l="l" r="r" t="t"/>
            <a:pathLst>
              <a:path extrusionOk="0" h="4989569" w="4864413">
                <a:moveTo>
                  <a:pt x="0" y="0"/>
                </a:moveTo>
                <a:lnTo>
                  <a:pt x="4864413" y="0"/>
                </a:lnTo>
                <a:lnTo>
                  <a:pt x="4864413" y="4989570"/>
                </a:lnTo>
                <a:lnTo>
                  <a:pt x="0" y="4989570"/>
                </a:lnTo>
                <a:lnTo>
                  <a:pt x="0" y="0"/>
                </a:lnTo>
                <a:close/>
              </a:path>
            </a:pathLst>
          </a:custGeom>
          <a:blipFill rotWithShape="1">
            <a:blip r:embed="rId7">
              <a:alphaModFix/>
            </a:blip>
            <a:stretch>
              <a:fillRect b="0" l="0" r="0" t="0"/>
            </a:stretch>
          </a:blipFill>
          <a:ln>
            <a:noFill/>
          </a:ln>
        </p:spPr>
      </p:sp>
      <p:sp>
        <p:nvSpPr>
          <p:cNvPr id="170" name="Google Shape;170;p4"/>
          <p:cNvSpPr txBox="1"/>
          <p:nvPr/>
        </p:nvSpPr>
        <p:spPr>
          <a:xfrm>
            <a:off x="2596623" y="1779083"/>
            <a:ext cx="5801499" cy="96202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6268" u="none" cap="none" strike="noStrike">
                <a:solidFill>
                  <a:srgbClr val="FFFFFF"/>
                </a:solidFill>
                <a:latin typeface="Montserrat"/>
                <a:ea typeface="Montserrat"/>
                <a:cs typeface="Montserrat"/>
                <a:sym typeface="Montserrat"/>
              </a:rPr>
              <a:t>Objetivo</a:t>
            </a:r>
            <a:endParaRPr/>
          </a:p>
        </p:txBody>
      </p:sp>
      <p:sp>
        <p:nvSpPr>
          <p:cNvPr id="171" name="Google Shape;171;p4"/>
          <p:cNvSpPr txBox="1"/>
          <p:nvPr/>
        </p:nvSpPr>
        <p:spPr>
          <a:xfrm>
            <a:off x="2594186" y="3321953"/>
            <a:ext cx="6541743" cy="3514747"/>
          </a:xfrm>
          <a:prstGeom prst="rect">
            <a:avLst/>
          </a:prstGeom>
          <a:noFill/>
          <a:ln>
            <a:noFill/>
          </a:ln>
        </p:spPr>
        <p:txBody>
          <a:bodyPr anchorCtr="0" anchor="t" bIns="0" lIns="0" spcFirstLastPara="1" rIns="0" wrap="square" tIns="0">
            <a:spAutoFit/>
          </a:bodyPr>
          <a:lstStyle/>
          <a:p>
            <a:pPr indent="0" lvl="0" marL="0" marR="0" rtl="0" algn="just">
              <a:lnSpc>
                <a:spcPct val="138010"/>
              </a:lnSpc>
              <a:spcBef>
                <a:spcPts val="0"/>
              </a:spcBef>
              <a:spcAft>
                <a:spcPts val="0"/>
              </a:spcAft>
              <a:buNone/>
            </a:pPr>
            <a:r>
              <a:rPr b="1" i="0" lang="en-US" sz="2915" u="none" cap="none" strike="noStrike">
                <a:solidFill>
                  <a:srgbClr val="FFFFFF"/>
                </a:solidFill>
                <a:latin typeface="Montserrat Medium"/>
                <a:ea typeface="Montserrat Medium"/>
                <a:cs typeface="Montserrat Medium"/>
                <a:sym typeface="Montserrat Medium"/>
              </a:rPr>
              <a:t>Nosotros esperamos que nuestro proyecto sea de ayuda para las personas pudiendo implementar la automatización de ventas del mercado de lentes ópticos en toda la región metropolitana al alcance de un click.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175" name="Shape 175"/>
        <p:cNvGrpSpPr/>
        <p:nvPr/>
      </p:nvGrpSpPr>
      <p:grpSpPr>
        <a:xfrm>
          <a:off x="0" y="0"/>
          <a:ext cx="0" cy="0"/>
          <a:chOff x="0" y="0"/>
          <a:chExt cx="0" cy="0"/>
        </a:xfrm>
      </p:grpSpPr>
      <p:grpSp>
        <p:nvGrpSpPr>
          <p:cNvPr id="176" name="Google Shape;176;p5"/>
          <p:cNvGrpSpPr/>
          <p:nvPr/>
        </p:nvGrpSpPr>
        <p:grpSpPr>
          <a:xfrm>
            <a:off x="-1206604" y="-144661"/>
            <a:ext cx="20101598" cy="10431661"/>
            <a:chOff x="0" y="-38100"/>
            <a:chExt cx="5294248" cy="2747433"/>
          </a:xfrm>
        </p:grpSpPr>
        <p:sp>
          <p:nvSpPr>
            <p:cNvPr id="177" name="Google Shape;177;p5"/>
            <p:cNvSpPr/>
            <p:nvPr/>
          </p:nvSpPr>
          <p:spPr>
            <a:xfrm>
              <a:off x="0" y="0"/>
              <a:ext cx="5294248" cy="2709333"/>
            </a:xfrm>
            <a:custGeom>
              <a:rect b="b" l="l" r="r" t="t"/>
              <a:pathLst>
                <a:path extrusionOk="0" h="2709333" w="5294248">
                  <a:moveTo>
                    <a:pt x="0" y="0"/>
                  </a:moveTo>
                  <a:lnTo>
                    <a:pt x="5294248" y="0"/>
                  </a:lnTo>
                  <a:lnTo>
                    <a:pt x="5294248" y="2709333"/>
                  </a:lnTo>
                  <a:lnTo>
                    <a:pt x="0" y="2709333"/>
                  </a:lnTo>
                  <a:close/>
                </a:path>
              </a:pathLst>
            </a:custGeom>
            <a:solidFill>
              <a:srgbClr val="BF78FE">
                <a:alpha val="74901"/>
              </a:srgbClr>
            </a:solidFill>
            <a:ln>
              <a:noFill/>
            </a:ln>
          </p:spPr>
        </p:sp>
        <p:sp>
          <p:nvSpPr>
            <p:cNvPr id="178" name="Google Shape;178;p5"/>
            <p:cNvSpPr txBox="1"/>
            <p:nvPr/>
          </p:nvSpPr>
          <p:spPr>
            <a:xfrm>
              <a:off x="0" y="-38100"/>
              <a:ext cx="5294248"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9" name="Google Shape;179;p5"/>
          <p:cNvPicPr preferRelativeResize="0"/>
          <p:nvPr/>
        </p:nvPicPr>
        <p:blipFill rotWithShape="1">
          <a:blip r:embed="rId3">
            <a:alphaModFix/>
          </a:blip>
          <a:srcRect b="0" l="0" r="0" t="0"/>
          <a:stretch/>
        </p:blipFill>
        <p:spPr>
          <a:xfrm>
            <a:off x="9360458" y="2292519"/>
            <a:ext cx="7531776" cy="7531776"/>
          </a:xfrm>
          <a:prstGeom prst="rect">
            <a:avLst/>
          </a:prstGeom>
          <a:noFill/>
          <a:ln>
            <a:noFill/>
          </a:ln>
        </p:spPr>
      </p:pic>
      <p:sp>
        <p:nvSpPr>
          <p:cNvPr id="180" name="Google Shape;180;p5"/>
          <p:cNvSpPr txBox="1"/>
          <p:nvPr/>
        </p:nvSpPr>
        <p:spPr>
          <a:xfrm>
            <a:off x="10420956" y="3421609"/>
            <a:ext cx="5371592" cy="1285699"/>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DM Sans"/>
                <a:ea typeface="DM Sans"/>
                <a:cs typeface="DM Sans"/>
                <a:sym typeface="DM Sans"/>
              </a:rPr>
              <a:t>Empresas Oftalmológicas</a:t>
            </a:r>
            <a:endParaRPr/>
          </a:p>
        </p:txBody>
      </p:sp>
      <p:cxnSp>
        <p:nvCxnSpPr>
          <p:cNvPr id="181" name="Google Shape;181;p5"/>
          <p:cNvCxnSpPr/>
          <p:nvPr/>
        </p:nvCxnSpPr>
        <p:spPr>
          <a:xfrm>
            <a:off x="11202072" y="4731119"/>
            <a:ext cx="3809362" cy="23813"/>
          </a:xfrm>
          <a:prstGeom prst="straightConnector1">
            <a:avLst/>
          </a:prstGeom>
          <a:noFill/>
          <a:ln cap="flat" cmpd="sng" w="47625">
            <a:solidFill>
              <a:srgbClr val="FFFFFF"/>
            </a:solidFill>
            <a:prstDash val="solid"/>
            <a:round/>
            <a:headEnd len="sm" w="sm" type="none"/>
            <a:tailEnd len="sm" w="sm" type="none"/>
          </a:ln>
        </p:spPr>
      </p:cxnSp>
      <p:cxnSp>
        <p:nvCxnSpPr>
          <p:cNvPr id="182" name="Google Shape;182;p5"/>
          <p:cNvCxnSpPr/>
          <p:nvPr/>
        </p:nvCxnSpPr>
        <p:spPr>
          <a:xfrm>
            <a:off x="3020229" y="4778744"/>
            <a:ext cx="3809362" cy="23813"/>
          </a:xfrm>
          <a:prstGeom prst="straightConnector1">
            <a:avLst/>
          </a:prstGeom>
          <a:noFill/>
          <a:ln cap="flat" cmpd="sng" w="47625">
            <a:solidFill>
              <a:srgbClr val="145DA0"/>
            </a:solidFill>
            <a:prstDash val="solid"/>
            <a:round/>
            <a:headEnd len="sm" w="sm" type="none"/>
            <a:tailEnd len="sm" w="sm" type="none"/>
          </a:ln>
        </p:spPr>
      </p:cxnSp>
      <p:sp>
        <p:nvSpPr>
          <p:cNvPr id="183" name="Google Shape;183;p5"/>
          <p:cNvSpPr/>
          <p:nvPr/>
        </p:nvSpPr>
        <p:spPr>
          <a:xfrm>
            <a:off x="11992905" y="5121694"/>
            <a:ext cx="2266881" cy="4114800"/>
          </a:xfrm>
          <a:custGeom>
            <a:rect b="b" l="l" r="r" t="t"/>
            <a:pathLst>
              <a:path extrusionOk="0" h="4114800" w="2266881">
                <a:moveTo>
                  <a:pt x="0" y="0"/>
                </a:moveTo>
                <a:lnTo>
                  <a:pt x="2266881" y="0"/>
                </a:lnTo>
                <a:lnTo>
                  <a:pt x="2266881" y="4114800"/>
                </a:lnTo>
                <a:lnTo>
                  <a:pt x="0" y="4114800"/>
                </a:lnTo>
                <a:lnTo>
                  <a:pt x="0" y="0"/>
                </a:lnTo>
                <a:close/>
              </a:path>
            </a:pathLst>
          </a:custGeom>
          <a:blipFill rotWithShape="1">
            <a:blip r:embed="rId4">
              <a:alphaModFix/>
            </a:blip>
            <a:stretch>
              <a:fillRect b="0" l="0" r="0" t="0"/>
            </a:stretch>
          </a:blipFill>
          <a:ln>
            <a:noFill/>
          </a:ln>
        </p:spPr>
      </p:sp>
      <p:pic>
        <p:nvPicPr>
          <p:cNvPr id="184" name="Google Shape;184;p5"/>
          <p:cNvPicPr preferRelativeResize="0"/>
          <p:nvPr/>
        </p:nvPicPr>
        <p:blipFill rotWithShape="1">
          <a:blip r:embed="rId3">
            <a:alphaModFix/>
          </a:blip>
          <a:srcRect b="0" l="0" r="0" t="0"/>
          <a:stretch/>
        </p:blipFill>
        <p:spPr>
          <a:xfrm>
            <a:off x="1312420" y="2292519"/>
            <a:ext cx="7531776" cy="7531776"/>
          </a:xfrm>
          <a:prstGeom prst="rect">
            <a:avLst/>
          </a:prstGeom>
          <a:noFill/>
          <a:ln>
            <a:noFill/>
          </a:ln>
        </p:spPr>
      </p:pic>
      <p:sp>
        <p:nvSpPr>
          <p:cNvPr id="185" name="Google Shape;185;p5"/>
          <p:cNvSpPr/>
          <p:nvPr/>
        </p:nvSpPr>
        <p:spPr>
          <a:xfrm>
            <a:off x="2918456" y="5121694"/>
            <a:ext cx="3911134" cy="4114800"/>
          </a:xfrm>
          <a:custGeom>
            <a:rect b="b" l="l" r="r" t="t"/>
            <a:pathLst>
              <a:path extrusionOk="0" h="4114800" w="3911134">
                <a:moveTo>
                  <a:pt x="0" y="0"/>
                </a:moveTo>
                <a:lnTo>
                  <a:pt x="3911135" y="0"/>
                </a:lnTo>
                <a:lnTo>
                  <a:pt x="3911135" y="4114800"/>
                </a:lnTo>
                <a:lnTo>
                  <a:pt x="0" y="4114800"/>
                </a:lnTo>
                <a:lnTo>
                  <a:pt x="0" y="0"/>
                </a:lnTo>
                <a:close/>
              </a:path>
            </a:pathLst>
          </a:custGeom>
          <a:blipFill rotWithShape="1">
            <a:blip r:embed="rId5">
              <a:alphaModFix/>
            </a:blip>
            <a:stretch>
              <a:fillRect b="0" l="0" r="0" t="0"/>
            </a:stretch>
          </a:blipFill>
          <a:ln>
            <a:noFill/>
          </a:ln>
        </p:spPr>
      </p:sp>
      <p:sp>
        <p:nvSpPr>
          <p:cNvPr id="186" name="Google Shape;186;p5"/>
          <p:cNvSpPr/>
          <p:nvPr/>
        </p:nvSpPr>
        <p:spPr>
          <a:xfrm>
            <a:off x="4004762" y="6287665"/>
            <a:ext cx="1738523" cy="686581"/>
          </a:xfrm>
          <a:custGeom>
            <a:rect b="b" l="l" r="r" t="t"/>
            <a:pathLst>
              <a:path extrusionOk="0" h="686581" w="1738523">
                <a:moveTo>
                  <a:pt x="0" y="0"/>
                </a:moveTo>
                <a:lnTo>
                  <a:pt x="1738523" y="0"/>
                </a:lnTo>
                <a:lnTo>
                  <a:pt x="1738523" y="686581"/>
                </a:lnTo>
                <a:lnTo>
                  <a:pt x="0" y="686581"/>
                </a:lnTo>
                <a:lnTo>
                  <a:pt x="0" y="0"/>
                </a:lnTo>
                <a:close/>
              </a:path>
            </a:pathLst>
          </a:custGeom>
          <a:blipFill rotWithShape="1">
            <a:blip r:embed="rId6">
              <a:alphaModFix/>
            </a:blip>
            <a:stretch>
              <a:fillRect b="0" l="0" r="0" t="0"/>
            </a:stretch>
          </a:blipFill>
          <a:ln>
            <a:noFill/>
          </a:ln>
        </p:spPr>
      </p:sp>
      <p:sp>
        <p:nvSpPr>
          <p:cNvPr id="187" name="Google Shape;187;p5"/>
          <p:cNvSpPr txBox="1"/>
          <p:nvPr/>
        </p:nvSpPr>
        <p:spPr>
          <a:xfrm>
            <a:off x="5021151" y="1028700"/>
            <a:ext cx="8245699" cy="7143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739" u="none" cap="none" strike="noStrike">
                <a:solidFill>
                  <a:srgbClr val="FFFFFF"/>
                </a:solidFill>
                <a:latin typeface="Montserrat"/>
                <a:ea typeface="Montserrat"/>
                <a:cs typeface="Montserrat"/>
                <a:sym typeface="Montserrat"/>
              </a:rPr>
              <a:t>PÚBLICO OBJETIVO</a:t>
            </a:r>
            <a:endParaRPr/>
          </a:p>
        </p:txBody>
      </p:sp>
      <p:sp>
        <p:nvSpPr>
          <p:cNvPr id="188" name="Google Shape;188;p5"/>
          <p:cNvSpPr txBox="1"/>
          <p:nvPr/>
        </p:nvSpPr>
        <p:spPr>
          <a:xfrm>
            <a:off x="2485798" y="3303861"/>
            <a:ext cx="5185020" cy="1249885"/>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657" u="none" cap="none" strike="noStrike">
                <a:solidFill>
                  <a:srgbClr val="FFFFFF"/>
                </a:solidFill>
                <a:latin typeface="DM Sans"/>
                <a:ea typeface="DM Sans"/>
                <a:cs typeface="DM Sans"/>
                <a:sym typeface="DM Sans"/>
              </a:rPr>
              <a:t>Usuarios con dificultades Visuales</a:t>
            </a:r>
            <a:endParaRPr/>
          </a:p>
        </p:txBody>
      </p:sp>
      <p:cxnSp>
        <p:nvCxnSpPr>
          <p:cNvPr id="189" name="Google Shape;189;p5"/>
          <p:cNvCxnSpPr/>
          <p:nvPr/>
        </p:nvCxnSpPr>
        <p:spPr>
          <a:xfrm>
            <a:off x="2672603" y="4707307"/>
            <a:ext cx="4780222" cy="0"/>
          </a:xfrm>
          <a:prstGeom prst="straightConnector1">
            <a:avLst/>
          </a:prstGeom>
          <a:noFill/>
          <a:ln cap="flat" cmpd="sng" w="47625">
            <a:solidFill>
              <a:srgbClr val="FFFFFF"/>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73FF"/>
        </a:solidFill>
      </p:bgPr>
    </p:bg>
    <p:spTree>
      <p:nvGrpSpPr>
        <p:cNvPr id="193" name="Shape 193"/>
        <p:cNvGrpSpPr/>
        <p:nvPr/>
      </p:nvGrpSpPr>
      <p:grpSpPr>
        <a:xfrm>
          <a:off x="0" y="0"/>
          <a:ext cx="0" cy="0"/>
          <a:chOff x="0" y="0"/>
          <a:chExt cx="0" cy="0"/>
        </a:xfrm>
      </p:grpSpPr>
      <p:grpSp>
        <p:nvGrpSpPr>
          <p:cNvPr id="194" name="Google Shape;194;p6"/>
          <p:cNvGrpSpPr/>
          <p:nvPr/>
        </p:nvGrpSpPr>
        <p:grpSpPr>
          <a:xfrm>
            <a:off x="-1960553" y="-144661"/>
            <a:ext cx="19867617" cy="10087317"/>
            <a:chOff x="0" y="-38100"/>
            <a:chExt cx="5232623" cy="2656742"/>
          </a:xfrm>
        </p:grpSpPr>
        <p:sp>
          <p:nvSpPr>
            <p:cNvPr id="195" name="Google Shape;195;p6"/>
            <p:cNvSpPr/>
            <p:nvPr/>
          </p:nvSpPr>
          <p:spPr>
            <a:xfrm>
              <a:off x="0" y="0"/>
              <a:ext cx="5232623" cy="2618642"/>
            </a:xfrm>
            <a:custGeom>
              <a:rect b="b" l="l" r="r" t="t"/>
              <a:pathLst>
                <a:path extrusionOk="0" h="2618642" w="5232623">
                  <a:moveTo>
                    <a:pt x="0" y="0"/>
                  </a:moveTo>
                  <a:lnTo>
                    <a:pt x="5232623" y="0"/>
                  </a:lnTo>
                  <a:lnTo>
                    <a:pt x="5232623" y="2618642"/>
                  </a:lnTo>
                  <a:lnTo>
                    <a:pt x="0" y="2618642"/>
                  </a:lnTo>
                  <a:close/>
                </a:path>
              </a:pathLst>
            </a:custGeom>
            <a:solidFill>
              <a:srgbClr val="FFFFFF">
                <a:alpha val="74901"/>
              </a:srgbClr>
            </a:solidFill>
            <a:ln>
              <a:noFill/>
            </a:ln>
          </p:spPr>
        </p:sp>
        <p:sp>
          <p:nvSpPr>
            <p:cNvPr id="196" name="Google Shape;196;p6"/>
            <p:cNvSpPr txBox="1"/>
            <p:nvPr/>
          </p:nvSpPr>
          <p:spPr>
            <a:xfrm>
              <a:off x="0" y="-38100"/>
              <a:ext cx="5232623" cy="2656742"/>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p6"/>
          <p:cNvGrpSpPr/>
          <p:nvPr/>
        </p:nvGrpSpPr>
        <p:grpSpPr>
          <a:xfrm>
            <a:off x="1072614" y="1201196"/>
            <a:ext cx="16186686" cy="8436590"/>
            <a:chOff x="0" y="0"/>
            <a:chExt cx="21582248" cy="11248786"/>
          </a:xfrm>
        </p:grpSpPr>
        <p:pic>
          <p:nvPicPr>
            <p:cNvPr id="198" name="Google Shape;198;p6"/>
            <p:cNvPicPr preferRelativeResize="0"/>
            <p:nvPr/>
          </p:nvPicPr>
          <p:blipFill rotWithShape="1">
            <a:blip r:embed="rId3">
              <a:alphaModFix/>
            </a:blip>
            <a:srcRect b="34589" l="0" r="0" t="0"/>
            <a:stretch/>
          </p:blipFill>
          <p:spPr>
            <a:xfrm>
              <a:off x="0" y="0"/>
              <a:ext cx="21582248" cy="5560893"/>
            </a:xfrm>
            <a:prstGeom prst="rect">
              <a:avLst/>
            </a:prstGeom>
            <a:noFill/>
            <a:ln>
              <a:noFill/>
            </a:ln>
          </p:spPr>
        </p:pic>
        <p:pic>
          <p:nvPicPr>
            <p:cNvPr id="199" name="Google Shape;199;p6"/>
            <p:cNvPicPr preferRelativeResize="0"/>
            <p:nvPr/>
          </p:nvPicPr>
          <p:blipFill rotWithShape="1">
            <a:blip r:embed="rId4">
              <a:alphaModFix/>
            </a:blip>
            <a:srcRect b="59940" l="0" r="0" t="0"/>
            <a:stretch/>
          </p:blipFill>
          <p:spPr>
            <a:xfrm>
              <a:off x="0" y="5687893"/>
              <a:ext cx="21582248" cy="5560893"/>
            </a:xfrm>
            <a:prstGeom prst="rect">
              <a:avLst/>
            </a:prstGeom>
            <a:noFill/>
            <a:ln>
              <a:noFill/>
            </a:ln>
          </p:spPr>
        </p:pic>
      </p:grpSp>
      <p:sp>
        <p:nvSpPr>
          <p:cNvPr id="200" name="Google Shape;200;p6"/>
          <p:cNvSpPr txBox="1"/>
          <p:nvPr/>
        </p:nvSpPr>
        <p:spPr>
          <a:xfrm>
            <a:off x="4880018" y="203210"/>
            <a:ext cx="8245699" cy="7143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739" u="none" cap="none" strike="noStrike">
                <a:solidFill>
                  <a:srgbClr val="895AEF"/>
                </a:solidFill>
                <a:latin typeface="Montserrat"/>
                <a:ea typeface="Montserrat"/>
                <a:cs typeface="Montserrat"/>
                <a:sym typeface="Montserrat"/>
              </a:rPr>
              <a:t>Metodología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73FF"/>
        </a:solidFill>
      </p:bgPr>
    </p:bg>
    <p:spTree>
      <p:nvGrpSpPr>
        <p:cNvPr id="204" name="Shape 204"/>
        <p:cNvGrpSpPr/>
        <p:nvPr/>
      </p:nvGrpSpPr>
      <p:grpSpPr>
        <a:xfrm>
          <a:off x="0" y="0"/>
          <a:ext cx="0" cy="0"/>
          <a:chOff x="0" y="0"/>
          <a:chExt cx="0" cy="0"/>
        </a:xfrm>
      </p:grpSpPr>
      <p:grpSp>
        <p:nvGrpSpPr>
          <p:cNvPr id="205" name="Google Shape;205;p7"/>
          <p:cNvGrpSpPr/>
          <p:nvPr/>
        </p:nvGrpSpPr>
        <p:grpSpPr>
          <a:xfrm>
            <a:off x="-6686379" y="0"/>
            <a:ext cx="15430157" cy="10545890"/>
            <a:chOff x="0" y="0"/>
            <a:chExt cx="5508856" cy="3765081"/>
          </a:xfrm>
        </p:grpSpPr>
        <p:sp>
          <p:nvSpPr>
            <p:cNvPr id="206" name="Google Shape;206;p7"/>
            <p:cNvSpPr/>
            <p:nvPr/>
          </p:nvSpPr>
          <p:spPr>
            <a:xfrm>
              <a:off x="0" y="0"/>
              <a:ext cx="5508856" cy="3765081"/>
            </a:xfrm>
            <a:custGeom>
              <a:rect b="b" l="l" r="r" t="t"/>
              <a:pathLst>
                <a:path extrusionOk="0" h="3765081" w="5508856">
                  <a:moveTo>
                    <a:pt x="0" y="0"/>
                  </a:moveTo>
                  <a:lnTo>
                    <a:pt x="3335085" y="0"/>
                  </a:lnTo>
                  <a:lnTo>
                    <a:pt x="5508856" y="3765081"/>
                  </a:lnTo>
                  <a:lnTo>
                    <a:pt x="2173770" y="3765081"/>
                  </a:lnTo>
                  <a:lnTo>
                    <a:pt x="0" y="0"/>
                  </a:lnTo>
                  <a:close/>
                </a:path>
              </a:pathLst>
            </a:custGeom>
            <a:solidFill>
              <a:srgbClr val="E86AA7"/>
            </a:solidFill>
            <a:ln>
              <a:noFill/>
            </a:ln>
          </p:spPr>
        </p:sp>
        <p:sp>
          <p:nvSpPr>
            <p:cNvPr id="207" name="Google Shape;207;p7"/>
            <p:cNvSpPr/>
            <p:nvPr/>
          </p:nvSpPr>
          <p:spPr>
            <a:xfrm>
              <a:off x="0" y="0"/>
              <a:ext cx="5508856" cy="3765081"/>
            </a:xfrm>
            <a:custGeom>
              <a:rect b="b" l="l" r="r" t="t"/>
              <a:pathLst>
                <a:path extrusionOk="0" h="3765081" w="5508856">
                  <a:moveTo>
                    <a:pt x="0" y="0"/>
                  </a:moveTo>
                  <a:lnTo>
                    <a:pt x="3335085" y="0"/>
                  </a:lnTo>
                  <a:lnTo>
                    <a:pt x="5508856" y="3765081"/>
                  </a:lnTo>
                  <a:lnTo>
                    <a:pt x="2173770" y="3765081"/>
                  </a:lnTo>
                  <a:lnTo>
                    <a:pt x="0" y="0"/>
                  </a:lnTo>
                  <a:close/>
                </a:path>
              </a:pathLst>
            </a:custGeom>
            <a:blipFill rotWithShape="1">
              <a:blip r:embed="rId3">
                <a:alphaModFix/>
              </a:blip>
              <a:stretch>
                <a:fillRect b="0" l="-1290" r="-1289" t="0"/>
              </a:stretch>
            </a:blipFill>
            <a:ln>
              <a:noFill/>
            </a:ln>
          </p:spPr>
        </p:sp>
      </p:grpSp>
      <p:sp>
        <p:nvSpPr>
          <p:cNvPr id="208" name="Google Shape;208;p7"/>
          <p:cNvSpPr/>
          <p:nvPr/>
        </p:nvSpPr>
        <p:spPr>
          <a:xfrm>
            <a:off x="-2622339" y="7919689"/>
            <a:ext cx="6452848" cy="5596379"/>
          </a:xfrm>
          <a:custGeom>
            <a:rect b="b" l="l" r="r" t="t"/>
            <a:pathLst>
              <a:path extrusionOk="0" h="5596379" w="6452848">
                <a:moveTo>
                  <a:pt x="0" y="0"/>
                </a:moveTo>
                <a:lnTo>
                  <a:pt x="6452849" y="0"/>
                </a:lnTo>
                <a:lnTo>
                  <a:pt x="6452849" y="5596379"/>
                </a:lnTo>
                <a:lnTo>
                  <a:pt x="0" y="5596379"/>
                </a:lnTo>
                <a:lnTo>
                  <a:pt x="0" y="0"/>
                </a:lnTo>
                <a:close/>
              </a:path>
            </a:pathLst>
          </a:custGeom>
          <a:blipFill rotWithShape="1">
            <a:blip r:embed="rId4">
              <a:alphaModFix/>
            </a:blip>
            <a:stretch>
              <a:fillRect b="0" l="0" r="0" t="0"/>
            </a:stretch>
          </a:blipFill>
          <a:ln>
            <a:noFill/>
          </a:ln>
        </p:spPr>
      </p:sp>
      <p:sp>
        <p:nvSpPr>
          <p:cNvPr id="209" name="Google Shape;209;p7"/>
          <p:cNvSpPr/>
          <p:nvPr/>
        </p:nvSpPr>
        <p:spPr>
          <a:xfrm rot="10800000">
            <a:off x="13367400" y="-2798190"/>
            <a:ext cx="6452848" cy="5596379"/>
          </a:xfrm>
          <a:custGeom>
            <a:rect b="b" l="l" r="r" t="t"/>
            <a:pathLst>
              <a:path extrusionOk="0" h="5596379" w="6452848">
                <a:moveTo>
                  <a:pt x="0" y="0"/>
                </a:moveTo>
                <a:lnTo>
                  <a:pt x="6452849" y="0"/>
                </a:lnTo>
                <a:lnTo>
                  <a:pt x="6452849" y="5596380"/>
                </a:lnTo>
                <a:lnTo>
                  <a:pt x="0" y="5596380"/>
                </a:lnTo>
                <a:lnTo>
                  <a:pt x="0" y="0"/>
                </a:lnTo>
                <a:close/>
              </a:path>
            </a:pathLst>
          </a:custGeom>
          <a:blipFill rotWithShape="1">
            <a:blip r:embed="rId4">
              <a:alphaModFix/>
            </a:blip>
            <a:stretch>
              <a:fillRect b="0" l="0" r="0" t="0"/>
            </a:stretch>
          </a:blipFill>
          <a:ln>
            <a:noFill/>
          </a:ln>
        </p:spPr>
      </p:sp>
      <p:sp>
        <p:nvSpPr>
          <p:cNvPr id="210" name="Google Shape;210;p7"/>
          <p:cNvSpPr/>
          <p:nvPr/>
        </p:nvSpPr>
        <p:spPr>
          <a:xfrm>
            <a:off x="15707520" y="553651"/>
            <a:ext cx="1168571" cy="1691353"/>
          </a:xfrm>
          <a:custGeom>
            <a:rect b="b" l="l" r="r" t="t"/>
            <a:pathLst>
              <a:path extrusionOk="0" h="1691353" w="1168571">
                <a:moveTo>
                  <a:pt x="0" y="0"/>
                </a:moveTo>
                <a:lnTo>
                  <a:pt x="1168571" y="0"/>
                </a:lnTo>
                <a:lnTo>
                  <a:pt x="1168571" y="1691352"/>
                </a:lnTo>
                <a:lnTo>
                  <a:pt x="0" y="1691352"/>
                </a:lnTo>
                <a:lnTo>
                  <a:pt x="0" y="0"/>
                </a:lnTo>
                <a:close/>
              </a:path>
            </a:pathLst>
          </a:custGeom>
          <a:blipFill rotWithShape="1">
            <a:blip r:embed="rId5">
              <a:alphaModFix/>
            </a:blip>
            <a:stretch>
              <a:fillRect b="0" l="0" r="0" t="0"/>
            </a:stretch>
          </a:blipFill>
          <a:ln>
            <a:noFill/>
          </a:ln>
        </p:spPr>
      </p:sp>
      <p:cxnSp>
        <p:nvCxnSpPr>
          <p:cNvPr id="211" name="Google Shape;211;p7"/>
          <p:cNvCxnSpPr/>
          <p:nvPr/>
        </p:nvCxnSpPr>
        <p:spPr>
          <a:xfrm>
            <a:off x="4764959" y="3763532"/>
            <a:ext cx="13523041" cy="0"/>
          </a:xfrm>
          <a:prstGeom prst="straightConnector1">
            <a:avLst/>
          </a:prstGeom>
          <a:noFill/>
          <a:ln cap="flat" cmpd="sng" w="38100">
            <a:solidFill>
              <a:srgbClr val="FFFFFF"/>
            </a:solidFill>
            <a:prstDash val="solid"/>
            <a:round/>
            <a:headEnd len="sm" w="sm" type="none"/>
            <a:tailEnd len="sm" w="sm" type="none"/>
          </a:ln>
        </p:spPr>
      </p:cxnSp>
      <p:cxnSp>
        <p:nvCxnSpPr>
          <p:cNvPr id="212" name="Google Shape;212;p7"/>
          <p:cNvCxnSpPr/>
          <p:nvPr/>
        </p:nvCxnSpPr>
        <p:spPr>
          <a:xfrm>
            <a:off x="6297208" y="6409283"/>
            <a:ext cx="13523041" cy="0"/>
          </a:xfrm>
          <a:prstGeom prst="straightConnector1">
            <a:avLst/>
          </a:prstGeom>
          <a:noFill/>
          <a:ln cap="flat" cmpd="sng" w="38100">
            <a:solidFill>
              <a:srgbClr val="FFFFFF"/>
            </a:solidFill>
            <a:prstDash val="solid"/>
            <a:round/>
            <a:headEnd len="sm" w="sm" type="none"/>
            <a:tailEnd len="sm" w="sm" type="none"/>
          </a:ln>
        </p:spPr>
      </p:cxnSp>
      <p:cxnSp>
        <p:nvCxnSpPr>
          <p:cNvPr id="213" name="Google Shape;213;p7"/>
          <p:cNvCxnSpPr/>
          <p:nvPr/>
        </p:nvCxnSpPr>
        <p:spPr>
          <a:xfrm>
            <a:off x="8011079" y="9239250"/>
            <a:ext cx="13523041" cy="0"/>
          </a:xfrm>
          <a:prstGeom prst="straightConnector1">
            <a:avLst/>
          </a:prstGeom>
          <a:noFill/>
          <a:ln cap="flat" cmpd="sng" w="38100">
            <a:solidFill>
              <a:srgbClr val="FFFFFF"/>
            </a:solidFill>
            <a:prstDash val="solid"/>
            <a:round/>
            <a:headEnd len="sm" w="sm" type="none"/>
            <a:tailEnd len="sm" w="sm" type="none"/>
          </a:ln>
        </p:spPr>
      </p:cxnSp>
      <p:sp>
        <p:nvSpPr>
          <p:cNvPr id="214" name="Google Shape;214;p7"/>
          <p:cNvSpPr txBox="1"/>
          <p:nvPr/>
        </p:nvSpPr>
        <p:spPr>
          <a:xfrm>
            <a:off x="3830510" y="395761"/>
            <a:ext cx="8457192" cy="1114425"/>
          </a:xfrm>
          <a:prstGeom prst="rect">
            <a:avLst/>
          </a:prstGeom>
          <a:noFill/>
          <a:ln>
            <a:noFill/>
          </a:ln>
        </p:spPr>
        <p:txBody>
          <a:bodyPr anchorCtr="0" anchor="t" bIns="0" lIns="0" spcFirstLastPara="1" rIns="0" wrap="square" tIns="0">
            <a:spAutoFit/>
          </a:bodyPr>
          <a:lstStyle/>
          <a:p>
            <a:pPr indent="0" lvl="0" marL="0" marR="0" rtl="0" algn="ctr">
              <a:lnSpc>
                <a:spcPct val="120016"/>
              </a:lnSpc>
              <a:spcBef>
                <a:spcPts val="0"/>
              </a:spcBef>
              <a:spcAft>
                <a:spcPts val="0"/>
              </a:spcAft>
              <a:buNone/>
            </a:pPr>
            <a:r>
              <a:rPr b="1" i="0" lang="en-US" sz="7369" u="none" cap="none" strike="noStrike">
                <a:solidFill>
                  <a:srgbClr val="FFFFFF"/>
                </a:solidFill>
                <a:latin typeface="Montserrat"/>
                <a:ea typeface="Montserrat"/>
                <a:cs typeface="Montserrat"/>
                <a:sym typeface="Montserrat"/>
              </a:rPr>
              <a:t>Cronología</a:t>
            </a:r>
            <a:endParaRPr/>
          </a:p>
        </p:txBody>
      </p:sp>
      <p:sp>
        <p:nvSpPr>
          <p:cNvPr id="215" name="Google Shape;215;p7"/>
          <p:cNvSpPr txBox="1"/>
          <p:nvPr/>
        </p:nvSpPr>
        <p:spPr>
          <a:xfrm>
            <a:off x="4220589" y="2037125"/>
            <a:ext cx="6779424" cy="645001"/>
          </a:xfrm>
          <a:prstGeom prst="rect">
            <a:avLst/>
          </a:prstGeom>
          <a:noFill/>
          <a:ln>
            <a:noFill/>
          </a:ln>
        </p:spPr>
        <p:txBody>
          <a:bodyPr anchorCtr="0" anchor="t" bIns="0" lIns="0" spcFirstLastPara="1" rIns="0" wrap="square" tIns="0">
            <a:spAutoFit/>
          </a:bodyPr>
          <a:lstStyle/>
          <a:p>
            <a:pPr indent="-408563" lvl="1" marL="817125" marR="0" rtl="0" algn="ctr">
              <a:lnSpc>
                <a:spcPct val="138002"/>
              </a:lnSpc>
              <a:spcBef>
                <a:spcPts val="0"/>
              </a:spcBef>
              <a:spcAft>
                <a:spcPts val="0"/>
              </a:spcAft>
              <a:buClr>
                <a:srgbClr val="FFFFFF"/>
              </a:buClr>
              <a:buSzPts val="3784"/>
              <a:buFont typeface="Arial"/>
              <a:buChar char="•"/>
            </a:pPr>
            <a:r>
              <a:rPr b="1" i="0" lang="en-US" sz="3784" u="none" cap="none" strike="noStrike">
                <a:solidFill>
                  <a:srgbClr val="FFFFFF"/>
                </a:solidFill>
                <a:latin typeface="Montserrat"/>
                <a:ea typeface="Montserrat"/>
                <a:cs typeface="Montserrat"/>
                <a:sym typeface="Montserrat"/>
              </a:rPr>
              <a:t>Fase 1</a:t>
            </a:r>
            <a:endParaRPr/>
          </a:p>
        </p:txBody>
      </p:sp>
      <p:sp>
        <p:nvSpPr>
          <p:cNvPr id="216" name="Google Shape;216;p7"/>
          <p:cNvSpPr txBox="1"/>
          <p:nvPr/>
        </p:nvSpPr>
        <p:spPr>
          <a:xfrm>
            <a:off x="6885924" y="7142708"/>
            <a:ext cx="6779424" cy="636243"/>
          </a:xfrm>
          <a:prstGeom prst="rect">
            <a:avLst/>
          </a:prstGeom>
          <a:noFill/>
          <a:ln>
            <a:noFill/>
          </a:ln>
        </p:spPr>
        <p:txBody>
          <a:bodyPr anchorCtr="0" anchor="t" bIns="0" lIns="0" spcFirstLastPara="1" rIns="0" wrap="square" tIns="0">
            <a:spAutoFit/>
          </a:bodyPr>
          <a:lstStyle/>
          <a:p>
            <a:pPr indent="-404940" lvl="1" marL="809879" marR="0" rtl="0" algn="ctr">
              <a:lnSpc>
                <a:spcPct val="138026"/>
              </a:lnSpc>
              <a:spcBef>
                <a:spcPts val="0"/>
              </a:spcBef>
              <a:spcAft>
                <a:spcPts val="0"/>
              </a:spcAft>
              <a:buClr>
                <a:srgbClr val="FFFFFF"/>
              </a:buClr>
              <a:buSzPts val="3750"/>
              <a:buFont typeface="Arial"/>
              <a:buChar char="•"/>
            </a:pPr>
            <a:r>
              <a:rPr b="1" i="0" lang="en-US" sz="3750" u="none" cap="none" strike="noStrike">
                <a:solidFill>
                  <a:srgbClr val="FFFFFF"/>
                </a:solidFill>
                <a:latin typeface="Montserrat"/>
                <a:ea typeface="Montserrat"/>
                <a:cs typeface="Montserrat"/>
                <a:sym typeface="Montserrat"/>
              </a:rPr>
              <a:t>Fase 3</a:t>
            </a:r>
            <a:endParaRPr/>
          </a:p>
        </p:txBody>
      </p:sp>
      <p:sp>
        <p:nvSpPr>
          <p:cNvPr id="217" name="Google Shape;217;p7"/>
          <p:cNvSpPr txBox="1"/>
          <p:nvPr/>
        </p:nvSpPr>
        <p:spPr>
          <a:xfrm>
            <a:off x="5354067" y="4496957"/>
            <a:ext cx="6779424" cy="636270"/>
          </a:xfrm>
          <a:prstGeom prst="rect">
            <a:avLst/>
          </a:prstGeom>
          <a:noFill/>
          <a:ln>
            <a:noFill/>
          </a:ln>
        </p:spPr>
        <p:txBody>
          <a:bodyPr anchorCtr="0" anchor="t" bIns="0" lIns="0" spcFirstLastPara="1" rIns="0" wrap="square" tIns="0">
            <a:spAutoFit/>
          </a:bodyPr>
          <a:lstStyle/>
          <a:p>
            <a:pPr indent="-404812" lvl="1" marL="809625" marR="0" rtl="0" algn="ctr">
              <a:lnSpc>
                <a:spcPct val="137973"/>
              </a:lnSpc>
              <a:spcBef>
                <a:spcPts val="0"/>
              </a:spcBef>
              <a:spcAft>
                <a:spcPts val="0"/>
              </a:spcAft>
              <a:buClr>
                <a:srgbClr val="FFFFFF"/>
              </a:buClr>
              <a:buSzPts val="3750"/>
              <a:buFont typeface="Arial"/>
              <a:buChar char="•"/>
            </a:pPr>
            <a:r>
              <a:rPr b="1" i="0" lang="en-US" sz="3750" u="none" cap="none" strike="noStrike">
                <a:solidFill>
                  <a:srgbClr val="FFFFFF"/>
                </a:solidFill>
                <a:latin typeface="Montserrat"/>
                <a:ea typeface="Montserrat"/>
                <a:cs typeface="Montserrat"/>
                <a:sym typeface="Montserrat"/>
              </a:rPr>
              <a:t>Fase 2</a:t>
            </a:r>
            <a:endParaRPr/>
          </a:p>
        </p:txBody>
      </p:sp>
      <p:sp>
        <p:nvSpPr>
          <p:cNvPr id="218" name="Google Shape;218;p7"/>
          <p:cNvSpPr txBox="1"/>
          <p:nvPr/>
        </p:nvSpPr>
        <p:spPr>
          <a:xfrm>
            <a:off x="6885924" y="2579338"/>
            <a:ext cx="2360454" cy="571531"/>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3373" u="none" cap="none" strike="noStrike">
                <a:solidFill>
                  <a:srgbClr val="FFFFFF"/>
                </a:solidFill>
                <a:latin typeface="Montserrat Medium"/>
                <a:ea typeface="Montserrat Medium"/>
                <a:cs typeface="Montserrat Medium"/>
                <a:sym typeface="Montserrat Medium"/>
              </a:rPr>
              <a:t>3 Semanas</a:t>
            </a:r>
            <a:endParaRPr/>
          </a:p>
        </p:txBody>
      </p:sp>
      <p:sp>
        <p:nvSpPr>
          <p:cNvPr id="219" name="Google Shape;219;p7"/>
          <p:cNvSpPr txBox="1"/>
          <p:nvPr/>
        </p:nvSpPr>
        <p:spPr>
          <a:xfrm>
            <a:off x="8283257" y="5066553"/>
            <a:ext cx="1721485" cy="571627"/>
          </a:xfrm>
          <a:prstGeom prst="rect">
            <a:avLst/>
          </a:prstGeom>
          <a:noFill/>
          <a:ln>
            <a:noFill/>
          </a:ln>
        </p:spPr>
        <p:txBody>
          <a:bodyPr anchorCtr="0" anchor="t" bIns="0" lIns="0" spcFirstLastPara="1" rIns="0" wrap="square" tIns="0">
            <a:spAutoFit/>
          </a:bodyPr>
          <a:lstStyle/>
          <a:p>
            <a:pPr indent="0" lvl="0" marL="0" marR="0" rtl="0" algn="ctr">
              <a:lnSpc>
                <a:spcPct val="140053"/>
              </a:lnSpc>
              <a:spcBef>
                <a:spcPts val="0"/>
              </a:spcBef>
              <a:spcAft>
                <a:spcPts val="0"/>
              </a:spcAft>
              <a:buNone/>
            </a:pPr>
            <a:r>
              <a:rPr b="1" i="0" lang="en-US" sz="3368" u="none" cap="none" strike="noStrike">
                <a:solidFill>
                  <a:srgbClr val="FFFFFF"/>
                </a:solidFill>
                <a:latin typeface="Montserrat Medium"/>
                <a:ea typeface="Montserrat Medium"/>
                <a:cs typeface="Montserrat Medium"/>
                <a:sym typeface="Montserrat Medium"/>
              </a:rPr>
              <a:t>3 Meses</a:t>
            </a:r>
            <a:endParaRPr/>
          </a:p>
        </p:txBody>
      </p:sp>
      <p:sp>
        <p:nvSpPr>
          <p:cNvPr id="220" name="Google Shape;220;p7"/>
          <p:cNvSpPr txBox="1"/>
          <p:nvPr/>
        </p:nvSpPr>
        <p:spPr>
          <a:xfrm>
            <a:off x="9578527" y="7712276"/>
            <a:ext cx="2360454" cy="571531"/>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3373" u="none" cap="none" strike="noStrike">
                <a:solidFill>
                  <a:srgbClr val="FFFFFF"/>
                </a:solidFill>
                <a:latin typeface="Montserrat Medium"/>
                <a:ea typeface="Montserrat Medium"/>
                <a:cs typeface="Montserrat Medium"/>
                <a:sym typeface="Montserrat Medium"/>
              </a:rPr>
              <a:t>3 Semanas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8"/>
          <p:cNvGrpSpPr/>
          <p:nvPr/>
        </p:nvGrpSpPr>
        <p:grpSpPr>
          <a:xfrm>
            <a:off x="6723272" y="2035179"/>
            <a:ext cx="4161751" cy="1246529"/>
            <a:chOff x="0" y="-38100"/>
            <a:chExt cx="2565722" cy="768486"/>
          </a:xfrm>
        </p:grpSpPr>
        <p:sp>
          <p:nvSpPr>
            <p:cNvPr id="226" name="Google Shape;226;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6E5AE2"/>
            </a:solidFill>
            <a:ln>
              <a:noFill/>
            </a:ln>
          </p:spPr>
        </p:sp>
        <p:sp>
          <p:nvSpPr>
            <p:cNvPr id="227" name="Google Shape;227;p8"/>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8"/>
          <p:cNvGrpSpPr/>
          <p:nvPr/>
        </p:nvGrpSpPr>
        <p:grpSpPr>
          <a:xfrm rot="10800000">
            <a:off x="5756860" y="3281708"/>
            <a:ext cx="4161751" cy="1246529"/>
            <a:chOff x="0" y="-38100"/>
            <a:chExt cx="2565722" cy="768486"/>
          </a:xfrm>
        </p:grpSpPr>
        <p:sp>
          <p:nvSpPr>
            <p:cNvPr id="229" name="Google Shape;229;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8B73FF"/>
            </a:solidFill>
            <a:ln>
              <a:noFill/>
            </a:ln>
          </p:spPr>
        </p:sp>
        <p:sp>
          <p:nvSpPr>
            <p:cNvPr id="230" name="Google Shape;230;p8"/>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1" name="Google Shape;231;p8"/>
          <p:cNvGrpSpPr/>
          <p:nvPr/>
        </p:nvGrpSpPr>
        <p:grpSpPr>
          <a:xfrm>
            <a:off x="7387678" y="4404636"/>
            <a:ext cx="4161751" cy="1246529"/>
            <a:chOff x="0" y="-38100"/>
            <a:chExt cx="2565722" cy="768486"/>
          </a:xfrm>
        </p:grpSpPr>
        <p:sp>
          <p:nvSpPr>
            <p:cNvPr id="232" name="Google Shape;232;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E86AA7"/>
            </a:solidFill>
            <a:ln>
              <a:noFill/>
            </a:ln>
          </p:spPr>
        </p:sp>
        <p:sp>
          <p:nvSpPr>
            <p:cNvPr id="233" name="Google Shape;233;p8"/>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8"/>
          <p:cNvGrpSpPr/>
          <p:nvPr/>
        </p:nvGrpSpPr>
        <p:grpSpPr>
          <a:xfrm rot="10800000">
            <a:off x="6421266" y="5651165"/>
            <a:ext cx="4161751" cy="1246529"/>
            <a:chOff x="0" y="-38100"/>
            <a:chExt cx="2565722" cy="768486"/>
          </a:xfrm>
        </p:grpSpPr>
        <p:sp>
          <p:nvSpPr>
            <p:cNvPr id="235" name="Google Shape;235;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6E5AE2"/>
            </a:solidFill>
            <a:ln>
              <a:noFill/>
            </a:ln>
          </p:spPr>
        </p:sp>
        <p:sp>
          <p:nvSpPr>
            <p:cNvPr id="236" name="Google Shape;236;p8"/>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7" name="Google Shape;237;p8"/>
          <p:cNvGrpSpPr/>
          <p:nvPr/>
        </p:nvGrpSpPr>
        <p:grpSpPr>
          <a:xfrm>
            <a:off x="7387678" y="6769913"/>
            <a:ext cx="4161751" cy="1246529"/>
            <a:chOff x="0" y="-38100"/>
            <a:chExt cx="2565722" cy="768486"/>
          </a:xfrm>
        </p:grpSpPr>
        <p:sp>
          <p:nvSpPr>
            <p:cNvPr id="238" name="Google Shape;238;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E86AA7"/>
            </a:solidFill>
            <a:ln>
              <a:noFill/>
            </a:ln>
          </p:spPr>
        </p:sp>
        <p:sp>
          <p:nvSpPr>
            <p:cNvPr id="239" name="Google Shape;239;p8"/>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8"/>
          <p:cNvSpPr txBox="1"/>
          <p:nvPr/>
        </p:nvSpPr>
        <p:spPr>
          <a:xfrm>
            <a:off x="6268866" y="3531260"/>
            <a:ext cx="2941510"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Septiembre</a:t>
            </a:r>
            <a:endParaRPr/>
          </a:p>
        </p:txBody>
      </p:sp>
      <p:sp>
        <p:nvSpPr>
          <p:cNvPr id="241" name="Google Shape;241;p8"/>
          <p:cNvSpPr/>
          <p:nvPr/>
        </p:nvSpPr>
        <p:spPr>
          <a:xfrm>
            <a:off x="6694069" y="3428600"/>
            <a:ext cx="821455" cy="821455"/>
          </a:xfrm>
          <a:custGeom>
            <a:rect b="b" l="l" r="r" t="t"/>
            <a:pathLst>
              <a:path extrusionOk="0" h="821455" w="821455">
                <a:moveTo>
                  <a:pt x="0" y="0"/>
                </a:moveTo>
                <a:lnTo>
                  <a:pt x="821455" y="0"/>
                </a:lnTo>
                <a:lnTo>
                  <a:pt x="821455" y="821455"/>
                </a:lnTo>
                <a:lnTo>
                  <a:pt x="0" y="821455"/>
                </a:lnTo>
                <a:lnTo>
                  <a:pt x="0" y="0"/>
                </a:lnTo>
                <a:close/>
              </a:path>
            </a:pathLst>
          </a:custGeom>
          <a:blipFill rotWithShape="1">
            <a:blip r:embed="rId3">
              <a:alphaModFix/>
            </a:blip>
            <a:stretch>
              <a:fillRect b="0" l="0" r="0" t="0"/>
            </a:stretch>
          </a:blipFill>
          <a:ln>
            <a:noFill/>
          </a:ln>
        </p:spPr>
      </p:sp>
      <p:sp>
        <p:nvSpPr>
          <p:cNvPr id="242" name="Google Shape;242;p8"/>
          <p:cNvSpPr txBox="1"/>
          <p:nvPr/>
        </p:nvSpPr>
        <p:spPr>
          <a:xfrm>
            <a:off x="7431507" y="2346532"/>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Agosto</a:t>
            </a:r>
            <a:endParaRPr/>
          </a:p>
        </p:txBody>
      </p:sp>
      <p:sp>
        <p:nvSpPr>
          <p:cNvPr id="243" name="Google Shape;243;p8"/>
          <p:cNvSpPr txBox="1"/>
          <p:nvPr/>
        </p:nvSpPr>
        <p:spPr>
          <a:xfrm>
            <a:off x="11298119" y="2361030"/>
            <a:ext cx="4998190" cy="486156"/>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2900" u="none" cap="none" strike="noStrike">
                <a:solidFill>
                  <a:srgbClr val="8B73FF"/>
                </a:solidFill>
                <a:latin typeface="Montserrat Medium"/>
                <a:ea typeface="Montserrat Medium"/>
                <a:cs typeface="Montserrat Medium"/>
                <a:sym typeface="Montserrat Medium"/>
              </a:rPr>
              <a:t>Preparación del proyecto</a:t>
            </a:r>
            <a:endParaRPr/>
          </a:p>
        </p:txBody>
      </p:sp>
      <p:sp>
        <p:nvSpPr>
          <p:cNvPr id="244" name="Google Shape;244;p8"/>
          <p:cNvSpPr txBox="1"/>
          <p:nvPr/>
        </p:nvSpPr>
        <p:spPr>
          <a:xfrm>
            <a:off x="8010656" y="4715989"/>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Octubre</a:t>
            </a:r>
            <a:endParaRPr/>
          </a:p>
        </p:txBody>
      </p:sp>
      <p:sp>
        <p:nvSpPr>
          <p:cNvPr id="245" name="Google Shape;245;p8"/>
          <p:cNvSpPr txBox="1"/>
          <p:nvPr/>
        </p:nvSpPr>
        <p:spPr>
          <a:xfrm>
            <a:off x="7044244" y="5900717"/>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Noviembre</a:t>
            </a:r>
            <a:endParaRPr/>
          </a:p>
        </p:txBody>
      </p:sp>
      <p:sp>
        <p:nvSpPr>
          <p:cNvPr id="246" name="Google Shape;246;p8"/>
          <p:cNvSpPr txBox="1"/>
          <p:nvPr/>
        </p:nvSpPr>
        <p:spPr>
          <a:xfrm>
            <a:off x="8095913" y="7083544"/>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Diciembre</a:t>
            </a:r>
            <a:endParaRPr/>
          </a:p>
        </p:txBody>
      </p:sp>
      <p:sp>
        <p:nvSpPr>
          <p:cNvPr id="247" name="Google Shape;247;p8"/>
          <p:cNvSpPr txBox="1"/>
          <p:nvPr/>
        </p:nvSpPr>
        <p:spPr>
          <a:xfrm>
            <a:off x="1028700" y="3634380"/>
            <a:ext cx="4490889" cy="486156"/>
          </a:xfrm>
          <a:prstGeom prst="rect">
            <a:avLst/>
          </a:prstGeom>
          <a:noFill/>
          <a:ln>
            <a:noFill/>
          </a:ln>
        </p:spPr>
        <p:txBody>
          <a:bodyPr anchorCtr="0" anchor="t" bIns="0" lIns="0" spcFirstLastPara="1" rIns="0" wrap="square" tIns="0">
            <a:spAutoFit/>
          </a:bodyPr>
          <a:lstStyle/>
          <a:p>
            <a:pPr indent="0" lvl="0" marL="0" marR="0" rtl="0" algn="r">
              <a:lnSpc>
                <a:spcPct val="138000"/>
              </a:lnSpc>
              <a:spcBef>
                <a:spcPts val="0"/>
              </a:spcBef>
              <a:spcAft>
                <a:spcPts val="0"/>
              </a:spcAft>
              <a:buNone/>
            </a:pPr>
            <a:r>
              <a:rPr b="1" i="0" lang="en-US" sz="2900" u="none" cap="none" strike="noStrike">
                <a:solidFill>
                  <a:srgbClr val="8B73FF"/>
                </a:solidFill>
                <a:latin typeface="Montserrat Medium"/>
                <a:ea typeface="Montserrat Medium"/>
                <a:cs typeface="Montserrat Medium"/>
                <a:sym typeface="Montserrat Medium"/>
              </a:rPr>
              <a:t>Creación de la app</a:t>
            </a:r>
            <a:endParaRPr/>
          </a:p>
        </p:txBody>
      </p:sp>
      <p:sp>
        <p:nvSpPr>
          <p:cNvPr id="248" name="Google Shape;248;p8"/>
          <p:cNvSpPr txBox="1"/>
          <p:nvPr/>
        </p:nvSpPr>
        <p:spPr>
          <a:xfrm>
            <a:off x="11763235" y="4856913"/>
            <a:ext cx="4998190" cy="486156"/>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2900" u="none" cap="none" strike="noStrike">
                <a:solidFill>
                  <a:srgbClr val="8B73FF"/>
                </a:solidFill>
                <a:latin typeface="Montserrat Medium"/>
                <a:ea typeface="Montserrat Medium"/>
                <a:cs typeface="Montserrat Medium"/>
                <a:sym typeface="Montserrat Medium"/>
              </a:rPr>
              <a:t>Desarrollo de la app </a:t>
            </a:r>
            <a:endParaRPr/>
          </a:p>
        </p:txBody>
      </p:sp>
      <p:sp>
        <p:nvSpPr>
          <p:cNvPr id="249" name="Google Shape;249;p8"/>
          <p:cNvSpPr txBox="1"/>
          <p:nvPr/>
        </p:nvSpPr>
        <p:spPr>
          <a:xfrm>
            <a:off x="1896001" y="5844913"/>
            <a:ext cx="4372865" cy="990981"/>
          </a:xfrm>
          <a:prstGeom prst="rect">
            <a:avLst/>
          </a:prstGeom>
          <a:noFill/>
          <a:ln>
            <a:noFill/>
          </a:ln>
        </p:spPr>
        <p:txBody>
          <a:bodyPr anchorCtr="0" anchor="t" bIns="0" lIns="0" spcFirstLastPara="1" rIns="0" wrap="square" tIns="0">
            <a:spAutoFit/>
          </a:bodyPr>
          <a:lstStyle/>
          <a:p>
            <a:pPr indent="0" lvl="0" marL="0" marR="0" rtl="0" algn="r">
              <a:lnSpc>
                <a:spcPct val="138000"/>
              </a:lnSpc>
              <a:spcBef>
                <a:spcPts val="0"/>
              </a:spcBef>
              <a:spcAft>
                <a:spcPts val="0"/>
              </a:spcAft>
              <a:buNone/>
            </a:pPr>
            <a:r>
              <a:rPr b="1" i="0" lang="en-US" sz="2900" u="none" cap="none" strike="noStrike">
                <a:solidFill>
                  <a:srgbClr val="8B73FF"/>
                </a:solidFill>
                <a:latin typeface="Montserrat Medium"/>
                <a:ea typeface="Montserrat Medium"/>
                <a:cs typeface="Montserrat Medium"/>
                <a:sym typeface="Montserrat Medium"/>
              </a:rPr>
              <a:t>Evaluacion y solución de errores</a:t>
            </a:r>
            <a:endParaRPr/>
          </a:p>
        </p:txBody>
      </p:sp>
      <p:sp>
        <p:nvSpPr>
          <p:cNvPr id="250" name="Google Shape;250;p8"/>
          <p:cNvSpPr txBox="1"/>
          <p:nvPr/>
        </p:nvSpPr>
        <p:spPr>
          <a:xfrm>
            <a:off x="11763235" y="7025460"/>
            <a:ext cx="4998190" cy="990981"/>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2900" u="none" cap="none" strike="noStrike">
                <a:solidFill>
                  <a:srgbClr val="8B73FF"/>
                </a:solidFill>
                <a:latin typeface="Montserrat Medium"/>
                <a:ea typeface="Montserrat Medium"/>
                <a:cs typeface="Montserrat Medium"/>
                <a:sym typeface="Montserrat Medium"/>
              </a:rPr>
              <a:t>Presentacion del proyceto finalizado</a:t>
            </a:r>
            <a:endParaRPr/>
          </a:p>
        </p:txBody>
      </p:sp>
      <p:sp>
        <p:nvSpPr>
          <p:cNvPr id="251" name="Google Shape;251;p8"/>
          <p:cNvSpPr/>
          <p:nvPr/>
        </p:nvSpPr>
        <p:spPr>
          <a:xfrm>
            <a:off x="-2519628" y="7712017"/>
            <a:ext cx="6602062" cy="6602062"/>
          </a:xfrm>
          <a:custGeom>
            <a:rect b="b" l="l" r="r" t="t"/>
            <a:pathLst>
              <a:path extrusionOk="0" h="6602062" w="6602062">
                <a:moveTo>
                  <a:pt x="0" y="0"/>
                </a:moveTo>
                <a:lnTo>
                  <a:pt x="6602062" y="0"/>
                </a:lnTo>
                <a:lnTo>
                  <a:pt x="6602062" y="6602062"/>
                </a:lnTo>
                <a:lnTo>
                  <a:pt x="0" y="6602062"/>
                </a:lnTo>
                <a:lnTo>
                  <a:pt x="0" y="0"/>
                </a:lnTo>
                <a:close/>
              </a:path>
            </a:pathLst>
          </a:custGeom>
          <a:blipFill rotWithShape="1">
            <a:blip r:embed="rId4">
              <a:alphaModFix/>
            </a:blip>
            <a:stretch>
              <a:fillRect b="0" l="0" r="0" t="0"/>
            </a:stretch>
          </a:blipFill>
          <a:ln>
            <a:noFill/>
          </a:ln>
        </p:spPr>
      </p:sp>
      <p:sp>
        <p:nvSpPr>
          <p:cNvPr id="252" name="Google Shape;252;p8"/>
          <p:cNvSpPr/>
          <p:nvPr/>
        </p:nvSpPr>
        <p:spPr>
          <a:xfrm rot="10436461">
            <a:off x="14111851" y="-3920191"/>
            <a:ext cx="6294897" cy="6294897"/>
          </a:xfrm>
          <a:custGeom>
            <a:rect b="b" l="l" r="r" t="t"/>
            <a:pathLst>
              <a:path extrusionOk="0" h="6294897" w="6294897">
                <a:moveTo>
                  <a:pt x="0" y="0"/>
                </a:moveTo>
                <a:lnTo>
                  <a:pt x="6294898" y="0"/>
                </a:lnTo>
                <a:lnTo>
                  <a:pt x="6294898" y="6294898"/>
                </a:lnTo>
                <a:lnTo>
                  <a:pt x="0" y="629489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
          <p:cNvSpPr txBox="1"/>
          <p:nvPr/>
        </p:nvSpPr>
        <p:spPr>
          <a:xfrm>
            <a:off x="3580700" y="2837870"/>
            <a:ext cx="4298021" cy="19621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2880" u="none" cap="none" strike="noStrike">
                <a:solidFill>
                  <a:srgbClr val="8B73FF"/>
                </a:solidFill>
                <a:latin typeface="Montserrat"/>
                <a:ea typeface="Montserrat"/>
                <a:cs typeface="Montserrat"/>
                <a:sym typeface="Montserrat"/>
              </a:rPr>
              <a:t>25%</a:t>
            </a:r>
            <a:endParaRPr/>
          </a:p>
        </p:txBody>
      </p:sp>
      <p:pic>
        <p:nvPicPr>
          <p:cNvPr id="258" name="Google Shape;258;p9"/>
          <p:cNvPicPr preferRelativeResize="0"/>
          <p:nvPr/>
        </p:nvPicPr>
        <p:blipFill rotWithShape="1">
          <a:blip r:embed="rId3">
            <a:alphaModFix/>
          </a:blip>
          <a:srcRect b="0" l="0" r="0" t="0"/>
          <a:stretch/>
        </p:blipFill>
        <p:spPr>
          <a:xfrm>
            <a:off x="3838133" y="4646646"/>
            <a:ext cx="3783154" cy="1301744"/>
          </a:xfrm>
          <a:prstGeom prst="rect">
            <a:avLst/>
          </a:prstGeom>
          <a:noFill/>
          <a:ln>
            <a:noFill/>
          </a:ln>
        </p:spPr>
      </p:pic>
      <p:sp>
        <p:nvSpPr>
          <p:cNvPr id="259" name="Google Shape;259;p9"/>
          <p:cNvSpPr txBox="1"/>
          <p:nvPr/>
        </p:nvSpPr>
        <p:spPr>
          <a:xfrm>
            <a:off x="11002921" y="2837870"/>
            <a:ext cx="4298021" cy="2105025"/>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0" i="0" lang="en-US" sz="13830" u="none" cap="none" strike="noStrike">
                <a:solidFill>
                  <a:srgbClr val="8B73FF"/>
                </a:solidFill>
                <a:latin typeface="Montserrat"/>
                <a:ea typeface="Montserrat"/>
                <a:cs typeface="Montserrat"/>
                <a:sym typeface="Montserrat"/>
              </a:rPr>
              <a:t>16%</a:t>
            </a:r>
            <a:endParaRPr/>
          </a:p>
        </p:txBody>
      </p:sp>
      <p:pic>
        <p:nvPicPr>
          <p:cNvPr id="260" name="Google Shape;260;p9"/>
          <p:cNvPicPr preferRelativeResize="0"/>
          <p:nvPr/>
        </p:nvPicPr>
        <p:blipFill rotWithShape="1">
          <a:blip r:embed="rId4">
            <a:alphaModFix/>
          </a:blip>
          <a:srcRect b="0" l="0" r="0" t="0"/>
          <a:stretch/>
        </p:blipFill>
        <p:spPr>
          <a:xfrm>
            <a:off x="10784628" y="4545424"/>
            <a:ext cx="4734606" cy="1460319"/>
          </a:xfrm>
          <a:prstGeom prst="rect">
            <a:avLst/>
          </a:prstGeom>
          <a:noFill/>
          <a:ln>
            <a:noFill/>
          </a:ln>
        </p:spPr>
      </p:pic>
      <p:grpSp>
        <p:nvGrpSpPr>
          <p:cNvPr id="261" name="Google Shape;261;p9"/>
          <p:cNvGrpSpPr/>
          <p:nvPr/>
        </p:nvGrpSpPr>
        <p:grpSpPr>
          <a:xfrm>
            <a:off x="-1543050" y="-199408"/>
            <a:ext cx="2760734" cy="10486408"/>
            <a:chOff x="0" y="-38100"/>
            <a:chExt cx="727107" cy="2761852"/>
          </a:xfrm>
        </p:grpSpPr>
        <p:sp>
          <p:nvSpPr>
            <p:cNvPr id="262" name="Google Shape;262;p9"/>
            <p:cNvSpPr/>
            <p:nvPr/>
          </p:nvSpPr>
          <p:spPr>
            <a:xfrm>
              <a:off x="0" y="0"/>
              <a:ext cx="727107" cy="2723752"/>
            </a:xfrm>
            <a:custGeom>
              <a:rect b="b" l="l" r="r" t="t"/>
              <a:pathLst>
                <a:path extrusionOk="0" h="2723752" w="727107">
                  <a:moveTo>
                    <a:pt x="0" y="0"/>
                  </a:moveTo>
                  <a:lnTo>
                    <a:pt x="727107" y="0"/>
                  </a:lnTo>
                  <a:lnTo>
                    <a:pt x="727107" y="2723752"/>
                  </a:lnTo>
                  <a:lnTo>
                    <a:pt x="0" y="2723752"/>
                  </a:lnTo>
                  <a:close/>
                </a:path>
              </a:pathLst>
            </a:custGeom>
            <a:solidFill>
              <a:srgbClr val="8B73FF"/>
            </a:solidFill>
            <a:ln>
              <a:noFill/>
            </a:ln>
          </p:spPr>
        </p:sp>
        <p:sp>
          <p:nvSpPr>
            <p:cNvPr id="263" name="Google Shape;263;p9"/>
            <p:cNvSpPr txBox="1"/>
            <p:nvPr/>
          </p:nvSpPr>
          <p:spPr>
            <a:xfrm>
              <a:off x="0" y="-38100"/>
              <a:ext cx="727107" cy="2761852"/>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9"/>
          <p:cNvSpPr txBox="1"/>
          <p:nvPr/>
        </p:nvSpPr>
        <p:spPr>
          <a:xfrm>
            <a:off x="2284484" y="1488479"/>
            <a:ext cx="6235170" cy="1000125"/>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b="1" i="0" lang="en-US" sz="6569" u="none" cap="none" strike="noStrike">
                <a:solidFill>
                  <a:srgbClr val="8B73FF"/>
                </a:solidFill>
                <a:latin typeface="Montserrat"/>
                <a:ea typeface="Montserrat"/>
                <a:cs typeface="Montserrat"/>
                <a:sym typeface="Montserrat"/>
              </a:rPr>
              <a:t>Estadística</a:t>
            </a:r>
            <a:endParaRPr/>
          </a:p>
        </p:txBody>
      </p:sp>
      <p:sp>
        <p:nvSpPr>
          <p:cNvPr id="265" name="Google Shape;265;p9"/>
          <p:cNvSpPr txBox="1"/>
          <p:nvPr/>
        </p:nvSpPr>
        <p:spPr>
          <a:xfrm>
            <a:off x="3867048" y="5999170"/>
            <a:ext cx="3725325" cy="1429069"/>
          </a:xfrm>
          <a:prstGeom prst="rect">
            <a:avLst/>
          </a:prstGeom>
          <a:noFill/>
          <a:ln>
            <a:noFill/>
          </a:ln>
        </p:spPr>
        <p:txBody>
          <a:bodyPr anchorCtr="0" anchor="t" bIns="0" lIns="0" spcFirstLastPara="1" rIns="0" wrap="square" tIns="0">
            <a:spAutoFit/>
          </a:bodyPr>
          <a:lstStyle/>
          <a:p>
            <a:pPr indent="0" lvl="0" marL="0" marR="0" rtl="0" algn="l">
              <a:lnSpc>
                <a:spcPct val="137989"/>
              </a:lnSpc>
              <a:spcBef>
                <a:spcPts val="0"/>
              </a:spcBef>
              <a:spcAft>
                <a:spcPts val="0"/>
              </a:spcAft>
              <a:buNone/>
            </a:pPr>
            <a:r>
              <a:rPr b="1" i="0" lang="en-US" sz="2069" u="none" cap="none" strike="noStrike">
                <a:solidFill>
                  <a:srgbClr val="8B73FF"/>
                </a:solidFill>
                <a:latin typeface="Montserrat Medium"/>
                <a:ea typeface="Montserrat Medium"/>
                <a:cs typeface="Montserrat Medium"/>
                <a:sym typeface="Montserrat Medium"/>
              </a:rPr>
              <a:t>Según un reportaje de T13 “Cerca del  25% de los chilenos sufre algún grado de necesidad visual”</a:t>
            </a:r>
            <a:endParaRPr/>
          </a:p>
        </p:txBody>
      </p:sp>
      <p:sp>
        <p:nvSpPr>
          <p:cNvPr id="266" name="Google Shape;266;p9"/>
          <p:cNvSpPr txBox="1"/>
          <p:nvPr/>
        </p:nvSpPr>
        <p:spPr>
          <a:xfrm>
            <a:off x="11179179" y="5896943"/>
            <a:ext cx="3986634" cy="2458361"/>
          </a:xfrm>
          <a:prstGeom prst="rect">
            <a:avLst/>
          </a:prstGeom>
          <a:noFill/>
          <a:ln>
            <a:noFill/>
          </a:ln>
        </p:spPr>
        <p:txBody>
          <a:bodyPr anchorCtr="0" anchor="t" bIns="0" lIns="0" spcFirstLastPara="1" rIns="0" wrap="square" tIns="0">
            <a:spAutoFit/>
          </a:bodyPr>
          <a:lstStyle/>
          <a:p>
            <a:pPr indent="0" lvl="0" marL="0" marR="0" rtl="0" algn="l">
              <a:lnSpc>
                <a:spcPct val="138032"/>
              </a:lnSpc>
              <a:spcBef>
                <a:spcPts val="0"/>
              </a:spcBef>
              <a:spcAft>
                <a:spcPts val="0"/>
              </a:spcAft>
              <a:buNone/>
            </a:pPr>
            <a:r>
              <a:rPr b="1" i="0" lang="en-US" sz="2043" u="none" cap="none" strike="noStrike">
                <a:solidFill>
                  <a:srgbClr val="8B73FF"/>
                </a:solidFill>
                <a:latin typeface="Montserrat Medium"/>
                <a:ea typeface="Montserrat Medium"/>
                <a:cs typeface="Montserrat Medium"/>
                <a:sym typeface="Montserrat Medium"/>
              </a:rPr>
              <a:t>Por lo cual, se estimaría que según la cantidad de habitantes de la región metropolitana un 16% aproximadamente sufriría algún grado de necesidad visual</a:t>
            </a:r>
            <a:endParaRPr/>
          </a:p>
        </p:txBody>
      </p:sp>
      <p:sp>
        <p:nvSpPr>
          <p:cNvPr id="267" name="Google Shape;267;p9"/>
          <p:cNvSpPr txBox="1"/>
          <p:nvPr/>
        </p:nvSpPr>
        <p:spPr>
          <a:xfrm>
            <a:off x="1340665" y="8637915"/>
            <a:ext cx="8412177" cy="647128"/>
          </a:xfrm>
          <a:prstGeom prst="rect">
            <a:avLst/>
          </a:prstGeom>
          <a:noFill/>
          <a:ln>
            <a:noFill/>
          </a:ln>
        </p:spPr>
        <p:txBody>
          <a:bodyPr anchorCtr="0" anchor="t" bIns="0" lIns="0" spcFirstLastPara="1" rIns="0" wrap="square" tIns="0">
            <a:spAutoFit/>
          </a:bodyPr>
          <a:lstStyle/>
          <a:p>
            <a:pPr indent="0" lvl="0" marL="0" marR="0" rtl="0" algn="l">
              <a:lnSpc>
                <a:spcPct val="137960"/>
              </a:lnSpc>
              <a:spcBef>
                <a:spcPts val="0"/>
              </a:spcBef>
              <a:spcAft>
                <a:spcPts val="0"/>
              </a:spcAft>
              <a:buNone/>
            </a:pPr>
            <a:r>
              <a:rPr b="1" i="0" lang="en-US" sz="1275" u="none" cap="none" strike="noStrike">
                <a:solidFill>
                  <a:srgbClr val="8B73FF"/>
                </a:solidFill>
                <a:latin typeface="Montserrat Medium"/>
                <a:ea typeface="Montserrat Medium"/>
                <a:cs typeface="Montserrat Medium"/>
                <a:sym typeface="Montserrat Medium"/>
              </a:rPr>
              <a:t>T. (s. f.). Expertos proyectan que el 50% de los chilenos tendrá alguna necesidad visual para el año 2050. https://www.facebook.com/teletrece. https://www.t13.cl/noticia/nacional/el-50-chilenos-tendra-alguna-necesidad-visual-para-ano-2050-24-5-2023</a:t>
            </a:r>
            <a:endParaRPr/>
          </a:p>
        </p:txBody>
      </p:sp>
      <p:sp>
        <p:nvSpPr>
          <p:cNvPr id="268" name="Google Shape;268;p9"/>
          <p:cNvSpPr txBox="1"/>
          <p:nvPr/>
        </p:nvSpPr>
        <p:spPr>
          <a:xfrm>
            <a:off x="9875823" y="8475026"/>
            <a:ext cx="8412177" cy="940246"/>
          </a:xfrm>
          <a:prstGeom prst="rect">
            <a:avLst/>
          </a:prstGeom>
          <a:noFill/>
          <a:ln>
            <a:noFill/>
          </a:ln>
        </p:spPr>
        <p:txBody>
          <a:bodyPr anchorCtr="0" anchor="t" bIns="0" lIns="0" spcFirstLastPara="1" rIns="0" wrap="square" tIns="0">
            <a:spAutoFit/>
          </a:bodyPr>
          <a:lstStyle/>
          <a:p>
            <a:pPr indent="0" lvl="0" marL="0" marR="0" rtl="0" algn="l">
              <a:lnSpc>
                <a:spcPct val="137983"/>
              </a:lnSpc>
              <a:spcBef>
                <a:spcPts val="0"/>
              </a:spcBef>
              <a:spcAft>
                <a:spcPts val="0"/>
              </a:spcAft>
              <a:buNone/>
            </a:pPr>
            <a:r>
              <a:rPr b="1" i="0" lang="en-US" sz="1369" u="none" cap="none" strike="noStrike">
                <a:solidFill>
                  <a:srgbClr val="8B73FF"/>
                </a:solidFill>
                <a:latin typeface="Montserrat Medium"/>
                <a:ea typeface="Montserrat Medium"/>
                <a:cs typeface="Montserrat Medium"/>
                <a:sym typeface="Montserrat Medium"/>
              </a:rPr>
              <a:t>Telefónicas, T.-. E. (2024, 25 agosto). Población de Chile en 2024. Telencuestas. https://telencuestas.com/censos-de-poblacion/chile/2024</a:t>
            </a:r>
            <a:endParaRPr/>
          </a:p>
          <a:p>
            <a:pPr indent="0" lvl="0" marL="0" marR="0" rtl="0" algn="l">
              <a:lnSpc>
                <a:spcPct val="137983"/>
              </a:lnSpc>
              <a:spcBef>
                <a:spcPts val="0"/>
              </a:spcBef>
              <a:spcAft>
                <a:spcPts val="0"/>
              </a:spcAft>
              <a:buNone/>
            </a:pPr>
            <a:r>
              <a:rPr b="1" i="0" lang="en-US" sz="1369" u="none" cap="none" strike="noStrike">
                <a:solidFill>
                  <a:srgbClr val="8B73FF"/>
                </a:solidFill>
                <a:latin typeface="Montserrat Medium"/>
                <a:ea typeface="Montserrat Medium"/>
                <a:cs typeface="Montserrat Medium"/>
                <a:sym typeface="Montserrat Medium"/>
              </a:rPr>
              <a:t>Proyecciones de población. (s. f.). Default. https://www.ine.gob.cl/estadisticas/sociales/demografia-y-vitales/proyecciones-de-poblacion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