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DM Sans Bold" panose="020B0604020202020204" charset="0"/>
      <p:regular r:id="rId13"/>
    </p:embeddedFont>
    <p:embeddedFont>
      <p:font typeface="Montserrat" panose="00000500000000000000" pitchFamily="2" charset="0"/>
      <p:regular r:id="rId14"/>
    </p:embeddedFont>
    <p:embeddedFont>
      <p:font typeface="Montserrat Bold" panose="00000800000000000000" charset="0"/>
      <p:regular r:id="rId15"/>
    </p:embeddedFont>
    <p:embeddedFont>
      <p:font typeface="Montserrat Light" panose="00000400000000000000" pitchFamily="2" charset="0"/>
      <p:regular r:id="rId16"/>
    </p:embeddedFont>
    <p:embeddedFont>
      <p:font typeface="Montserrat Medium" panose="00000600000000000000"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gif"/><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392544" y="4154952"/>
            <a:ext cx="11958151" cy="1929323"/>
            <a:chOff x="0" y="0"/>
            <a:chExt cx="3149472" cy="508135"/>
          </a:xfrm>
        </p:grpSpPr>
        <p:sp>
          <p:nvSpPr>
            <p:cNvPr id="3" name="Freeform 3"/>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895AEF"/>
            </a:solidFill>
          </p:spPr>
          <p:txBody>
            <a:bodyPr/>
            <a:lstStyle/>
            <a:p>
              <a:endParaRPr lang="es-CL"/>
            </a:p>
          </p:txBody>
        </p:sp>
        <p:sp>
          <p:nvSpPr>
            <p:cNvPr id="4" name="TextBox 4"/>
            <p:cNvSpPr txBox="1"/>
            <p:nvPr/>
          </p:nvSpPr>
          <p:spPr>
            <a:xfrm>
              <a:off x="0" y="-47625"/>
              <a:ext cx="3149472" cy="555760"/>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1208957" y="-1011147"/>
            <a:ext cx="2647750" cy="2647750"/>
          </a:xfrm>
          <a:custGeom>
            <a:avLst/>
            <a:gdLst/>
            <a:ahLst/>
            <a:cxnLst/>
            <a:rect l="l" t="t" r="r" b="b"/>
            <a:pathLst>
              <a:path w="2647750" h="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grpSp>
        <p:nvGrpSpPr>
          <p:cNvPr id="6" name="Group 6"/>
          <p:cNvGrpSpPr>
            <a:grpSpLocks noChangeAspect="1"/>
          </p:cNvGrpSpPr>
          <p:nvPr/>
        </p:nvGrpSpPr>
        <p:grpSpPr>
          <a:xfrm>
            <a:off x="10380940" y="649592"/>
            <a:ext cx="7516996" cy="8987817"/>
            <a:chOff x="0" y="0"/>
            <a:chExt cx="8603361" cy="10286746"/>
          </a:xfrm>
        </p:grpSpPr>
        <p:sp>
          <p:nvSpPr>
            <p:cNvPr id="7" name="Freeform 7"/>
            <p:cNvSpPr/>
            <p:nvPr/>
          </p:nvSpPr>
          <p:spPr>
            <a:xfrm>
              <a:off x="-2794" y="-128"/>
              <a:ext cx="8606155" cy="10286874"/>
            </a:xfrm>
            <a:custGeom>
              <a:avLst/>
              <a:gdLst/>
              <a:ahLst/>
              <a:cxnLst/>
              <a:rect l="l" t="t" r="r" b="b"/>
              <a:pathLst>
                <a:path w="8606155" h="10286874">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4"/>
              <a:stretch>
                <a:fillRect l="-19567"/>
              </a:stretch>
            </a:blipFill>
          </p:spPr>
          <p:txBody>
            <a:bodyPr/>
            <a:lstStyle/>
            <a:p>
              <a:endParaRPr lang="es-CL"/>
            </a:p>
          </p:txBody>
        </p:sp>
      </p:grpSp>
      <p:sp>
        <p:nvSpPr>
          <p:cNvPr id="8" name="TextBox 8"/>
          <p:cNvSpPr txBox="1"/>
          <p:nvPr/>
        </p:nvSpPr>
        <p:spPr>
          <a:xfrm>
            <a:off x="1028700" y="6024937"/>
            <a:ext cx="6648474" cy="3124025"/>
          </a:xfrm>
          <a:prstGeom prst="rect">
            <a:avLst/>
          </a:prstGeom>
        </p:spPr>
        <p:txBody>
          <a:bodyPr lIns="0" tIns="0" rIns="0" bIns="0" rtlCol="0" anchor="t">
            <a:spAutoFit/>
          </a:bodyPr>
          <a:lstStyle/>
          <a:p>
            <a:pPr algn="l">
              <a:lnSpc>
                <a:spcPts val="3131"/>
              </a:lnSpc>
            </a:pPr>
            <a:r>
              <a:rPr lang="en-US" sz="2545" b="1">
                <a:solidFill>
                  <a:srgbClr val="6866E1"/>
                </a:solidFill>
                <a:latin typeface="Montserrat Bold"/>
                <a:ea typeface="Montserrat Bold"/>
                <a:cs typeface="Montserrat Bold"/>
                <a:sym typeface="Montserrat Bold"/>
              </a:rPr>
              <a:t>Equipo:</a:t>
            </a:r>
          </a:p>
          <a:p>
            <a:pPr algn="l">
              <a:lnSpc>
                <a:spcPts val="3131"/>
              </a:lnSpc>
            </a:pPr>
            <a:r>
              <a:rPr lang="en-US" sz="2545" b="1">
                <a:solidFill>
                  <a:srgbClr val="6866E1"/>
                </a:solidFill>
                <a:latin typeface="Montserrat Bold"/>
                <a:ea typeface="Montserrat Bold"/>
                <a:cs typeface="Montserrat Bold"/>
                <a:sym typeface="Montserrat Bold"/>
              </a:rPr>
              <a:t>Carlos Ruiz.</a:t>
            </a:r>
          </a:p>
          <a:p>
            <a:pPr algn="l">
              <a:lnSpc>
                <a:spcPts val="3131"/>
              </a:lnSpc>
            </a:pPr>
            <a:r>
              <a:rPr lang="en-US" sz="2545" b="1">
                <a:solidFill>
                  <a:srgbClr val="6866E1"/>
                </a:solidFill>
                <a:latin typeface="Montserrat Bold"/>
                <a:ea typeface="Montserrat Bold"/>
                <a:cs typeface="Montserrat Bold"/>
                <a:sym typeface="Montserrat Bold"/>
              </a:rPr>
              <a:t>Scarlet Matus.</a:t>
            </a:r>
          </a:p>
          <a:p>
            <a:pPr algn="l">
              <a:lnSpc>
                <a:spcPts val="3131"/>
              </a:lnSpc>
            </a:pPr>
            <a:r>
              <a:rPr lang="en-US" sz="2545" b="1">
                <a:solidFill>
                  <a:srgbClr val="6866E1"/>
                </a:solidFill>
                <a:latin typeface="Montserrat Bold"/>
                <a:ea typeface="Montserrat Bold"/>
                <a:cs typeface="Montserrat Bold"/>
                <a:sym typeface="Montserrat Bold"/>
              </a:rPr>
              <a:t>Belén Domínguez</a:t>
            </a:r>
          </a:p>
          <a:p>
            <a:pPr algn="l">
              <a:lnSpc>
                <a:spcPts val="3131"/>
              </a:lnSpc>
            </a:pPr>
            <a:endParaRPr lang="en-US" sz="2545" b="1">
              <a:solidFill>
                <a:srgbClr val="6866E1"/>
              </a:solidFill>
              <a:latin typeface="Montserrat Bold"/>
              <a:ea typeface="Montserrat Bold"/>
              <a:cs typeface="Montserrat Bold"/>
              <a:sym typeface="Montserrat Bold"/>
            </a:endParaRPr>
          </a:p>
          <a:p>
            <a:pPr algn="l">
              <a:lnSpc>
                <a:spcPts val="3131"/>
              </a:lnSpc>
            </a:pPr>
            <a:r>
              <a:rPr lang="en-US" sz="2545" b="1">
                <a:solidFill>
                  <a:srgbClr val="6866E1"/>
                </a:solidFill>
                <a:latin typeface="Montserrat Bold"/>
                <a:ea typeface="Montserrat Bold"/>
                <a:cs typeface="Montserrat Bold"/>
                <a:sym typeface="Montserrat Bold"/>
              </a:rPr>
              <a:t>Docente:</a:t>
            </a:r>
          </a:p>
          <a:p>
            <a:pPr algn="l">
              <a:lnSpc>
                <a:spcPts val="3131"/>
              </a:lnSpc>
            </a:pPr>
            <a:r>
              <a:rPr lang="en-US" sz="2545" b="1">
                <a:solidFill>
                  <a:srgbClr val="6866E1"/>
                </a:solidFill>
                <a:latin typeface="Montserrat Bold"/>
                <a:ea typeface="Montserrat Bold"/>
                <a:cs typeface="Montserrat Bold"/>
                <a:sym typeface="Montserrat Bold"/>
              </a:rPr>
              <a:t>Helton Bustos</a:t>
            </a:r>
          </a:p>
          <a:p>
            <a:pPr marL="0" lvl="0" indent="0" algn="l">
              <a:lnSpc>
                <a:spcPts val="3131"/>
              </a:lnSpc>
              <a:spcBef>
                <a:spcPct val="0"/>
              </a:spcBef>
            </a:pPr>
            <a:endParaRPr lang="en-US" sz="2545" b="1">
              <a:solidFill>
                <a:srgbClr val="6866E1"/>
              </a:solidFill>
              <a:latin typeface="Montserrat Bold"/>
              <a:ea typeface="Montserrat Bold"/>
              <a:cs typeface="Montserrat Bold"/>
              <a:sym typeface="Montserrat Bold"/>
            </a:endParaRPr>
          </a:p>
        </p:txBody>
      </p:sp>
      <p:sp>
        <p:nvSpPr>
          <p:cNvPr id="9" name="Freeform 9"/>
          <p:cNvSpPr/>
          <p:nvPr/>
        </p:nvSpPr>
        <p:spPr>
          <a:xfrm>
            <a:off x="-734256" y="8771640"/>
            <a:ext cx="2647750" cy="2647750"/>
          </a:xfrm>
          <a:custGeom>
            <a:avLst/>
            <a:gdLst/>
            <a:ahLst/>
            <a:cxnLst/>
            <a:rect l="l" t="t" r="r" b="b"/>
            <a:pathLst>
              <a:path w="2647750" h="2647750">
                <a:moveTo>
                  <a:pt x="0" y="0"/>
                </a:moveTo>
                <a:lnTo>
                  <a:pt x="2647751" y="0"/>
                </a:lnTo>
                <a:lnTo>
                  <a:pt x="2647751"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10" name="TextBox 10"/>
          <p:cNvSpPr txBox="1"/>
          <p:nvPr/>
        </p:nvSpPr>
        <p:spPr>
          <a:xfrm>
            <a:off x="1028700" y="2369961"/>
            <a:ext cx="8115300" cy="3257550"/>
          </a:xfrm>
          <a:prstGeom prst="rect">
            <a:avLst/>
          </a:prstGeom>
        </p:spPr>
        <p:txBody>
          <a:bodyPr lIns="0" tIns="0" rIns="0" bIns="0" rtlCol="0" anchor="t">
            <a:spAutoFit/>
          </a:bodyPr>
          <a:lstStyle/>
          <a:p>
            <a:pPr algn="just">
              <a:lnSpc>
                <a:spcPts val="4320"/>
              </a:lnSpc>
            </a:pPr>
            <a:r>
              <a:rPr lang="en-US" sz="3600" b="1">
                <a:solidFill>
                  <a:srgbClr val="6866E1"/>
                </a:solidFill>
                <a:latin typeface="Montserrat Bold"/>
                <a:ea typeface="Montserrat Bold"/>
                <a:cs typeface="Montserrat Bold"/>
                <a:sym typeface="Montserrat Bold"/>
              </a:rPr>
              <a:t>Desarrollo de una Aplicación Móvil para la Comparación y Compra de Lentes:</a:t>
            </a:r>
          </a:p>
          <a:p>
            <a:pPr algn="just">
              <a:lnSpc>
                <a:spcPts val="4320"/>
              </a:lnSpc>
            </a:pPr>
            <a:r>
              <a:rPr lang="en-US" sz="3600" b="1">
                <a:solidFill>
                  <a:srgbClr val="6866E1"/>
                </a:solidFill>
                <a:latin typeface="Montserrat Bold"/>
                <a:ea typeface="Montserrat Bold"/>
                <a:cs typeface="Montserrat Bold"/>
                <a:sym typeface="Montserrat Bold"/>
              </a:rPr>
              <a:t>Integración de Múltiples Tiendas y Algoritmos de Recomendación: Lentea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38382" y="4157662"/>
            <a:ext cx="9411237" cy="1971675"/>
          </a:xfrm>
          <a:prstGeom prst="rect">
            <a:avLst/>
          </a:prstGeom>
        </p:spPr>
        <p:txBody>
          <a:bodyPr lIns="0" tIns="0" rIns="0" bIns="0" rtlCol="0" anchor="t">
            <a:spAutoFit/>
          </a:bodyPr>
          <a:lstStyle/>
          <a:p>
            <a:pPr marL="0" lvl="0" indent="0" algn="ctr">
              <a:lnSpc>
                <a:spcPts val="15599"/>
              </a:lnSpc>
              <a:spcBef>
                <a:spcPct val="0"/>
              </a:spcBef>
            </a:pPr>
            <a:r>
              <a:rPr lang="en-US" sz="12999" b="1" spc="-324">
                <a:solidFill>
                  <a:srgbClr val="895AEF"/>
                </a:solidFill>
                <a:latin typeface="Montserrat Bold"/>
                <a:ea typeface="Montserrat Bold"/>
                <a:cs typeface="Montserrat Bold"/>
                <a:sym typeface="Montserrat Bold"/>
              </a:rPr>
              <a:t>Conclusión</a:t>
            </a:r>
          </a:p>
        </p:txBody>
      </p:sp>
      <p:sp>
        <p:nvSpPr>
          <p:cNvPr id="3" name="Freeform 3"/>
          <p:cNvSpPr/>
          <p:nvPr/>
        </p:nvSpPr>
        <p:spPr>
          <a:xfrm>
            <a:off x="15309744" y="-2978256"/>
            <a:ext cx="5956513" cy="5956513"/>
          </a:xfrm>
          <a:custGeom>
            <a:avLst/>
            <a:gdLst/>
            <a:ahLst/>
            <a:cxnLst/>
            <a:rect l="l" t="t" r="r" b="b"/>
            <a:pathLst>
              <a:path w="5956513" h="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4" name="Freeform 4"/>
          <p:cNvSpPr/>
          <p:nvPr/>
        </p:nvSpPr>
        <p:spPr>
          <a:xfrm>
            <a:off x="-2516428" y="7535734"/>
            <a:ext cx="5956513" cy="5956513"/>
          </a:xfrm>
          <a:custGeom>
            <a:avLst/>
            <a:gdLst/>
            <a:ahLst/>
            <a:cxnLst/>
            <a:rect l="l" t="t" r="r" b="b"/>
            <a:pathLst>
              <a:path w="5956513" h="5956513">
                <a:moveTo>
                  <a:pt x="0" y="0"/>
                </a:moveTo>
                <a:lnTo>
                  <a:pt x="5956513" y="0"/>
                </a:lnTo>
                <a:lnTo>
                  <a:pt x="5956513"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58255" y="4157662"/>
            <a:ext cx="13371490" cy="1971675"/>
          </a:xfrm>
          <a:prstGeom prst="rect">
            <a:avLst/>
          </a:prstGeom>
        </p:spPr>
        <p:txBody>
          <a:bodyPr lIns="0" tIns="0" rIns="0" bIns="0" rtlCol="0" anchor="t">
            <a:spAutoFit/>
          </a:bodyPr>
          <a:lstStyle/>
          <a:p>
            <a:pPr marL="0" lvl="0" indent="0" algn="ctr">
              <a:lnSpc>
                <a:spcPts val="15599"/>
              </a:lnSpc>
              <a:spcBef>
                <a:spcPct val="0"/>
              </a:spcBef>
            </a:pPr>
            <a:r>
              <a:rPr lang="en-US" sz="12999" b="1" spc="-324">
                <a:solidFill>
                  <a:srgbClr val="895AEF"/>
                </a:solidFill>
                <a:latin typeface="Montserrat Bold"/>
                <a:ea typeface="Montserrat Bold"/>
                <a:cs typeface="Montserrat Bold"/>
                <a:sym typeface="Montserrat Bold"/>
              </a:rPr>
              <a:t>Muchas Gracias</a:t>
            </a:r>
          </a:p>
        </p:txBody>
      </p:sp>
      <p:sp>
        <p:nvSpPr>
          <p:cNvPr id="3" name="Freeform 3"/>
          <p:cNvSpPr/>
          <p:nvPr/>
        </p:nvSpPr>
        <p:spPr>
          <a:xfrm>
            <a:off x="15309744" y="-2978256"/>
            <a:ext cx="5956513" cy="5956513"/>
          </a:xfrm>
          <a:custGeom>
            <a:avLst/>
            <a:gdLst/>
            <a:ahLst/>
            <a:cxnLst/>
            <a:rect l="l" t="t" r="r" b="b"/>
            <a:pathLst>
              <a:path w="5956513" h="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4" name="Freeform 4"/>
          <p:cNvSpPr/>
          <p:nvPr/>
        </p:nvSpPr>
        <p:spPr>
          <a:xfrm>
            <a:off x="-2516428" y="7535734"/>
            <a:ext cx="5956513" cy="5956513"/>
          </a:xfrm>
          <a:custGeom>
            <a:avLst/>
            <a:gdLst/>
            <a:ahLst/>
            <a:cxnLst/>
            <a:rect l="l" t="t" r="r" b="b"/>
            <a:pathLst>
              <a:path w="5956513" h="5956513">
                <a:moveTo>
                  <a:pt x="0" y="0"/>
                </a:moveTo>
                <a:lnTo>
                  <a:pt x="5956513" y="0"/>
                </a:lnTo>
                <a:lnTo>
                  <a:pt x="5956513"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9866" y="2667563"/>
            <a:ext cx="2613061" cy="2611507"/>
            <a:chOff x="0" y="0"/>
            <a:chExt cx="991873" cy="991283"/>
          </a:xfrm>
        </p:grpSpPr>
        <p:sp>
          <p:nvSpPr>
            <p:cNvPr id="3" name="Freeform 3"/>
            <p:cNvSpPr/>
            <p:nvPr/>
          </p:nvSpPr>
          <p:spPr>
            <a:xfrm>
              <a:off x="0" y="0"/>
              <a:ext cx="991873" cy="991283"/>
            </a:xfrm>
            <a:custGeom>
              <a:avLst/>
              <a:gdLst/>
              <a:ahLst/>
              <a:cxnLst/>
              <a:rect l="l" t="t" r="r" b="b"/>
              <a:pathLst>
                <a:path w="991873" h="99128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txBody>
            <a:bodyPr/>
            <a:lstStyle/>
            <a:p>
              <a:endParaRPr lang="es-CL"/>
            </a:p>
          </p:txBody>
        </p:sp>
        <p:sp>
          <p:nvSpPr>
            <p:cNvPr id="4" name="TextBox 4"/>
            <p:cNvSpPr txBox="1"/>
            <p:nvPr/>
          </p:nvSpPr>
          <p:spPr>
            <a:xfrm>
              <a:off x="0" y="-38100"/>
              <a:ext cx="991873" cy="1029383"/>
            </a:xfrm>
            <a:prstGeom prst="rect">
              <a:avLst/>
            </a:prstGeom>
          </p:spPr>
          <p:txBody>
            <a:bodyPr lIns="50800" tIns="50800" rIns="50800" bIns="50800" rtlCol="0" anchor="ctr"/>
            <a:lstStyle/>
            <a:p>
              <a:pPr algn="ctr">
                <a:lnSpc>
                  <a:spcPts val="3483"/>
                </a:lnSpc>
              </a:pPr>
              <a:endParaRPr/>
            </a:p>
          </p:txBody>
        </p:sp>
      </p:grpSp>
      <p:sp>
        <p:nvSpPr>
          <p:cNvPr id="5" name="AutoShape 5"/>
          <p:cNvSpPr/>
          <p:nvPr/>
        </p:nvSpPr>
        <p:spPr>
          <a:xfrm flipV="1">
            <a:off x="1957163" y="4223884"/>
            <a:ext cx="2203125" cy="0"/>
          </a:xfrm>
          <a:prstGeom prst="line">
            <a:avLst/>
          </a:prstGeom>
          <a:ln w="38100" cap="flat">
            <a:solidFill>
              <a:srgbClr val="FFFFFF"/>
            </a:solidFill>
            <a:prstDash val="solid"/>
            <a:headEnd type="none" w="sm" len="sm"/>
            <a:tailEnd type="none" w="sm" len="sm"/>
          </a:ln>
        </p:spPr>
        <p:txBody>
          <a:bodyPr/>
          <a:lstStyle/>
          <a:p>
            <a:endParaRPr lang="es-CL"/>
          </a:p>
        </p:txBody>
      </p:sp>
      <p:grpSp>
        <p:nvGrpSpPr>
          <p:cNvPr id="6" name="Group 6"/>
          <p:cNvGrpSpPr/>
          <p:nvPr/>
        </p:nvGrpSpPr>
        <p:grpSpPr>
          <a:xfrm>
            <a:off x="4944376" y="2667563"/>
            <a:ext cx="2613061" cy="2611507"/>
            <a:chOff x="0" y="0"/>
            <a:chExt cx="991873" cy="991283"/>
          </a:xfrm>
        </p:grpSpPr>
        <p:sp>
          <p:nvSpPr>
            <p:cNvPr id="7" name="Freeform 7"/>
            <p:cNvSpPr/>
            <p:nvPr/>
          </p:nvSpPr>
          <p:spPr>
            <a:xfrm>
              <a:off x="0" y="0"/>
              <a:ext cx="991873" cy="991283"/>
            </a:xfrm>
            <a:custGeom>
              <a:avLst/>
              <a:gdLst/>
              <a:ahLst/>
              <a:cxnLst/>
              <a:rect l="l" t="t" r="r" b="b"/>
              <a:pathLst>
                <a:path w="991873" h="99128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txBody>
            <a:bodyPr/>
            <a:lstStyle/>
            <a:p>
              <a:endParaRPr lang="es-CL"/>
            </a:p>
          </p:txBody>
        </p:sp>
        <p:sp>
          <p:nvSpPr>
            <p:cNvPr id="8" name="TextBox 8"/>
            <p:cNvSpPr txBox="1"/>
            <p:nvPr/>
          </p:nvSpPr>
          <p:spPr>
            <a:xfrm>
              <a:off x="0" y="-38100"/>
              <a:ext cx="991873" cy="1029383"/>
            </a:xfrm>
            <a:prstGeom prst="rect">
              <a:avLst/>
            </a:prstGeom>
          </p:spPr>
          <p:txBody>
            <a:bodyPr lIns="50800" tIns="50800" rIns="50800" bIns="50800" rtlCol="0" anchor="ctr"/>
            <a:lstStyle/>
            <a:p>
              <a:pPr algn="ctr">
                <a:lnSpc>
                  <a:spcPts val="3483"/>
                </a:lnSpc>
              </a:pPr>
              <a:endParaRPr/>
            </a:p>
          </p:txBody>
        </p:sp>
      </p:grpSp>
      <p:sp>
        <p:nvSpPr>
          <p:cNvPr id="9" name="AutoShape 9"/>
          <p:cNvSpPr/>
          <p:nvPr/>
        </p:nvSpPr>
        <p:spPr>
          <a:xfrm flipV="1">
            <a:off x="5091674" y="4223884"/>
            <a:ext cx="2203125" cy="0"/>
          </a:xfrm>
          <a:prstGeom prst="line">
            <a:avLst/>
          </a:prstGeom>
          <a:ln w="38100" cap="flat">
            <a:solidFill>
              <a:srgbClr val="FFFFFF"/>
            </a:solidFill>
            <a:prstDash val="solid"/>
            <a:headEnd type="none" w="sm" len="sm"/>
            <a:tailEnd type="none" w="sm" len="sm"/>
          </a:ln>
        </p:spPr>
        <p:txBody>
          <a:bodyPr/>
          <a:lstStyle/>
          <a:p>
            <a:endParaRPr lang="es-CL"/>
          </a:p>
        </p:txBody>
      </p:sp>
      <p:grpSp>
        <p:nvGrpSpPr>
          <p:cNvPr id="10" name="Group 10"/>
          <p:cNvGrpSpPr/>
          <p:nvPr/>
        </p:nvGrpSpPr>
        <p:grpSpPr>
          <a:xfrm>
            <a:off x="1809866" y="5736270"/>
            <a:ext cx="2613061" cy="2611507"/>
            <a:chOff x="0" y="0"/>
            <a:chExt cx="991873" cy="991283"/>
          </a:xfrm>
        </p:grpSpPr>
        <p:sp>
          <p:nvSpPr>
            <p:cNvPr id="11" name="Freeform 11"/>
            <p:cNvSpPr/>
            <p:nvPr/>
          </p:nvSpPr>
          <p:spPr>
            <a:xfrm>
              <a:off x="0" y="0"/>
              <a:ext cx="991873" cy="991283"/>
            </a:xfrm>
            <a:custGeom>
              <a:avLst/>
              <a:gdLst/>
              <a:ahLst/>
              <a:cxnLst/>
              <a:rect l="l" t="t" r="r" b="b"/>
              <a:pathLst>
                <a:path w="991873" h="99128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txBody>
            <a:bodyPr/>
            <a:lstStyle/>
            <a:p>
              <a:endParaRPr lang="es-CL"/>
            </a:p>
          </p:txBody>
        </p:sp>
        <p:sp>
          <p:nvSpPr>
            <p:cNvPr id="12" name="TextBox 12"/>
            <p:cNvSpPr txBox="1"/>
            <p:nvPr/>
          </p:nvSpPr>
          <p:spPr>
            <a:xfrm>
              <a:off x="0" y="-38100"/>
              <a:ext cx="991873" cy="1029383"/>
            </a:xfrm>
            <a:prstGeom prst="rect">
              <a:avLst/>
            </a:prstGeom>
          </p:spPr>
          <p:txBody>
            <a:bodyPr lIns="50800" tIns="50800" rIns="50800" bIns="50800" rtlCol="0" anchor="ctr"/>
            <a:lstStyle/>
            <a:p>
              <a:pPr algn="ctr">
                <a:lnSpc>
                  <a:spcPts val="3483"/>
                </a:lnSpc>
              </a:pPr>
              <a:endParaRPr/>
            </a:p>
          </p:txBody>
        </p:sp>
      </p:grpSp>
      <p:sp>
        <p:nvSpPr>
          <p:cNvPr id="13" name="AutoShape 13"/>
          <p:cNvSpPr/>
          <p:nvPr/>
        </p:nvSpPr>
        <p:spPr>
          <a:xfrm flipV="1">
            <a:off x="1957163" y="7292590"/>
            <a:ext cx="2203125" cy="0"/>
          </a:xfrm>
          <a:prstGeom prst="line">
            <a:avLst/>
          </a:prstGeom>
          <a:ln w="38100" cap="flat">
            <a:solidFill>
              <a:srgbClr val="FFFFFF"/>
            </a:solidFill>
            <a:prstDash val="solid"/>
            <a:headEnd type="none" w="sm" len="sm"/>
            <a:tailEnd type="none" w="sm" len="sm"/>
          </a:ln>
        </p:spPr>
        <p:txBody>
          <a:bodyPr/>
          <a:lstStyle/>
          <a:p>
            <a:endParaRPr lang="es-CL"/>
          </a:p>
        </p:txBody>
      </p:sp>
      <p:grpSp>
        <p:nvGrpSpPr>
          <p:cNvPr id="14" name="Group 14"/>
          <p:cNvGrpSpPr/>
          <p:nvPr/>
        </p:nvGrpSpPr>
        <p:grpSpPr>
          <a:xfrm>
            <a:off x="4944376" y="5736270"/>
            <a:ext cx="2613061" cy="2611507"/>
            <a:chOff x="0" y="0"/>
            <a:chExt cx="991873" cy="991283"/>
          </a:xfrm>
        </p:grpSpPr>
        <p:sp>
          <p:nvSpPr>
            <p:cNvPr id="15" name="Freeform 15"/>
            <p:cNvSpPr/>
            <p:nvPr/>
          </p:nvSpPr>
          <p:spPr>
            <a:xfrm>
              <a:off x="0" y="0"/>
              <a:ext cx="991873" cy="991283"/>
            </a:xfrm>
            <a:custGeom>
              <a:avLst/>
              <a:gdLst/>
              <a:ahLst/>
              <a:cxnLst/>
              <a:rect l="l" t="t" r="r" b="b"/>
              <a:pathLst>
                <a:path w="991873" h="99128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txBody>
            <a:bodyPr/>
            <a:lstStyle/>
            <a:p>
              <a:endParaRPr lang="es-CL"/>
            </a:p>
          </p:txBody>
        </p:sp>
        <p:sp>
          <p:nvSpPr>
            <p:cNvPr id="16" name="TextBox 16"/>
            <p:cNvSpPr txBox="1"/>
            <p:nvPr/>
          </p:nvSpPr>
          <p:spPr>
            <a:xfrm>
              <a:off x="0" y="-38100"/>
              <a:ext cx="991873" cy="1029383"/>
            </a:xfrm>
            <a:prstGeom prst="rect">
              <a:avLst/>
            </a:prstGeom>
          </p:spPr>
          <p:txBody>
            <a:bodyPr lIns="50800" tIns="50800" rIns="50800" bIns="50800" rtlCol="0" anchor="ctr"/>
            <a:lstStyle/>
            <a:p>
              <a:pPr algn="ctr">
                <a:lnSpc>
                  <a:spcPts val="3483"/>
                </a:lnSpc>
              </a:pPr>
              <a:endParaRPr/>
            </a:p>
          </p:txBody>
        </p:sp>
      </p:grpSp>
      <p:sp>
        <p:nvSpPr>
          <p:cNvPr id="17" name="AutoShape 17"/>
          <p:cNvSpPr/>
          <p:nvPr/>
        </p:nvSpPr>
        <p:spPr>
          <a:xfrm flipV="1">
            <a:off x="5091674" y="7292590"/>
            <a:ext cx="2203125" cy="0"/>
          </a:xfrm>
          <a:prstGeom prst="line">
            <a:avLst/>
          </a:prstGeom>
          <a:ln w="38100" cap="flat">
            <a:solidFill>
              <a:srgbClr val="FFFFFF"/>
            </a:solidFill>
            <a:prstDash val="solid"/>
            <a:headEnd type="none" w="sm" len="sm"/>
            <a:tailEnd type="none" w="sm" len="sm"/>
          </a:ln>
        </p:spPr>
        <p:txBody>
          <a:bodyPr/>
          <a:lstStyle/>
          <a:p>
            <a:endParaRPr lang="es-CL"/>
          </a:p>
        </p:txBody>
      </p:sp>
      <p:grpSp>
        <p:nvGrpSpPr>
          <p:cNvPr id="18" name="Group 18"/>
          <p:cNvGrpSpPr>
            <a:grpSpLocks noChangeAspect="1"/>
          </p:cNvGrpSpPr>
          <p:nvPr/>
        </p:nvGrpSpPr>
        <p:grpSpPr>
          <a:xfrm>
            <a:off x="11055697" y="1054826"/>
            <a:ext cx="6992751" cy="8074770"/>
            <a:chOff x="0" y="0"/>
            <a:chExt cx="5499100" cy="6350000"/>
          </a:xfrm>
        </p:grpSpPr>
        <p:sp>
          <p:nvSpPr>
            <p:cNvPr id="19" name="Freeform 19"/>
            <p:cNvSpPr/>
            <p:nvPr/>
          </p:nvSpPr>
          <p:spPr>
            <a:xfrm>
              <a:off x="0" y="0"/>
              <a:ext cx="5499100" cy="6350000"/>
            </a:xfrm>
            <a:custGeom>
              <a:avLst/>
              <a:gdLst/>
              <a:ahLst/>
              <a:cxnLst/>
              <a:rect l="l" t="t" r="r" b="b"/>
              <a:pathLst>
                <a:path w="5499100" h="63500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A2FE5"/>
            </a:solidFill>
            <a:ln w="12700">
              <a:solidFill>
                <a:srgbClr val="000000"/>
              </a:solidFill>
            </a:ln>
          </p:spPr>
          <p:txBody>
            <a:bodyPr/>
            <a:lstStyle/>
            <a:p>
              <a:endParaRPr lang="es-CL"/>
            </a:p>
          </p:txBody>
        </p:sp>
      </p:grpSp>
      <p:grpSp>
        <p:nvGrpSpPr>
          <p:cNvPr id="20" name="Group 20"/>
          <p:cNvGrpSpPr/>
          <p:nvPr/>
        </p:nvGrpSpPr>
        <p:grpSpPr>
          <a:xfrm>
            <a:off x="11428807" y="1836645"/>
            <a:ext cx="6246530" cy="6511131"/>
            <a:chOff x="0" y="0"/>
            <a:chExt cx="759763" cy="791947"/>
          </a:xfrm>
        </p:grpSpPr>
        <p:sp>
          <p:nvSpPr>
            <p:cNvPr id="21" name="Freeform 21"/>
            <p:cNvSpPr/>
            <p:nvPr/>
          </p:nvSpPr>
          <p:spPr>
            <a:xfrm>
              <a:off x="0" y="0"/>
              <a:ext cx="759763" cy="791947"/>
            </a:xfrm>
            <a:custGeom>
              <a:avLst/>
              <a:gdLst/>
              <a:ahLst/>
              <a:cxnLst/>
              <a:rect l="l" t="t" r="r" b="b"/>
              <a:pathLst>
                <a:path w="759763" h="791947">
                  <a:moveTo>
                    <a:pt x="379882" y="0"/>
                  </a:moveTo>
                  <a:lnTo>
                    <a:pt x="759763" y="203200"/>
                  </a:lnTo>
                  <a:lnTo>
                    <a:pt x="759763" y="588747"/>
                  </a:lnTo>
                  <a:lnTo>
                    <a:pt x="379882" y="791947"/>
                  </a:lnTo>
                  <a:lnTo>
                    <a:pt x="0" y="588747"/>
                  </a:lnTo>
                  <a:lnTo>
                    <a:pt x="0" y="203200"/>
                  </a:lnTo>
                  <a:lnTo>
                    <a:pt x="379882" y="0"/>
                  </a:lnTo>
                  <a:close/>
                </a:path>
              </a:pathLst>
            </a:custGeom>
            <a:blipFill>
              <a:blip r:embed="rId2"/>
              <a:stretch>
                <a:fillRect l="-54235" r="-54235"/>
              </a:stretch>
            </a:blipFill>
            <a:ln w="19050" cap="sq">
              <a:solidFill>
                <a:srgbClr val="C488E2"/>
              </a:solidFill>
              <a:prstDash val="solid"/>
              <a:miter/>
            </a:ln>
          </p:spPr>
          <p:txBody>
            <a:bodyPr/>
            <a:lstStyle/>
            <a:p>
              <a:endParaRPr lang="es-CL"/>
            </a:p>
          </p:txBody>
        </p:sp>
      </p:grpSp>
      <p:sp>
        <p:nvSpPr>
          <p:cNvPr id="22" name="Freeform 22"/>
          <p:cNvSpPr/>
          <p:nvPr/>
        </p:nvSpPr>
        <p:spPr>
          <a:xfrm>
            <a:off x="-7631327" y="597505"/>
            <a:ext cx="9077445" cy="9077445"/>
          </a:xfrm>
          <a:custGeom>
            <a:avLst/>
            <a:gdLst/>
            <a:ahLst/>
            <a:cxnLst/>
            <a:rect l="l" t="t" r="r" b="b"/>
            <a:pathLst>
              <a:path w="9077445" h="9077445">
                <a:moveTo>
                  <a:pt x="0" y="0"/>
                </a:moveTo>
                <a:lnTo>
                  <a:pt x="9077444" y="0"/>
                </a:lnTo>
                <a:lnTo>
                  <a:pt x="9077444" y="9077445"/>
                </a:lnTo>
                <a:lnTo>
                  <a:pt x="0" y="90774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23" name="TextBox 23"/>
          <p:cNvSpPr txBox="1"/>
          <p:nvPr/>
        </p:nvSpPr>
        <p:spPr>
          <a:xfrm>
            <a:off x="2032242" y="1045301"/>
            <a:ext cx="8437330" cy="1209675"/>
          </a:xfrm>
          <a:prstGeom prst="rect">
            <a:avLst/>
          </a:prstGeom>
        </p:spPr>
        <p:txBody>
          <a:bodyPr lIns="0" tIns="0" rIns="0" bIns="0" rtlCol="0" anchor="t">
            <a:spAutoFit/>
          </a:bodyPr>
          <a:lstStyle/>
          <a:p>
            <a:pPr marL="0" lvl="0" indent="0" algn="ctr">
              <a:lnSpc>
                <a:spcPts val="9504"/>
              </a:lnSpc>
              <a:spcBef>
                <a:spcPct val="0"/>
              </a:spcBef>
            </a:pPr>
            <a:r>
              <a:rPr lang="en-US" sz="7920" b="1" u="none" strike="noStrike">
                <a:solidFill>
                  <a:srgbClr val="6866E1"/>
                </a:solidFill>
                <a:latin typeface="Montserrat Bold"/>
                <a:ea typeface="Montserrat Bold"/>
                <a:cs typeface="Montserrat Bold"/>
                <a:sym typeface="Montserrat Bold"/>
              </a:rPr>
              <a:t>CONTENIDO</a:t>
            </a:r>
          </a:p>
        </p:txBody>
      </p:sp>
      <p:sp>
        <p:nvSpPr>
          <p:cNvPr id="24" name="TextBox 24"/>
          <p:cNvSpPr txBox="1"/>
          <p:nvPr/>
        </p:nvSpPr>
        <p:spPr>
          <a:xfrm>
            <a:off x="1957163" y="4379275"/>
            <a:ext cx="2318467" cy="642646"/>
          </a:xfrm>
          <a:prstGeom prst="rect">
            <a:avLst/>
          </a:prstGeom>
        </p:spPr>
        <p:txBody>
          <a:bodyPr lIns="0" tIns="0" rIns="0" bIns="0" rtlCol="0" anchor="t">
            <a:spAutoFit/>
          </a:bodyPr>
          <a:lstStyle/>
          <a:p>
            <a:pPr algn="ctr">
              <a:lnSpc>
                <a:spcPts val="2605"/>
              </a:lnSpc>
            </a:pPr>
            <a:r>
              <a:rPr lang="en-US" sz="1887" b="1">
                <a:solidFill>
                  <a:srgbClr val="FFFFFF"/>
                </a:solidFill>
                <a:latin typeface="Montserrat Bold"/>
                <a:ea typeface="Montserrat Bold"/>
                <a:cs typeface="Montserrat Bold"/>
                <a:sym typeface="Montserrat Bold"/>
              </a:rPr>
              <a:t>Problemática del Proyecto</a:t>
            </a:r>
          </a:p>
        </p:txBody>
      </p:sp>
      <p:sp>
        <p:nvSpPr>
          <p:cNvPr id="25" name="TextBox 25"/>
          <p:cNvSpPr txBox="1"/>
          <p:nvPr/>
        </p:nvSpPr>
        <p:spPr>
          <a:xfrm>
            <a:off x="2271169" y="2809322"/>
            <a:ext cx="1690455" cy="973796"/>
          </a:xfrm>
          <a:prstGeom prst="rect">
            <a:avLst/>
          </a:prstGeom>
        </p:spPr>
        <p:txBody>
          <a:bodyPr lIns="0" tIns="0" rIns="0" bIns="0" rtlCol="0" anchor="t">
            <a:spAutoFit/>
          </a:bodyPr>
          <a:lstStyle/>
          <a:p>
            <a:pPr algn="ctr">
              <a:lnSpc>
                <a:spcPts val="7914"/>
              </a:lnSpc>
            </a:pPr>
            <a:r>
              <a:rPr lang="en-US" sz="5735" b="1">
                <a:solidFill>
                  <a:srgbClr val="FFFFFF"/>
                </a:solidFill>
                <a:latin typeface="Montserrat Bold"/>
                <a:ea typeface="Montserrat Bold"/>
                <a:cs typeface="Montserrat Bold"/>
                <a:sym typeface="Montserrat Bold"/>
              </a:rPr>
              <a:t>01</a:t>
            </a:r>
          </a:p>
        </p:txBody>
      </p:sp>
      <p:sp>
        <p:nvSpPr>
          <p:cNvPr id="26" name="TextBox 26"/>
          <p:cNvSpPr txBox="1"/>
          <p:nvPr/>
        </p:nvSpPr>
        <p:spPr>
          <a:xfrm>
            <a:off x="5091674" y="4379275"/>
            <a:ext cx="2318467" cy="642646"/>
          </a:xfrm>
          <a:prstGeom prst="rect">
            <a:avLst/>
          </a:prstGeom>
        </p:spPr>
        <p:txBody>
          <a:bodyPr lIns="0" tIns="0" rIns="0" bIns="0" rtlCol="0" anchor="t">
            <a:spAutoFit/>
          </a:bodyPr>
          <a:lstStyle/>
          <a:p>
            <a:pPr algn="ctr">
              <a:lnSpc>
                <a:spcPts val="2605"/>
              </a:lnSpc>
            </a:pPr>
            <a:r>
              <a:rPr lang="en-US" sz="1887" b="1">
                <a:solidFill>
                  <a:srgbClr val="FFFFFF"/>
                </a:solidFill>
                <a:latin typeface="Montserrat Bold"/>
                <a:ea typeface="Montserrat Bold"/>
                <a:cs typeface="Montserrat Bold"/>
                <a:sym typeface="Montserrat Bold"/>
              </a:rPr>
              <a:t>Solución Propuesta</a:t>
            </a:r>
          </a:p>
        </p:txBody>
      </p:sp>
      <p:sp>
        <p:nvSpPr>
          <p:cNvPr id="27" name="TextBox 27"/>
          <p:cNvSpPr txBox="1"/>
          <p:nvPr/>
        </p:nvSpPr>
        <p:spPr>
          <a:xfrm>
            <a:off x="5405680" y="2809322"/>
            <a:ext cx="1690455" cy="973796"/>
          </a:xfrm>
          <a:prstGeom prst="rect">
            <a:avLst/>
          </a:prstGeom>
        </p:spPr>
        <p:txBody>
          <a:bodyPr lIns="0" tIns="0" rIns="0" bIns="0" rtlCol="0" anchor="t">
            <a:spAutoFit/>
          </a:bodyPr>
          <a:lstStyle/>
          <a:p>
            <a:pPr algn="ctr">
              <a:lnSpc>
                <a:spcPts val="7914"/>
              </a:lnSpc>
            </a:pPr>
            <a:r>
              <a:rPr lang="en-US" sz="5735" b="1">
                <a:solidFill>
                  <a:srgbClr val="FFFFFF"/>
                </a:solidFill>
                <a:latin typeface="Montserrat Bold"/>
                <a:ea typeface="Montserrat Bold"/>
                <a:cs typeface="Montserrat Bold"/>
                <a:sym typeface="Montserrat Bold"/>
              </a:rPr>
              <a:t>02</a:t>
            </a:r>
          </a:p>
        </p:txBody>
      </p:sp>
      <p:sp>
        <p:nvSpPr>
          <p:cNvPr id="28" name="TextBox 28"/>
          <p:cNvSpPr txBox="1"/>
          <p:nvPr/>
        </p:nvSpPr>
        <p:spPr>
          <a:xfrm>
            <a:off x="1957163" y="7469559"/>
            <a:ext cx="2318467" cy="318796"/>
          </a:xfrm>
          <a:prstGeom prst="rect">
            <a:avLst/>
          </a:prstGeom>
        </p:spPr>
        <p:txBody>
          <a:bodyPr lIns="0" tIns="0" rIns="0" bIns="0" rtlCol="0" anchor="t">
            <a:spAutoFit/>
          </a:bodyPr>
          <a:lstStyle/>
          <a:p>
            <a:pPr algn="ctr">
              <a:lnSpc>
                <a:spcPts val="2605"/>
              </a:lnSpc>
            </a:pPr>
            <a:r>
              <a:rPr lang="en-US" sz="1887" b="1">
                <a:solidFill>
                  <a:srgbClr val="FFFFFF"/>
                </a:solidFill>
                <a:latin typeface="Montserrat Bold"/>
                <a:ea typeface="Montserrat Bold"/>
                <a:cs typeface="Montserrat Bold"/>
                <a:sym typeface="Montserrat Bold"/>
              </a:rPr>
              <a:t>Metodología</a:t>
            </a:r>
          </a:p>
        </p:txBody>
      </p:sp>
      <p:sp>
        <p:nvSpPr>
          <p:cNvPr id="29" name="TextBox 29"/>
          <p:cNvSpPr txBox="1"/>
          <p:nvPr/>
        </p:nvSpPr>
        <p:spPr>
          <a:xfrm>
            <a:off x="2271169" y="5878029"/>
            <a:ext cx="1690455" cy="973796"/>
          </a:xfrm>
          <a:prstGeom prst="rect">
            <a:avLst/>
          </a:prstGeom>
        </p:spPr>
        <p:txBody>
          <a:bodyPr lIns="0" tIns="0" rIns="0" bIns="0" rtlCol="0" anchor="t">
            <a:spAutoFit/>
          </a:bodyPr>
          <a:lstStyle/>
          <a:p>
            <a:pPr algn="ctr">
              <a:lnSpc>
                <a:spcPts val="7914"/>
              </a:lnSpc>
            </a:pPr>
            <a:r>
              <a:rPr lang="en-US" sz="5735" b="1">
                <a:solidFill>
                  <a:srgbClr val="FFFFFF"/>
                </a:solidFill>
                <a:latin typeface="Montserrat Bold"/>
                <a:ea typeface="Montserrat Bold"/>
                <a:cs typeface="Montserrat Bold"/>
                <a:sym typeface="Montserrat Bold"/>
              </a:rPr>
              <a:t>04</a:t>
            </a:r>
          </a:p>
        </p:txBody>
      </p:sp>
      <p:sp>
        <p:nvSpPr>
          <p:cNvPr id="30" name="TextBox 30"/>
          <p:cNvSpPr txBox="1"/>
          <p:nvPr/>
        </p:nvSpPr>
        <p:spPr>
          <a:xfrm>
            <a:off x="5091674" y="7447982"/>
            <a:ext cx="2318467" cy="318796"/>
          </a:xfrm>
          <a:prstGeom prst="rect">
            <a:avLst/>
          </a:prstGeom>
        </p:spPr>
        <p:txBody>
          <a:bodyPr lIns="0" tIns="0" rIns="0" bIns="0" rtlCol="0" anchor="t">
            <a:spAutoFit/>
          </a:bodyPr>
          <a:lstStyle/>
          <a:p>
            <a:pPr algn="ctr">
              <a:lnSpc>
                <a:spcPts val="2605"/>
              </a:lnSpc>
            </a:pPr>
            <a:r>
              <a:rPr lang="en-US" sz="1887" b="1">
                <a:solidFill>
                  <a:srgbClr val="FFFFFF"/>
                </a:solidFill>
                <a:latin typeface="Montserrat Bold"/>
                <a:ea typeface="Montserrat Bold"/>
                <a:cs typeface="Montserrat Bold"/>
                <a:sym typeface="Montserrat Bold"/>
              </a:rPr>
              <a:t>Caso de Uso</a:t>
            </a:r>
          </a:p>
        </p:txBody>
      </p:sp>
      <p:sp>
        <p:nvSpPr>
          <p:cNvPr id="31" name="TextBox 31"/>
          <p:cNvSpPr txBox="1"/>
          <p:nvPr/>
        </p:nvSpPr>
        <p:spPr>
          <a:xfrm>
            <a:off x="5405680" y="5878029"/>
            <a:ext cx="1690455" cy="973796"/>
          </a:xfrm>
          <a:prstGeom prst="rect">
            <a:avLst/>
          </a:prstGeom>
        </p:spPr>
        <p:txBody>
          <a:bodyPr lIns="0" tIns="0" rIns="0" bIns="0" rtlCol="0" anchor="t">
            <a:spAutoFit/>
          </a:bodyPr>
          <a:lstStyle/>
          <a:p>
            <a:pPr algn="ctr">
              <a:lnSpc>
                <a:spcPts val="7914"/>
              </a:lnSpc>
            </a:pPr>
            <a:r>
              <a:rPr lang="en-US" sz="5735" b="1">
                <a:solidFill>
                  <a:srgbClr val="FFFFFF"/>
                </a:solidFill>
                <a:latin typeface="Montserrat Bold"/>
                <a:ea typeface="Montserrat Bold"/>
                <a:cs typeface="Montserrat Bold"/>
                <a:sym typeface="Montserrat Bold"/>
              </a:rPr>
              <a:t>05</a:t>
            </a:r>
          </a:p>
        </p:txBody>
      </p:sp>
      <p:grpSp>
        <p:nvGrpSpPr>
          <p:cNvPr id="32" name="Group 32"/>
          <p:cNvGrpSpPr/>
          <p:nvPr/>
        </p:nvGrpSpPr>
        <p:grpSpPr>
          <a:xfrm>
            <a:off x="8081313" y="2667563"/>
            <a:ext cx="2613061" cy="2611507"/>
            <a:chOff x="0" y="0"/>
            <a:chExt cx="991873" cy="991283"/>
          </a:xfrm>
        </p:grpSpPr>
        <p:sp>
          <p:nvSpPr>
            <p:cNvPr id="33" name="Freeform 33"/>
            <p:cNvSpPr/>
            <p:nvPr/>
          </p:nvSpPr>
          <p:spPr>
            <a:xfrm>
              <a:off x="0" y="0"/>
              <a:ext cx="991873" cy="991283"/>
            </a:xfrm>
            <a:custGeom>
              <a:avLst/>
              <a:gdLst/>
              <a:ahLst/>
              <a:cxnLst/>
              <a:rect l="l" t="t" r="r" b="b"/>
              <a:pathLst>
                <a:path w="991873" h="99128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txBody>
            <a:bodyPr/>
            <a:lstStyle/>
            <a:p>
              <a:endParaRPr lang="es-CL"/>
            </a:p>
          </p:txBody>
        </p:sp>
        <p:sp>
          <p:nvSpPr>
            <p:cNvPr id="34" name="TextBox 34"/>
            <p:cNvSpPr txBox="1"/>
            <p:nvPr/>
          </p:nvSpPr>
          <p:spPr>
            <a:xfrm>
              <a:off x="0" y="-38100"/>
              <a:ext cx="991873" cy="1029383"/>
            </a:xfrm>
            <a:prstGeom prst="rect">
              <a:avLst/>
            </a:prstGeom>
          </p:spPr>
          <p:txBody>
            <a:bodyPr lIns="50800" tIns="50800" rIns="50800" bIns="50800" rtlCol="0" anchor="ctr"/>
            <a:lstStyle/>
            <a:p>
              <a:pPr algn="ctr">
                <a:lnSpc>
                  <a:spcPts val="3483"/>
                </a:lnSpc>
              </a:pPr>
              <a:endParaRPr/>
            </a:p>
          </p:txBody>
        </p:sp>
      </p:grpSp>
      <p:sp>
        <p:nvSpPr>
          <p:cNvPr id="35" name="AutoShape 35"/>
          <p:cNvSpPr/>
          <p:nvPr/>
        </p:nvSpPr>
        <p:spPr>
          <a:xfrm flipV="1">
            <a:off x="8228610" y="4223884"/>
            <a:ext cx="2203125" cy="0"/>
          </a:xfrm>
          <a:prstGeom prst="line">
            <a:avLst/>
          </a:prstGeom>
          <a:ln w="38100" cap="flat">
            <a:solidFill>
              <a:srgbClr val="FFFFFF"/>
            </a:solidFill>
            <a:prstDash val="solid"/>
            <a:headEnd type="none" w="sm" len="sm"/>
            <a:tailEnd type="none" w="sm" len="sm"/>
          </a:ln>
        </p:spPr>
        <p:txBody>
          <a:bodyPr/>
          <a:lstStyle/>
          <a:p>
            <a:endParaRPr lang="es-CL"/>
          </a:p>
        </p:txBody>
      </p:sp>
      <p:grpSp>
        <p:nvGrpSpPr>
          <p:cNvPr id="36" name="Group 36"/>
          <p:cNvGrpSpPr/>
          <p:nvPr/>
        </p:nvGrpSpPr>
        <p:grpSpPr>
          <a:xfrm>
            <a:off x="8081313" y="5736270"/>
            <a:ext cx="2613061" cy="2611507"/>
            <a:chOff x="0" y="0"/>
            <a:chExt cx="991873" cy="991283"/>
          </a:xfrm>
        </p:grpSpPr>
        <p:sp>
          <p:nvSpPr>
            <p:cNvPr id="37" name="Freeform 37"/>
            <p:cNvSpPr/>
            <p:nvPr/>
          </p:nvSpPr>
          <p:spPr>
            <a:xfrm>
              <a:off x="0" y="0"/>
              <a:ext cx="991873" cy="991283"/>
            </a:xfrm>
            <a:custGeom>
              <a:avLst/>
              <a:gdLst/>
              <a:ahLst/>
              <a:cxnLst/>
              <a:rect l="l" t="t" r="r" b="b"/>
              <a:pathLst>
                <a:path w="991873" h="99128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txBody>
            <a:bodyPr/>
            <a:lstStyle/>
            <a:p>
              <a:endParaRPr lang="es-CL"/>
            </a:p>
          </p:txBody>
        </p:sp>
        <p:sp>
          <p:nvSpPr>
            <p:cNvPr id="38" name="TextBox 38"/>
            <p:cNvSpPr txBox="1"/>
            <p:nvPr/>
          </p:nvSpPr>
          <p:spPr>
            <a:xfrm>
              <a:off x="0" y="-38100"/>
              <a:ext cx="991873" cy="1029383"/>
            </a:xfrm>
            <a:prstGeom prst="rect">
              <a:avLst/>
            </a:prstGeom>
          </p:spPr>
          <p:txBody>
            <a:bodyPr lIns="50800" tIns="50800" rIns="50800" bIns="50800" rtlCol="0" anchor="ctr"/>
            <a:lstStyle/>
            <a:p>
              <a:pPr algn="ctr">
                <a:lnSpc>
                  <a:spcPts val="3483"/>
                </a:lnSpc>
              </a:pPr>
              <a:endParaRPr/>
            </a:p>
          </p:txBody>
        </p:sp>
      </p:grpSp>
      <p:sp>
        <p:nvSpPr>
          <p:cNvPr id="39" name="AutoShape 39"/>
          <p:cNvSpPr/>
          <p:nvPr/>
        </p:nvSpPr>
        <p:spPr>
          <a:xfrm flipV="1">
            <a:off x="8228610" y="7292590"/>
            <a:ext cx="2203125" cy="0"/>
          </a:xfrm>
          <a:prstGeom prst="line">
            <a:avLst/>
          </a:prstGeom>
          <a:ln w="38100" cap="flat">
            <a:solidFill>
              <a:srgbClr val="FFFFFF"/>
            </a:solidFill>
            <a:prstDash val="solid"/>
            <a:headEnd type="none" w="sm" len="sm"/>
            <a:tailEnd type="none" w="sm" len="sm"/>
          </a:ln>
        </p:spPr>
        <p:txBody>
          <a:bodyPr/>
          <a:lstStyle/>
          <a:p>
            <a:endParaRPr lang="es-CL"/>
          </a:p>
        </p:txBody>
      </p:sp>
      <p:sp>
        <p:nvSpPr>
          <p:cNvPr id="40" name="TextBox 40"/>
          <p:cNvSpPr txBox="1"/>
          <p:nvPr/>
        </p:nvSpPr>
        <p:spPr>
          <a:xfrm>
            <a:off x="8228610" y="4379275"/>
            <a:ext cx="2318467" cy="318796"/>
          </a:xfrm>
          <a:prstGeom prst="rect">
            <a:avLst/>
          </a:prstGeom>
        </p:spPr>
        <p:txBody>
          <a:bodyPr lIns="0" tIns="0" rIns="0" bIns="0" rtlCol="0" anchor="t">
            <a:spAutoFit/>
          </a:bodyPr>
          <a:lstStyle/>
          <a:p>
            <a:pPr algn="ctr">
              <a:lnSpc>
                <a:spcPts val="2605"/>
              </a:lnSpc>
            </a:pPr>
            <a:r>
              <a:rPr lang="en-US" sz="1887" b="1">
                <a:solidFill>
                  <a:srgbClr val="FFFFFF"/>
                </a:solidFill>
                <a:latin typeface="Montserrat Bold"/>
                <a:ea typeface="Montserrat Bold"/>
                <a:cs typeface="Montserrat Bold"/>
                <a:sym typeface="Montserrat Bold"/>
              </a:rPr>
              <a:t>Objetivo</a:t>
            </a:r>
          </a:p>
        </p:txBody>
      </p:sp>
      <p:sp>
        <p:nvSpPr>
          <p:cNvPr id="41" name="TextBox 41"/>
          <p:cNvSpPr txBox="1"/>
          <p:nvPr/>
        </p:nvSpPr>
        <p:spPr>
          <a:xfrm>
            <a:off x="8542616" y="2809322"/>
            <a:ext cx="1690455" cy="973796"/>
          </a:xfrm>
          <a:prstGeom prst="rect">
            <a:avLst/>
          </a:prstGeom>
        </p:spPr>
        <p:txBody>
          <a:bodyPr lIns="0" tIns="0" rIns="0" bIns="0" rtlCol="0" anchor="t">
            <a:spAutoFit/>
          </a:bodyPr>
          <a:lstStyle/>
          <a:p>
            <a:pPr algn="ctr">
              <a:lnSpc>
                <a:spcPts val="7914"/>
              </a:lnSpc>
            </a:pPr>
            <a:r>
              <a:rPr lang="en-US" sz="5735" b="1">
                <a:solidFill>
                  <a:srgbClr val="FFFFFF"/>
                </a:solidFill>
                <a:latin typeface="Montserrat Bold"/>
                <a:ea typeface="Montserrat Bold"/>
                <a:cs typeface="Montserrat Bold"/>
                <a:sym typeface="Montserrat Bold"/>
              </a:rPr>
              <a:t>03</a:t>
            </a:r>
          </a:p>
        </p:txBody>
      </p:sp>
      <p:sp>
        <p:nvSpPr>
          <p:cNvPr id="42" name="TextBox 42"/>
          <p:cNvSpPr txBox="1"/>
          <p:nvPr/>
        </p:nvSpPr>
        <p:spPr>
          <a:xfrm>
            <a:off x="8228610" y="7447982"/>
            <a:ext cx="2318467" cy="642646"/>
          </a:xfrm>
          <a:prstGeom prst="rect">
            <a:avLst/>
          </a:prstGeom>
        </p:spPr>
        <p:txBody>
          <a:bodyPr lIns="0" tIns="0" rIns="0" bIns="0" rtlCol="0" anchor="t">
            <a:spAutoFit/>
          </a:bodyPr>
          <a:lstStyle/>
          <a:p>
            <a:pPr algn="ctr">
              <a:lnSpc>
                <a:spcPts val="2605"/>
              </a:lnSpc>
            </a:pPr>
            <a:r>
              <a:rPr lang="en-US" sz="1887" b="1">
                <a:solidFill>
                  <a:srgbClr val="FFFFFF"/>
                </a:solidFill>
                <a:latin typeface="Montserrat Bold"/>
                <a:ea typeface="Montserrat Bold"/>
                <a:cs typeface="Montserrat Bold"/>
                <a:sym typeface="Montserrat Bold"/>
              </a:rPr>
              <a:t>Arquitectura de la solución</a:t>
            </a:r>
          </a:p>
        </p:txBody>
      </p:sp>
      <p:sp>
        <p:nvSpPr>
          <p:cNvPr id="43" name="TextBox 43"/>
          <p:cNvSpPr txBox="1"/>
          <p:nvPr/>
        </p:nvSpPr>
        <p:spPr>
          <a:xfrm>
            <a:off x="8542616" y="5878029"/>
            <a:ext cx="1690455" cy="973796"/>
          </a:xfrm>
          <a:prstGeom prst="rect">
            <a:avLst/>
          </a:prstGeom>
        </p:spPr>
        <p:txBody>
          <a:bodyPr lIns="0" tIns="0" rIns="0" bIns="0" rtlCol="0" anchor="t">
            <a:spAutoFit/>
          </a:bodyPr>
          <a:lstStyle/>
          <a:p>
            <a:pPr algn="ctr">
              <a:lnSpc>
                <a:spcPts val="7914"/>
              </a:lnSpc>
            </a:pPr>
            <a:r>
              <a:rPr lang="en-US" sz="5735" b="1">
                <a:solidFill>
                  <a:srgbClr val="FFFFFF"/>
                </a:solidFill>
                <a:latin typeface="Montserrat Bold"/>
                <a:ea typeface="Montserrat Bold"/>
                <a:cs typeface="Montserrat Bold"/>
                <a:sym typeface="Montserrat Bold"/>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947146" y="2435603"/>
            <a:ext cx="4298021" cy="1962150"/>
          </a:xfrm>
          <a:prstGeom prst="rect">
            <a:avLst/>
          </a:prstGeom>
        </p:spPr>
        <p:txBody>
          <a:bodyPr lIns="0" tIns="0" rIns="0" bIns="0" rtlCol="0" anchor="t">
            <a:spAutoFit/>
          </a:bodyPr>
          <a:lstStyle/>
          <a:p>
            <a:pPr marL="0" lvl="0" indent="0" algn="ctr">
              <a:lnSpc>
                <a:spcPts val="15456"/>
              </a:lnSpc>
              <a:spcBef>
                <a:spcPct val="0"/>
              </a:spcBef>
            </a:pPr>
            <a:r>
              <a:rPr lang="en-US" sz="12880" spc="-322">
                <a:solidFill>
                  <a:srgbClr val="8B73FF"/>
                </a:solidFill>
                <a:latin typeface="Montserrat"/>
                <a:ea typeface="Montserrat"/>
                <a:cs typeface="Montserrat"/>
                <a:sym typeface="Montserrat"/>
              </a:rPr>
              <a:t>25</a:t>
            </a:r>
            <a:r>
              <a:rPr lang="en-US" sz="12880" u="none" strike="noStrike" spc="-322">
                <a:solidFill>
                  <a:srgbClr val="8B73FF"/>
                </a:solidFill>
                <a:latin typeface="Montserrat"/>
                <a:ea typeface="Montserrat"/>
                <a:cs typeface="Montserrat"/>
                <a:sym typeface="Montserrat"/>
              </a:rPr>
              <a:t>%</a:t>
            </a:r>
          </a:p>
        </p:txBody>
      </p:sp>
      <p:pic>
        <p:nvPicPr>
          <p:cNvPr id="3" name="Picture 3"/>
          <p:cNvPicPr>
            <a:picLocks noChangeAspect="1"/>
          </p:cNvPicPr>
          <p:nvPr/>
        </p:nvPicPr>
        <p:blipFill>
          <a:blip r:embed="rId2"/>
          <a:stretch>
            <a:fillRect/>
          </a:stretch>
        </p:blipFill>
        <p:spPr>
          <a:xfrm>
            <a:off x="11204579" y="4244379"/>
            <a:ext cx="3783154" cy="1301744"/>
          </a:xfrm>
          <a:prstGeom prst="rect">
            <a:avLst/>
          </a:prstGeom>
        </p:spPr>
      </p:pic>
      <p:sp>
        <p:nvSpPr>
          <p:cNvPr id="4" name="TextBox 4"/>
          <p:cNvSpPr txBox="1"/>
          <p:nvPr/>
        </p:nvSpPr>
        <p:spPr>
          <a:xfrm>
            <a:off x="2887621" y="2480572"/>
            <a:ext cx="4298021" cy="2105025"/>
          </a:xfrm>
          <a:prstGeom prst="rect">
            <a:avLst/>
          </a:prstGeom>
        </p:spPr>
        <p:txBody>
          <a:bodyPr lIns="0" tIns="0" rIns="0" bIns="0" rtlCol="0" anchor="t">
            <a:spAutoFit/>
          </a:bodyPr>
          <a:lstStyle/>
          <a:p>
            <a:pPr marL="0" lvl="0" indent="0" algn="ctr">
              <a:lnSpc>
                <a:spcPts val="16597"/>
              </a:lnSpc>
              <a:spcBef>
                <a:spcPct val="0"/>
              </a:spcBef>
            </a:pPr>
            <a:r>
              <a:rPr lang="en-US" sz="13830" spc="-345">
                <a:solidFill>
                  <a:srgbClr val="8B73FF"/>
                </a:solidFill>
                <a:latin typeface="Montserrat"/>
                <a:ea typeface="Montserrat"/>
                <a:cs typeface="Montserrat"/>
                <a:sym typeface="Montserrat"/>
              </a:rPr>
              <a:t>16</a:t>
            </a:r>
            <a:r>
              <a:rPr lang="en-US" sz="13830" u="none" strike="noStrike" spc="-345">
                <a:solidFill>
                  <a:srgbClr val="8B73FF"/>
                </a:solidFill>
                <a:latin typeface="Montserrat"/>
                <a:ea typeface="Montserrat"/>
                <a:cs typeface="Montserrat"/>
                <a:sym typeface="Montserrat"/>
              </a:rPr>
              <a:t>%</a:t>
            </a:r>
          </a:p>
        </p:txBody>
      </p:sp>
      <p:pic>
        <p:nvPicPr>
          <p:cNvPr id="5" name="Picture 5"/>
          <p:cNvPicPr>
            <a:picLocks noChangeAspect="1"/>
          </p:cNvPicPr>
          <p:nvPr/>
        </p:nvPicPr>
        <p:blipFill>
          <a:blip r:embed="rId3"/>
          <a:stretch>
            <a:fillRect/>
          </a:stretch>
        </p:blipFill>
        <p:spPr>
          <a:xfrm>
            <a:off x="2669328" y="4188126"/>
            <a:ext cx="4734606" cy="1460319"/>
          </a:xfrm>
          <a:prstGeom prst="rect">
            <a:avLst/>
          </a:prstGeom>
        </p:spPr>
      </p:pic>
      <p:grpSp>
        <p:nvGrpSpPr>
          <p:cNvPr id="6" name="Group 6"/>
          <p:cNvGrpSpPr/>
          <p:nvPr/>
        </p:nvGrpSpPr>
        <p:grpSpPr>
          <a:xfrm rot="-5400000">
            <a:off x="7763633" y="-8677097"/>
            <a:ext cx="2760734" cy="18288000"/>
            <a:chOff x="0" y="0"/>
            <a:chExt cx="727107" cy="4816593"/>
          </a:xfrm>
        </p:grpSpPr>
        <p:sp>
          <p:nvSpPr>
            <p:cNvPr id="7" name="Freeform 7"/>
            <p:cNvSpPr/>
            <p:nvPr/>
          </p:nvSpPr>
          <p:spPr>
            <a:xfrm>
              <a:off x="0" y="0"/>
              <a:ext cx="727107" cy="4816592"/>
            </a:xfrm>
            <a:custGeom>
              <a:avLst/>
              <a:gdLst/>
              <a:ahLst/>
              <a:cxnLst/>
              <a:rect l="l" t="t" r="r" b="b"/>
              <a:pathLst>
                <a:path w="727107" h="4816592">
                  <a:moveTo>
                    <a:pt x="0" y="0"/>
                  </a:moveTo>
                  <a:lnTo>
                    <a:pt x="727107" y="0"/>
                  </a:lnTo>
                  <a:lnTo>
                    <a:pt x="727107" y="4816592"/>
                  </a:lnTo>
                  <a:lnTo>
                    <a:pt x="0" y="4816592"/>
                  </a:lnTo>
                  <a:close/>
                </a:path>
              </a:pathLst>
            </a:custGeom>
            <a:solidFill>
              <a:srgbClr val="8B73FF"/>
            </a:solidFill>
          </p:spPr>
          <p:txBody>
            <a:bodyPr/>
            <a:lstStyle/>
            <a:p>
              <a:endParaRPr lang="es-CL"/>
            </a:p>
          </p:txBody>
        </p:sp>
        <p:sp>
          <p:nvSpPr>
            <p:cNvPr id="8" name="TextBox 8"/>
            <p:cNvSpPr txBox="1"/>
            <p:nvPr/>
          </p:nvSpPr>
          <p:spPr>
            <a:xfrm>
              <a:off x="0" y="-38100"/>
              <a:ext cx="727107" cy="4854693"/>
            </a:xfrm>
            <a:prstGeom prst="rect">
              <a:avLst/>
            </a:prstGeom>
          </p:spPr>
          <p:txBody>
            <a:bodyPr lIns="50800" tIns="50800" rIns="50800" bIns="50800" rtlCol="0" anchor="ctr"/>
            <a:lstStyle/>
            <a:p>
              <a:pPr algn="ctr">
                <a:lnSpc>
                  <a:spcPts val="2605"/>
                </a:lnSpc>
              </a:pPr>
              <a:endParaRPr/>
            </a:p>
          </p:txBody>
        </p:sp>
      </p:grpSp>
      <p:sp>
        <p:nvSpPr>
          <p:cNvPr id="9" name="TextBox 9"/>
          <p:cNvSpPr txBox="1"/>
          <p:nvPr/>
        </p:nvSpPr>
        <p:spPr>
          <a:xfrm>
            <a:off x="1028700" y="466903"/>
            <a:ext cx="6235170" cy="1000125"/>
          </a:xfrm>
          <a:prstGeom prst="rect">
            <a:avLst/>
          </a:prstGeom>
        </p:spPr>
        <p:txBody>
          <a:bodyPr lIns="0" tIns="0" rIns="0" bIns="0" rtlCol="0" anchor="t">
            <a:spAutoFit/>
          </a:bodyPr>
          <a:lstStyle/>
          <a:p>
            <a:pPr marL="0" lvl="0" indent="0" algn="l">
              <a:lnSpc>
                <a:spcPts val="7884"/>
              </a:lnSpc>
              <a:spcBef>
                <a:spcPct val="0"/>
              </a:spcBef>
            </a:pPr>
            <a:r>
              <a:rPr lang="en-US" sz="6570" b="1" spc="-164">
                <a:solidFill>
                  <a:srgbClr val="FFFFFF"/>
                </a:solidFill>
                <a:latin typeface="Montserrat Bold"/>
                <a:ea typeface="Montserrat Bold"/>
                <a:cs typeface="Montserrat Bold"/>
                <a:sym typeface="Montserrat Bold"/>
              </a:rPr>
              <a:t>Problemática</a:t>
            </a:r>
          </a:p>
        </p:txBody>
      </p:sp>
      <p:sp>
        <p:nvSpPr>
          <p:cNvPr id="10" name="TextBox 10"/>
          <p:cNvSpPr txBox="1"/>
          <p:nvPr/>
        </p:nvSpPr>
        <p:spPr>
          <a:xfrm>
            <a:off x="11233494" y="5596903"/>
            <a:ext cx="3725325" cy="1429069"/>
          </a:xfrm>
          <a:prstGeom prst="rect">
            <a:avLst/>
          </a:prstGeom>
        </p:spPr>
        <p:txBody>
          <a:bodyPr lIns="0" tIns="0" rIns="0" bIns="0" rtlCol="0" anchor="t">
            <a:spAutoFit/>
          </a:bodyPr>
          <a:lstStyle/>
          <a:p>
            <a:pPr marL="0" lvl="0" indent="0" algn="l">
              <a:lnSpc>
                <a:spcPts val="2855"/>
              </a:lnSpc>
              <a:spcBef>
                <a:spcPct val="0"/>
              </a:spcBef>
            </a:pPr>
            <a:r>
              <a:rPr lang="en-US" sz="2069" b="1">
                <a:solidFill>
                  <a:srgbClr val="8B73FF"/>
                </a:solidFill>
                <a:latin typeface="Montserrat Medium"/>
                <a:ea typeface="Montserrat Medium"/>
                <a:cs typeface="Montserrat Medium"/>
                <a:sym typeface="Montserrat Medium"/>
              </a:rPr>
              <a:t>Según un reportaje de T13 “Cerca del  25% de los chilenos sufre algún grado de necesidad visual”</a:t>
            </a:r>
          </a:p>
        </p:txBody>
      </p:sp>
      <p:sp>
        <p:nvSpPr>
          <p:cNvPr id="11" name="TextBox 11"/>
          <p:cNvSpPr txBox="1"/>
          <p:nvPr/>
        </p:nvSpPr>
        <p:spPr>
          <a:xfrm>
            <a:off x="3063879" y="5539645"/>
            <a:ext cx="3986634" cy="2458361"/>
          </a:xfrm>
          <a:prstGeom prst="rect">
            <a:avLst/>
          </a:prstGeom>
        </p:spPr>
        <p:txBody>
          <a:bodyPr lIns="0" tIns="0" rIns="0" bIns="0" rtlCol="0" anchor="t">
            <a:spAutoFit/>
          </a:bodyPr>
          <a:lstStyle/>
          <a:p>
            <a:pPr marL="0" lvl="0" indent="0" algn="l">
              <a:lnSpc>
                <a:spcPts val="2820"/>
              </a:lnSpc>
              <a:spcBef>
                <a:spcPct val="0"/>
              </a:spcBef>
            </a:pPr>
            <a:r>
              <a:rPr lang="en-US" sz="2043" b="1">
                <a:solidFill>
                  <a:srgbClr val="8B73FF"/>
                </a:solidFill>
                <a:latin typeface="Montserrat Medium"/>
                <a:ea typeface="Montserrat Medium"/>
                <a:cs typeface="Montserrat Medium"/>
                <a:sym typeface="Montserrat Medium"/>
              </a:rPr>
              <a:t>Por lo cual, se estimaría que según la cantidad de habitantes de la región metropolitana un 16% aproximadamente sufriría algún grado de necesidad visual</a:t>
            </a:r>
          </a:p>
        </p:txBody>
      </p:sp>
      <p:sp>
        <p:nvSpPr>
          <p:cNvPr id="12" name="TextBox 12"/>
          <p:cNvSpPr txBox="1"/>
          <p:nvPr/>
        </p:nvSpPr>
        <p:spPr>
          <a:xfrm>
            <a:off x="9409247" y="8072759"/>
            <a:ext cx="7373818" cy="647128"/>
          </a:xfrm>
          <a:prstGeom prst="rect">
            <a:avLst/>
          </a:prstGeom>
        </p:spPr>
        <p:txBody>
          <a:bodyPr lIns="0" tIns="0" rIns="0" bIns="0" rtlCol="0" anchor="t">
            <a:spAutoFit/>
          </a:bodyPr>
          <a:lstStyle/>
          <a:p>
            <a:pPr marL="0" lvl="0" indent="0" algn="l">
              <a:lnSpc>
                <a:spcPts val="1759"/>
              </a:lnSpc>
              <a:spcBef>
                <a:spcPct val="0"/>
              </a:spcBef>
            </a:pPr>
            <a:r>
              <a:rPr lang="en-US" sz="1275" b="1">
                <a:solidFill>
                  <a:srgbClr val="8B73FF"/>
                </a:solidFill>
                <a:latin typeface="Montserrat Medium"/>
                <a:ea typeface="Montserrat Medium"/>
                <a:cs typeface="Montserrat Medium"/>
                <a:sym typeface="Montserrat Medium"/>
              </a:rPr>
              <a:t>T. (s. f.). Expertos proyectan que el 50% de los chilenos tendrá alguna necesidad visual para el año 2050. https://www.facebook.com/teletrece. https://www.t13.cl/noticia/nacional/el-50-chilenos-tendra-alguna-necesidad-visual-para-ano-2050-24-5-2023</a:t>
            </a:r>
          </a:p>
        </p:txBody>
      </p:sp>
      <p:sp>
        <p:nvSpPr>
          <p:cNvPr id="13" name="TextBox 13"/>
          <p:cNvSpPr txBox="1"/>
          <p:nvPr/>
        </p:nvSpPr>
        <p:spPr>
          <a:xfrm>
            <a:off x="1591488" y="8117728"/>
            <a:ext cx="7552512" cy="940246"/>
          </a:xfrm>
          <a:prstGeom prst="rect">
            <a:avLst/>
          </a:prstGeom>
        </p:spPr>
        <p:txBody>
          <a:bodyPr lIns="0" tIns="0" rIns="0" bIns="0" rtlCol="0" anchor="t">
            <a:spAutoFit/>
          </a:bodyPr>
          <a:lstStyle/>
          <a:p>
            <a:pPr algn="l">
              <a:lnSpc>
                <a:spcPts val="1889"/>
              </a:lnSpc>
            </a:pPr>
            <a:r>
              <a:rPr lang="en-US" sz="1369" b="1">
                <a:solidFill>
                  <a:srgbClr val="8B73FF"/>
                </a:solidFill>
                <a:latin typeface="Montserrat Medium"/>
                <a:ea typeface="Montserrat Medium"/>
                <a:cs typeface="Montserrat Medium"/>
                <a:sym typeface="Montserrat Medium"/>
              </a:rPr>
              <a:t>Telefónicas, T.-. E. (2024, 25 agosto). Población de Chile en 2024. Telencuestas. https://telencuestas.com/censos-de-poblacion/chile/2024</a:t>
            </a:r>
          </a:p>
          <a:p>
            <a:pPr marL="0" lvl="0" indent="0" algn="l">
              <a:lnSpc>
                <a:spcPts val="1889"/>
              </a:lnSpc>
              <a:spcBef>
                <a:spcPct val="0"/>
              </a:spcBef>
            </a:pPr>
            <a:r>
              <a:rPr lang="en-US" sz="1369" b="1">
                <a:solidFill>
                  <a:srgbClr val="8B73FF"/>
                </a:solidFill>
                <a:latin typeface="Montserrat Medium"/>
                <a:ea typeface="Montserrat Medium"/>
                <a:cs typeface="Montserrat Medium"/>
                <a:sym typeface="Montserrat Medium"/>
              </a:rPr>
              <a:t>Proyecciones de población. (s. f.). Default. https://www.ine.gob.cl/estadisticas/sociales/demografia-y-vitales/proyecciones-de-poblacion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B73FF"/>
        </a:solidFill>
        <a:effectLst/>
      </p:bgPr>
    </p:bg>
    <p:spTree>
      <p:nvGrpSpPr>
        <p:cNvPr id="1" name=""/>
        <p:cNvGrpSpPr/>
        <p:nvPr/>
      </p:nvGrpSpPr>
      <p:grpSpPr>
        <a:xfrm>
          <a:off x="0" y="0"/>
          <a:ext cx="0" cy="0"/>
          <a:chOff x="0" y="0"/>
          <a:chExt cx="0" cy="0"/>
        </a:xfrm>
      </p:grpSpPr>
      <p:sp>
        <p:nvSpPr>
          <p:cNvPr id="2" name="Freeform 2"/>
          <p:cNvSpPr/>
          <p:nvPr/>
        </p:nvSpPr>
        <p:spPr>
          <a:xfrm>
            <a:off x="12557312" y="6363602"/>
            <a:ext cx="1280605" cy="973260"/>
          </a:xfrm>
          <a:custGeom>
            <a:avLst/>
            <a:gdLst/>
            <a:ahLst/>
            <a:cxnLst/>
            <a:rect l="l" t="t" r="r" b="b"/>
            <a:pathLst>
              <a:path w="1280605" h="973260">
                <a:moveTo>
                  <a:pt x="0" y="0"/>
                </a:moveTo>
                <a:lnTo>
                  <a:pt x="1280605" y="0"/>
                </a:lnTo>
                <a:lnTo>
                  <a:pt x="1280605" y="973260"/>
                </a:lnTo>
                <a:lnTo>
                  <a:pt x="0" y="973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3" name="Freeform 3"/>
          <p:cNvSpPr/>
          <p:nvPr/>
        </p:nvSpPr>
        <p:spPr>
          <a:xfrm>
            <a:off x="12434923" y="7852312"/>
            <a:ext cx="1525382" cy="1240575"/>
          </a:xfrm>
          <a:custGeom>
            <a:avLst/>
            <a:gdLst/>
            <a:ahLst/>
            <a:cxnLst/>
            <a:rect l="l" t="t" r="r" b="b"/>
            <a:pathLst>
              <a:path w="1525382" h="1240575">
                <a:moveTo>
                  <a:pt x="0" y="0"/>
                </a:moveTo>
                <a:lnTo>
                  <a:pt x="1525383" y="0"/>
                </a:lnTo>
                <a:lnTo>
                  <a:pt x="1525383" y="1240575"/>
                </a:lnTo>
                <a:lnTo>
                  <a:pt x="0" y="1240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
        <p:nvSpPr>
          <p:cNvPr id="4" name="Freeform 4"/>
          <p:cNvSpPr/>
          <p:nvPr/>
        </p:nvSpPr>
        <p:spPr>
          <a:xfrm>
            <a:off x="12650582" y="2884820"/>
            <a:ext cx="1187335" cy="1187335"/>
          </a:xfrm>
          <a:custGeom>
            <a:avLst/>
            <a:gdLst/>
            <a:ahLst/>
            <a:cxnLst/>
            <a:rect l="l" t="t" r="r" b="b"/>
            <a:pathLst>
              <a:path w="1187335" h="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L"/>
          </a:p>
        </p:txBody>
      </p:sp>
      <p:sp>
        <p:nvSpPr>
          <p:cNvPr id="5" name="Freeform 5"/>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CL"/>
          </a:p>
        </p:txBody>
      </p:sp>
      <p:sp>
        <p:nvSpPr>
          <p:cNvPr id="6" name="Freeform 6"/>
          <p:cNvSpPr/>
          <p:nvPr/>
        </p:nvSpPr>
        <p:spPr>
          <a:xfrm>
            <a:off x="-3359890" y="7239384"/>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CL"/>
          </a:p>
        </p:txBody>
      </p:sp>
      <p:sp>
        <p:nvSpPr>
          <p:cNvPr id="7" name="TextBox 7"/>
          <p:cNvSpPr txBox="1"/>
          <p:nvPr/>
        </p:nvSpPr>
        <p:spPr>
          <a:xfrm>
            <a:off x="1028700" y="970295"/>
            <a:ext cx="8115300" cy="962025"/>
          </a:xfrm>
          <a:prstGeom prst="rect">
            <a:avLst/>
          </a:prstGeom>
        </p:spPr>
        <p:txBody>
          <a:bodyPr lIns="0" tIns="0" rIns="0" bIns="0" rtlCol="0" anchor="t">
            <a:spAutoFit/>
          </a:bodyPr>
          <a:lstStyle/>
          <a:p>
            <a:pPr marL="0" lvl="0" indent="0" algn="l">
              <a:lnSpc>
                <a:spcPts val="7522"/>
              </a:lnSpc>
              <a:spcBef>
                <a:spcPct val="0"/>
              </a:spcBef>
            </a:pPr>
            <a:r>
              <a:rPr lang="en-US" sz="6268" b="1" spc="-156">
                <a:solidFill>
                  <a:srgbClr val="FFFFFF"/>
                </a:solidFill>
                <a:latin typeface="Montserrat Bold"/>
                <a:ea typeface="Montserrat Bold"/>
                <a:cs typeface="Montserrat Bold"/>
                <a:sym typeface="Montserrat Bold"/>
              </a:rPr>
              <a:t>Solución Propuesta</a:t>
            </a:r>
          </a:p>
        </p:txBody>
      </p:sp>
      <p:sp>
        <p:nvSpPr>
          <p:cNvPr id="8" name="Freeform 8"/>
          <p:cNvSpPr/>
          <p:nvPr/>
        </p:nvSpPr>
        <p:spPr>
          <a:xfrm>
            <a:off x="4588756" y="7826795"/>
            <a:ext cx="1455320" cy="1431505"/>
          </a:xfrm>
          <a:custGeom>
            <a:avLst/>
            <a:gdLst/>
            <a:ahLst/>
            <a:cxnLst/>
            <a:rect l="l" t="t" r="r" b="b"/>
            <a:pathLst>
              <a:path w="1455320" h="1431505">
                <a:moveTo>
                  <a:pt x="0" y="0"/>
                </a:moveTo>
                <a:lnTo>
                  <a:pt x="1455320" y="0"/>
                </a:lnTo>
                <a:lnTo>
                  <a:pt x="1455320" y="1431505"/>
                </a:lnTo>
                <a:lnTo>
                  <a:pt x="0" y="143150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CL"/>
          </a:p>
        </p:txBody>
      </p:sp>
      <p:sp>
        <p:nvSpPr>
          <p:cNvPr id="9" name="Freeform 9"/>
          <p:cNvSpPr/>
          <p:nvPr/>
        </p:nvSpPr>
        <p:spPr>
          <a:xfrm>
            <a:off x="11249756" y="7634870"/>
            <a:ext cx="1528976" cy="1623430"/>
          </a:xfrm>
          <a:custGeom>
            <a:avLst/>
            <a:gdLst/>
            <a:ahLst/>
            <a:cxnLst/>
            <a:rect l="l" t="t" r="r" b="b"/>
            <a:pathLst>
              <a:path w="1528976" h="1623430">
                <a:moveTo>
                  <a:pt x="0" y="0"/>
                </a:moveTo>
                <a:lnTo>
                  <a:pt x="1528975" y="0"/>
                </a:lnTo>
                <a:lnTo>
                  <a:pt x="1528975" y="1623430"/>
                </a:lnTo>
                <a:lnTo>
                  <a:pt x="0" y="162343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CL"/>
          </a:p>
        </p:txBody>
      </p:sp>
      <p:sp>
        <p:nvSpPr>
          <p:cNvPr id="10" name="TextBox 10"/>
          <p:cNvSpPr txBox="1"/>
          <p:nvPr/>
        </p:nvSpPr>
        <p:spPr>
          <a:xfrm>
            <a:off x="9899254" y="4585072"/>
            <a:ext cx="4229979" cy="2691025"/>
          </a:xfrm>
          <a:prstGeom prst="rect">
            <a:avLst/>
          </a:prstGeom>
        </p:spPr>
        <p:txBody>
          <a:bodyPr lIns="0" tIns="0" rIns="0" bIns="0" rtlCol="0" anchor="t">
            <a:spAutoFit/>
          </a:bodyPr>
          <a:lstStyle/>
          <a:p>
            <a:pPr marL="0" lvl="0" indent="0" algn="just">
              <a:lnSpc>
                <a:spcPts val="4299"/>
              </a:lnSpc>
              <a:spcBef>
                <a:spcPct val="0"/>
              </a:spcBef>
            </a:pPr>
            <a:r>
              <a:rPr lang="en-US" sz="3115">
                <a:solidFill>
                  <a:srgbClr val="FFFFFF"/>
                </a:solidFill>
                <a:latin typeface="Montserrat Light"/>
                <a:ea typeface="Montserrat Light"/>
                <a:cs typeface="Montserrat Light"/>
                <a:sym typeface="Montserrat Light"/>
              </a:rPr>
              <a:t>Como modo de prueba, por el momento se aplicará en la Región Metropolitana.</a:t>
            </a:r>
          </a:p>
        </p:txBody>
      </p:sp>
      <p:sp>
        <p:nvSpPr>
          <p:cNvPr id="11" name="TextBox 11"/>
          <p:cNvSpPr txBox="1"/>
          <p:nvPr/>
        </p:nvSpPr>
        <p:spPr>
          <a:xfrm>
            <a:off x="3157899" y="4511158"/>
            <a:ext cx="4317035" cy="2783989"/>
          </a:xfrm>
          <a:prstGeom prst="rect">
            <a:avLst/>
          </a:prstGeom>
        </p:spPr>
        <p:txBody>
          <a:bodyPr lIns="0" tIns="0" rIns="0" bIns="0" rtlCol="0" anchor="t">
            <a:spAutoFit/>
          </a:bodyPr>
          <a:lstStyle/>
          <a:p>
            <a:pPr marL="0" lvl="0" indent="0" algn="just">
              <a:lnSpc>
                <a:spcPts val="4437"/>
              </a:lnSpc>
              <a:spcBef>
                <a:spcPct val="0"/>
              </a:spcBef>
            </a:pPr>
            <a:r>
              <a:rPr lang="en-US" sz="3215">
                <a:solidFill>
                  <a:srgbClr val="FFFFFF"/>
                </a:solidFill>
                <a:latin typeface="Montserrat Light"/>
                <a:ea typeface="Montserrat Light"/>
                <a:cs typeface="Montserrat Light"/>
                <a:sym typeface="Montserrat Light"/>
              </a:rPr>
              <a:t>Nuestro proyecto se enfoca en la creación de una app para compra y venta de lentes opticos.</a:t>
            </a:r>
          </a:p>
        </p:txBody>
      </p:sp>
      <p:sp>
        <p:nvSpPr>
          <p:cNvPr id="12" name="TextBox 12"/>
          <p:cNvSpPr txBox="1"/>
          <p:nvPr/>
        </p:nvSpPr>
        <p:spPr>
          <a:xfrm>
            <a:off x="2998929" y="2917178"/>
            <a:ext cx="4519323" cy="1160167"/>
          </a:xfrm>
          <a:prstGeom prst="rect">
            <a:avLst/>
          </a:prstGeom>
        </p:spPr>
        <p:txBody>
          <a:bodyPr lIns="0" tIns="0" rIns="0" bIns="0" rtlCol="0" anchor="t">
            <a:spAutoFit/>
          </a:bodyPr>
          <a:lstStyle/>
          <a:p>
            <a:pPr marL="0" lvl="0" indent="0" algn="ctr">
              <a:lnSpc>
                <a:spcPts val="4713"/>
              </a:lnSpc>
              <a:spcBef>
                <a:spcPct val="0"/>
              </a:spcBef>
            </a:pPr>
            <a:r>
              <a:rPr lang="en-US" sz="3415" b="1">
                <a:solidFill>
                  <a:srgbClr val="FFFFFF"/>
                </a:solidFill>
                <a:latin typeface="Montserrat Bold"/>
                <a:ea typeface="Montserrat Bold"/>
                <a:cs typeface="Montserrat Bold"/>
                <a:sym typeface="Montserrat Bold"/>
              </a:rPr>
              <a:t>Descripción general</a:t>
            </a:r>
          </a:p>
        </p:txBody>
      </p:sp>
      <p:sp>
        <p:nvSpPr>
          <p:cNvPr id="13" name="TextBox 13"/>
          <p:cNvSpPr txBox="1"/>
          <p:nvPr/>
        </p:nvSpPr>
        <p:spPr>
          <a:xfrm>
            <a:off x="9375518" y="2917178"/>
            <a:ext cx="5161800" cy="1160167"/>
          </a:xfrm>
          <a:prstGeom prst="rect">
            <a:avLst/>
          </a:prstGeom>
        </p:spPr>
        <p:txBody>
          <a:bodyPr lIns="0" tIns="0" rIns="0" bIns="0" rtlCol="0" anchor="t">
            <a:spAutoFit/>
          </a:bodyPr>
          <a:lstStyle/>
          <a:p>
            <a:pPr marL="0" lvl="0" indent="0" algn="ctr">
              <a:lnSpc>
                <a:spcPts val="4713"/>
              </a:lnSpc>
              <a:spcBef>
                <a:spcPct val="0"/>
              </a:spcBef>
            </a:pPr>
            <a:r>
              <a:rPr lang="en-US" sz="3415" b="1">
                <a:solidFill>
                  <a:srgbClr val="FFFFFF"/>
                </a:solidFill>
                <a:latin typeface="Montserrat Bold"/>
                <a:ea typeface="Montserrat Bold"/>
                <a:cs typeface="Montserrat Bold"/>
                <a:sym typeface="Montserrat Bold"/>
              </a:rPr>
              <a:t>Conceptos importantes</a:t>
            </a:r>
          </a:p>
        </p:txBody>
      </p:sp>
      <p:sp>
        <p:nvSpPr>
          <p:cNvPr id="14" name="AutoShape 14"/>
          <p:cNvSpPr/>
          <p:nvPr/>
        </p:nvSpPr>
        <p:spPr>
          <a:xfrm>
            <a:off x="2070296" y="4315470"/>
            <a:ext cx="6492240" cy="0"/>
          </a:xfrm>
          <a:prstGeom prst="line">
            <a:avLst/>
          </a:prstGeom>
          <a:ln w="38100" cap="flat">
            <a:solidFill>
              <a:srgbClr val="FFFFFF"/>
            </a:solidFill>
            <a:prstDash val="solid"/>
            <a:headEnd type="none" w="sm" len="sm"/>
            <a:tailEnd type="none" w="sm" len="sm"/>
          </a:ln>
        </p:spPr>
        <p:txBody>
          <a:bodyPr/>
          <a:lstStyle/>
          <a:p>
            <a:endParaRPr lang="es-CL"/>
          </a:p>
        </p:txBody>
      </p:sp>
      <p:sp>
        <p:nvSpPr>
          <p:cNvPr id="15" name="AutoShape 15"/>
          <p:cNvSpPr/>
          <p:nvPr/>
        </p:nvSpPr>
        <p:spPr>
          <a:xfrm>
            <a:off x="8768123" y="4319806"/>
            <a:ext cx="6492240" cy="0"/>
          </a:xfrm>
          <a:prstGeom prst="line">
            <a:avLst/>
          </a:prstGeom>
          <a:ln w="38100" cap="flat">
            <a:solidFill>
              <a:srgbClr val="FFFFFF"/>
            </a:solidFill>
            <a:prstDash val="solid"/>
            <a:headEnd type="none" w="sm" len="sm"/>
            <a:tailEnd type="none" w="sm" len="sm"/>
          </a:ln>
        </p:spPr>
        <p:txBody>
          <a:bodyPr/>
          <a:lstStyle/>
          <a:p>
            <a:endParaRPr lang="es-C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B73FF"/>
        </a:solidFill>
        <a:effectLst/>
      </p:bgPr>
    </p:bg>
    <p:spTree>
      <p:nvGrpSpPr>
        <p:cNvPr id="1" name=""/>
        <p:cNvGrpSpPr/>
        <p:nvPr/>
      </p:nvGrpSpPr>
      <p:grpSpPr>
        <a:xfrm>
          <a:off x="0" y="0"/>
          <a:ext cx="0" cy="0"/>
          <a:chOff x="0" y="0"/>
          <a:chExt cx="0" cy="0"/>
        </a:xfrm>
      </p:grpSpPr>
      <p:sp>
        <p:nvSpPr>
          <p:cNvPr id="2" name="Freeform 2"/>
          <p:cNvSpPr/>
          <p:nvPr/>
        </p:nvSpPr>
        <p:spPr>
          <a:xfrm>
            <a:off x="12557312" y="6363602"/>
            <a:ext cx="1280605" cy="973260"/>
          </a:xfrm>
          <a:custGeom>
            <a:avLst/>
            <a:gdLst/>
            <a:ahLst/>
            <a:cxnLst/>
            <a:rect l="l" t="t" r="r" b="b"/>
            <a:pathLst>
              <a:path w="1280605" h="973260">
                <a:moveTo>
                  <a:pt x="0" y="0"/>
                </a:moveTo>
                <a:lnTo>
                  <a:pt x="1280605" y="0"/>
                </a:lnTo>
                <a:lnTo>
                  <a:pt x="1280605" y="973260"/>
                </a:lnTo>
                <a:lnTo>
                  <a:pt x="0" y="973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3" name="Freeform 3"/>
          <p:cNvSpPr/>
          <p:nvPr/>
        </p:nvSpPr>
        <p:spPr>
          <a:xfrm>
            <a:off x="12650582" y="2884820"/>
            <a:ext cx="1187335" cy="1187335"/>
          </a:xfrm>
          <a:custGeom>
            <a:avLst/>
            <a:gdLst/>
            <a:ahLst/>
            <a:cxnLst/>
            <a:rect l="l" t="t" r="r" b="b"/>
            <a:pathLst>
              <a:path w="1187335" h="1187335">
                <a:moveTo>
                  <a:pt x="0" y="0"/>
                </a:moveTo>
                <a:lnTo>
                  <a:pt x="1187335" y="0"/>
                </a:lnTo>
                <a:lnTo>
                  <a:pt x="1187335" y="1187336"/>
                </a:lnTo>
                <a:lnTo>
                  <a:pt x="0" y="11873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
        <p:nvSpPr>
          <p:cNvPr id="4" name="Freeform 4"/>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L"/>
          </a:p>
        </p:txBody>
      </p:sp>
      <p:sp>
        <p:nvSpPr>
          <p:cNvPr id="5" name="Freeform 5"/>
          <p:cNvSpPr/>
          <p:nvPr/>
        </p:nvSpPr>
        <p:spPr>
          <a:xfrm>
            <a:off x="-3359890" y="7239384"/>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L"/>
          </a:p>
        </p:txBody>
      </p:sp>
      <p:sp>
        <p:nvSpPr>
          <p:cNvPr id="6" name="Freeform 6"/>
          <p:cNvSpPr/>
          <p:nvPr/>
        </p:nvSpPr>
        <p:spPr>
          <a:xfrm>
            <a:off x="10765408" y="2608354"/>
            <a:ext cx="4864413" cy="4989569"/>
          </a:xfrm>
          <a:custGeom>
            <a:avLst/>
            <a:gdLst/>
            <a:ahLst/>
            <a:cxnLst/>
            <a:rect l="l" t="t" r="r" b="b"/>
            <a:pathLst>
              <a:path w="4864413" h="4989569">
                <a:moveTo>
                  <a:pt x="0" y="0"/>
                </a:moveTo>
                <a:lnTo>
                  <a:pt x="4864413" y="0"/>
                </a:lnTo>
                <a:lnTo>
                  <a:pt x="4864413" y="4989570"/>
                </a:lnTo>
                <a:lnTo>
                  <a:pt x="0" y="49895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CL"/>
          </a:p>
        </p:txBody>
      </p:sp>
      <p:sp>
        <p:nvSpPr>
          <p:cNvPr id="7" name="TextBox 7"/>
          <p:cNvSpPr txBox="1"/>
          <p:nvPr/>
        </p:nvSpPr>
        <p:spPr>
          <a:xfrm>
            <a:off x="2596623" y="1779083"/>
            <a:ext cx="5801499" cy="962025"/>
          </a:xfrm>
          <a:prstGeom prst="rect">
            <a:avLst/>
          </a:prstGeom>
        </p:spPr>
        <p:txBody>
          <a:bodyPr lIns="0" tIns="0" rIns="0" bIns="0" rtlCol="0" anchor="t">
            <a:spAutoFit/>
          </a:bodyPr>
          <a:lstStyle/>
          <a:p>
            <a:pPr marL="0" lvl="0" indent="0" algn="l">
              <a:lnSpc>
                <a:spcPts val="7522"/>
              </a:lnSpc>
              <a:spcBef>
                <a:spcPct val="0"/>
              </a:spcBef>
            </a:pPr>
            <a:r>
              <a:rPr lang="en-US" sz="6268" b="1" spc="-156">
                <a:solidFill>
                  <a:srgbClr val="FFFFFF"/>
                </a:solidFill>
                <a:latin typeface="Montserrat Bold"/>
                <a:ea typeface="Montserrat Bold"/>
                <a:cs typeface="Montserrat Bold"/>
                <a:sym typeface="Montserrat Bold"/>
              </a:rPr>
              <a:t>Objetivo</a:t>
            </a:r>
          </a:p>
        </p:txBody>
      </p:sp>
      <p:sp>
        <p:nvSpPr>
          <p:cNvPr id="8" name="TextBox 8"/>
          <p:cNvSpPr txBox="1"/>
          <p:nvPr/>
        </p:nvSpPr>
        <p:spPr>
          <a:xfrm>
            <a:off x="2594186" y="3321953"/>
            <a:ext cx="6541743" cy="3514747"/>
          </a:xfrm>
          <a:prstGeom prst="rect">
            <a:avLst/>
          </a:prstGeom>
        </p:spPr>
        <p:txBody>
          <a:bodyPr lIns="0" tIns="0" rIns="0" bIns="0" rtlCol="0" anchor="t">
            <a:spAutoFit/>
          </a:bodyPr>
          <a:lstStyle/>
          <a:p>
            <a:pPr marL="0" lvl="0" indent="0" algn="just">
              <a:lnSpc>
                <a:spcPts val="4023"/>
              </a:lnSpc>
              <a:spcBef>
                <a:spcPct val="0"/>
              </a:spcBef>
            </a:pPr>
            <a:r>
              <a:rPr lang="en-US" sz="2915" b="1">
                <a:solidFill>
                  <a:srgbClr val="FFFFFF"/>
                </a:solidFill>
                <a:latin typeface="Montserrat Medium"/>
                <a:ea typeface="Montserrat Medium"/>
                <a:cs typeface="Montserrat Medium"/>
                <a:sym typeface="Montserrat Medium"/>
              </a:rPr>
              <a:t>Nosotros esperamos que nuestro proyecto sea de ayuda para las personas pudiendo implementar la automatización de ventas del mercado de lentes ópticos en toda la región metropolitana al alcance de un click.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B73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9360458" y="2292519"/>
            <a:ext cx="7531776" cy="7531776"/>
          </a:xfrm>
          <a:prstGeom prst="rect">
            <a:avLst/>
          </a:prstGeom>
        </p:spPr>
      </p:pic>
      <p:sp>
        <p:nvSpPr>
          <p:cNvPr id="3" name="TextBox 3"/>
          <p:cNvSpPr txBox="1"/>
          <p:nvPr/>
        </p:nvSpPr>
        <p:spPr>
          <a:xfrm>
            <a:off x="10420956" y="3421609"/>
            <a:ext cx="5371592" cy="1285699"/>
          </a:xfrm>
          <a:prstGeom prst="rect">
            <a:avLst/>
          </a:prstGeom>
        </p:spPr>
        <p:txBody>
          <a:bodyPr lIns="0" tIns="0" rIns="0" bIns="0" rtlCol="0" anchor="t">
            <a:spAutoFit/>
          </a:bodyPr>
          <a:lstStyle/>
          <a:p>
            <a:pPr marL="0" lvl="0" indent="0" algn="ctr">
              <a:lnSpc>
                <a:spcPts val="5185"/>
              </a:lnSpc>
              <a:spcBef>
                <a:spcPct val="0"/>
              </a:spcBef>
            </a:pPr>
            <a:r>
              <a:rPr lang="en-US" sz="3757" b="1">
                <a:solidFill>
                  <a:srgbClr val="FFFFFF"/>
                </a:solidFill>
                <a:latin typeface="DM Sans Bold"/>
                <a:ea typeface="DM Sans Bold"/>
                <a:cs typeface="DM Sans Bold"/>
                <a:sym typeface="DM Sans Bold"/>
              </a:rPr>
              <a:t>Empresas Oftalmológicas</a:t>
            </a:r>
          </a:p>
        </p:txBody>
      </p:sp>
      <p:sp>
        <p:nvSpPr>
          <p:cNvPr id="4" name="AutoShape 4"/>
          <p:cNvSpPr/>
          <p:nvPr/>
        </p:nvSpPr>
        <p:spPr>
          <a:xfrm>
            <a:off x="11202072" y="4731119"/>
            <a:ext cx="3809362" cy="23813"/>
          </a:xfrm>
          <a:prstGeom prst="line">
            <a:avLst/>
          </a:prstGeom>
          <a:ln w="47625" cap="flat">
            <a:solidFill>
              <a:srgbClr val="FFFFFF"/>
            </a:solidFill>
            <a:prstDash val="solid"/>
            <a:headEnd type="none" w="sm" len="sm"/>
            <a:tailEnd type="none" w="sm" len="sm"/>
          </a:ln>
        </p:spPr>
        <p:txBody>
          <a:bodyPr/>
          <a:lstStyle/>
          <a:p>
            <a:endParaRPr lang="es-CL"/>
          </a:p>
        </p:txBody>
      </p:sp>
      <p:sp>
        <p:nvSpPr>
          <p:cNvPr id="5" name="AutoShape 5"/>
          <p:cNvSpPr/>
          <p:nvPr/>
        </p:nvSpPr>
        <p:spPr>
          <a:xfrm>
            <a:off x="3020229" y="4778744"/>
            <a:ext cx="3809362" cy="23813"/>
          </a:xfrm>
          <a:prstGeom prst="line">
            <a:avLst/>
          </a:prstGeom>
          <a:ln w="47625" cap="flat">
            <a:solidFill>
              <a:srgbClr val="145DA0"/>
            </a:solidFill>
            <a:prstDash val="solid"/>
            <a:headEnd type="none" w="sm" len="sm"/>
            <a:tailEnd type="none" w="sm" len="sm"/>
          </a:ln>
        </p:spPr>
        <p:txBody>
          <a:bodyPr/>
          <a:lstStyle/>
          <a:p>
            <a:endParaRPr lang="es-CL"/>
          </a:p>
        </p:txBody>
      </p:sp>
      <p:sp>
        <p:nvSpPr>
          <p:cNvPr id="6" name="Freeform 6"/>
          <p:cNvSpPr/>
          <p:nvPr/>
        </p:nvSpPr>
        <p:spPr>
          <a:xfrm>
            <a:off x="11992905" y="5121694"/>
            <a:ext cx="2266881" cy="4114800"/>
          </a:xfrm>
          <a:custGeom>
            <a:avLst/>
            <a:gdLst/>
            <a:ahLst/>
            <a:cxnLst/>
            <a:rect l="l" t="t" r="r" b="b"/>
            <a:pathLst>
              <a:path w="2266881" h="4114800">
                <a:moveTo>
                  <a:pt x="0" y="0"/>
                </a:moveTo>
                <a:lnTo>
                  <a:pt x="2266881" y="0"/>
                </a:lnTo>
                <a:lnTo>
                  <a:pt x="226688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pic>
        <p:nvPicPr>
          <p:cNvPr id="7" name="Picture 7"/>
          <p:cNvPicPr>
            <a:picLocks noChangeAspect="1"/>
          </p:cNvPicPr>
          <p:nvPr/>
        </p:nvPicPr>
        <p:blipFill>
          <a:blip r:embed="rId2"/>
          <a:srcRect/>
          <a:stretch>
            <a:fillRect/>
          </a:stretch>
        </p:blipFill>
        <p:spPr>
          <a:xfrm>
            <a:off x="1312420" y="2292519"/>
            <a:ext cx="7531776" cy="7531776"/>
          </a:xfrm>
          <a:prstGeom prst="rect">
            <a:avLst/>
          </a:prstGeom>
        </p:spPr>
      </p:pic>
      <p:sp>
        <p:nvSpPr>
          <p:cNvPr id="8" name="Freeform 8"/>
          <p:cNvSpPr/>
          <p:nvPr/>
        </p:nvSpPr>
        <p:spPr>
          <a:xfrm>
            <a:off x="2918456" y="5121694"/>
            <a:ext cx="3911134" cy="4114800"/>
          </a:xfrm>
          <a:custGeom>
            <a:avLst/>
            <a:gdLst/>
            <a:ahLst/>
            <a:cxnLst/>
            <a:rect l="l" t="t" r="r" b="b"/>
            <a:pathLst>
              <a:path w="3911134" h="4114800">
                <a:moveTo>
                  <a:pt x="0" y="0"/>
                </a:moveTo>
                <a:lnTo>
                  <a:pt x="3911135" y="0"/>
                </a:lnTo>
                <a:lnTo>
                  <a:pt x="391113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9" name="Freeform 9"/>
          <p:cNvSpPr/>
          <p:nvPr/>
        </p:nvSpPr>
        <p:spPr>
          <a:xfrm>
            <a:off x="4004762" y="6287665"/>
            <a:ext cx="1738523" cy="686581"/>
          </a:xfrm>
          <a:custGeom>
            <a:avLst/>
            <a:gdLst/>
            <a:ahLst/>
            <a:cxnLst/>
            <a:rect l="l" t="t" r="r" b="b"/>
            <a:pathLst>
              <a:path w="1738523" h="686581">
                <a:moveTo>
                  <a:pt x="0" y="0"/>
                </a:moveTo>
                <a:lnTo>
                  <a:pt x="1738523" y="0"/>
                </a:lnTo>
                <a:lnTo>
                  <a:pt x="1738523" y="686581"/>
                </a:lnTo>
                <a:lnTo>
                  <a:pt x="0" y="68658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CL"/>
          </a:p>
        </p:txBody>
      </p:sp>
      <p:sp>
        <p:nvSpPr>
          <p:cNvPr id="10" name="TextBox 10"/>
          <p:cNvSpPr txBox="1"/>
          <p:nvPr/>
        </p:nvSpPr>
        <p:spPr>
          <a:xfrm>
            <a:off x="5021151" y="1028700"/>
            <a:ext cx="8245699" cy="714375"/>
          </a:xfrm>
          <a:prstGeom prst="rect">
            <a:avLst/>
          </a:prstGeom>
        </p:spPr>
        <p:txBody>
          <a:bodyPr lIns="0" tIns="0" rIns="0" bIns="0" rtlCol="0" anchor="t">
            <a:spAutoFit/>
          </a:bodyPr>
          <a:lstStyle/>
          <a:p>
            <a:pPr marL="0" lvl="0" indent="0" algn="ctr">
              <a:lnSpc>
                <a:spcPts val="5687"/>
              </a:lnSpc>
              <a:spcBef>
                <a:spcPct val="0"/>
              </a:spcBef>
            </a:pPr>
            <a:r>
              <a:rPr lang="en-US" sz="4739" b="1" u="none" strike="noStrike">
                <a:solidFill>
                  <a:srgbClr val="FFFFFF"/>
                </a:solidFill>
                <a:latin typeface="Montserrat Bold"/>
                <a:ea typeface="Montserrat Bold"/>
                <a:cs typeface="Montserrat Bold"/>
                <a:sym typeface="Montserrat Bold"/>
              </a:rPr>
              <a:t>PÚBLICO OBJETIVO</a:t>
            </a:r>
          </a:p>
        </p:txBody>
      </p:sp>
      <p:sp>
        <p:nvSpPr>
          <p:cNvPr id="11" name="TextBox 11"/>
          <p:cNvSpPr txBox="1"/>
          <p:nvPr/>
        </p:nvSpPr>
        <p:spPr>
          <a:xfrm>
            <a:off x="2485798" y="3303861"/>
            <a:ext cx="5185020" cy="1249885"/>
          </a:xfrm>
          <a:prstGeom prst="rect">
            <a:avLst/>
          </a:prstGeom>
        </p:spPr>
        <p:txBody>
          <a:bodyPr lIns="0" tIns="0" rIns="0" bIns="0" rtlCol="0" anchor="t">
            <a:spAutoFit/>
          </a:bodyPr>
          <a:lstStyle/>
          <a:p>
            <a:pPr marL="0" lvl="0" indent="0" algn="ctr">
              <a:lnSpc>
                <a:spcPts val="5047"/>
              </a:lnSpc>
              <a:spcBef>
                <a:spcPct val="0"/>
              </a:spcBef>
            </a:pPr>
            <a:r>
              <a:rPr lang="en-US" sz="3657" b="1">
                <a:solidFill>
                  <a:srgbClr val="FFFFFF"/>
                </a:solidFill>
                <a:latin typeface="DM Sans Bold"/>
                <a:ea typeface="DM Sans Bold"/>
                <a:cs typeface="DM Sans Bold"/>
                <a:sym typeface="DM Sans Bold"/>
              </a:rPr>
              <a:t>Usuarios con dificultades Visuales</a:t>
            </a:r>
          </a:p>
        </p:txBody>
      </p:sp>
      <p:sp>
        <p:nvSpPr>
          <p:cNvPr id="12" name="AutoShape 12"/>
          <p:cNvSpPr/>
          <p:nvPr/>
        </p:nvSpPr>
        <p:spPr>
          <a:xfrm>
            <a:off x="2672603" y="4707307"/>
            <a:ext cx="4780222" cy="0"/>
          </a:xfrm>
          <a:prstGeom prst="line">
            <a:avLst/>
          </a:prstGeom>
          <a:ln w="47625" cap="flat">
            <a:solidFill>
              <a:srgbClr val="FFFFFF"/>
            </a:solidFill>
            <a:prstDash val="solid"/>
            <a:headEnd type="none" w="sm" len="sm"/>
            <a:tailEnd type="none" w="sm" len="sm"/>
          </a:ln>
        </p:spPr>
        <p:txBody>
          <a:bodyPr/>
          <a:lstStyle/>
          <a:p>
            <a:endParaRPr lang="es-C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B73FF"/>
        </a:solidFill>
        <a:effectLst/>
      </p:bgPr>
    </p:bg>
    <p:spTree>
      <p:nvGrpSpPr>
        <p:cNvPr id="1" name=""/>
        <p:cNvGrpSpPr/>
        <p:nvPr/>
      </p:nvGrpSpPr>
      <p:grpSpPr>
        <a:xfrm>
          <a:off x="0" y="0"/>
          <a:ext cx="0" cy="0"/>
          <a:chOff x="0" y="0"/>
          <a:chExt cx="0" cy="0"/>
        </a:xfrm>
      </p:grpSpPr>
      <p:sp>
        <p:nvSpPr>
          <p:cNvPr id="2" name="TextBox 2"/>
          <p:cNvSpPr txBox="1"/>
          <p:nvPr/>
        </p:nvSpPr>
        <p:spPr>
          <a:xfrm>
            <a:off x="4880018" y="203210"/>
            <a:ext cx="8245699" cy="714375"/>
          </a:xfrm>
          <a:prstGeom prst="rect">
            <a:avLst/>
          </a:prstGeom>
        </p:spPr>
        <p:txBody>
          <a:bodyPr lIns="0" tIns="0" rIns="0" bIns="0" rtlCol="0" anchor="t">
            <a:spAutoFit/>
          </a:bodyPr>
          <a:lstStyle/>
          <a:p>
            <a:pPr marL="0" lvl="0" indent="0" algn="ctr">
              <a:lnSpc>
                <a:spcPts val="5687"/>
              </a:lnSpc>
              <a:spcBef>
                <a:spcPct val="0"/>
              </a:spcBef>
            </a:pPr>
            <a:r>
              <a:rPr lang="en-US" sz="4739" b="1" spc="-94">
                <a:solidFill>
                  <a:srgbClr val="FFFFFF"/>
                </a:solidFill>
                <a:latin typeface="Montserrat Bold"/>
                <a:ea typeface="Montserrat Bold"/>
                <a:cs typeface="Montserrat Bold"/>
                <a:sym typeface="Montserrat Bold"/>
              </a:rPr>
              <a:t>Metodología</a:t>
            </a:r>
          </a:p>
        </p:txBody>
      </p:sp>
      <p:grpSp>
        <p:nvGrpSpPr>
          <p:cNvPr id="3" name="Group 3"/>
          <p:cNvGrpSpPr/>
          <p:nvPr/>
        </p:nvGrpSpPr>
        <p:grpSpPr>
          <a:xfrm>
            <a:off x="1072614" y="1201196"/>
            <a:ext cx="16186686" cy="8436589"/>
            <a:chOff x="0" y="0"/>
            <a:chExt cx="21582248" cy="11248785"/>
          </a:xfrm>
        </p:grpSpPr>
        <p:pic>
          <p:nvPicPr>
            <p:cNvPr id="4" name="Picture 4"/>
            <p:cNvPicPr>
              <a:picLocks noChangeAspect="1"/>
            </p:cNvPicPr>
            <p:nvPr/>
          </p:nvPicPr>
          <p:blipFill>
            <a:blip r:embed="rId2"/>
            <a:srcRect b="34589"/>
            <a:stretch>
              <a:fillRect/>
            </a:stretch>
          </p:blipFill>
          <p:spPr>
            <a:xfrm>
              <a:off x="0" y="0"/>
              <a:ext cx="21582248" cy="5560893"/>
            </a:xfrm>
            <a:prstGeom prst="rect">
              <a:avLst/>
            </a:prstGeom>
          </p:spPr>
        </p:pic>
        <p:pic>
          <p:nvPicPr>
            <p:cNvPr id="5" name="Picture 5"/>
            <p:cNvPicPr>
              <a:picLocks noChangeAspect="1"/>
            </p:cNvPicPr>
            <p:nvPr/>
          </p:nvPicPr>
          <p:blipFill>
            <a:blip r:embed="rId3"/>
            <a:srcRect b="59940"/>
            <a:stretch>
              <a:fillRect/>
            </a:stretch>
          </p:blipFill>
          <p:spPr>
            <a:xfrm>
              <a:off x="0" y="5687893"/>
              <a:ext cx="21582248" cy="5560893"/>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B73FF"/>
        </a:solidFill>
        <a:effectLst/>
      </p:bgPr>
    </p:bg>
    <p:spTree>
      <p:nvGrpSpPr>
        <p:cNvPr id="1" name=""/>
        <p:cNvGrpSpPr/>
        <p:nvPr/>
      </p:nvGrpSpPr>
      <p:grpSpPr>
        <a:xfrm>
          <a:off x="0" y="0"/>
          <a:ext cx="0" cy="0"/>
          <a:chOff x="0" y="0"/>
          <a:chExt cx="0" cy="0"/>
        </a:xfrm>
      </p:grpSpPr>
      <p:sp>
        <p:nvSpPr>
          <p:cNvPr id="2" name="Freeform 2"/>
          <p:cNvSpPr/>
          <p:nvPr/>
        </p:nvSpPr>
        <p:spPr>
          <a:xfrm>
            <a:off x="-144082" y="0"/>
            <a:ext cx="18432082" cy="18432082"/>
          </a:xfrm>
          <a:custGeom>
            <a:avLst/>
            <a:gdLst/>
            <a:ahLst/>
            <a:cxnLst/>
            <a:rect l="l" t="t" r="r" b="b"/>
            <a:pathLst>
              <a:path w="18432082" h="18432082">
                <a:moveTo>
                  <a:pt x="0" y="0"/>
                </a:moveTo>
                <a:lnTo>
                  <a:pt x="18432082" y="0"/>
                </a:lnTo>
                <a:lnTo>
                  <a:pt x="18432082" y="18432082"/>
                </a:lnTo>
                <a:lnTo>
                  <a:pt x="0" y="18432082"/>
                </a:lnTo>
                <a:lnTo>
                  <a:pt x="0" y="0"/>
                </a:lnTo>
                <a:close/>
              </a:path>
            </a:pathLst>
          </a:custGeom>
          <a:blipFill>
            <a:blip r:embed="rId2"/>
            <a:stretch>
              <a:fillRect/>
            </a:stretch>
          </a:blipFill>
        </p:spPr>
        <p:txBody>
          <a:bodyPr/>
          <a:lstStyle/>
          <a:p>
            <a:endParaRPr lang="es-CL"/>
          </a:p>
        </p:txBody>
      </p:sp>
      <p:grpSp>
        <p:nvGrpSpPr>
          <p:cNvPr id="3" name="Group 3"/>
          <p:cNvGrpSpPr/>
          <p:nvPr/>
        </p:nvGrpSpPr>
        <p:grpSpPr>
          <a:xfrm>
            <a:off x="3230585" y="4157662"/>
            <a:ext cx="11682748" cy="2026008"/>
            <a:chOff x="0" y="0"/>
            <a:chExt cx="3076938" cy="533599"/>
          </a:xfrm>
        </p:grpSpPr>
        <p:sp>
          <p:nvSpPr>
            <p:cNvPr id="4" name="Freeform 4"/>
            <p:cNvSpPr/>
            <p:nvPr/>
          </p:nvSpPr>
          <p:spPr>
            <a:xfrm>
              <a:off x="0" y="0"/>
              <a:ext cx="3076938" cy="533599"/>
            </a:xfrm>
            <a:custGeom>
              <a:avLst/>
              <a:gdLst/>
              <a:ahLst/>
              <a:cxnLst/>
              <a:rect l="l" t="t" r="r" b="b"/>
              <a:pathLst>
                <a:path w="3076938" h="533599">
                  <a:moveTo>
                    <a:pt x="2873738" y="0"/>
                  </a:moveTo>
                  <a:cubicBezTo>
                    <a:pt x="2985962" y="0"/>
                    <a:pt x="3076938" y="119450"/>
                    <a:pt x="3076938" y="266799"/>
                  </a:cubicBezTo>
                  <a:cubicBezTo>
                    <a:pt x="3076938" y="414149"/>
                    <a:pt x="2985962" y="533599"/>
                    <a:pt x="2873738" y="533599"/>
                  </a:cubicBezTo>
                  <a:lnTo>
                    <a:pt x="203200" y="533599"/>
                  </a:lnTo>
                  <a:cubicBezTo>
                    <a:pt x="90976" y="533599"/>
                    <a:pt x="0" y="414149"/>
                    <a:pt x="0" y="266799"/>
                  </a:cubicBezTo>
                  <a:cubicBezTo>
                    <a:pt x="0" y="119450"/>
                    <a:pt x="90976" y="0"/>
                    <a:pt x="203200" y="0"/>
                  </a:cubicBezTo>
                  <a:close/>
                </a:path>
              </a:pathLst>
            </a:custGeom>
            <a:solidFill>
              <a:srgbClr val="6866E1"/>
            </a:solidFill>
          </p:spPr>
          <p:txBody>
            <a:bodyPr/>
            <a:lstStyle/>
            <a:p>
              <a:endParaRPr lang="es-CL"/>
            </a:p>
          </p:txBody>
        </p:sp>
        <p:sp>
          <p:nvSpPr>
            <p:cNvPr id="5" name="TextBox 5"/>
            <p:cNvSpPr txBox="1"/>
            <p:nvPr/>
          </p:nvSpPr>
          <p:spPr>
            <a:xfrm>
              <a:off x="0" y="-9525"/>
              <a:ext cx="3076938" cy="543124"/>
            </a:xfrm>
            <a:prstGeom prst="rect">
              <a:avLst/>
            </a:prstGeom>
          </p:spPr>
          <p:txBody>
            <a:bodyPr lIns="50800" tIns="50800" rIns="50800" bIns="50800" rtlCol="0" anchor="ctr"/>
            <a:lstStyle/>
            <a:p>
              <a:pPr algn="ctr">
                <a:lnSpc>
                  <a:spcPts val="3131"/>
                </a:lnSpc>
              </a:pPr>
              <a:endParaRPr/>
            </a:p>
          </p:txBody>
        </p:sp>
      </p:grpSp>
      <p:sp>
        <p:nvSpPr>
          <p:cNvPr id="6" name="TextBox 6"/>
          <p:cNvSpPr txBox="1"/>
          <p:nvPr/>
        </p:nvSpPr>
        <p:spPr>
          <a:xfrm>
            <a:off x="3963876" y="4157662"/>
            <a:ext cx="10216166" cy="1971675"/>
          </a:xfrm>
          <a:prstGeom prst="rect">
            <a:avLst/>
          </a:prstGeom>
        </p:spPr>
        <p:txBody>
          <a:bodyPr lIns="0" tIns="0" rIns="0" bIns="0" rtlCol="0" anchor="t">
            <a:spAutoFit/>
          </a:bodyPr>
          <a:lstStyle/>
          <a:p>
            <a:pPr marL="0" lvl="0" indent="0" algn="l">
              <a:lnSpc>
                <a:spcPts val="15599"/>
              </a:lnSpc>
              <a:spcBef>
                <a:spcPct val="0"/>
              </a:spcBef>
            </a:pPr>
            <a:r>
              <a:rPr lang="en-US" sz="12999" b="1" spc="-324">
                <a:solidFill>
                  <a:srgbClr val="FFFFFF"/>
                </a:solidFill>
                <a:latin typeface="Montserrat Bold"/>
                <a:ea typeface="Montserrat Bold"/>
                <a:cs typeface="Montserrat Bold"/>
                <a:sym typeface="Montserrat Bold"/>
              </a:rPr>
              <a:t>Caso de Uso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B73FF"/>
        </a:solidFill>
        <a:effectLst/>
      </p:bgPr>
    </p:bg>
    <p:spTree>
      <p:nvGrpSpPr>
        <p:cNvPr id="1" name=""/>
        <p:cNvGrpSpPr/>
        <p:nvPr/>
      </p:nvGrpSpPr>
      <p:grpSpPr>
        <a:xfrm>
          <a:off x="0" y="0"/>
          <a:ext cx="0" cy="0"/>
          <a:chOff x="0" y="0"/>
          <a:chExt cx="0" cy="0"/>
        </a:xfrm>
      </p:grpSpPr>
      <p:sp>
        <p:nvSpPr>
          <p:cNvPr id="2" name="TextBox 2"/>
          <p:cNvSpPr txBox="1"/>
          <p:nvPr/>
        </p:nvSpPr>
        <p:spPr>
          <a:xfrm>
            <a:off x="3673699" y="1019175"/>
            <a:ext cx="10940603" cy="962025"/>
          </a:xfrm>
          <a:prstGeom prst="rect">
            <a:avLst/>
          </a:prstGeom>
        </p:spPr>
        <p:txBody>
          <a:bodyPr lIns="0" tIns="0" rIns="0" bIns="0" rtlCol="0" anchor="t">
            <a:spAutoFit/>
          </a:bodyPr>
          <a:lstStyle/>
          <a:p>
            <a:pPr marL="0" lvl="0" indent="0" algn="l">
              <a:lnSpc>
                <a:spcPts val="7522"/>
              </a:lnSpc>
              <a:spcBef>
                <a:spcPct val="0"/>
              </a:spcBef>
            </a:pPr>
            <a:r>
              <a:rPr lang="en-US" sz="6268" b="1" spc="-156">
                <a:solidFill>
                  <a:srgbClr val="FFFFFF"/>
                </a:solidFill>
                <a:latin typeface="Montserrat Bold"/>
                <a:ea typeface="Montserrat Bold"/>
                <a:cs typeface="Montserrat Bold"/>
                <a:sym typeface="Montserrat Bold"/>
              </a:rPr>
              <a:t>Arquitectura de la solución</a:t>
            </a:r>
          </a:p>
        </p:txBody>
      </p:sp>
      <p:sp>
        <p:nvSpPr>
          <p:cNvPr id="3" name="AutoShape 3"/>
          <p:cNvSpPr/>
          <p:nvPr/>
        </p:nvSpPr>
        <p:spPr>
          <a:xfrm flipV="1">
            <a:off x="3217354" y="1981200"/>
            <a:ext cx="11781499" cy="19050"/>
          </a:xfrm>
          <a:prstGeom prst="line">
            <a:avLst/>
          </a:prstGeom>
          <a:ln w="38100" cap="flat">
            <a:solidFill>
              <a:srgbClr val="FFFFFF"/>
            </a:solidFill>
            <a:prstDash val="solid"/>
            <a:headEnd type="none" w="sm" len="sm"/>
            <a:tailEnd type="none" w="sm" len="sm"/>
          </a:ln>
        </p:spPr>
        <p:txBody>
          <a:bodyPr/>
          <a:lstStyle/>
          <a:p>
            <a:endParaRPr lang="es-CL"/>
          </a:p>
        </p:txBody>
      </p:sp>
      <p:grpSp>
        <p:nvGrpSpPr>
          <p:cNvPr id="4" name="Group 4"/>
          <p:cNvGrpSpPr/>
          <p:nvPr/>
        </p:nvGrpSpPr>
        <p:grpSpPr>
          <a:xfrm>
            <a:off x="4264724" y="2276475"/>
            <a:ext cx="2661549" cy="3747020"/>
            <a:chOff x="0" y="0"/>
            <a:chExt cx="852937" cy="1200794"/>
          </a:xfrm>
        </p:grpSpPr>
        <p:sp>
          <p:nvSpPr>
            <p:cNvPr id="5" name="Freeform 5"/>
            <p:cNvSpPr/>
            <p:nvPr/>
          </p:nvSpPr>
          <p:spPr>
            <a:xfrm>
              <a:off x="0" y="0"/>
              <a:ext cx="852937" cy="1200794"/>
            </a:xfrm>
            <a:custGeom>
              <a:avLst/>
              <a:gdLst/>
              <a:ahLst/>
              <a:cxnLst/>
              <a:rect l="l" t="t" r="r" b="b"/>
              <a:pathLst>
                <a:path w="852937" h="1200794">
                  <a:moveTo>
                    <a:pt x="148349" y="0"/>
                  </a:moveTo>
                  <a:lnTo>
                    <a:pt x="704588" y="0"/>
                  </a:lnTo>
                  <a:cubicBezTo>
                    <a:pt x="743933" y="0"/>
                    <a:pt x="781666" y="15630"/>
                    <a:pt x="809487" y="43450"/>
                  </a:cubicBezTo>
                  <a:cubicBezTo>
                    <a:pt x="837308" y="71271"/>
                    <a:pt x="852937" y="109004"/>
                    <a:pt x="852937" y="148349"/>
                  </a:cubicBezTo>
                  <a:lnTo>
                    <a:pt x="852937" y="1052445"/>
                  </a:lnTo>
                  <a:cubicBezTo>
                    <a:pt x="852937" y="1134376"/>
                    <a:pt x="786519" y="1200794"/>
                    <a:pt x="704588" y="1200794"/>
                  </a:cubicBezTo>
                  <a:lnTo>
                    <a:pt x="148349" y="1200794"/>
                  </a:lnTo>
                  <a:cubicBezTo>
                    <a:pt x="109004" y="1200794"/>
                    <a:pt x="71271" y="1185165"/>
                    <a:pt x="43450" y="1157344"/>
                  </a:cubicBezTo>
                  <a:cubicBezTo>
                    <a:pt x="15630" y="1129523"/>
                    <a:pt x="0" y="1091790"/>
                    <a:pt x="0" y="1052445"/>
                  </a:cubicBezTo>
                  <a:lnTo>
                    <a:pt x="0" y="148349"/>
                  </a:lnTo>
                  <a:cubicBezTo>
                    <a:pt x="0" y="109004"/>
                    <a:pt x="15630" y="71271"/>
                    <a:pt x="43450" y="43450"/>
                  </a:cubicBezTo>
                  <a:cubicBezTo>
                    <a:pt x="71271" y="15630"/>
                    <a:pt x="109004" y="0"/>
                    <a:pt x="148349" y="0"/>
                  </a:cubicBezTo>
                  <a:close/>
                </a:path>
              </a:pathLst>
            </a:custGeom>
            <a:solidFill>
              <a:srgbClr val="FFFFFF"/>
            </a:solidFill>
          </p:spPr>
          <p:txBody>
            <a:bodyPr/>
            <a:lstStyle/>
            <a:p>
              <a:endParaRPr lang="es-CL"/>
            </a:p>
          </p:txBody>
        </p:sp>
        <p:sp>
          <p:nvSpPr>
            <p:cNvPr id="6" name="TextBox 6"/>
            <p:cNvSpPr txBox="1"/>
            <p:nvPr/>
          </p:nvSpPr>
          <p:spPr>
            <a:xfrm>
              <a:off x="0" y="-9525"/>
              <a:ext cx="852937" cy="1210319"/>
            </a:xfrm>
            <a:prstGeom prst="rect">
              <a:avLst/>
            </a:prstGeom>
          </p:spPr>
          <p:txBody>
            <a:bodyPr lIns="50800" tIns="50800" rIns="50800" bIns="50800" rtlCol="0" anchor="ctr"/>
            <a:lstStyle/>
            <a:p>
              <a:pPr algn="ctr">
                <a:lnSpc>
                  <a:spcPts val="3131"/>
                </a:lnSpc>
              </a:pPr>
              <a:endParaRPr/>
            </a:p>
          </p:txBody>
        </p:sp>
      </p:grpSp>
      <p:grpSp>
        <p:nvGrpSpPr>
          <p:cNvPr id="7" name="Group 7"/>
          <p:cNvGrpSpPr/>
          <p:nvPr/>
        </p:nvGrpSpPr>
        <p:grpSpPr>
          <a:xfrm>
            <a:off x="7583762" y="2276475"/>
            <a:ext cx="2661549" cy="3747020"/>
            <a:chOff x="0" y="0"/>
            <a:chExt cx="852937" cy="1200794"/>
          </a:xfrm>
        </p:grpSpPr>
        <p:sp>
          <p:nvSpPr>
            <p:cNvPr id="8" name="Freeform 8"/>
            <p:cNvSpPr/>
            <p:nvPr/>
          </p:nvSpPr>
          <p:spPr>
            <a:xfrm>
              <a:off x="0" y="0"/>
              <a:ext cx="852937" cy="1200794"/>
            </a:xfrm>
            <a:custGeom>
              <a:avLst/>
              <a:gdLst/>
              <a:ahLst/>
              <a:cxnLst/>
              <a:rect l="l" t="t" r="r" b="b"/>
              <a:pathLst>
                <a:path w="852937" h="1200794">
                  <a:moveTo>
                    <a:pt x="148349" y="0"/>
                  </a:moveTo>
                  <a:lnTo>
                    <a:pt x="704588" y="0"/>
                  </a:lnTo>
                  <a:cubicBezTo>
                    <a:pt x="743933" y="0"/>
                    <a:pt x="781666" y="15630"/>
                    <a:pt x="809487" y="43450"/>
                  </a:cubicBezTo>
                  <a:cubicBezTo>
                    <a:pt x="837308" y="71271"/>
                    <a:pt x="852937" y="109004"/>
                    <a:pt x="852937" y="148349"/>
                  </a:cubicBezTo>
                  <a:lnTo>
                    <a:pt x="852937" y="1052445"/>
                  </a:lnTo>
                  <a:cubicBezTo>
                    <a:pt x="852937" y="1134376"/>
                    <a:pt x="786519" y="1200794"/>
                    <a:pt x="704588" y="1200794"/>
                  </a:cubicBezTo>
                  <a:lnTo>
                    <a:pt x="148349" y="1200794"/>
                  </a:lnTo>
                  <a:cubicBezTo>
                    <a:pt x="109004" y="1200794"/>
                    <a:pt x="71271" y="1185165"/>
                    <a:pt x="43450" y="1157344"/>
                  </a:cubicBezTo>
                  <a:cubicBezTo>
                    <a:pt x="15630" y="1129523"/>
                    <a:pt x="0" y="1091790"/>
                    <a:pt x="0" y="1052445"/>
                  </a:cubicBezTo>
                  <a:lnTo>
                    <a:pt x="0" y="148349"/>
                  </a:lnTo>
                  <a:cubicBezTo>
                    <a:pt x="0" y="109004"/>
                    <a:pt x="15630" y="71271"/>
                    <a:pt x="43450" y="43450"/>
                  </a:cubicBezTo>
                  <a:cubicBezTo>
                    <a:pt x="71271" y="15630"/>
                    <a:pt x="109004" y="0"/>
                    <a:pt x="148349" y="0"/>
                  </a:cubicBezTo>
                  <a:close/>
                </a:path>
              </a:pathLst>
            </a:custGeom>
            <a:solidFill>
              <a:srgbClr val="FFFFFF"/>
            </a:solidFill>
          </p:spPr>
          <p:txBody>
            <a:bodyPr/>
            <a:lstStyle/>
            <a:p>
              <a:endParaRPr lang="es-CL"/>
            </a:p>
          </p:txBody>
        </p:sp>
        <p:sp>
          <p:nvSpPr>
            <p:cNvPr id="9" name="TextBox 9"/>
            <p:cNvSpPr txBox="1"/>
            <p:nvPr/>
          </p:nvSpPr>
          <p:spPr>
            <a:xfrm>
              <a:off x="0" y="-9525"/>
              <a:ext cx="852937" cy="1210319"/>
            </a:xfrm>
            <a:prstGeom prst="rect">
              <a:avLst/>
            </a:prstGeom>
          </p:spPr>
          <p:txBody>
            <a:bodyPr lIns="50800" tIns="50800" rIns="50800" bIns="50800" rtlCol="0" anchor="ctr"/>
            <a:lstStyle/>
            <a:p>
              <a:pPr algn="ctr">
                <a:lnSpc>
                  <a:spcPts val="3131"/>
                </a:lnSpc>
              </a:pPr>
              <a:endParaRPr/>
            </a:p>
          </p:txBody>
        </p:sp>
      </p:grpSp>
      <p:grpSp>
        <p:nvGrpSpPr>
          <p:cNvPr id="10" name="Group 10"/>
          <p:cNvGrpSpPr/>
          <p:nvPr/>
        </p:nvGrpSpPr>
        <p:grpSpPr>
          <a:xfrm>
            <a:off x="4264724" y="6318770"/>
            <a:ext cx="2661549" cy="3747020"/>
            <a:chOff x="0" y="0"/>
            <a:chExt cx="852937" cy="1200794"/>
          </a:xfrm>
        </p:grpSpPr>
        <p:sp>
          <p:nvSpPr>
            <p:cNvPr id="11" name="Freeform 11"/>
            <p:cNvSpPr/>
            <p:nvPr/>
          </p:nvSpPr>
          <p:spPr>
            <a:xfrm>
              <a:off x="0" y="0"/>
              <a:ext cx="852937" cy="1200794"/>
            </a:xfrm>
            <a:custGeom>
              <a:avLst/>
              <a:gdLst/>
              <a:ahLst/>
              <a:cxnLst/>
              <a:rect l="l" t="t" r="r" b="b"/>
              <a:pathLst>
                <a:path w="852937" h="1200794">
                  <a:moveTo>
                    <a:pt x="148349" y="0"/>
                  </a:moveTo>
                  <a:lnTo>
                    <a:pt x="704588" y="0"/>
                  </a:lnTo>
                  <a:cubicBezTo>
                    <a:pt x="743933" y="0"/>
                    <a:pt x="781666" y="15630"/>
                    <a:pt x="809487" y="43450"/>
                  </a:cubicBezTo>
                  <a:cubicBezTo>
                    <a:pt x="837308" y="71271"/>
                    <a:pt x="852937" y="109004"/>
                    <a:pt x="852937" y="148349"/>
                  </a:cubicBezTo>
                  <a:lnTo>
                    <a:pt x="852937" y="1052445"/>
                  </a:lnTo>
                  <a:cubicBezTo>
                    <a:pt x="852937" y="1134376"/>
                    <a:pt x="786519" y="1200794"/>
                    <a:pt x="704588" y="1200794"/>
                  </a:cubicBezTo>
                  <a:lnTo>
                    <a:pt x="148349" y="1200794"/>
                  </a:lnTo>
                  <a:cubicBezTo>
                    <a:pt x="109004" y="1200794"/>
                    <a:pt x="71271" y="1185165"/>
                    <a:pt x="43450" y="1157344"/>
                  </a:cubicBezTo>
                  <a:cubicBezTo>
                    <a:pt x="15630" y="1129523"/>
                    <a:pt x="0" y="1091790"/>
                    <a:pt x="0" y="1052445"/>
                  </a:cubicBezTo>
                  <a:lnTo>
                    <a:pt x="0" y="148349"/>
                  </a:lnTo>
                  <a:cubicBezTo>
                    <a:pt x="0" y="109004"/>
                    <a:pt x="15630" y="71271"/>
                    <a:pt x="43450" y="43450"/>
                  </a:cubicBezTo>
                  <a:cubicBezTo>
                    <a:pt x="71271" y="15630"/>
                    <a:pt x="109004" y="0"/>
                    <a:pt x="148349" y="0"/>
                  </a:cubicBezTo>
                  <a:close/>
                </a:path>
              </a:pathLst>
            </a:custGeom>
            <a:solidFill>
              <a:srgbClr val="FFFFFF"/>
            </a:solidFill>
          </p:spPr>
          <p:txBody>
            <a:bodyPr/>
            <a:lstStyle/>
            <a:p>
              <a:endParaRPr lang="es-CL"/>
            </a:p>
          </p:txBody>
        </p:sp>
        <p:sp>
          <p:nvSpPr>
            <p:cNvPr id="12" name="TextBox 12"/>
            <p:cNvSpPr txBox="1"/>
            <p:nvPr/>
          </p:nvSpPr>
          <p:spPr>
            <a:xfrm>
              <a:off x="0" y="-9525"/>
              <a:ext cx="852937" cy="1210319"/>
            </a:xfrm>
            <a:prstGeom prst="rect">
              <a:avLst/>
            </a:prstGeom>
          </p:spPr>
          <p:txBody>
            <a:bodyPr lIns="50800" tIns="50800" rIns="50800" bIns="50800" rtlCol="0" anchor="ctr"/>
            <a:lstStyle/>
            <a:p>
              <a:pPr algn="ctr">
                <a:lnSpc>
                  <a:spcPts val="3131"/>
                </a:lnSpc>
              </a:pPr>
              <a:endParaRPr/>
            </a:p>
          </p:txBody>
        </p:sp>
      </p:grpSp>
      <p:sp>
        <p:nvSpPr>
          <p:cNvPr id="13" name="Freeform 13"/>
          <p:cNvSpPr/>
          <p:nvPr/>
        </p:nvSpPr>
        <p:spPr>
          <a:xfrm>
            <a:off x="4837559" y="2800852"/>
            <a:ext cx="1515880" cy="1349133"/>
          </a:xfrm>
          <a:custGeom>
            <a:avLst/>
            <a:gdLst/>
            <a:ahLst/>
            <a:cxnLst/>
            <a:rect l="l" t="t" r="r" b="b"/>
            <a:pathLst>
              <a:path w="1515880" h="1349133">
                <a:moveTo>
                  <a:pt x="0" y="0"/>
                </a:moveTo>
                <a:lnTo>
                  <a:pt x="1515880" y="0"/>
                </a:lnTo>
                <a:lnTo>
                  <a:pt x="1515880" y="1349133"/>
                </a:lnTo>
                <a:lnTo>
                  <a:pt x="0" y="1349133"/>
                </a:lnTo>
                <a:lnTo>
                  <a:pt x="0" y="0"/>
                </a:lnTo>
                <a:close/>
              </a:path>
            </a:pathLst>
          </a:custGeom>
          <a:blipFill>
            <a:blip r:embed="rId2"/>
            <a:stretch>
              <a:fillRect/>
            </a:stretch>
          </a:blipFill>
        </p:spPr>
        <p:txBody>
          <a:bodyPr/>
          <a:lstStyle/>
          <a:p>
            <a:endParaRPr lang="es-CL"/>
          </a:p>
        </p:txBody>
      </p:sp>
      <p:sp>
        <p:nvSpPr>
          <p:cNvPr id="14" name="Freeform 14"/>
          <p:cNvSpPr/>
          <p:nvPr/>
        </p:nvSpPr>
        <p:spPr>
          <a:xfrm>
            <a:off x="7183755" y="2553989"/>
            <a:ext cx="3461564" cy="1730782"/>
          </a:xfrm>
          <a:custGeom>
            <a:avLst/>
            <a:gdLst/>
            <a:ahLst/>
            <a:cxnLst/>
            <a:rect l="l" t="t" r="r" b="b"/>
            <a:pathLst>
              <a:path w="3461564" h="1730782">
                <a:moveTo>
                  <a:pt x="0" y="0"/>
                </a:moveTo>
                <a:lnTo>
                  <a:pt x="3461564" y="0"/>
                </a:lnTo>
                <a:lnTo>
                  <a:pt x="3461564" y="1730782"/>
                </a:lnTo>
                <a:lnTo>
                  <a:pt x="0" y="1730782"/>
                </a:lnTo>
                <a:lnTo>
                  <a:pt x="0" y="0"/>
                </a:lnTo>
                <a:close/>
              </a:path>
            </a:pathLst>
          </a:custGeom>
          <a:blipFill>
            <a:blip r:embed="rId3"/>
            <a:stretch>
              <a:fillRect/>
            </a:stretch>
          </a:blipFill>
        </p:spPr>
        <p:txBody>
          <a:bodyPr/>
          <a:lstStyle/>
          <a:p>
            <a:endParaRPr lang="es-CL"/>
          </a:p>
        </p:txBody>
      </p:sp>
      <p:sp>
        <p:nvSpPr>
          <p:cNvPr id="15" name="Freeform 15"/>
          <p:cNvSpPr/>
          <p:nvPr/>
        </p:nvSpPr>
        <p:spPr>
          <a:xfrm>
            <a:off x="4796099" y="6718314"/>
            <a:ext cx="1598799" cy="1598799"/>
          </a:xfrm>
          <a:custGeom>
            <a:avLst/>
            <a:gdLst/>
            <a:ahLst/>
            <a:cxnLst/>
            <a:rect l="l" t="t" r="r" b="b"/>
            <a:pathLst>
              <a:path w="1598799" h="1598799">
                <a:moveTo>
                  <a:pt x="0" y="0"/>
                </a:moveTo>
                <a:lnTo>
                  <a:pt x="1598799" y="0"/>
                </a:lnTo>
                <a:lnTo>
                  <a:pt x="1598799" y="1598799"/>
                </a:lnTo>
                <a:lnTo>
                  <a:pt x="0" y="1598799"/>
                </a:lnTo>
                <a:lnTo>
                  <a:pt x="0" y="0"/>
                </a:lnTo>
                <a:close/>
              </a:path>
            </a:pathLst>
          </a:custGeom>
          <a:blipFill>
            <a:blip r:embed="rId4"/>
            <a:stretch>
              <a:fillRect/>
            </a:stretch>
          </a:blipFill>
        </p:spPr>
        <p:txBody>
          <a:bodyPr/>
          <a:lstStyle/>
          <a:p>
            <a:endParaRPr lang="es-CL"/>
          </a:p>
        </p:txBody>
      </p:sp>
      <p:grpSp>
        <p:nvGrpSpPr>
          <p:cNvPr id="16" name="Group 16"/>
          <p:cNvGrpSpPr/>
          <p:nvPr/>
        </p:nvGrpSpPr>
        <p:grpSpPr>
          <a:xfrm>
            <a:off x="7583762" y="6318770"/>
            <a:ext cx="2661549" cy="3747020"/>
            <a:chOff x="0" y="0"/>
            <a:chExt cx="852937" cy="1200794"/>
          </a:xfrm>
        </p:grpSpPr>
        <p:sp>
          <p:nvSpPr>
            <p:cNvPr id="17" name="Freeform 17"/>
            <p:cNvSpPr/>
            <p:nvPr/>
          </p:nvSpPr>
          <p:spPr>
            <a:xfrm>
              <a:off x="0" y="0"/>
              <a:ext cx="852937" cy="1200794"/>
            </a:xfrm>
            <a:custGeom>
              <a:avLst/>
              <a:gdLst/>
              <a:ahLst/>
              <a:cxnLst/>
              <a:rect l="l" t="t" r="r" b="b"/>
              <a:pathLst>
                <a:path w="852937" h="1200794">
                  <a:moveTo>
                    <a:pt x="148349" y="0"/>
                  </a:moveTo>
                  <a:lnTo>
                    <a:pt x="704588" y="0"/>
                  </a:lnTo>
                  <a:cubicBezTo>
                    <a:pt x="743933" y="0"/>
                    <a:pt x="781666" y="15630"/>
                    <a:pt x="809487" y="43450"/>
                  </a:cubicBezTo>
                  <a:cubicBezTo>
                    <a:pt x="837308" y="71271"/>
                    <a:pt x="852937" y="109004"/>
                    <a:pt x="852937" y="148349"/>
                  </a:cubicBezTo>
                  <a:lnTo>
                    <a:pt x="852937" y="1052445"/>
                  </a:lnTo>
                  <a:cubicBezTo>
                    <a:pt x="852937" y="1134376"/>
                    <a:pt x="786519" y="1200794"/>
                    <a:pt x="704588" y="1200794"/>
                  </a:cubicBezTo>
                  <a:lnTo>
                    <a:pt x="148349" y="1200794"/>
                  </a:lnTo>
                  <a:cubicBezTo>
                    <a:pt x="109004" y="1200794"/>
                    <a:pt x="71271" y="1185165"/>
                    <a:pt x="43450" y="1157344"/>
                  </a:cubicBezTo>
                  <a:cubicBezTo>
                    <a:pt x="15630" y="1129523"/>
                    <a:pt x="0" y="1091790"/>
                    <a:pt x="0" y="1052445"/>
                  </a:cubicBezTo>
                  <a:lnTo>
                    <a:pt x="0" y="148349"/>
                  </a:lnTo>
                  <a:cubicBezTo>
                    <a:pt x="0" y="109004"/>
                    <a:pt x="15630" y="71271"/>
                    <a:pt x="43450" y="43450"/>
                  </a:cubicBezTo>
                  <a:cubicBezTo>
                    <a:pt x="71271" y="15630"/>
                    <a:pt x="109004" y="0"/>
                    <a:pt x="148349" y="0"/>
                  </a:cubicBezTo>
                  <a:close/>
                </a:path>
              </a:pathLst>
            </a:custGeom>
            <a:solidFill>
              <a:srgbClr val="FFFFFF"/>
            </a:solidFill>
          </p:spPr>
          <p:txBody>
            <a:bodyPr/>
            <a:lstStyle/>
            <a:p>
              <a:endParaRPr lang="es-CL"/>
            </a:p>
          </p:txBody>
        </p:sp>
        <p:sp>
          <p:nvSpPr>
            <p:cNvPr id="18" name="TextBox 18"/>
            <p:cNvSpPr txBox="1"/>
            <p:nvPr/>
          </p:nvSpPr>
          <p:spPr>
            <a:xfrm>
              <a:off x="0" y="-9525"/>
              <a:ext cx="852937" cy="1210319"/>
            </a:xfrm>
            <a:prstGeom prst="rect">
              <a:avLst/>
            </a:prstGeom>
          </p:spPr>
          <p:txBody>
            <a:bodyPr lIns="50800" tIns="50800" rIns="50800" bIns="50800" rtlCol="0" anchor="ctr"/>
            <a:lstStyle/>
            <a:p>
              <a:pPr algn="ctr">
                <a:lnSpc>
                  <a:spcPts val="3131"/>
                </a:lnSpc>
              </a:pPr>
              <a:endParaRPr/>
            </a:p>
          </p:txBody>
        </p:sp>
      </p:grpSp>
      <p:sp>
        <p:nvSpPr>
          <p:cNvPr id="19" name="Freeform 19"/>
          <p:cNvSpPr/>
          <p:nvPr/>
        </p:nvSpPr>
        <p:spPr>
          <a:xfrm>
            <a:off x="7976029" y="6425936"/>
            <a:ext cx="1877016" cy="1877016"/>
          </a:xfrm>
          <a:custGeom>
            <a:avLst/>
            <a:gdLst/>
            <a:ahLst/>
            <a:cxnLst/>
            <a:rect l="l" t="t" r="r" b="b"/>
            <a:pathLst>
              <a:path w="1877016" h="1877016">
                <a:moveTo>
                  <a:pt x="0" y="0"/>
                </a:moveTo>
                <a:lnTo>
                  <a:pt x="1877016" y="0"/>
                </a:lnTo>
                <a:lnTo>
                  <a:pt x="1877016" y="1877016"/>
                </a:lnTo>
                <a:lnTo>
                  <a:pt x="0" y="1877016"/>
                </a:lnTo>
                <a:lnTo>
                  <a:pt x="0" y="0"/>
                </a:lnTo>
                <a:close/>
              </a:path>
            </a:pathLst>
          </a:custGeom>
          <a:blipFill>
            <a:blip r:embed="rId5"/>
            <a:stretch>
              <a:fillRect/>
            </a:stretch>
          </a:blipFill>
        </p:spPr>
        <p:txBody>
          <a:bodyPr/>
          <a:lstStyle/>
          <a:p>
            <a:endParaRPr lang="es-CL"/>
          </a:p>
        </p:txBody>
      </p:sp>
      <p:grpSp>
        <p:nvGrpSpPr>
          <p:cNvPr id="20" name="Group 20"/>
          <p:cNvGrpSpPr/>
          <p:nvPr/>
        </p:nvGrpSpPr>
        <p:grpSpPr>
          <a:xfrm>
            <a:off x="10814739" y="6318770"/>
            <a:ext cx="2661549" cy="3747020"/>
            <a:chOff x="0" y="0"/>
            <a:chExt cx="852937" cy="1200794"/>
          </a:xfrm>
        </p:grpSpPr>
        <p:sp>
          <p:nvSpPr>
            <p:cNvPr id="21" name="Freeform 21"/>
            <p:cNvSpPr/>
            <p:nvPr/>
          </p:nvSpPr>
          <p:spPr>
            <a:xfrm>
              <a:off x="0" y="0"/>
              <a:ext cx="852937" cy="1200794"/>
            </a:xfrm>
            <a:custGeom>
              <a:avLst/>
              <a:gdLst/>
              <a:ahLst/>
              <a:cxnLst/>
              <a:rect l="l" t="t" r="r" b="b"/>
              <a:pathLst>
                <a:path w="852937" h="1200794">
                  <a:moveTo>
                    <a:pt x="148349" y="0"/>
                  </a:moveTo>
                  <a:lnTo>
                    <a:pt x="704588" y="0"/>
                  </a:lnTo>
                  <a:cubicBezTo>
                    <a:pt x="743933" y="0"/>
                    <a:pt x="781666" y="15630"/>
                    <a:pt x="809487" y="43450"/>
                  </a:cubicBezTo>
                  <a:cubicBezTo>
                    <a:pt x="837308" y="71271"/>
                    <a:pt x="852937" y="109004"/>
                    <a:pt x="852937" y="148349"/>
                  </a:cubicBezTo>
                  <a:lnTo>
                    <a:pt x="852937" y="1052445"/>
                  </a:lnTo>
                  <a:cubicBezTo>
                    <a:pt x="852937" y="1134376"/>
                    <a:pt x="786519" y="1200794"/>
                    <a:pt x="704588" y="1200794"/>
                  </a:cubicBezTo>
                  <a:lnTo>
                    <a:pt x="148349" y="1200794"/>
                  </a:lnTo>
                  <a:cubicBezTo>
                    <a:pt x="109004" y="1200794"/>
                    <a:pt x="71271" y="1185165"/>
                    <a:pt x="43450" y="1157344"/>
                  </a:cubicBezTo>
                  <a:cubicBezTo>
                    <a:pt x="15630" y="1129523"/>
                    <a:pt x="0" y="1091790"/>
                    <a:pt x="0" y="1052445"/>
                  </a:cubicBezTo>
                  <a:lnTo>
                    <a:pt x="0" y="148349"/>
                  </a:lnTo>
                  <a:cubicBezTo>
                    <a:pt x="0" y="109004"/>
                    <a:pt x="15630" y="71271"/>
                    <a:pt x="43450" y="43450"/>
                  </a:cubicBezTo>
                  <a:cubicBezTo>
                    <a:pt x="71271" y="15630"/>
                    <a:pt x="109004" y="0"/>
                    <a:pt x="148349" y="0"/>
                  </a:cubicBezTo>
                  <a:close/>
                </a:path>
              </a:pathLst>
            </a:custGeom>
            <a:solidFill>
              <a:srgbClr val="FFFFFF"/>
            </a:solidFill>
          </p:spPr>
          <p:txBody>
            <a:bodyPr/>
            <a:lstStyle/>
            <a:p>
              <a:endParaRPr lang="es-CL"/>
            </a:p>
          </p:txBody>
        </p:sp>
        <p:sp>
          <p:nvSpPr>
            <p:cNvPr id="22" name="TextBox 22"/>
            <p:cNvSpPr txBox="1"/>
            <p:nvPr/>
          </p:nvSpPr>
          <p:spPr>
            <a:xfrm>
              <a:off x="0" y="-9525"/>
              <a:ext cx="852937" cy="1210319"/>
            </a:xfrm>
            <a:prstGeom prst="rect">
              <a:avLst/>
            </a:prstGeom>
          </p:spPr>
          <p:txBody>
            <a:bodyPr lIns="50800" tIns="50800" rIns="50800" bIns="50800" rtlCol="0" anchor="ctr"/>
            <a:lstStyle/>
            <a:p>
              <a:pPr algn="ctr">
                <a:lnSpc>
                  <a:spcPts val="3131"/>
                </a:lnSpc>
              </a:pPr>
              <a:endParaRPr/>
            </a:p>
          </p:txBody>
        </p:sp>
      </p:grpSp>
      <p:sp>
        <p:nvSpPr>
          <p:cNvPr id="23" name="Freeform 23"/>
          <p:cNvSpPr/>
          <p:nvPr/>
        </p:nvSpPr>
        <p:spPr>
          <a:xfrm>
            <a:off x="11268682" y="6438617"/>
            <a:ext cx="1753663" cy="1753663"/>
          </a:xfrm>
          <a:custGeom>
            <a:avLst/>
            <a:gdLst/>
            <a:ahLst/>
            <a:cxnLst/>
            <a:rect l="l" t="t" r="r" b="b"/>
            <a:pathLst>
              <a:path w="1753663" h="1753663">
                <a:moveTo>
                  <a:pt x="0" y="0"/>
                </a:moveTo>
                <a:lnTo>
                  <a:pt x="1753664" y="0"/>
                </a:lnTo>
                <a:lnTo>
                  <a:pt x="1753664" y="1753663"/>
                </a:lnTo>
                <a:lnTo>
                  <a:pt x="0" y="1753663"/>
                </a:lnTo>
                <a:lnTo>
                  <a:pt x="0" y="0"/>
                </a:lnTo>
                <a:close/>
              </a:path>
            </a:pathLst>
          </a:custGeom>
          <a:blipFill>
            <a:blip r:embed="rId6"/>
            <a:stretch>
              <a:fillRect/>
            </a:stretch>
          </a:blipFill>
        </p:spPr>
        <p:txBody>
          <a:bodyPr/>
          <a:lstStyle/>
          <a:p>
            <a:endParaRPr lang="es-CL"/>
          </a:p>
        </p:txBody>
      </p:sp>
      <p:sp>
        <p:nvSpPr>
          <p:cNvPr id="24" name="Freeform 24"/>
          <p:cNvSpPr/>
          <p:nvPr/>
        </p:nvSpPr>
        <p:spPr>
          <a:xfrm rot="2257778">
            <a:off x="-1193635" y="7775263"/>
            <a:ext cx="3433591" cy="3433591"/>
          </a:xfrm>
          <a:custGeom>
            <a:avLst/>
            <a:gdLst/>
            <a:ahLst/>
            <a:cxnLst/>
            <a:rect l="l" t="t" r="r" b="b"/>
            <a:pathLst>
              <a:path w="3433591" h="3433591">
                <a:moveTo>
                  <a:pt x="0" y="0"/>
                </a:moveTo>
                <a:lnTo>
                  <a:pt x="3433591" y="0"/>
                </a:lnTo>
                <a:lnTo>
                  <a:pt x="3433591" y="3433591"/>
                </a:lnTo>
                <a:lnTo>
                  <a:pt x="0" y="34335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CL"/>
          </a:p>
        </p:txBody>
      </p:sp>
      <p:sp>
        <p:nvSpPr>
          <p:cNvPr id="25" name="Freeform 25"/>
          <p:cNvSpPr/>
          <p:nvPr/>
        </p:nvSpPr>
        <p:spPr>
          <a:xfrm rot="-1948909">
            <a:off x="15514501" y="-1649261"/>
            <a:ext cx="4730502" cy="4730502"/>
          </a:xfrm>
          <a:custGeom>
            <a:avLst/>
            <a:gdLst/>
            <a:ahLst/>
            <a:cxnLst/>
            <a:rect l="l" t="t" r="r" b="b"/>
            <a:pathLst>
              <a:path w="4730502" h="4730502">
                <a:moveTo>
                  <a:pt x="0" y="0"/>
                </a:moveTo>
                <a:lnTo>
                  <a:pt x="4730502" y="0"/>
                </a:lnTo>
                <a:lnTo>
                  <a:pt x="4730502" y="4730502"/>
                </a:lnTo>
                <a:lnTo>
                  <a:pt x="0" y="47305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CL"/>
          </a:p>
        </p:txBody>
      </p:sp>
      <p:grpSp>
        <p:nvGrpSpPr>
          <p:cNvPr id="26" name="Group 26"/>
          <p:cNvGrpSpPr/>
          <p:nvPr/>
        </p:nvGrpSpPr>
        <p:grpSpPr>
          <a:xfrm>
            <a:off x="10814739" y="2276475"/>
            <a:ext cx="2661549" cy="3747020"/>
            <a:chOff x="0" y="0"/>
            <a:chExt cx="852937" cy="1200794"/>
          </a:xfrm>
        </p:grpSpPr>
        <p:sp>
          <p:nvSpPr>
            <p:cNvPr id="27" name="Freeform 27"/>
            <p:cNvSpPr/>
            <p:nvPr/>
          </p:nvSpPr>
          <p:spPr>
            <a:xfrm>
              <a:off x="0" y="0"/>
              <a:ext cx="852937" cy="1200794"/>
            </a:xfrm>
            <a:custGeom>
              <a:avLst/>
              <a:gdLst/>
              <a:ahLst/>
              <a:cxnLst/>
              <a:rect l="l" t="t" r="r" b="b"/>
              <a:pathLst>
                <a:path w="852937" h="1200794">
                  <a:moveTo>
                    <a:pt x="148349" y="0"/>
                  </a:moveTo>
                  <a:lnTo>
                    <a:pt x="704588" y="0"/>
                  </a:lnTo>
                  <a:cubicBezTo>
                    <a:pt x="743933" y="0"/>
                    <a:pt x="781666" y="15630"/>
                    <a:pt x="809487" y="43450"/>
                  </a:cubicBezTo>
                  <a:cubicBezTo>
                    <a:pt x="837308" y="71271"/>
                    <a:pt x="852937" y="109004"/>
                    <a:pt x="852937" y="148349"/>
                  </a:cubicBezTo>
                  <a:lnTo>
                    <a:pt x="852937" y="1052445"/>
                  </a:lnTo>
                  <a:cubicBezTo>
                    <a:pt x="852937" y="1134376"/>
                    <a:pt x="786519" y="1200794"/>
                    <a:pt x="704588" y="1200794"/>
                  </a:cubicBezTo>
                  <a:lnTo>
                    <a:pt x="148349" y="1200794"/>
                  </a:lnTo>
                  <a:cubicBezTo>
                    <a:pt x="109004" y="1200794"/>
                    <a:pt x="71271" y="1185165"/>
                    <a:pt x="43450" y="1157344"/>
                  </a:cubicBezTo>
                  <a:cubicBezTo>
                    <a:pt x="15630" y="1129523"/>
                    <a:pt x="0" y="1091790"/>
                    <a:pt x="0" y="1052445"/>
                  </a:cubicBezTo>
                  <a:lnTo>
                    <a:pt x="0" y="148349"/>
                  </a:lnTo>
                  <a:cubicBezTo>
                    <a:pt x="0" y="109004"/>
                    <a:pt x="15630" y="71271"/>
                    <a:pt x="43450" y="43450"/>
                  </a:cubicBezTo>
                  <a:cubicBezTo>
                    <a:pt x="71271" y="15630"/>
                    <a:pt x="109004" y="0"/>
                    <a:pt x="148349" y="0"/>
                  </a:cubicBezTo>
                  <a:close/>
                </a:path>
              </a:pathLst>
            </a:custGeom>
            <a:solidFill>
              <a:srgbClr val="FFFFFF"/>
            </a:solidFill>
          </p:spPr>
          <p:txBody>
            <a:bodyPr/>
            <a:lstStyle/>
            <a:p>
              <a:endParaRPr lang="es-CL"/>
            </a:p>
          </p:txBody>
        </p:sp>
        <p:sp>
          <p:nvSpPr>
            <p:cNvPr id="28" name="TextBox 28"/>
            <p:cNvSpPr txBox="1"/>
            <p:nvPr/>
          </p:nvSpPr>
          <p:spPr>
            <a:xfrm>
              <a:off x="0" y="-9525"/>
              <a:ext cx="852937" cy="1210319"/>
            </a:xfrm>
            <a:prstGeom prst="rect">
              <a:avLst/>
            </a:prstGeom>
          </p:spPr>
          <p:txBody>
            <a:bodyPr lIns="50800" tIns="50800" rIns="50800" bIns="50800" rtlCol="0" anchor="ctr"/>
            <a:lstStyle/>
            <a:p>
              <a:pPr algn="ctr">
                <a:lnSpc>
                  <a:spcPts val="3131"/>
                </a:lnSpc>
              </a:pPr>
              <a:endParaRPr/>
            </a:p>
          </p:txBody>
        </p:sp>
      </p:grpSp>
      <p:sp>
        <p:nvSpPr>
          <p:cNvPr id="29" name="Freeform 29"/>
          <p:cNvSpPr/>
          <p:nvPr/>
        </p:nvSpPr>
        <p:spPr>
          <a:xfrm>
            <a:off x="11334553" y="2617897"/>
            <a:ext cx="1621921" cy="1621921"/>
          </a:xfrm>
          <a:custGeom>
            <a:avLst/>
            <a:gdLst/>
            <a:ahLst/>
            <a:cxnLst/>
            <a:rect l="l" t="t" r="r" b="b"/>
            <a:pathLst>
              <a:path w="1621921" h="1621921">
                <a:moveTo>
                  <a:pt x="0" y="0"/>
                </a:moveTo>
                <a:lnTo>
                  <a:pt x="1621922" y="0"/>
                </a:lnTo>
                <a:lnTo>
                  <a:pt x="1621922" y="1621921"/>
                </a:lnTo>
                <a:lnTo>
                  <a:pt x="0" y="1621921"/>
                </a:lnTo>
                <a:lnTo>
                  <a:pt x="0" y="0"/>
                </a:lnTo>
                <a:close/>
              </a:path>
            </a:pathLst>
          </a:custGeom>
          <a:blipFill>
            <a:blip r:embed="rId9"/>
            <a:stretch>
              <a:fillRect/>
            </a:stretch>
          </a:blipFill>
        </p:spPr>
        <p:txBody>
          <a:bodyPr/>
          <a:lstStyle/>
          <a:p>
            <a:endParaRPr lang="es-CL"/>
          </a:p>
        </p:txBody>
      </p:sp>
      <p:sp>
        <p:nvSpPr>
          <p:cNvPr id="30" name="TextBox 30"/>
          <p:cNvSpPr txBox="1"/>
          <p:nvPr/>
        </p:nvSpPr>
        <p:spPr>
          <a:xfrm>
            <a:off x="4444610" y="4773218"/>
            <a:ext cx="2301777" cy="409846"/>
          </a:xfrm>
          <a:prstGeom prst="rect">
            <a:avLst/>
          </a:prstGeom>
        </p:spPr>
        <p:txBody>
          <a:bodyPr lIns="0" tIns="0" rIns="0" bIns="0" rtlCol="0" anchor="t">
            <a:spAutoFit/>
          </a:bodyPr>
          <a:lstStyle/>
          <a:p>
            <a:pPr marL="0" lvl="0" indent="0" algn="l">
              <a:lnSpc>
                <a:spcPts val="3372"/>
              </a:lnSpc>
              <a:spcBef>
                <a:spcPct val="0"/>
              </a:spcBef>
            </a:pPr>
            <a:r>
              <a:rPr lang="en-US" sz="2810" b="1" spc="-70">
                <a:solidFill>
                  <a:srgbClr val="895AEF"/>
                </a:solidFill>
                <a:latin typeface="Montserrat Bold"/>
                <a:ea typeface="Montserrat Bold"/>
                <a:cs typeface="Montserrat Bold"/>
                <a:sym typeface="Montserrat Bold"/>
              </a:rPr>
              <a:t>React Native</a:t>
            </a:r>
          </a:p>
        </p:txBody>
      </p:sp>
      <p:sp>
        <p:nvSpPr>
          <p:cNvPr id="31" name="TextBox 31"/>
          <p:cNvSpPr txBox="1"/>
          <p:nvPr/>
        </p:nvSpPr>
        <p:spPr>
          <a:xfrm>
            <a:off x="8433748" y="4773218"/>
            <a:ext cx="961578" cy="409846"/>
          </a:xfrm>
          <a:prstGeom prst="rect">
            <a:avLst/>
          </a:prstGeom>
        </p:spPr>
        <p:txBody>
          <a:bodyPr lIns="0" tIns="0" rIns="0" bIns="0" rtlCol="0" anchor="t">
            <a:spAutoFit/>
          </a:bodyPr>
          <a:lstStyle/>
          <a:p>
            <a:pPr marL="0" lvl="0" indent="0" algn="l">
              <a:lnSpc>
                <a:spcPts val="3372"/>
              </a:lnSpc>
              <a:spcBef>
                <a:spcPct val="0"/>
              </a:spcBef>
            </a:pPr>
            <a:r>
              <a:rPr lang="en-US" sz="2810" b="1" spc="-70">
                <a:solidFill>
                  <a:srgbClr val="895AEF"/>
                </a:solidFill>
                <a:latin typeface="Montserrat Bold"/>
                <a:ea typeface="Montserrat Bold"/>
                <a:cs typeface="Montserrat Bold"/>
                <a:sym typeface="Montserrat Bold"/>
              </a:rPr>
              <a:t>Expo</a:t>
            </a:r>
          </a:p>
        </p:txBody>
      </p:sp>
      <p:sp>
        <p:nvSpPr>
          <p:cNvPr id="32" name="TextBox 32"/>
          <p:cNvSpPr txBox="1"/>
          <p:nvPr/>
        </p:nvSpPr>
        <p:spPr>
          <a:xfrm>
            <a:off x="4663954" y="8605828"/>
            <a:ext cx="1863089" cy="829216"/>
          </a:xfrm>
          <a:prstGeom prst="rect">
            <a:avLst/>
          </a:prstGeom>
        </p:spPr>
        <p:txBody>
          <a:bodyPr lIns="0" tIns="0" rIns="0" bIns="0" rtlCol="0" anchor="t">
            <a:spAutoFit/>
          </a:bodyPr>
          <a:lstStyle/>
          <a:p>
            <a:pPr marL="0" lvl="0" indent="0" algn="ctr">
              <a:lnSpc>
                <a:spcPts val="3372"/>
              </a:lnSpc>
              <a:spcBef>
                <a:spcPct val="0"/>
              </a:spcBef>
            </a:pPr>
            <a:r>
              <a:rPr lang="en-US" sz="2810" b="1" spc="-70">
                <a:solidFill>
                  <a:srgbClr val="895AEF"/>
                </a:solidFill>
                <a:latin typeface="Montserrat Bold"/>
                <a:ea typeface="Montserrat Bold"/>
                <a:cs typeface="Montserrat Bold"/>
                <a:sym typeface="Montserrat Bold"/>
              </a:rPr>
              <a:t>Firebase: Firestore</a:t>
            </a:r>
          </a:p>
        </p:txBody>
      </p:sp>
      <p:sp>
        <p:nvSpPr>
          <p:cNvPr id="33" name="TextBox 33"/>
          <p:cNvSpPr txBox="1"/>
          <p:nvPr/>
        </p:nvSpPr>
        <p:spPr>
          <a:xfrm>
            <a:off x="7699215" y="8507009"/>
            <a:ext cx="2433365" cy="828042"/>
          </a:xfrm>
          <a:prstGeom prst="rect">
            <a:avLst/>
          </a:prstGeom>
        </p:spPr>
        <p:txBody>
          <a:bodyPr lIns="0" tIns="0" rIns="0" bIns="0" rtlCol="0" anchor="t">
            <a:spAutoFit/>
          </a:bodyPr>
          <a:lstStyle/>
          <a:p>
            <a:pPr marL="0" lvl="0" indent="0" algn="ctr">
              <a:lnSpc>
                <a:spcPts val="3367"/>
              </a:lnSpc>
              <a:spcBef>
                <a:spcPct val="0"/>
              </a:spcBef>
            </a:pPr>
            <a:r>
              <a:rPr lang="en-US" sz="2806" b="1" spc="-70">
                <a:solidFill>
                  <a:srgbClr val="895AEF"/>
                </a:solidFill>
                <a:latin typeface="Montserrat Bold"/>
                <a:ea typeface="Montserrat Bold"/>
                <a:cs typeface="Montserrat Bold"/>
                <a:sym typeface="Montserrat Bold"/>
              </a:rPr>
              <a:t>Android Studio</a:t>
            </a:r>
          </a:p>
        </p:txBody>
      </p:sp>
      <p:sp>
        <p:nvSpPr>
          <p:cNvPr id="34" name="TextBox 34"/>
          <p:cNvSpPr txBox="1"/>
          <p:nvPr/>
        </p:nvSpPr>
        <p:spPr>
          <a:xfrm>
            <a:off x="11475316" y="8721647"/>
            <a:ext cx="1340395" cy="409258"/>
          </a:xfrm>
          <a:prstGeom prst="rect">
            <a:avLst/>
          </a:prstGeom>
        </p:spPr>
        <p:txBody>
          <a:bodyPr lIns="0" tIns="0" rIns="0" bIns="0" rtlCol="0" anchor="t">
            <a:spAutoFit/>
          </a:bodyPr>
          <a:lstStyle/>
          <a:p>
            <a:pPr marL="0" lvl="0" indent="0" algn="l">
              <a:lnSpc>
                <a:spcPts val="3367"/>
              </a:lnSpc>
              <a:spcBef>
                <a:spcPct val="0"/>
              </a:spcBef>
            </a:pPr>
            <a:r>
              <a:rPr lang="en-US" sz="2806" b="1" spc="-70">
                <a:solidFill>
                  <a:srgbClr val="895AEF"/>
                </a:solidFill>
                <a:latin typeface="Montserrat Bold"/>
                <a:ea typeface="Montserrat Bold"/>
                <a:cs typeface="Montserrat Bold"/>
                <a:sym typeface="Montserrat Bold"/>
              </a:rPr>
              <a:t>Github</a:t>
            </a:r>
          </a:p>
        </p:txBody>
      </p:sp>
      <p:sp>
        <p:nvSpPr>
          <p:cNvPr id="35" name="TextBox 35"/>
          <p:cNvSpPr txBox="1"/>
          <p:nvPr/>
        </p:nvSpPr>
        <p:spPr>
          <a:xfrm>
            <a:off x="11154875" y="4773218"/>
            <a:ext cx="1981279" cy="409846"/>
          </a:xfrm>
          <a:prstGeom prst="rect">
            <a:avLst/>
          </a:prstGeom>
        </p:spPr>
        <p:txBody>
          <a:bodyPr lIns="0" tIns="0" rIns="0" bIns="0" rtlCol="0" anchor="t">
            <a:spAutoFit/>
          </a:bodyPr>
          <a:lstStyle/>
          <a:p>
            <a:pPr marL="0" lvl="0" indent="0" algn="l">
              <a:lnSpc>
                <a:spcPts val="3372"/>
              </a:lnSpc>
              <a:spcBef>
                <a:spcPct val="0"/>
              </a:spcBef>
            </a:pPr>
            <a:r>
              <a:rPr lang="en-US" sz="2810" b="1" spc="-70">
                <a:solidFill>
                  <a:srgbClr val="895AEF"/>
                </a:solidFill>
                <a:latin typeface="Montserrat Bold"/>
                <a:ea typeface="Montserrat Bold"/>
                <a:cs typeface="Montserrat Bold"/>
                <a:sym typeface="Montserrat Bold"/>
              </a:rPr>
              <a:t>Typescript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318</Words>
  <Application>Microsoft Office PowerPoint</Application>
  <PresentationFormat>Personalizado</PresentationFormat>
  <Paragraphs>51</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Montserrat Light</vt:lpstr>
      <vt:lpstr>Calibri</vt:lpstr>
      <vt:lpstr>Arial</vt:lpstr>
      <vt:lpstr>Montserrat Bold</vt:lpstr>
      <vt:lpstr>DM Sans Bold</vt:lpstr>
      <vt:lpstr>Montserrat</vt:lpstr>
      <vt:lpstr>Montserrat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Final del Proyecto (Español)</dc:title>
  <cp:lastModifiedBy>scarlet galvez</cp:lastModifiedBy>
  <cp:revision>4</cp:revision>
  <dcterms:created xsi:type="dcterms:W3CDTF">2006-08-16T00:00:00Z</dcterms:created>
  <dcterms:modified xsi:type="dcterms:W3CDTF">2024-12-06T14:03:03Z</dcterms:modified>
  <dc:identifier>DAGWf35LgK4</dc:identifier>
</cp:coreProperties>
</file>