
<file path=[Content_Types].xml><?xml version="1.0" encoding="utf-8"?>
<Types xmlns="http://schemas.openxmlformats.org/package/2006/content-types">
  <Default Extension="gif" ContentType="image/gif"/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9" r:id="rId3"/>
    <p:sldId id="265" r:id="rId4"/>
    <p:sldId id="264" r:id="rId5"/>
    <p:sldId id="262" r:id="rId6"/>
    <p:sldId id="263" r:id="rId7"/>
    <p:sldId id="267" r:id="rId8"/>
    <p:sldId id="270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D5B41-6DF2-4A8B-A620-82D3D0C024D8}" type="datetimeFigureOut">
              <a:rPr lang="pt-BR" smtClean="0"/>
              <a:t>11/05/2021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6B627-1192-4FB3-B7D4-13A7586FC7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9493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D5B41-6DF2-4A8B-A620-82D3D0C024D8}" type="datetimeFigureOut">
              <a:rPr lang="pt-BR" smtClean="0"/>
              <a:t>11/05/2021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6B627-1192-4FB3-B7D4-13A7586FC7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5029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D5B41-6DF2-4A8B-A620-82D3D0C024D8}" type="datetimeFigureOut">
              <a:rPr lang="pt-BR" smtClean="0"/>
              <a:t>11/05/2021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6B627-1192-4FB3-B7D4-13A7586FC7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738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D5B41-6DF2-4A8B-A620-82D3D0C024D8}" type="datetimeFigureOut">
              <a:rPr lang="pt-BR" smtClean="0"/>
              <a:t>11/05/2021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6B627-1192-4FB3-B7D4-13A7586FC7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600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D5B41-6DF2-4A8B-A620-82D3D0C024D8}" type="datetimeFigureOut">
              <a:rPr lang="pt-BR" smtClean="0"/>
              <a:t>11/05/2021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6B627-1192-4FB3-B7D4-13A7586FC7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693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D5B41-6DF2-4A8B-A620-82D3D0C024D8}" type="datetimeFigureOut">
              <a:rPr lang="pt-BR" smtClean="0"/>
              <a:t>11/05/2021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6B627-1192-4FB3-B7D4-13A7586FC7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0031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D5B41-6DF2-4A8B-A620-82D3D0C024D8}" type="datetimeFigureOut">
              <a:rPr lang="pt-BR" smtClean="0"/>
              <a:t>11/05/2021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6B627-1192-4FB3-B7D4-13A7586FC7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927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D5B41-6DF2-4A8B-A620-82D3D0C024D8}" type="datetimeFigureOut">
              <a:rPr lang="pt-BR" smtClean="0"/>
              <a:t>11/05/2021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6B627-1192-4FB3-B7D4-13A7586FC7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0504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D5B41-6DF2-4A8B-A620-82D3D0C024D8}" type="datetimeFigureOut">
              <a:rPr lang="pt-BR" smtClean="0"/>
              <a:t>11/05/2021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6B627-1192-4FB3-B7D4-13A7586FC7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2044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D5B41-6DF2-4A8B-A620-82D3D0C024D8}" type="datetimeFigureOut">
              <a:rPr lang="pt-BR" smtClean="0"/>
              <a:t>11/05/2021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6B627-1192-4FB3-B7D4-13A7586FC7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7350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D5B41-6DF2-4A8B-A620-82D3D0C024D8}" type="datetimeFigureOut">
              <a:rPr lang="pt-BR" smtClean="0"/>
              <a:t>11/05/2021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6B627-1192-4FB3-B7D4-13A7586FC7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6218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9D5B41-6DF2-4A8B-A620-82D3D0C024D8}" type="datetimeFigureOut">
              <a:rPr lang="pt-BR" smtClean="0"/>
              <a:t>11/05/2021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16B627-1192-4FB3-B7D4-13A7586FC7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3753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jpe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E02B7453-4F4A-4EE8-AC0A-9C60E6C149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3">
              <a:alphaModFix amt="20000"/>
            </a:blip>
            <a:srcRect/>
            <a:stretch>
              <a:fillRect/>
            </a:stretch>
          </a:blipFill>
        </p:spPr>
      </p:pic>
    </p:spTree>
    <p:extLst>
      <p:ext uri="{BB962C8B-B14F-4D97-AF65-F5344CB8AC3E}">
        <p14:creationId xmlns:p14="http://schemas.microsoft.com/office/powerpoint/2010/main" val="367795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F116E741-91B1-44FD-B757-110DBFF937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74" y="649703"/>
            <a:ext cx="11690252" cy="2191971"/>
          </a:xfrm>
        </p:spPr>
        <p:txBody>
          <a:bodyPr>
            <a:normAutofit fontScale="62500" lnSpcReduction="20000"/>
          </a:bodyPr>
          <a:lstStyle/>
          <a:p>
            <a:pPr marL="0" indent="0" algn="ctr">
              <a:lnSpc>
                <a:spcPct val="170000"/>
              </a:lnSpc>
              <a:buNone/>
            </a:pPr>
            <a:r>
              <a:rPr lang="pt-BR" sz="3100" dirty="0">
                <a:solidFill>
                  <a:schemeClr val="bg1"/>
                </a:solidFill>
                <a:latin typeface="Consolas" panose="020B0609020204030204" pitchFamily="49" charset="0"/>
                <a:cs typeface="+mj-cs"/>
              </a:rPr>
              <a:t>Educa</a:t>
            </a:r>
            <a:r>
              <a:rPr lang="pt-BR" sz="3100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+mj-cs"/>
              </a:rPr>
              <a:t>TI</a:t>
            </a:r>
            <a:r>
              <a:rPr lang="pt-BR" sz="3100" dirty="0">
                <a:solidFill>
                  <a:schemeClr val="bg1"/>
                </a:solidFill>
                <a:latin typeface="Consolas" panose="020B0609020204030204" pitchFamily="49" charset="0"/>
                <a:cs typeface="+mj-cs"/>
              </a:rPr>
              <a:t> é uma rede social que permite conversar com amigos e compartilhar mensagens, links, vídeos e fotografias, além de uma plataforma de aprendizado, onde têm diversos temas relacionados a tecnologias em diferente níveis.</a:t>
            </a:r>
          </a:p>
          <a:p>
            <a:pPr algn="ctr"/>
            <a:endParaRPr lang="pt-BR" sz="3100" dirty="0">
              <a:solidFill>
                <a:schemeClr val="bg1"/>
              </a:solidFill>
              <a:latin typeface="Consolas" panose="020B0609020204030204" pitchFamily="49" charset="0"/>
              <a:cs typeface="+mj-cs"/>
            </a:endParaRPr>
          </a:p>
          <a:p>
            <a:pPr marL="0" indent="0" algn="ctr">
              <a:buNone/>
            </a:pPr>
            <a:r>
              <a:rPr lang="pt-BR" sz="3100" dirty="0">
                <a:solidFill>
                  <a:schemeClr val="bg1"/>
                </a:solidFill>
                <a:latin typeface="Consolas" panose="020B0609020204030204" pitchFamily="49" charset="0"/>
                <a:cs typeface="+mj-cs"/>
              </a:rPr>
              <a:t>Nosso objetivo é conectar pessoas através da educação. 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FAF284C0-92F1-41C0-9926-E7792A09DB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274" y="3156511"/>
            <a:ext cx="6096001" cy="342900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DAAFBDAF-8CF0-4995-82C5-B451ADDE73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9177" y="2571237"/>
            <a:ext cx="4599549" cy="4599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982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98F38DB0-37FD-4D58-BC44-1A292AE66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76" y="3595175"/>
            <a:ext cx="8077989" cy="1477329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pt-BR" sz="1800" dirty="0">
                <a:solidFill>
                  <a:schemeClr val="bg1"/>
                </a:solidFill>
                <a:latin typeface="Consolas" panose="020B0609020204030204" pitchFamily="49" charset="0"/>
                <a:ea typeface="+mn-ea"/>
              </a:rPr>
              <a:t>Alinhados com a ODS 4.4, nascemos para impactar vidas de jovens e adultos, através da educação em tecnologia.</a:t>
            </a:r>
            <a:br>
              <a:rPr lang="pt-BR" sz="1800" dirty="0">
                <a:solidFill>
                  <a:schemeClr val="bg1"/>
                </a:solidFill>
                <a:latin typeface="Consolas" panose="020B0609020204030204" pitchFamily="49" charset="0"/>
                <a:ea typeface="+mn-ea"/>
              </a:rPr>
            </a:br>
            <a:endParaRPr lang="pt-BR" sz="1800" dirty="0">
              <a:solidFill>
                <a:schemeClr val="bg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9AC27CB-BB9F-4927-AA8C-8DA3338F004E}"/>
              </a:ext>
            </a:extLst>
          </p:cNvPr>
          <p:cNvSpPr txBox="1"/>
          <p:nvPr/>
        </p:nvSpPr>
        <p:spPr>
          <a:xfrm>
            <a:off x="2166295" y="5015547"/>
            <a:ext cx="603517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i="0" dirty="0">
                <a:solidFill>
                  <a:schemeClr val="bg1"/>
                </a:solidFill>
                <a:effectLst/>
                <a:latin typeface="-apple-system"/>
              </a:rPr>
              <a:t> 4. Educação de Qualidade</a:t>
            </a:r>
          </a:p>
          <a:p>
            <a:pPr algn="just"/>
            <a:r>
              <a:rPr lang="pt-BR" i="1" dirty="0">
                <a:solidFill>
                  <a:schemeClr val="bg1"/>
                </a:solidFill>
                <a:effectLst/>
                <a:latin typeface="-apple-system"/>
              </a:rPr>
              <a:t> Meta 4.4 - A</a:t>
            </a:r>
            <a:r>
              <a:rPr lang="pt-BR" i="0" dirty="0">
                <a:solidFill>
                  <a:schemeClr val="bg1"/>
                </a:solidFill>
                <a:effectLst/>
                <a:latin typeface="-apple-system"/>
              </a:rPr>
              <a:t>umentar substancialmente o número de jovens e adultos que tenham habilidades relevantes, inclusive competências técnicas e profissionais, para emprego, trabalho decente e empreendedorismo.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46DFF24A-87F2-47ED-A16C-FFEA2BD111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00" y="5072504"/>
            <a:ext cx="1420371" cy="1420371"/>
          </a:xfrm>
          <a:prstGeom prst="rect">
            <a:avLst/>
          </a:prstGeom>
        </p:spPr>
      </p:pic>
      <p:sp>
        <p:nvSpPr>
          <p:cNvPr id="11" name="Título 1">
            <a:extLst>
              <a:ext uri="{FF2B5EF4-FFF2-40B4-BE49-F238E27FC236}">
                <a16:creationId xmlns:a16="http://schemas.microsoft.com/office/drawing/2014/main" id="{22AAC0C4-0D8E-4D0B-B82B-A0C55A41DD4D}"/>
              </a:ext>
            </a:extLst>
          </p:cNvPr>
          <p:cNvSpPr txBox="1">
            <a:spLocks/>
          </p:cNvSpPr>
          <p:nvPr/>
        </p:nvSpPr>
        <p:spPr>
          <a:xfrm>
            <a:off x="414131" y="31733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5400" dirty="0">
                <a:solidFill>
                  <a:schemeClr val="bg1"/>
                </a:solidFill>
              </a:rPr>
              <a:t>Por que?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D7D6CE4C-B066-45FC-BFA8-A6E6030D5C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0684" y="5563654"/>
            <a:ext cx="1978093" cy="1112677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7AB62D8-2F6B-4A80-A698-B4F21D9B75B8}"/>
              </a:ext>
            </a:extLst>
          </p:cNvPr>
          <p:cNvSpPr txBox="1">
            <a:spLocks/>
          </p:cNvSpPr>
          <p:nvPr/>
        </p:nvSpPr>
        <p:spPr>
          <a:xfrm>
            <a:off x="1262269" y="1299463"/>
            <a:ext cx="10515600" cy="25108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20000"/>
              </a:lnSpc>
            </a:pPr>
            <a:r>
              <a:rPr lang="pt-BR" sz="2600" dirty="0">
                <a:solidFill>
                  <a:schemeClr val="bg1"/>
                </a:solidFill>
                <a:latin typeface="Consolas" panose="020B0609020204030204" pitchFamily="49" charset="0"/>
                <a:ea typeface="+mn-ea"/>
              </a:rPr>
              <a:t>Após uma pesquisa de campo criada e realizada pela nossa equipe, notamos que:</a:t>
            </a:r>
          </a:p>
          <a:p>
            <a:pPr algn="just">
              <a:lnSpc>
                <a:spcPct val="120000"/>
              </a:lnSpc>
            </a:pPr>
            <a:endParaRPr lang="pt-BR" sz="2600" dirty="0">
              <a:solidFill>
                <a:schemeClr val="bg1"/>
              </a:solidFill>
              <a:latin typeface="Consolas" panose="020B0609020204030204" pitchFamily="49" charset="0"/>
              <a:ea typeface="+mn-ea"/>
            </a:endParaRPr>
          </a:p>
          <a:p>
            <a:pPr marL="457200" indent="-457200" algn="just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pt-BR" sz="2600" dirty="0">
                <a:solidFill>
                  <a:schemeClr val="bg1"/>
                </a:solidFill>
                <a:latin typeface="Consolas" panose="020B0609020204030204" pitchFamily="49" charset="0"/>
                <a:ea typeface="+mn-ea"/>
              </a:rPr>
              <a:t>77,8 % são justamente o total da faixa etária que queremos atingir alinhando o nosso propósitos;</a:t>
            </a:r>
          </a:p>
          <a:p>
            <a:pPr algn="just">
              <a:lnSpc>
                <a:spcPct val="120000"/>
              </a:lnSpc>
            </a:pPr>
            <a:r>
              <a:rPr lang="pt-BR" sz="2600" dirty="0">
                <a:solidFill>
                  <a:schemeClr val="bg1"/>
                </a:solidFill>
                <a:latin typeface="Consolas" panose="020B0609020204030204" pitchFamily="49" charset="0"/>
                <a:ea typeface="+mn-ea"/>
              </a:rPr>
              <a:t> </a:t>
            </a:r>
          </a:p>
          <a:p>
            <a:pPr marL="457200" indent="-457200" algn="just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pt-BR" sz="2600" dirty="0">
                <a:solidFill>
                  <a:schemeClr val="bg1"/>
                </a:solidFill>
                <a:latin typeface="Consolas" panose="020B0609020204030204" pitchFamily="49" charset="0"/>
                <a:ea typeface="+mn-ea"/>
              </a:rPr>
              <a:t>e 93,2% têm interesse, mesmo não estudando o tema;</a:t>
            </a:r>
          </a:p>
          <a:p>
            <a:pPr algn="just">
              <a:lnSpc>
                <a:spcPct val="120000"/>
              </a:lnSpc>
            </a:pPr>
            <a:r>
              <a:rPr lang="pt-BR" sz="2600" dirty="0">
                <a:solidFill>
                  <a:schemeClr val="bg1"/>
                </a:solidFill>
                <a:latin typeface="Consolas" panose="020B0609020204030204" pitchFamily="49" charset="0"/>
                <a:ea typeface="+mn-ea"/>
              </a:rPr>
              <a:t> </a:t>
            </a:r>
          </a:p>
          <a:p>
            <a:pPr marL="457200" indent="-457200" algn="just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pt-BR" sz="2600" dirty="0">
                <a:solidFill>
                  <a:schemeClr val="bg1"/>
                </a:solidFill>
                <a:latin typeface="Consolas" panose="020B0609020204030204" pitchFamily="49" charset="0"/>
                <a:ea typeface="+mn-ea"/>
              </a:rPr>
              <a:t>Notando que  82,9%, grande maioria dos entrevistados sentem falta de uma plataforma, onde possam interagir e ao mesmo tempo aprender. Que é a proposta da nossa rede social EducaTI.</a:t>
            </a:r>
          </a:p>
          <a:p>
            <a:endParaRPr lang="pt-BR" sz="1050" dirty="0">
              <a:solidFill>
                <a:schemeClr val="bg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94258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2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Gráfico de respostas do Formulários Google. Título da pergunta: Qual é sua faixa etária ?. Número de respostas: 117 respostas.">
            <a:extLst>
              <a:ext uri="{FF2B5EF4-FFF2-40B4-BE49-F238E27FC236}">
                <a16:creationId xmlns:a16="http://schemas.microsoft.com/office/drawing/2014/main" id="{691FE9D4-79BE-4E09-A4D2-73E09FDAD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997" y="1642897"/>
            <a:ext cx="10238006" cy="430716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AC84A9C4-59B8-4F99-A37D-1C23905270CC}"/>
              </a:ext>
            </a:extLst>
          </p:cNvPr>
          <p:cNvSpPr txBox="1">
            <a:spLocks/>
          </p:cNvSpPr>
          <p:nvPr/>
        </p:nvSpPr>
        <p:spPr>
          <a:xfrm>
            <a:off x="414131" y="31733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5400" dirty="0"/>
              <a:t>Indicativos</a:t>
            </a:r>
          </a:p>
        </p:txBody>
      </p:sp>
    </p:spTree>
    <p:extLst>
      <p:ext uri="{BB962C8B-B14F-4D97-AF65-F5344CB8AC3E}">
        <p14:creationId xmlns:p14="http://schemas.microsoft.com/office/powerpoint/2010/main" val="3640255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2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Gráfico de respostas do Formulários Google. Título da pergunta: Com base em sua resposta anterior, você tem interesse em uma plataforma focada em ensino e troca de conhecimento em tecnologia?. Número de respostas: 117 respostas.">
            <a:extLst>
              <a:ext uri="{FF2B5EF4-FFF2-40B4-BE49-F238E27FC236}">
                <a16:creationId xmlns:a16="http://schemas.microsoft.com/office/drawing/2014/main" id="{64DAEA28-9BFD-4FA5-9EE4-70BD44A65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9523" y="3696984"/>
            <a:ext cx="6694889" cy="3036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Gráfico de respostas do Formulários Google. Título da pergunta: Você tem interesse em aprender mais sobre tecnologia? (Programação e afins). Número de respostas: 117 respostas.">
            <a:extLst>
              <a:ext uri="{FF2B5EF4-FFF2-40B4-BE49-F238E27FC236}">
                <a16:creationId xmlns:a16="http://schemas.microsoft.com/office/drawing/2014/main" id="{68D3D24C-A766-44F0-A199-23B0A15B74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131" y="1474084"/>
            <a:ext cx="6694889" cy="2816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9D2DEAF8-DC1C-45C1-AD53-3937A1AC53F5}"/>
              </a:ext>
            </a:extLst>
          </p:cNvPr>
          <p:cNvSpPr txBox="1">
            <a:spLocks/>
          </p:cNvSpPr>
          <p:nvPr/>
        </p:nvSpPr>
        <p:spPr>
          <a:xfrm>
            <a:off x="414131" y="31733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5400" dirty="0"/>
              <a:t>Indicativos</a:t>
            </a:r>
          </a:p>
        </p:txBody>
      </p:sp>
    </p:spTree>
    <p:extLst>
      <p:ext uri="{BB962C8B-B14F-4D97-AF65-F5344CB8AC3E}">
        <p14:creationId xmlns:p14="http://schemas.microsoft.com/office/powerpoint/2010/main" val="2900431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2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9399A6EA-4A9B-4FC8-B16C-9ABFA20F19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1169" y="610764"/>
            <a:ext cx="9061250" cy="1034844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20000"/>
              </a:lnSpc>
              <a:spcBef>
                <a:spcPts val="1600"/>
              </a:spcBef>
              <a:spcAft>
                <a:spcPts val="400"/>
              </a:spcAft>
              <a:buNone/>
            </a:pPr>
            <a:r>
              <a:rPr lang="pt-BR" sz="1700" dirty="0">
                <a:latin typeface="Consolas" panose="020B0609020204030204" pitchFamily="49" charset="0"/>
                <a:cs typeface="+mj-cs"/>
              </a:rPr>
              <a:t>Assegurar a educação inclusiva e equitativa de qualidade, promovendo oportunidades de aprendizagem ao longo da vida para todos.</a:t>
            </a:r>
          </a:p>
          <a:p>
            <a:endParaRPr lang="pt-BR" dirty="0"/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A4DF0DC2-E123-43D0-A423-0E2F415DF84C}"/>
              </a:ext>
            </a:extLst>
          </p:cNvPr>
          <p:cNvSpPr txBox="1">
            <a:spLocks/>
          </p:cNvSpPr>
          <p:nvPr/>
        </p:nvSpPr>
        <p:spPr>
          <a:xfrm>
            <a:off x="655320" y="1998730"/>
            <a:ext cx="9061251" cy="141449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15000"/>
              </a:lnSpc>
              <a:buNone/>
            </a:pPr>
            <a:r>
              <a:rPr lang="pt-BR" sz="2400" b="1" dirty="0">
                <a:latin typeface="Consolas" panose="020B0609020204030204" pitchFamily="49" charset="0"/>
                <a:cs typeface="+mj-cs"/>
              </a:rPr>
              <a:t>Alinhados com a ODS 4.4 da ONU:</a:t>
            </a:r>
          </a:p>
          <a:p>
            <a:pPr marL="0" indent="0" algn="just">
              <a:lnSpc>
                <a:spcPct val="115000"/>
              </a:lnSpc>
              <a:buNone/>
            </a:pPr>
            <a:r>
              <a:rPr lang="pt-BR" sz="2400" dirty="0">
                <a:latin typeface="Consolas" panose="020B0609020204030204" pitchFamily="49" charset="0"/>
                <a:cs typeface="+mj-cs"/>
              </a:rPr>
              <a:t>“Até 2030, aumentar substancialmente o número de jovens  que tenham as competências necessárias, sobretudo técnicas e profissionais, para o emprego, trabalho decente e empreendedorismo”</a:t>
            </a:r>
          </a:p>
          <a:p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137A478-E84E-4DE0-AEE8-E40326E238C0}"/>
              </a:ext>
            </a:extLst>
          </p:cNvPr>
          <p:cNvSpPr txBox="1"/>
          <p:nvPr/>
        </p:nvSpPr>
        <p:spPr>
          <a:xfrm>
            <a:off x="2336065" y="3766345"/>
            <a:ext cx="9046354" cy="27607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just">
              <a:lnSpc>
                <a:spcPct val="115000"/>
              </a:lnSpc>
              <a:buFont typeface="Wingdings" panose="05000000000000000000" pitchFamily="2" charset="2"/>
              <a:buChar char="ü"/>
            </a:pPr>
            <a:r>
              <a:rPr lang="pt-BR" sz="1700" b="1" dirty="0">
                <a:latin typeface="Consolas" panose="020B0609020204030204" pitchFamily="49" charset="0"/>
                <a:cs typeface="+mj-cs"/>
              </a:rPr>
              <a:t>Amor ao ensinar  - </a:t>
            </a:r>
            <a:r>
              <a:rPr lang="pt-BR" sz="1700" dirty="0">
                <a:latin typeface="Consolas" panose="020B0609020204030204" pitchFamily="49" charset="0"/>
                <a:cs typeface="+mj-cs"/>
              </a:rPr>
              <a:t>Interesse genuíno em ajudar a todos, independente a quem seja.</a:t>
            </a:r>
          </a:p>
          <a:p>
            <a:pPr marL="285750" lvl="0" indent="-285750" algn="just">
              <a:lnSpc>
                <a:spcPct val="115000"/>
              </a:lnSpc>
              <a:buFont typeface="Wingdings" panose="05000000000000000000" pitchFamily="2" charset="2"/>
              <a:buChar char="ü"/>
            </a:pPr>
            <a:r>
              <a:rPr lang="pt-BR" sz="1700" b="1" dirty="0">
                <a:latin typeface="Consolas" panose="020B0609020204030204" pitchFamily="49" charset="0"/>
                <a:cs typeface="+mj-cs"/>
              </a:rPr>
              <a:t>Educação Inclusiva - </a:t>
            </a:r>
            <a:r>
              <a:rPr lang="pt-BR" sz="1700" dirty="0">
                <a:latin typeface="Consolas" panose="020B0609020204030204" pitchFamily="49" charset="0"/>
                <a:cs typeface="+mj-cs"/>
              </a:rPr>
              <a:t>Tornar o saber democrático, onde todos têm direito a uma educação de qualidade.</a:t>
            </a:r>
          </a:p>
          <a:p>
            <a:pPr marL="285750" lvl="0" indent="-285750" algn="just">
              <a:lnSpc>
                <a:spcPct val="115000"/>
              </a:lnSpc>
              <a:buFont typeface="Wingdings" panose="05000000000000000000" pitchFamily="2" charset="2"/>
              <a:buChar char="ü"/>
            </a:pPr>
            <a:r>
              <a:rPr lang="pt-BR" sz="1700" b="1" dirty="0">
                <a:latin typeface="Consolas" panose="020B0609020204030204" pitchFamily="49" charset="0"/>
                <a:cs typeface="+mj-cs"/>
              </a:rPr>
              <a:t>Respeito - </a:t>
            </a:r>
            <a:r>
              <a:rPr lang="pt-BR" sz="1700" dirty="0">
                <a:latin typeface="Consolas" panose="020B0609020204030204" pitchFamily="49" charset="0"/>
                <a:cs typeface="+mj-cs"/>
              </a:rPr>
              <a:t>Trata-se do valor e do bom tratamento que damos a nós mesmos e aos outros.</a:t>
            </a:r>
          </a:p>
          <a:p>
            <a:pPr marL="285750" lvl="0" indent="-285750" algn="just">
              <a:lnSpc>
                <a:spcPct val="115000"/>
              </a:lnSpc>
              <a:buFont typeface="Wingdings" panose="05000000000000000000" pitchFamily="2" charset="2"/>
              <a:buChar char="ü"/>
            </a:pPr>
            <a:r>
              <a:rPr lang="pt-BR" sz="1700" b="1" dirty="0">
                <a:latin typeface="Consolas" panose="020B0609020204030204" pitchFamily="49" charset="0"/>
                <a:cs typeface="+mj-cs"/>
              </a:rPr>
              <a:t>Responsabilidade Social - </a:t>
            </a:r>
            <a:r>
              <a:rPr lang="pt-BR" sz="1700" dirty="0">
                <a:latin typeface="Consolas" panose="020B0609020204030204" pitchFamily="49" charset="0"/>
                <a:cs typeface="+mj-cs"/>
              </a:rPr>
              <a:t>Assumir o controle de suas próprias ações, tomando suas próprias decisões e agindo de acordo com elas.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pt-BR" sz="1700" b="1" dirty="0">
                <a:latin typeface="Consolas" panose="020B0609020204030204" pitchFamily="49" charset="0"/>
                <a:cs typeface="+mj-cs"/>
              </a:rPr>
              <a:t>Solidariedade - </a:t>
            </a:r>
            <a:r>
              <a:rPr lang="pt-BR" sz="1700" dirty="0">
                <a:latin typeface="Consolas" panose="020B0609020204030204" pitchFamily="49" charset="0"/>
                <a:cs typeface="+mj-cs"/>
              </a:rPr>
              <a:t>ajudar os outros sem pretensão de receber nada em troca. 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D952801C-D8C8-41D1-84E3-2400B1AB53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581" y="610764"/>
            <a:ext cx="1034843" cy="1034843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3626EA3D-A29D-49E5-AC68-1F541D764A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648" y="2025552"/>
            <a:ext cx="1314771" cy="1314771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CC70E279-3690-4279-8264-F5BD6EBDB4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" y="4389034"/>
            <a:ext cx="1533074" cy="1533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581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7289C1-F4BD-4E0E-B556-A5417F350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podemos ajudar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D8F66C83-1F59-475A-B93A-0145D6BF62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6239" y="2022573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3892846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F116E741-91B1-44FD-B757-110DBFF937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430" y="410554"/>
            <a:ext cx="11762935" cy="1038420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70000"/>
              </a:lnSpc>
              <a:buNone/>
            </a:pPr>
            <a:r>
              <a:rPr lang="pt-BR" sz="3100" dirty="0">
                <a:solidFill>
                  <a:schemeClr val="bg1"/>
                </a:solidFill>
                <a:latin typeface="Consolas" panose="020B0609020204030204" pitchFamily="49" charset="0"/>
                <a:cs typeface="+mj-cs"/>
              </a:rPr>
              <a:t>Tecnologias utilizada</a:t>
            </a:r>
          </a:p>
        </p:txBody>
      </p:sp>
      <p:pic>
        <p:nvPicPr>
          <p:cNvPr id="2052" name="Picture 4" descr="Logo Java – Logos PNG">
            <a:extLst>
              <a:ext uri="{FF2B5EF4-FFF2-40B4-BE49-F238E27FC236}">
                <a16:creationId xmlns:a16="http://schemas.microsoft.com/office/drawing/2014/main" id="{ACB25824-8413-4B74-B32D-F12A794655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065" y="1448974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llussion: Spring Framework Spring Boot Logo Png">
            <a:extLst>
              <a:ext uri="{FF2B5EF4-FFF2-40B4-BE49-F238E27FC236}">
                <a16:creationId xmlns:a16="http://schemas.microsoft.com/office/drawing/2014/main" id="{D88477AA-FE4C-4BB4-868F-6ED993A9E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8087" y="4625105"/>
            <a:ext cx="2995619" cy="1624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95044B56-33C5-45BA-8A9D-C1800C6BB2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7672" y="3019917"/>
            <a:ext cx="1774391" cy="1148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Angular Logo PNG Transparent (1) – Brands Logos">
            <a:extLst>
              <a:ext uri="{FF2B5EF4-FFF2-40B4-BE49-F238E27FC236}">
                <a16:creationId xmlns:a16="http://schemas.microsoft.com/office/drawing/2014/main" id="{50A89676-69B8-42A3-9969-AE624B38EC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831" y="4925794"/>
            <a:ext cx="3819478" cy="1038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1D8FA40A-EDA0-47BC-BB4C-A8224EF3D2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6354" y="4650014"/>
            <a:ext cx="2437200" cy="1574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Logo MySQL: valor, história, png, vector">
            <a:extLst>
              <a:ext uri="{FF2B5EF4-FFF2-40B4-BE49-F238E27FC236}">
                <a16:creationId xmlns:a16="http://schemas.microsoft.com/office/drawing/2014/main" id="{7791B1DE-BFFC-4D64-89EB-77CB8A0E43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6354" y="1493022"/>
            <a:ext cx="2437200" cy="162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TypeScript-Logo | Tech logos, Logos, Gaming logos">
            <a:extLst>
              <a:ext uri="{FF2B5EF4-FFF2-40B4-BE49-F238E27FC236}">
                <a16:creationId xmlns:a16="http://schemas.microsoft.com/office/drawing/2014/main" id="{50C36E29-0644-46A1-9F6C-EE73F7017F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4325" y="1935474"/>
            <a:ext cx="4428571" cy="1335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4595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m 14">
            <a:extLst>
              <a:ext uri="{FF2B5EF4-FFF2-40B4-BE49-F238E27FC236}">
                <a16:creationId xmlns:a16="http://schemas.microsoft.com/office/drawing/2014/main" id="{91B8C524-E1F3-45FE-919F-E80E71A2ED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3988" y="5288592"/>
            <a:ext cx="1147562" cy="1300194"/>
          </a:xfrm>
          <a:prstGeom prst="rect">
            <a:avLst/>
          </a:prstGeom>
        </p:spPr>
      </p:pic>
      <p:sp>
        <p:nvSpPr>
          <p:cNvPr id="17" name="Espaço Reservado para Conteúdo 2">
            <a:extLst>
              <a:ext uri="{FF2B5EF4-FFF2-40B4-BE49-F238E27FC236}">
                <a16:creationId xmlns:a16="http://schemas.microsoft.com/office/drawing/2014/main" id="{0C94A3AE-8116-4F1B-8062-B4F4772907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532" y="410554"/>
            <a:ext cx="11762935" cy="1038420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70000"/>
              </a:lnSpc>
              <a:buNone/>
            </a:pPr>
            <a:r>
              <a:rPr lang="pt-BR" sz="3100" dirty="0">
                <a:solidFill>
                  <a:schemeClr val="bg1"/>
                </a:solidFill>
                <a:latin typeface="Consolas" panose="020B0609020204030204" pitchFamily="49" charset="0"/>
                <a:cs typeface="+mj-cs"/>
              </a:rPr>
              <a:t>Equipe :</a:t>
            </a:r>
          </a:p>
        </p:txBody>
      </p:sp>
    </p:spTree>
    <p:extLst>
      <p:ext uri="{BB962C8B-B14F-4D97-AF65-F5344CB8AC3E}">
        <p14:creationId xmlns:p14="http://schemas.microsoft.com/office/powerpoint/2010/main" val="745414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211</TotalTime>
  <Words>342</Words>
  <Application>Microsoft Office PowerPoint</Application>
  <PresentationFormat>Widescreen</PresentationFormat>
  <Paragraphs>27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6" baseType="lpstr">
      <vt:lpstr>-apple-system</vt:lpstr>
      <vt:lpstr>Arial</vt:lpstr>
      <vt:lpstr>Calibri</vt:lpstr>
      <vt:lpstr>Calibri Light</vt:lpstr>
      <vt:lpstr>Consolas</vt:lpstr>
      <vt:lpstr>Wingdings</vt:lpstr>
      <vt:lpstr>Office Theme</vt:lpstr>
      <vt:lpstr>Apresentação do PowerPoint</vt:lpstr>
      <vt:lpstr>Apresentação do PowerPoint</vt:lpstr>
      <vt:lpstr>Alinhados com a ODS 4.4, nascemos para impactar vidas de jovens e adultos, através da educação em tecnologia. </vt:lpstr>
      <vt:lpstr>Apresentação do PowerPoint</vt:lpstr>
      <vt:lpstr>Apresentação do PowerPoint</vt:lpstr>
      <vt:lpstr>Apresentação do PowerPoint</vt:lpstr>
      <vt:lpstr>Como podemos ajudar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Scarlet de Araujo</dc:creator>
  <cp:lastModifiedBy>Scarlet de Araujo</cp:lastModifiedBy>
  <cp:revision>17</cp:revision>
  <dcterms:created xsi:type="dcterms:W3CDTF">2021-05-11T17:33:41Z</dcterms:created>
  <dcterms:modified xsi:type="dcterms:W3CDTF">2021-05-11T21:04:50Z</dcterms:modified>
</cp:coreProperties>
</file>