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663" r:id="rId2"/>
    <p:sldId id="680" r:id="rId3"/>
    <p:sldId id="664" r:id="rId4"/>
    <p:sldId id="679" r:id="rId5"/>
    <p:sldId id="667" r:id="rId6"/>
    <p:sldId id="681" r:id="rId7"/>
    <p:sldId id="668" r:id="rId8"/>
    <p:sldId id="671" r:id="rId9"/>
    <p:sldId id="669" r:id="rId10"/>
    <p:sldId id="673" r:id="rId11"/>
    <p:sldId id="675" r:id="rId12"/>
    <p:sldId id="676" r:id="rId13"/>
    <p:sldId id="677" r:id="rId14"/>
    <p:sldId id="678" r:id="rId15"/>
    <p:sldId id="665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DCF7"/>
    <a:srgbClr val="103657"/>
    <a:srgbClr val="021CFC"/>
    <a:srgbClr val="942093"/>
    <a:srgbClr val="F6F6F6"/>
    <a:srgbClr val="7EE7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33" autoAdjust="0"/>
    <p:restoredTop sz="75507" autoAdjust="0"/>
  </p:normalViewPr>
  <p:slideViewPr>
    <p:cSldViewPr snapToGrid="0" snapToObjects="1">
      <p:cViewPr varScale="1">
        <p:scale>
          <a:sx n="88" d="100"/>
          <a:sy n="88" d="100"/>
        </p:scale>
        <p:origin x="108" y="528"/>
      </p:cViewPr>
      <p:guideLst/>
    </p:cSldViewPr>
  </p:slideViewPr>
  <p:outlineViewPr>
    <p:cViewPr>
      <p:scale>
        <a:sx n="33" d="100"/>
        <a:sy n="33" d="100"/>
      </p:scale>
      <p:origin x="0" y="-10104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20" d="100"/>
          <a:sy n="120" d="100"/>
        </p:scale>
        <p:origin x="496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1844C121-107D-4DE1-B255-A26AB3F4F25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F2EA5AB-0540-408D-A6C2-AEF7073413D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5969E3-BB27-4BC8-A23C-4457A3C321BA}" type="datetimeFigureOut">
              <a:rPr lang="zh-CN" altLang="en-US" smtClean="0"/>
              <a:t>2025/5/16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1218EDC-3289-4800-A7DB-BD3C224B0F2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0D97F21-0EFA-42A7-A8A6-6BA68D29536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F6932B-D3CD-40F7-85D8-4567DD567C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6656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C0435C-0BD9-DA4D-BF25-EE93FF01F109}" type="datetimeFigureOut">
              <a:rPr kumimoji="1" lang="zh-CN" altLang="en-US" smtClean="0"/>
              <a:t>2025/5/16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2E5FA5-C09C-4F45-A55A-0FF1004A95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7792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AC06E2-51AC-80DF-8381-74A5732D89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391E175-FE39-6C80-9379-A0727B4229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89512BF1-0B0D-38E3-EBD7-FCD45C36F3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E19B85A-0FA4-CF7F-8FD4-99F2B57C66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2E5FA5-C09C-4F45-A55A-0FF1004A9508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33067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053B86-8FA1-BA0B-E0AC-4EC1C5F162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79966B3-AE98-4059-17B8-63D58FFD9D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AC55022-5E26-8556-A299-0FD8A01E35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407FA62-8CE8-4ED3-E3F8-39EAC8B2AA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2E5FA5-C09C-4F45-A55A-0FF1004A9508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85974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D85AB2-5EC8-7581-A431-3DFEA20CF1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7891722-3AF4-FD48-3E00-2461C57EFD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50D091AA-6EFE-639A-B729-104D560DF6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8DEB48A-DCEC-3E2C-677F-7D678EC078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2E5FA5-C09C-4F45-A55A-0FF1004A9508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98032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445344-DC3B-64A2-BD0D-DFC88E1DDA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918479E1-788B-EDD4-323D-A39D479E6C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DD4FB6D-04F9-DA3F-800F-5F9EBAC5B9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C3A35CF-3800-2044-4FF1-37846D937A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2E5FA5-C09C-4F45-A55A-0FF1004A9508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42856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B346E9-8483-50BB-B8B0-91EF17226F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5624B60F-2686-CA6C-B66D-E7380B4466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8ADF59E-2BC1-EB20-ABCA-2BFE9456E8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C301E51-F0B5-FF00-9859-C87ECE88BF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2E5FA5-C09C-4F45-A55A-0FF1004A9508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85776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64E253-BDF2-5DEC-A4D8-97B1811C9F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1356498-5C79-62F5-4A73-C2AAA1C2A5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1AF08F30-22E6-38BD-41FC-DCD2BFE1B3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8FBF71F-532A-8BB3-FF99-696155C2FF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2E5FA5-C09C-4F45-A55A-0FF1004A9508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529538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F31B17-F16F-046F-0F86-5F173B2AF3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3A5ABD7-F444-5C0D-905B-30B121A322D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155F7B47-01A5-1A17-0B40-192D4D8AE1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3BA3CC-CD9F-FFAD-C807-2777758CFD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2E5FA5-C09C-4F45-A55A-0FF1004A9508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7262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5BB5B5-30A0-1065-31C8-CB6B49F241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368BD4A-E8E0-2A8E-DA8E-25BF5CA0E88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5F055445-2C2D-D3BF-F60D-8E39742550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AF07C66-3223-6E27-F6D8-A53419A248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2E5FA5-C09C-4F45-A55A-0FF1004A9508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7331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EC9621-6D0F-7C54-D822-DA436356A2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EB10BE5-DEAB-41D8-808F-D954A55E0C5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3DEC350-844B-5B4A-3C7D-BE1D95B6C8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6FCB657-E2FA-37EC-2B6E-F4162AD4ED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2E5FA5-C09C-4F45-A55A-0FF1004A9508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7032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5CB307-2610-2671-83C6-F50247CD2E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DB956F12-2300-AA2A-76D7-9F9E34C69B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03ADB25-AB45-5CDF-2635-D79EC372D7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07E1602-80AA-D16E-FD49-92844D6C25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2E5FA5-C09C-4F45-A55A-0FF1004A9508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331559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84A9FB-F4CB-37DF-D41C-1D9BCDB9DB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1D428804-F21D-D53F-221B-8F5CD89335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72B22E0-961C-32F8-A0F8-99326325C4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DFE0D07-3EF4-6992-C4D6-4A66508A18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2E5FA5-C09C-4F45-A55A-0FF1004A9508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076561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8DC682-E19E-95AA-0B6A-6E24BDFD47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029F78C-7A64-9D42-680E-75BECB3155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ADB1462-989C-D7C8-1BFC-90D2770BEA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B07B5D-15A6-392C-84F2-742292B15D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2E5FA5-C09C-4F45-A55A-0FF1004A9508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826639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1F43B2-7E86-AF2D-E1EA-748A2E1071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CA688F1-C3F4-2E96-69A9-1E3B175BE22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9B683D1-E319-B1F9-5FF7-F0A04D4BF7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E475C7-52E9-FE53-E9F1-684A8787D0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2E5FA5-C09C-4F45-A55A-0FF1004A9508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31962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C9C5D8-4253-2380-8973-9E9DD0A692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A3BA361B-8463-1656-8B45-7A3F8E2486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7C8E641A-274F-EFAF-52EA-1FC5A987B8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B90A0DE-5869-0013-265F-C41AB3EFB3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2E5FA5-C09C-4F45-A55A-0FF1004A9508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5591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2696E5-A092-3C08-76B0-AE11F757FD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8DCB70B-E196-D315-66C9-722598F1DF8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0E826351-C582-5DDD-64B5-BA1FE8ED24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BFBFD54-7A34-F81F-AC54-E068D8B999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2E5FA5-C09C-4F45-A55A-0FF1004A9508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81195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F2E7AB-0DA7-664E-82A5-934890BC23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7A92AB-69A9-9642-B922-73E1EE25BD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247849-D4A2-394A-9FDF-2F62D008D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2DFF0-5DBB-834E-BAF2-AE4BAB7AB384}" type="datetime1">
              <a:rPr kumimoji="1" lang="zh-CN" altLang="en-US" smtClean="0"/>
              <a:t>2025/5/16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9AA982-33BA-5A40-AA1B-03E809925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7412BD-B07A-FE41-8527-05D34BBE6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B207F-7F3A-7A4A-B84D-1A321134D85A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E5450E4-7E4C-9A48-99B5-21C65DD6196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04548" y="39688"/>
            <a:ext cx="18542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181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3C8DA3-9E00-9143-AB63-A453070BF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16A322-14C6-E64D-AEDC-2CD32AFB56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5768E5-2968-F841-BAA8-6B8EA9A97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77552-73E3-1248-9ED3-4C0ECD2AB5DD}" type="datetime1">
              <a:rPr kumimoji="1" lang="zh-CN" altLang="en-US" smtClean="0"/>
              <a:t>2025/5/16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9FD874-0445-AD45-BEA6-8097EF33C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E1E7D5-E6E4-F74B-9D19-0D607EDF5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B207F-7F3A-7A4A-B84D-1A321134D8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22555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55C7A5F-1B19-4E41-BBA5-8EBAB4A9DB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6BDD030-2DB2-1342-B268-10312F2484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0FC119-CBF0-F344-89FC-01925B93E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1F15A-AD1C-EE48-8AB3-1908CC0AE852}" type="datetime1">
              <a:rPr kumimoji="1" lang="zh-CN" altLang="en-US" smtClean="0"/>
              <a:t>2025/5/16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3E86F8-5331-FD48-A9C3-30D82E680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70F6D3-87BA-EB4E-8C02-14285EC14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B207F-7F3A-7A4A-B84D-1A321134D8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4902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D1FAC6-486C-834B-A01B-4C5A8FFDC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979" y="190667"/>
            <a:ext cx="11556332" cy="832017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6783BB-0882-DF47-A1B1-DF0E2A4CA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979" y="1173664"/>
            <a:ext cx="11556332" cy="5100804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en-US" altLang="zh-CN" dirty="0"/>
              <a:t>as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381244-F25A-D440-A173-E88282CD8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B8243-FFAC-D448-BB2B-16851B284CFC}" type="datetime1">
              <a:rPr kumimoji="1" lang="zh-CN" altLang="en-US" smtClean="0"/>
              <a:t>2025/5/16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172BFD-6283-044A-A1E9-926BE5EC3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BB9EBF-97B9-604F-842A-021A414BE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B207F-7F3A-7A4A-B84D-1A321134D85A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5E48AA11-E3FA-7D4B-B904-CFF592D7855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04548" y="39688"/>
            <a:ext cx="18542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377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3E23EB-D4AE-6B4A-97D9-9B4F47222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B5FA59-F995-4F49-AF9B-A465FAE777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4BD0FC-0BEC-FE46-9CE3-3DF3E5B03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03843-AC6B-F046-AC73-56B2DA2B0CC7}" type="datetime1">
              <a:rPr kumimoji="1" lang="zh-CN" altLang="en-US" smtClean="0"/>
              <a:t>2025/5/16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CCC99F-0E8E-4540-98B0-7BA1FBE4B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B61B8B-65C9-DB4D-9A76-C1A16D1D5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B207F-7F3A-7A4A-B84D-1A321134D8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7106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FCF56E-6403-1043-9177-102F9C41F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30CBC6-958C-274A-A28B-02CDDD8180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D1ED6F4-E042-CF4A-9D7E-B8BC45EA4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9177DE-A54B-904A-BEA6-5D50A3CB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F8762-28CD-AF47-9BBE-CCA8A608BF31}" type="datetime1">
              <a:rPr kumimoji="1" lang="zh-CN" altLang="en-US" smtClean="0"/>
              <a:t>2025/5/16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7F619B-F725-0B4C-A4F5-93B993AD7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E15432-0342-E449-97A0-89FC599A7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B207F-7F3A-7A4A-B84D-1A321134D8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2049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E74159-10E8-1246-B3FC-223422B03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B59C93-2590-594A-BA2A-DDFBA3F269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D4B7587-D6AA-CE4A-B671-DDC71BAC94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2C60F44-7710-B647-BC15-DE2725A43A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57FD16B-C326-C54F-B782-23BFBA2C25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105FC73-D7AC-CB43-A6C1-5FB2C3984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CA7C2-1547-E54B-BCF7-B677547359CA}" type="datetime1">
              <a:rPr kumimoji="1" lang="zh-CN" altLang="en-US" smtClean="0"/>
              <a:t>2025/5/16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D167C07-A04E-6348-82AE-31AD14120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45C21CA-5DC5-9E4D-BF7B-0B6A15D7A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B207F-7F3A-7A4A-B84D-1A321134D8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41898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B7F052-CAB0-6F45-B11B-5B8C7A8AD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C75A447-05F1-DB42-A771-E2A64EFA8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A8E83-1DEF-9948-8264-FAE462D08DAC}" type="datetime1">
              <a:rPr kumimoji="1" lang="zh-CN" altLang="en-US" smtClean="0"/>
              <a:t>2025/5/16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C077BA4-44BF-CD4F-A9CC-DDA1698E5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13B2B12-35E9-404A-9CDD-D17678041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B207F-7F3A-7A4A-B84D-1A321134D8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7794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C2AFB7B-C687-4847-BC9B-300A200BE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3B5CE-3D61-7D47-857F-283977132CB0}" type="datetime1">
              <a:rPr kumimoji="1" lang="zh-CN" altLang="en-US" smtClean="0"/>
              <a:t>2025/5/16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4018AEA-5FED-D64B-B13D-1AE73B62C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83060FD-8C0F-DF47-A680-CD52BD5DF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B207F-7F3A-7A4A-B84D-1A321134D8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0741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825799-5E04-4240-BCD7-2EA3EA399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6B164E-0D66-EF4A-B8D5-EA6C92D68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7417AD3-1DA8-6945-A693-262398FB07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56D9E2-5120-314F-A1DC-0A6DA91C7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6154E-6E5C-BF4B-9669-0AF022DB7F69}" type="datetime1">
              <a:rPr kumimoji="1" lang="zh-CN" altLang="en-US" smtClean="0"/>
              <a:t>2025/5/16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5D0D3E-BC3F-344C-A2DD-E1D4AF89D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E7A5C2-686A-C942-B0F1-411DFC12E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B207F-7F3A-7A4A-B84D-1A321134D8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0519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10AC76-7FEC-A446-97F7-8DC3C9899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AEE2CFF-0F6E-8B4E-BA9E-AFBDC251F1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5A735E0-7573-5E42-8610-B9DD31EBC6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B176D1-2941-804A-A50E-D3DC02F86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40EE4-4BD4-DF4E-B171-F2AEE82AF207}" type="datetime1">
              <a:rPr kumimoji="1" lang="zh-CN" altLang="en-US" smtClean="0"/>
              <a:t>2025/5/16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3B908D-1DB1-C647-888C-1DDDF6CC1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5F896F-E361-3741-8145-C7671D476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B207F-7F3A-7A4A-B84D-1A321134D8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4088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D65AD53-B943-8A46-9EED-BAB34CB84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9F0459-CFBD-474C-AEE3-BA376844D5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A3E192-1EC2-E14C-9C6B-6074397AEE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984D2-4D05-2545-9BA9-213F6B935C70}" type="datetime1">
              <a:rPr kumimoji="1" lang="zh-CN" altLang="en-US" smtClean="0"/>
              <a:t>2025/5/16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E3E02A-2ED2-9D41-8E14-E8C6BDC9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906816-81B0-144E-8D82-B6CFEA0121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B207F-7F3A-7A4A-B84D-1A321134D8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4276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889673-16F8-9502-7E63-64A0F8F200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3E9946-3090-6DB2-E0CF-24DB4A1A4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参考选题：基于</a:t>
            </a:r>
            <a:r>
              <a:rPr lang="en-US" altLang="zh-CN" dirty="0"/>
              <a:t>Rust</a:t>
            </a:r>
            <a:r>
              <a:rPr lang="zh-CN" altLang="en-US" dirty="0"/>
              <a:t>实现简单数据库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F2386A-31A4-99E2-D709-B77CD17F4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978" y="1173664"/>
            <a:ext cx="11361821" cy="5100804"/>
          </a:xfrm>
        </p:spPr>
        <p:txBody>
          <a:bodyPr>
            <a:normAutofit/>
          </a:bodyPr>
          <a:lstStyle/>
          <a:p>
            <a:r>
              <a:rPr lang="zh-CN" altLang="en-US" dirty="0"/>
              <a:t>项目背景：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数据库（</a:t>
            </a:r>
            <a:r>
              <a:rPr lang="en-US" altLang="zh-CN" dirty="0" err="1"/>
              <a:t>DataBase</a:t>
            </a:r>
            <a:r>
              <a:rPr lang="zh-CN" altLang="en-US" dirty="0"/>
              <a:t>，简称</a:t>
            </a:r>
            <a:r>
              <a:rPr lang="en-US" altLang="zh-CN" dirty="0"/>
              <a:t>DB</a:t>
            </a:r>
            <a:r>
              <a:rPr lang="zh-CN" altLang="en-US" dirty="0"/>
              <a:t>）是长期储存在计算机内、有组织的、可共享的大量数据的集合‌。数据库的基本特点包括数据按一定的数据模型组织、描述和存储，具有较高的数据独立性，冗余度较小，且易于扩展。数据库的主要功能包括数据定义、数据组织、存储和管理，数据操纵（如插入、删除、修改和查询），事务管理和运行管理，以及数据库的建立和维护等。‌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数据库可分为基于关系模型的关系数据库（</a:t>
            </a:r>
            <a:r>
              <a:rPr lang="en-US" altLang="zh-CN" dirty="0"/>
              <a:t>MySQL</a:t>
            </a:r>
            <a:r>
              <a:rPr lang="zh-CN" altLang="en-US" dirty="0"/>
              <a:t>、</a:t>
            </a:r>
            <a:r>
              <a:rPr lang="en-US" altLang="zh-CN" dirty="0" err="1"/>
              <a:t>SQLServer</a:t>
            </a:r>
            <a:r>
              <a:rPr lang="zh-CN" altLang="en-US" dirty="0"/>
              <a:t>等）和不依赖关系模型的非关系数据库（</a:t>
            </a:r>
            <a:r>
              <a:rPr lang="en-US" altLang="zh-CN" dirty="0"/>
              <a:t>MongoDB</a:t>
            </a:r>
            <a:r>
              <a:rPr lang="zh-CN" altLang="en-US" dirty="0"/>
              <a:t>、</a:t>
            </a:r>
            <a:r>
              <a:rPr lang="en-US" altLang="zh-CN" dirty="0"/>
              <a:t>Redis</a:t>
            </a:r>
            <a:r>
              <a:rPr lang="zh-CN" altLang="en-US" dirty="0"/>
              <a:t>等）。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本选题要求基于</a:t>
            </a:r>
            <a:r>
              <a:rPr lang="en-US" altLang="zh-CN" dirty="0"/>
              <a:t>Rust</a:t>
            </a:r>
            <a:r>
              <a:rPr lang="zh-CN" altLang="en-US" dirty="0"/>
              <a:t>实现一个简单的关系数据库操作平台。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FD70B82-8887-D5AC-EC74-5059EDCFA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B207F-7F3A-7A4A-B84D-1A321134D85A}" type="slidenum">
              <a:rPr kumimoji="1" lang="zh-CN" altLang="en-US" smtClean="0"/>
              <a:t>1</a:t>
            </a:fld>
            <a:endParaRPr kumimoji="1" lang="zh-CN" altLang="en-US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F996688D-1E3E-4977-2ED7-46C362705F74}"/>
              </a:ext>
            </a:extLst>
          </p:cNvPr>
          <p:cNvSpPr txBox="1">
            <a:spLocks/>
          </p:cNvSpPr>
          <p:nvPr/>
        </p:nvSpPr>
        <p:spPr>
          <a:xfrm>
            <a:off x="6725678" y="1173665"/>
            <a:ext cx="4920890" cy="51008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01887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95EA8D-BF16-F3F6-D467-56A4A01FE2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6BB002-821A-7D53-68A1-AACC0491A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参考选题：基于</a:t>
            </a:r>
            <a:r>
              <a:rPr lang="en-US" altLang="zh-CN" dirty="0"/>
              <a:t>Rust</a:t>
            </a:r>
            <a:r>
              <a:rPr lang="zh-CN" altLang="en-US" dirty="0"/>
              <a:t>实现简单数据库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B36C33-207B-F9E6-C6A1-B66E47C76A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978" y="1173664"/>
            <a:ext cx="11361821" cy="5608800"/>
          </a:xfrm>
        </p:spPr>
        <p:txBody>
          <a:bodyPr>
            <a:normAutofit/>
          </a:bodyPr>
          <a:lstStyle/>
          <a:p>
            <a:r>
              <a:rPr lang="zh-CN" altLang="en-US" dirty="0"/>
              <a:t>基础需求细节：测试用例包含的</a:t>
            </a:r>
            <a:r>
              <a:rPr lang="en-US" altLang="zh-CN" dirty="0" err="1"/>
              <a:t>sql</a:t>
            </a:r>
            <a:r>
              <a:rPr lang="zh-CN" altLang="en-US" dirty="0"/>
              <a:t>语法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DELETE</a:t>
            </a:r>
          </a:p>
          <a:p>
            <a:pPr lvl="2"/>
            <a:r>
              <a:rPr lang="zh-CN" altLang="en-US" dirty="0"/>
              <a:t>删除满足某些条件的单个表的数据；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UPDATE</a:t>
            </a:r>
          </a:p>
          <a:p>
            <a:pPr lvl="2">
              <a:lnSpc>
                <a:spcPct val="110000"/>
              </a:lnSpc>
            </a:pPr>
            <a:r>
              <a:rPr lang="zh-CN" altLang="en-US" dirty="0"/>
              <a:t>更新满足某些条件的单个表的数据；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INSERT</a:t>
            </a:r>
          </a:p>
          <a:p>
            <a:pPr lvl="2">
              <a:lnSpc>
                <a:spcPct val="110000"/>
              </a:lnSpc>
            </a:pPr>
            <a:r>
              <a:rPr lang="zh-CN" altLang="en-US" dirty="0"/>
              <a:t>向单个表按列字段或完整插入一或多条数据；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SELECT</a:t>
            </a:r>
          </a:p>
          <a:p>
            <a:pPr lvl="2"/>
            <a:r>
              <a:rPr lang="zh-CN" altLang="en-US" dirty="0"/>
              <a:t>按条件查询单表全部或部分列数据，查询列数据后直接计算（如“</a:t>
            </a:r>
            <a:r>
              <a:rPr lang="en-US" altLang="zh-CN" dirty="0"/>
              <a:t>SELECT col*2 FROM </a:t>
            </a:r>
            <a:r>
              <a:rPr lang="en-US" altLang="zh-CN" dirty="0" err="1"/>
              <a:t>table_name</a:t>
            </a:r>
            <a:r>
              <a:rPr lang="zh-CN" altLang="en-US" dirty="0"/>
              <a:t>” ），能按正序或倒序排序；</a:t>
            </a:r>
            <a:endParaRPr lang="en-US" altLang="zh-CN" dirty="0"/>
          </a:p>
          <a:p>
            <a:pPr lvl="2"/>
            <a:r>
              <a:rPr lang="zh-CN" altLang="en-US" dirty="0"/>
              <a:t>计算表达式（即简单算式，如</a:t>
            </a:r>
            <a:r>
              <a:rPr lang="en-US" altLang="zh-CN" dirty="0"/>
              <a:t>SELECT 1 + 1</a:t>
            </a:r>
            <a:r>
              <a:rPr lang="zh-CN" altLang="en-US" dirty="0"/>
              <a:t>，注意结果数据表的列的写法）；</a:t>
            </a:r>
            <a:endParaRPr lang="en-US" altLang="zh-CN" sz="2800" dirty="0"/>
          </a:p>
          <a:p>
            <a:pPr marL="228600" lvl="1">
              <a:lnSpc>
                <a:spcPct val="110000"/>
              </a:lnSpc>
              <a:spcBef>
                <a:spcPts val="1000"/>
              </a:spcBef>
            </a:pPr>
            <a:r>
              <a:rPr lang="zh-CN" altLang="en-US" dirty="0"/>
              <a:t>可在 </a:t>
            </a:r>
            <a:r>
              <a:rPr lang="en-US" altLang="zh-CN" dirty="0"/>
              <a:t>https://www.db-fiddle.com/ </a:t>
            </a:r>
            <a:r>
              <a:rPr lang="zh-CN" altLang="en-US" dirty="0"/>
              <a:t>在</a:t>
            </a:r>
            <a:r>
              <a:rPr lang="en-US" altLang="zh-CN" dirty="0"/>
              <a:t>DB FIDDEL</a:t>
            </a:r>
            <a:r>
              <a:rPr lang="zh-CN" altLang="en-US" dirty="0"/>
              <a:t>运行</a:t>
            </a:r>
            <a:r>
              <a:rPr lang="en-US" altLang="zh-CN" dirty="0" err="1"/>
              <a:t>sql</a:t>
            </a:r>
            <a:r>
              <a:rPr lang="zh-CN" altLang="en-US" dirty="0"/>
              <a:t>语句，点击</a:t>
            </a:r>
            <a:r>
              <a:rPr lang="en-US" altLang="zh-CN" dirty="0"/>
              <a:t>copy Markdown</a:t>
            </a:r>
            <a:r>
              <a:rPr lang="zh-CN" altLang="en-US" dirty="0"/>
              <a:t>查看数据表的正确格式。</a:t>
            </a:r>
            <a:r>
              <a:rPr lang="zh-CN" altLang="en-US" sz="2800" dirty="0"/>
              <a:t>若与</a:t>
            </a:r>
            <a:r>
              <a:rPr lang="en-US" altLang="zh-CN" sz="2800" dirty="0"/>
              <a:t>PPT</a:t>
            </a:r>
            <a:r>
              <a:rPr lang="zh-CN" altLang="en-US" sz="2800" dirty="0"/>
              <a:t>规则不一致，以</a:t>
            </a:r>
            <a:r>
              <a:rPr lang="en-US" altLang="zh-CN" sz="2800" dirty="0"/>
              <a:t>PPT</a:t>
            </a:r>
            <a:r>
              <a:rPr lang="zh-CN" altLang="en-US" sz="2800" dirty="0"/>
              <a:t>为准。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0" lvl="1" indent="0">
              <a:spcBef>
                <a:spcPts val="1000"/>
              </a:spcBef>
              <a:buNone/>
            </a:pPr>
            <a:endParaRPr lang="en-US" altLang="zh-CN" sz="28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7561862-F897-ACBC-DA93-16A1E276B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B207F-7F3A-7A4A-B84D-1A321134D85A}" type="slidenum">
              <a:rPr kumimoji="1" lang="zh-CN" altLang="en-US" smtClean="0"/>
              <a:t>10</a:t>
            </a:fld>
            <a:endParaRPr kumimoji="1"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844FFA72-EBB7-05B0-ECB5-7BA17A632E07}"/>
              </a:ext>
            </a:extLst>
          </p:cNvPr>
          <p:cNvSpPr txBox="1">
            <a:spLocks/>
          </p:cNvSpPr>
          <p:nvPr/>
        </p:nvSpPr>
        <p:spPr>
          <a:xfrm>
            <a:off x="6725678" y="1173665"/>
            <a:ext cx="4920890" cy="51008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9710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B1691E-7461-C887-69DA-1FBD571F50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812202-C83D-8F98-F693-DC846CE22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参考选题：基于</a:t>
            </a:r>
            <a:r>
              <a:rPr lang="en-US" altLang="zh-CN" dirty="0"/>
              <a:t>Rust</a:t>
            </a:r>
            <a:r>
              <a:rPr lang="zh-CN" altLang="en-US" dirty="0"/>
              <a:t>实现简单数据库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E7CA42-0C44-60A5-37B0-8E5BB6AA2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978" y="1173664"/>
            <a:ext cx="11361821" cy="5608800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基础需求细节：测试用例包含的</a:t>
            </a:r>
            <a:r>
              <a:rPr lang="en-US" altLang="zh-CN" dirty="0" err="1"/>
              <a:t>sql</a:t>
            </a:r>
            <a:r>
              <a:rPr lang="zh-CN" altLang="en-US" dirty="0"/>
              <a:t>语法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约束</a:t>
            </a:r>
            <a:endParaRPr lang="en-US" altLang="zh-CN" dirty="0"/>
          </a:p>
          <a:p>
            <a:pPr lvl="2"/>
            <a:r>
              <a:rPr lang="en-US" altLang="zh-CN" dirty="0"/>
              <a:t>where</a:t>
            </a:r>
            <a:r>
              <a:rPr lang="zh-CN" altLang="en-US" dirty="0"/>
              <a:t>指定一个或多个简单布尔条件（</a:t>
            </a:r>
            <a:r>
              <a:rPr lang="en-US" altLang="zh-CN" dirty="0"/>
              <a:t>&gt;, &lt;, =, </a:t>
            </a:r>
            <a:r>
              <a:rPr lang="zh-CN" altLang="en-US" dirty="0"/>
              <a:t>为空</a:t>
            </a:r>
            <a:r>
              <a:rPr lang="en-US" altLang="zh-CN" dirty="0"/>
              <a:t>, </a:t>
            </a:r>
            <a:r>
              <a:rPr lang="zh-CN" altLang="en-US" dirty="0"/>
              <a:t>不为空）；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其他</a:t>
            </a:r>
            <a:endParaRPr lang="en-US" altLang="zh-CN" dirty="0"/>
          </a:p>
          <a:p>
            <a:pPr lvl="2">
              <a:lnSpc>
                <a:spcPct val="110000"/>
              </a:lnSpc>
            </a:pPr>
            <a:r>
              <a:rPr lang="zh-CN" altLang="en-US" dirty="0"/>
              <a:t>支持单行和多行注释；</a:t>
            </a:r>
            <a:endParaRPr lang="en-US" altLang="zh-CN" dirty="0"/>
          </a:p>
          <a:p>
            <a:pPr lvl="2">
              <a:lnSpc>
                <a:spcPct val="110000"/>
              </a:lnSpc>
            </a:pPr>
            <a:r>
              <a:rPr lang="zh-CN" altLang="en-US" dirty="0"/>
              <a:t>支持</a:t>
            </a:r>
            <a:r>
              <a:rPr lang="en-US" altLang="zh-CN" dirty="0" err="1"/>
              <a:t>sql</a:t>
            </a:r>
            <a:r>
              <a:rPr lang="zh-CN" altLang="en-US" dirty="0"/>
              <a:t>语句拆分多行输入（以“</a:t>
            </a:r>
            <a:r>
              <a:rPr lang="en-US" altLang="zh-CN" dirty="0"/>
              <a:t>\n</a:t>
            </a:r>
            <a:r>
              <a:rPr lang="zh-CN" altLang="en-US" dirty="0"/>
              <a:t>”分隔）</a:t>
            </a:r>
            <a:endParaRPr lang="en-US" altLang="zh-CN" dirty="0"/>
          </a:p>
          <a:p>
            <a:pPr lvl="2">
              <a:lnSpc>
                <a:spcPct val="110000"/>
              </a:lnSpc>
            </a:pPr>
            <a:r>
              <a:rPr lang="zh-CN" altLang="en-US" dirty="0"/>
              <a:t>支持输出主键列数据相同值重复插入错误、按列插入数据不含</a:t>
            </a:r>
            <a:r>
              <a:rPr lang="en-US" altLang="zh-CN" dirty="0"/>
              <a:t>NOT NULL</a:t>
            </a:r>
            <a:r>
              <a:rPr lang="zh-CN" altLang="en-US" dirty="0"/>
              <a:t>字段数据的错误、语法错误；支持没有输出结果时输出要求的提示信息</a:t>
            </a:r>
            <a:endParaRPr lang="en-US" altLang="zh-CN" dirty="0"/>
          </a:p>
          <a:p>
            <a:pPr lvl="2">
              <a:lnSpc>
                <a:spcPct val="120000"/>
              </a:lnSpc>
            </a:pPr>
            <a:r>
              <a:rPr lang="zh-CN" altLang="en-US" dirty="0"/>
              <a:t>实现至少一种前述要求以外的特色功能</a:t>
            </a:r>
            <a:endParaRPr lang="en-US" altLang="zh-CN" dirty="0"/>
          </a:p>
          <a:p>
            <a:pPr marL="0" lvl="1" indent="0">
              <a:lnSpc>
                <a:spcPct val="110000"/>
              </a:lnSpc>
              <a:spcBef>
                <a:spcPts val="1000"/>
              </a:spcBef>
              <a:buNone/>
            </a:pPr>
            <a:endParaRPr lang="en-US" altLang="zh-CN" sz="2800" dirty="0"/>
          </a:p>
          <a:p>
            <a:pPr marL="228600" lvl="1">
              <a:lnSpc>
                <a:spcPct val="110000"/>
              </a:lnSpc>
              <a:spcBef>
                <a:spcPts val="1000"/>
              </a:spcBef>
            </a:pPr>
            <a:endParaRPr lang="en-US" altLang="zh-CN" sz="2800" dirty="0"/>
          </a:p>
          <a:p>
            <a:pPr marL="228600" lvl="1">
              <a:lnSpc>
                <a:spcPct val="110000"/>
              </a:lnSpc>
              <a:spcBef>
                <a:spcPts val="1000"/>
              </a:spcBef>
            </a:pPr>
            <a:r>
              <a:rPr lang="zh-CN" altLang="en-US" sz="2600" dirty="0"/>
              <a:t>可在 </a:t>
            </a:r>
            <a:r>
              <a:rPr lang="en-US" altLang="zh-CN" sz="2600" dirty="0"/>
              <a:t>https://www.db-fiddle.com/ </a:t>
            </a:r>
            <a:r>
              <a:rPr lang="zh-CN" altLang="en-US" sz="2600" dirty="0"/>
              <a:t>在</a:t>
            </a:r>
            <a:r>
              <a:rPr lang="en-US" altLang="zh-CN" sz="2600" dirty="0"/>
              <a:t>DB FIDDEL</a:t>
            </a:r>
            <a:r>
              <a:rPr lang="zh-CN" altLang="en-US" sz="2600" dirty="0"/>
              <a:t>运行</a:t>
            </a:r>
            <a:r>
              <a:rPr lang="en-US" altLang="zh-CN" sz="2600" dirty="0" err="1"/>
              <a:t>sql</a:t>
            </a:r>
            <a:r>
              <a:rPr lang="zh-CN" altLang="en-US" sz="2600" dirty="0"/>
              <a:t>语句，点击</a:t>
            </a:r>
            <a:r>
              <a:rPr lang="en-US" altLang="zh-CN" sz="2600" dirty="0"/>
              <a:t>copy Markdown</a:t>
            </a:r>
            <a:r>
              <a:rPr lang="zh-CN" altLang="en-US" sz="2600" dirty="0"/>
              <a:t>查看数据表的正确格式。</a:t>
            </a:r>
            <a:r>
              <a:rPr lang="zh-CN" altLang="en-US" sz="3000" dirty="0"/>
              <a:t>若与</a:t>
            </a:r>
            <a:r>
              <a:rPr lang="en-US" altLang="zh-CN" sz="3000" dirty="0"/>
              <a:t>PPT</a:t>
            </a:r>
            <a:r>
              <a:rPr lang="zh-CN" altLang="en-US" sz="3000" dirty="0"/>
              <a:t>规则不一致，以</a:t>
            </a:r>
            <a:r>
              <a:rPr lang="en-US" altLang="zh-CN" sz="3000" dirty="0"/>
              <a:t>PPT</a:t>
            </a:r>
            <a:r>
              <a:rPr lang="zh-CN" altLang="en-US" sz="3000" dirty="0"/>
              <a:t>为准。</a:t>
            </a:r>
            <a:endParaRPr lang="en-US" altLang="zh-CN" sz="2200" dirty="0"/>
          </a:p>
          <a:p>
            <a:pPr marL="0" lvl="1" indent="0">
              <a:spcBef>
                <a:spcPts val="1000"/>
              </a:spcBef>
              <a:buNone/>
            </a:pPr>
            <a:endParaRPr lang="en-US" altLang="zh-CN" sz="28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0913258-0FDE-4BDB-68E0-4DCDA0714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B207F-7F3A-7A4A-B84D-1A321134D85A}" type="slidenum">
              <a:rPr kumimoji="1" lang="zh-CN" altLang="en-US" smtClean="0"/>
              <a:t>11</a:t>
            </a:fld>
            <a:endParaRPr kumimoji="1"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FC29C9BD-FA22-1677-F4F1-C62D168E8B35}"/>
              </a:ext>
            </a:extLst>
          </p:cNvPr>
          <p:cNvSpPr txBox="1">
            <a:spLocks/>
          </p:cNvSpPr>
          <p:nvPr/>
        </p:nvSpPr>
        <p:spPr>
          <a:xfrm>
            <a:off x="6725678" y="1173665"/>
            <a:ext cx="4920890" cy="51008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7166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92BC98-92AE-1BCD-DFE9-45583669B6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482A01-CB4D-0D69-6EF4-252586709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参考选题：基于</a:t>
            </a:r>
            <a:r>
              <a:rPr lang="en-US" altLang="zh-CN" dirty="0"/>
              <a:t>Rust</a:t>
            </a:r>
            <a:r>
              <a:rPr lang="zh-CN" altLang="en-US" dirty="0"/>
              <a:t>实现简单数据库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B83B3B-2CA4-029F-7BE3-0A1A2E3E8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978" y="1173664"/>
            <a:ext cx="11361821" cy="5608800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dirty="0"/>
              <a:t>测试用例示例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测试用例</a:t>
            </a:r>
            <a:r>
              <a:rPr lang="en-US" altLang="zh-CN" dirty="0"/>
              <a:t>2</a:t>
            </a:r>
            <a:r>
              <a:rPr lang="zh-CN" altLang="en-US" dirty="0"/>
              <a:t>号</a:t>
            </a:r>
            <a:endParaRPr lang="en-US" altLang="zh-CN" dirty="0"/>
          </a:p>
          <a:p>
            <a:pPr lvl="2">
              <a:lnSpc>
                <a:spcPct val="110000"/>
              </a:lnSpc>
            </a:pPr>
            <a:r>
              <a:rPr lang="en-US" altLang="zh-CN" dirty="0"/>
              <a:t>CREATE TABLE plants_test2 (</a:t>
            </a:r>
          </a:p>
          <a:p>
            <a:pPr lvl="2">
              <a:lnSpc>
                <a:spcPct val="110000"/>
              </a:lnSpc>
            </a:pPr>
            <a:r>
              <a:rPr lang="en-US" altLang="zh-CN" dirty="0"/>
              <a:t>    id INT(32) PRIMARY KEY,</a:t>
            </a:r>
          </a:p>
          <a:p>
            <a:pPr lvl="2">
              <a:lnSpc>
                <a:spcPct val="110000"/>
              </a:lnSpc>
            </a:pPr>
            <a:r>
              <a:rPr lang="en-US" altLang="zh-CN" dirty="0"/>
              <a:t>    name VARCHAR(100) NOT NULL</a:t>
            </a:r>
          </a:p>
          <a:p>
            <a:pPr lvl="2">
              <a:lnSpc>
                <a:spcPct val="110000"/>
              </a:lnSpc>
            </a:pPr>
            <a:r>
              <a:rPr lang="en-US" altLang="zh-CN" dirty="0"/>
              <a:t>);</a:t>
            </a:r>
          </a:p>
          <a:p>
            <a:pPr lvl="2">
              <a:lnSpc>
                <a:spcPct val="110000"/>
              </a:lnSpc>
            </a:pPr>
            <a:r>
              <a:rPr lang="en-US" altLang="zh-CN" dirty="0"/>
              <a:t>-- </a:t>
            </a:r>
            <a:r>
              <a:rPr lang="zh-CN" altLang="en-US" dirty="0"/>
              <a:t>插入数据</a:t>
            </a:r>
          </a:p>
          <a:p>
            <a:pPr lvl="2">
              <a:lnSpc>
                <a:spcPct val="110000"/>
              </a:lnSpc>
            </a:pPr>
            <a:r>
              <a:rPr lang="en-US" altLang="zh-CN" dirty="0"/>
              <a:t>INSERT INTO plants_test2 VALUES (1, "Science Fiction");</a:t>
            </a:r>
          </a:p>
          <a:p>
            <a:pPr lvl="2">
              <a:lnSpc>
                <a:spcPct val="110000"/>
              </a:lnSpc>
            </a:pPr>
            <a:r>
              <a:rPr lang="en-US" altLang="zh-CN" dirty="0"/>
              <a:t>DROP TABLE plants_test2;</a:t>
            </a:r>
          </a:p>
          <a:p>
            <a:pPr lvl="2">
              <a:lnSpc>
                <a:spcPct val="110000"/>
              </a:lnSpc>
            </a:pPr>
            <a:endParaRPr lang="en-US" altLang="zh-CN" dirty="0"/>
          </a:p>
          <a:p>
            <a:pPr lvl="2">
              <a:lnSpc>
                <a:spcPct val="110000"/>
              </a:lnSpc>
            </a:pPr>
            <a:r>
              <a:rPr lang="en-US" altLang="zh-CN" dirty="0"/>
              <a:t>CREATE TABLE plants_test2 (</a:t>
            </a:r>
          </a:p>
          <a:p>
            <a:pPr lvl="2">
              <a:lnSpc>
                <a:spcPct val="110000"/>
              </a:lnSpc>
            </a:pPr>
            <a:r>
              <a:rPr lang="en-US" altLang="zh-CN" dirty="0"/>
              <a:t>    id INT(32) PRIMARY KEY,</a:t>
            </a:r>
          </a:p>
          <a:p>
            <a:pPr lvl="2">
              <a:lnSpc>
                <a:spcPct val="110000"/>
              </a:lnSpc>
            </a:pPr>
            <a:r>
              <a:rPr lang="en-US" altLang="zh-CN" dirty="0"/>
              <a:t>    name VARCHAR(100) NOT NULL</a:t>
            </a:r>
          </a:p>
          <a:p>
            <a:pPr lvl="2">
              <a:lnSpc>
                <a:spcPct val="110000"/>
              </a:lnSpc>
            </a:pPr>
            <a:r>
              <a:rPr lang="en-US" altLang="zh-CN" dirty="0"/>
              <a:t>);</a:t>
            </a:r>
          </a:p>
          <a:p>
            <a:pPr lvl="2">
              <a:lnSpc>
                <a:spcPct val="110000"/>
              </a:lnSpc>
            </a:pPr>
            <a:r>
              <a:rPr lang="en-US" altLang="zh-CN" dirty="0"/>
              <a:t>INSERT INTO plants_test2 VALUES (1, "Action");</a:t>
            </a:r>
          </a:p>
          <a:p>
            <a:pPr lvl="2">
              <a:lnSpc>
                <a:spcPct val="110000"/>
              </a:lnSpc>
            </a:pPr>
            <a:endParaRPr lang="en-US" altLang="zh-CN" dirty="0"/>
          </a:p>
          <a:p>
            <a:pPr lvl="2">
              <a:lnSpc>
                <a:spcPct val="110000"/>
              </a:lnSpc>
            </a:pPr>
            <a:r>
              <a:rPr lang="en-US" altLang="zh-CN" dirty="0"/>
              <a:t>-- </a:t>
            </a:r>
            <a:r>
              <a:rPr lang="zh-CN" altLang="en-US" dirty="0"/>
              <a:t>查询表中的所有数据</a:t>
            </a:r>
          </a:p>
          <a:p>
            <a:pPr lvl="2">
              <a:lnSpc>
                <a:spcPct val="110000"/>
              </a:lnSpc>
            </a:pPr>
            <a:r>
              <a:rPr lang="en-US" altLang="zh-CN" dirty="0"/>
              <a:t>SELECT * FROM plants_test2;</a:t>
            </a:r>
            <a:endParaRPr lang="en-US" altLang="zh-CN" sz="2800" dirty="0"/>
          </a:p>
          <a:p>
            <a:pPr marL="228600" lvl="1">
              <a:lnSpc>
                <a:spcPct val="110000"/>
              </a:lnSpc>
              <a:spcBef>
                <a:spcPts val="1000"/>
              </a:spcBef>
            </a:pPr>
            <a:r>
              <a:rPr lang="zh-CN" altLang="en-US" sz="2800" dirty="0"/>
              <a:t>可在 </a:t>
            </a:r>
            <a:r>
              <a:rPr lang="en-US" altLang="zh-CN" sz="2800" dirty="0"/>
              <a:t>https://www.db-fiddle.com/ </a:t>
            </a:r>
            <a:r>
              <a:rPr lang="zh-CN" altLang="en-US" sz="2800" dirty="0"/>
              <a:t>在</a:t>
            </a:r>
            <a:r>
              <a:rPr lang="en-US" altLang="zh-CN" sz="2800" dirty="0"/>
              <a:t>DB FIDDEL</a:t>
            </a:r>
            <a:r>
              <a:rPr lang="zh-CN" altLang="en-US" sz="2800" dirty="0"/>
              <a:t>运行</a:t>
            </a:r>
            <a:r>
              <a:rPr lang="en-US" altLang="zh-CN" sz="2800" dirty="0" err="1"/>
              <a:t>sql</a:t>
            </a:r>
            <a:r>
              <a:rPr lang="zh-CN" altLang="en-US" sz="2800" dirty="0"/>
              <a:t>语句，点击</a:t>
            </a:r>
            <a:r>
              <a:rPr lang="en-US" altLang="zh-CN" sz="2800" dirty="0"/>
              <a:t>copy Markdown</a:t>
            </a:r>
            <a:r>
              <a:rPr lang="zh-CN" altLang="en-US" sz="2800" dirty="0"/>
              <a:t>查看数据表的正确格式。</a:t>
            </a:r>
            <a:r>
              <a:rPr lang="zh-CN" altLang="en-US" sz="3200" dirty="0"/>
              <a:t>若与</a:t>
            </a:r>
            <a:r>
              <a:rPr lang="en-US" altLang="zh-CN" sz="3200" dirty="0"/>
              <a:t>PPT</a:t>
            </a:r>
            <a:r>
              <a:rPr lang="zh-CN" altLang="en-US" sz="3200" dirty="0"/>
              <a:t>规则不一致，以</a:t>
            </a:r>
            <a:r>
              <a:rPr lang="en-US" altLang="zh-CN" sz="3200" dirty="0"/>
              <a:t>PPT</a:t>
            </a:r>
            <a:r>
              <a:rPr lang="zh-CN" altLang="en-US" sz="3200" dirty="0"/>
              <a:t>为准。</a:t>
            </a:r>
            <a:endParaRPr lang="en-US" altLang="zh-CN" dirty="0"/>
          </a:p>
          <a:p>
            <a:pPr marL="0" lvl="1" indent="0">
              <a:spcBef>
                <a:spcPts val="1000"/>
              </a:spcBef>
              <a:buNone/>
            </a:pPr>
            <a:endParaRPr lang="en-US" altLang="zh-CN" sz="28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B624AD9-5D30-0A75-4D4F-16086DDF6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B207F-7F3A-7A4A-B84D-1A321134D85A}" type="slidenum">
              <a:rPr kumimoji="1" lang="zh-CN" altLang="en-US" smtClean="0"/>
              <a:t>12</a:t>
            </a:fld>
            <a:endParaRPr kumimoji="1"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143DAB5A-E8A4-8BE3-C49B-443BAD227DBF}"/>
              </a:ext>
            </a:extLst>
          </p:cNvPr>
          <p:cNvSpPr txBox="1">
            <a:spLocks/>
          </p:cNvSpPr>
          <p:nvPr/>
        </p:nvSpPr>
        <p:spPr>
          <a:xfrm>
            <a:off x="6725678" y="1173665"/>
            <a:ext cx="4920890" cy="51008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5B3F7C9-7015-457E-E6A6-B75B6656B1C0}"/>
              </a:ext>
            </a:extLst>
          </p:cNvPr>
          <p:cNvSpPr txBox="1"/>
          <p:nvPr/>
        </p:nvSpPr>
        <p:spPr>
          <a:xfrm>
            <a:off x="7635240" y="2536986"/>
            <a:ext cx="178705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测试结果：</a:t>
            </a:r>
            <a:endParaRPr lang="en-US" altLang="zh-CN" dirty="0"/>
          </a:p>
          <a:p>
            <a:r>
              <a:rPr lang="zh-CN" altLang="en-US" dirty="0"/>
              <a:t>| id  | name   |</a:t>
            </a:r>
          </a:p>
          <a:p>
            <a:r>
              <a:rPr lang="zh-CN" altLang="en-US" dirty="0"/>
              <a:t>| --- | ------ |</a:t>
            </a:r>
          </a:p>
          <a:p>
            <a:r>
              <a:rPr lang="zh-CN" altLang="en-US" dirty="0"/>
              <a:t>| 1   | Action |</a:t>
            </a:r>
          </a:p>
        </p:txBody>
      </p:sp>
    </p:spTree>
    <p:extLst>
      <p:ext uri="{BB962C8B-B14F-4D97-AF65-F5344CB8AC3E}">
        <p14:creationId xmlns:p14="http://schemas.microsoft.com/office/powerpoint/2010/main" val="350435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5ADE14-B719-22D9-B3BE-9B764B0106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E860AA-3FD3-588B-89E1-6710E4710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参考选题：基于</a:t>
            </a:r>
            <a:r>
              <a:rPr lang="en-US" altLang="zh-CN" dirty="0"/>
              <a:t>Rust</a:t>
            </a:r>
            <a:r>
              <a:rPr lang="zh-CN" altLang="en-US" dirty="0"/>
              <a:t>实现简单数据库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D8F71B-0BEA-FF96-7187-0AE22A00F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978" y="1173664"/>
            <a:ext cx="11361821" cy="5608800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/>
              <a:t>测试用例示例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测试用例</a:t>
            </a:r>
            <a:r>
              <a:rPr lang="en-US" altLang="zh-CN" dirty="0"/>
              <a:t>3</a:t>
            </a:r>
            <a:r>
              <a:rPr lang="zh-CN" altLang="en-US" dirty="0"/>
              <a:t>号</a:t>
            </a:r>
            <a:endParaRPr lang="en-US" altLang="zh-CN" dirty="0"/>
          </a:p>
          <a:p>
            <a:pPr lvl="2">
              <a:lnSpc>
                <a:spcPct val="110000"/>
              </a:lnSpc>
            </a:pPr>
            <a:r>
              <a:rPr lang="en-US" altLang="zh-CN" dirty="0"/>
              <a:t>CREATE TABLE plants (</a:t>
            </a:r>
          </a:p>
          <a:p>
            <a:pPr lvl="2">
              <a:lnSpc>
                <a:spcPct val="110000"/>
              </a:lnSpc>
            </a:pPr>
            <a:r>
              <a:rPr lang="en-US" altLang="zh-CN" dirty="0"/>
              <a:t>    id INT(32) PRIMARY KEY,</a:t>
            </a:r>
          </a:p>
          <a:p>
            <a:pPr lvl="2">
              <a:lnSpc>
                <a:spcPct val="110000"/>
              </a:lnSpc>
            </a:pPr>
            <a:r>
              <a:rPr lang="en-US" altLang="zh-CN" dirty="0"/>
              <a:t>    name VARCHAR(100) NOT NULL,</a:t>
            </a:r>
          </a:p>
          <a:p>
            <a:pPr lvl="2">
              <a:lnSpc>
                <a:spcPct val="110000"/>
              </a:lnSpc>
            </a:pPr>
            <a:r>
              <a:rPr lang="en-US" altLang="zh-CN" dirty="0"/>
              <a:t>    age INTEGER</a:t>
            </a:r>
          </a:p>
          <a:p>
            <a:pPr lvl="2">
              <a:lnSpc>
                <a:spcPct val="110000"/>
              </a:lnSpc>
            </a:pPr>
            <a:r>
              <a:rPr lang="en-US" altLang="zh-CN" dirty="0"/>
              <a:t>);</a:t>
            </a:r>
          </a:p>
          <a:p>
            <a:pPr lvl="2">
              <a:lnSpc>
                <a:spcPct val="110000"/>
              </a:lnSpc>
            </a:pPr>
            <a:endParaRPr lang="en-US" altLang="zh-CN" dirty="0"/>
          </a:p>
          <a:p>
            <a:pPr lvl="2">
              <a:lnSpc>
                <a:spcPct val="110000"/>
              </a:lnSpc>
            </a:pPr>
            <a:r>
              <a:rPr lang="en-US" altLang="zh-CN" dirty="0"/>
              <a:t>-- </a:t>
            </a:r>
            <a:r>
              <a:rPr lang="zh-CN" altLang="en-US" dirty="0"/>
              <a:t>插入数据</a:t>
            </a:r>
          </a:p>
          <a:p>
            <a:pPr lvl="2">
              <a:lnSpc>
                <a:spcPct val="110000"/>
              </a:lnSpc>
            </a:pPr>
            <a:r>
              <a:rPr lang="en-US" altLang="zh-CN" dirty="0"/>
              <a:t>INSERT INTO plants VALUES (1, "Tree", 25);</a:t>
            </a:r>
          </a:p>
          <a:p>
            <a:pPr lvl="2">
              <a:lnSpc>
                <a:spcPct val="110000"/>
              </a:lnSpc>
            </a:pPr>
            <a:r>
              <a:rPr lang="en-US" altLang="zh-CN" dirty="0"/>
              <a:t>INSERT INTO plants VALUES (2, "flower", 1);</a:t>
            </a:r>
          </a:p>
          <a:p>
            <a:pPr lvl="2">
              <a:lnSpc>
                <a:spcPct val="110000"/>
              </a:lnSpc>
            </a:pPr>
            <a:endParaRPr lang="en-US" altLang="zh-CN" dirty="0"/>
          </a:p>
          <a:p>
            <a:pPr lvl="2">
              <a:lnSpc>
                <a:spcPct val="110000"/>
              </a:lnSpc>
            </a:pPr>
            <a:r>
              <a:rPr lang="en-US" altLang="zh-CN" dirty="0"/>
              <a:t>/*</a:t>
            </a:r>
          </a:p>
          <a:p>
            <a:pPr lvl="2">
              <a:lnSpc>
                <a:spcPct val="110000"/>
              </a:lnSpc>
            </a:pPr>
            <a:r>
              <a:rPr lang="zh-CN" altLang="en-US" dirty="0"/>
              <a:t>查询表中年龄</a:t>
            </a:r>
          </a:p>
          <a:p>
            <a:pPr lvl="2">
              <a:lnSpc>
                <a:spcPct val="110000"/>
              </a:lnSpc>
            </a:pPr>
            <a:r>
              <a:rPr lang="zh-CN" altLang="en-US" dirty="0"/>
              <a:t>*</a:t>
            </a:r>
            <a:r>
              <a:rPr lang="en-US" altLang="zh-CN" dirty="0"/>
              <a:t>/</a:t>
            </a:r>
          </a:p>
          <a:p>
            <a:pPr lvl="2">
              <a:lnSpc>
                <a:spcPct val="110000"/>
              </a:lnSpc>
            </a:pPr>
            <a:r>
              <a:rPr lang="en-US" altLang="zh-CN" dirty="0"/>
              <a:t>SELECT age FROM plants;</a:t>
            </a:r>
            <a:endParaRPr lang="en-US" altLang="zh-CN" sz="2800" dirty="0"/>
          </a:p>
          <a:p>
            <a:pPr marL="228600" lvl="1">
              <a:lnSpc>
                <a:spcPct val="110000"/>
              </a:lnSpc>
              <a:spcBef>
                <a:spcPts val="1000"/>
              </a:spcBef>
            </a:pPr>
            <a:r>
              <a:rPr lang="zh-CN" altLang="en-US" sz="2800" dirty="0"/>
              <a:t>可在 </a:t>
            </a:r>
            <a:r>
              <a:rPr lang="en-US" altLang="zh-CN" sz="2800" dirty="0"/>
              <a:t>https://www.db-fiddle.com/ </a:t>
            </a:r>
            <a:r>
              <a:rPr lang="zh-CN" altLang="en-US" sz="2800" dirty="0"/>
              <a:t>在</a:t>
            </a:r>
            <a:r>
              <a:rPr lang="en-US" altLang="zh-CN" sz="2800" dirty="0"/>
              <a:t>DB FIDDEL</a:t>
            </a:r>
            <a:r>
              <a:rPr lang="zh-CN" altLang="en-US" sz="2800" dirty="0"/>
              <a:t>运行</a:t>
            </a:r>
            <a:r>
              <a:rPr lang="en-US" altLang="zh-CN" sz="2800" dirty="0" err="1"/>
              <a:t>sql</a:t>
            </a:r>
            <a:r>
              <a:rPr lang="zh-CN" altLang="en-US" sz="2800" dirty="0"/>
              <a:t>语句，点击</a:t>
            </a:r>
            <a:r>
              <a:rPr lang="en-US" altLang="zh-CN" sz="2800" dirty="0"/>
              <a:t>copy Markdown</a:t>
            </a:r>
            <a:r>
              <a:rPr lang="zh-CN" altLang="en-US" sz="2800" dirty="0"/>
              <a:t>查看数据表的正确格式。</a:t>
            </a:r>
            <a:r>
              <a:rPr lang="zh-CN" altLang="en-US" sz="3200" dirty="0"/>
              <a:t>若与</a:t>
            </a:r>
            <a:r>
              <a:rPr lang="en-US" altLang="zh-CN" sz="3200" dirty="0"/>
              <a:t>PPT</a:t>
            </a:r>
            <a:r>
              <a:rPr lang="zh-CN" altLang="en-US" sz="3200" dirty="0"/>
              <a:t>规则不一致，以</a:t>
            </a:r>
            <a:r>
              <a:rPr lang="en-US" altLang="zh-CN" sz="3200" dirty="0"/>
              <a:t>PPT</a:t>
            </a:r>
            <a:r>
              <a:rPr lang="zh-CN" altLang="en-US" sz="3200" dirty="0"/>
              <a:t>为准。</a:t>
            </a:r>
            <a:endParaRPr lang="en-US" altLang="zh-CN" dirty="0"/>
          </a:p>
          <a:p>
            <a:pPr marL="0" lvl="1" indent="0">
              <a:spcBef>
                <a:spcPts val="1000"/>
              </a:spcBef>
              <a:buNone/>
            </a:pPr>
            <a:endParaRPr lang="en-US" altLang="zh-CN" sz="28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DC64916-5CEE-3519-B092-86922ED8F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B207F-7F3A-7A4A-B84D-1A321134D85A}" type="slidenum">
              <a:rPr kumimoji="1" lang="zh-CN" altLang="en-US" smtClean="0"/>
              <a:t>13</a:t>
            </a:fld>
            <a:endParaRPr kumimoji="1"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506DAB7E-A30E-B66E-CD09-4EE1F8E03A84}"/>
              </a:ext>
            </a:extLst>
          </p:cNvPr>
          <p:cNvSpPr txBox="1">
            <a:spLocks/>
          </p:cNvSpPr>
          <p:nvPr/>
        </p:nvSpPr>
        <p:spPr>
          <a:xfrm>
            <a:off x="6725678" y="1173665"/>
            <a:ext cx="4920890" cy="51008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6464454-3AD4-EC9E-6413-ADC27887A7F9}"/>
              </a:ext>
            </a:extLst>
          </p:cNvPr>
          <p:cNvSpPr txBox="1"/>
          <p:nvPr/>
        </p:nvSpPr>
        <p:spPr>
          <a:xfrm>
            <a:off x="7635240" y="2536986"/>
            <a:ext cx="178705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测试结果：</a:t>
            </a:r>
            <a:endParaRPr lang="en-US" altLang="zh-CN" dirty="0"/>
          </a:p>
          <a:p>
            <a:r>
              <a:rPr lang="en-US" altLang="zh-CN" dirty="0"/>
              <a:t>| age |</a:t>
            </a:r>
          </a:p>
          <a:p>
            <a:r>
              <a:rPr lang="en-US" altLang="zh-CN" dirty="0"/>
              <a:t>| --- |</a:t>
            </a:r>
          </a:p>
          <a:p>
            <a:r>
              <a:rPr lang="en-US" altLang="zh-CN" dirty="0"/>
              <a:t>| 25  |</a:t>
            </a:r>
          </a:p>
          <a:p>
            <a:r>
              <a:rPr lang="en-US" altLang="zh-CN" dirty="0"/>
              <a:t>| 1   |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17324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8606C5-2588-4FB7-1353-A2CE1796E4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CFC538-E2A5-4FB6-C6F3-F0B05B39E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参考选题：基于</a:t>
            </a:r>
            <a:r>
              <a:rPr lang="en-US" altLang="zh-CN" dirty="0"/>
              <a:t>Rust</a:t>
            </a:r>
            <a:r>
              <a:rPr lang="zh-CN" altLang="en-US" dirty="0"/>
              <a:t>实现简单数据库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2F4158-FE7B-0A82-E63F-D4A0B728F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978" y="1173664"/>
            <a:ext cx="11361821" cy="5608800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/>
              <a:t>测试用例示例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测试用例</a:t>
            </a:r>
            <a:r>
              <a:rPr lang="en-US" altLang="zh-CN" dirty="0"/>
              <a:t>17</a:t>
            </a:r>
            <a:r>
              <a:rPr lang="zh-CN" altLang="en-US" dirty="0"/>
              <a:t>号</a:t>
            </a:r>
            <a:endParaRPr lang="en-US" altLang="zh-CN" dirty="0"/>
          </a:p>
          <a:p>
            <a:pPr lvl="2">
              <a:lnSpc>
                <a:spcPct val="110000"/>
              </a:lnSpc>
            </a:pPr>
            <a:r>
              <a:rPr lang="en-US" altLang="zh-CN" dirty="0"/>
              <a:t>CREATE TABLE books_test17 (</a:t>
            </a:r>
          </a:p>
          <a:p>
            <a:pPr lvl="2">
              <a:lnSpc>
                <a:spcPct val="110000"/>
              </a:lnSpc>
            </a:pPr>
            <a:r>
              <a:rPr lang="en-US" altLang="zh-CN" dirty="0"/>
              <a:t>    id INT(32) PRIMARY KEY,</a:t>
            </a:r>
          </a:p>
          <a:p>
            <a:pPr lvl="2">
              <a:lnSpc>
                <a:spcPct val="110000"/>
              </a:lnSpc>
            </a:pPr>
            <a:r>
              <a:rPr lang="en-US" altLang="zh-CN" dirty="0"/>
              <a:t>    name VARCHAR(100),</a:t>
            </a:r>
          </a:p>
          <a:p>
            <a:pPr lvl="2">
              <a:lnSpc>
                <a:spcPct val="110000"/>
              </a:lnSpc>
            </a:pPr>
            <a:r>
              <a:rPr lang="en-US" altLang="zh-CN" dirty="0"/>
              <a:t>    </a:t>
            </a:r>
            <a:r>
              <a:rPr lang="en-US" altLang="zh-CN" dirty="0" err="1"/>
              <a:t>left_num</a:t>
            </a:r>
            <a:r>
              <a:rPr lang="en-US" altLang="zh-CN" dirty="0"/>
              <a:t> INT(32),</a:t>
            </a:r>
          </a:p>
          <a:p>
            <a:pPr lvl="2">
              <a:lnSpc>
                <a:spcPct val="110000"/>
              </a:lnSpc>
            </a:pPr>
            <a:r>
              <a:rPr lang="en-US" altLang="zh-CN" dirty="0"/>
              <a:t>    </a:t>
            </a:r>
            <a:r>
              <a:rPr lang="en-US" altLang="zh-CN" dirty="0" err="1"/>
              <a:t>discription</a:t>
            </a:r>
            <a:r>
              <a:rPr lang="en-US" altLang="zh-CN" dirty="0"/>
              <a:t> VARCHAR(150),</a:t>
            </a:r>
          </a:p>
          <a:p>
            <a:pPr lvl="2">
              <a:lnSpc>
                <a:spcPct val="110000"/>
              </a:lnSpc>
            </a:pPr>
            <a:r>
              <a:rPr lang="en-US" altLang="zh-CN" dirty="0"/>
              <a:t>    price INT NOT NULL</a:t>
            </a:r>
          </a:p>
          <a:p>
            <a:pPr lvl="2">
              <a:lnSpc>
                <a:spcPct val="110000"/>
              </a:lnSpc>
            </a:pPr>
            <a:r>
              <a:rPr lang="en-US" altLang="zh-CN" dirty="0"/>
              <a:t>);</a:t>
            </a:r>
          </a:p>
          <a:p>
            <a:pPr lvl="2">
              <a:lnSpc>
                <a:spcPct val="110000"/>
              </a:lnSpc>
            </a:pPr>
            <a:endParaRPr lang="en-US" altLang="zh-CN" dirty="0"/>
          </a:p>
          <a:p>
            <a:pPr lvl="2">
              <a:lnSpc>
                <a:spcPct val="110000"/>
              </a:lnSpc>
            </a:pPr>
            <a:r>
              <a:rPr lang="en-US" altLang="zh-CN" dirty="0"/>
              <a:t>INSERT INTO books_test17 (id, name, </a:t>
            </a:r>
            <a:r>
              <a:rPr lang="en-US" altLang="zh-CN" dirty="0" err="1"/>
              <a:t>discription</a:t>
            </a:r>
            <a:r>
              <a:rPr lang="en-US" altLang="zh-CN" dirty="0"/>
              <a:t>, price)VALUES (1, "SETI", "Search for ET", 32);</a:t>
            </a:r>
          </a:p>
          <a:p>
            <a:pPr lvl="2">
              <a:lnSpc>
                <a:spcPct val="110000"/>
              </a:lnSpc>
            </a:pPr>
            <a:r>
              <a:rPr lang="en-US" altLang="zh-CN" dirty="0"/>
              <a:t>INSERT INTO books_test17 (</a:t>
            </a:r>
            <a:r>
              <a:rPr lang="en-US" altLang="zh-CN" dirty="0" err="1"/>
              <a:t>left_num</a:t>
            </a:r>
            <a:r>
              <a:rPr lang="en-US" altLang="zh-CN" dirty="0"/>
              <a:t>, id, name, price) VALUES (23, 1, "Rust Programing", 66);</a:t>
            </a:r>
          </a:p>
          <a:p>
            <a:pPr lvl="2">
              <a:lnSpc>
                <a:spcPct val="110000"/>
              </a:lnSpc>
            </a:pPr>
            <a:endParaRPr lang="en-US" altLang="zh-CN" dirty="0"/>
          </a:p>
          <a:p>
            <a:pPr lvl="2">
              <a:lnSpc>
                <a:spcPct val="110000"/>
              </a:lnSpc>
            </a:pPr>
            <a:r>
              <a:rPr lang="en-US" altLang="zh-CN" dirty="0"/>
              <a:t>SELECT * FROM books_test17;</a:t>
            </a:r>
            <a:endParaRPr lang="en-US" altLang="zh-CN" sz="2800" dirty="0"/>
          </a:p>
          <a:p>
            <a:pPr marL="228600" lvl="1">
              <a:lnSpc>
                <a:spcPct val="110000"/>
              </a:lnSpc>
              <a:spcBef>
                <a:spcPts val="1000"/>
              </a:spcBef>
            </a:pPr>
            <a:r>
              <a:rPr lang="zh-CN" altLang="en-US" sz="2800" dirty="0"/>
              <a:t>可在 </a:t>
            </a:r>
            <a:r>
              <a:rPr lang="en-US" altLang="zh-CN" sz="2800" dirty="0"/>
              <a:t>https://www.db-fiddle.com/ </a:t>
            </a:r>
            <a:r>
              <a:rPr lang="zh-CN" altLang="en-US" sz="2800" dirty="0"/>
              <a:t>在</a:t>
            </a:r>
            <a:r>
              <a:rPr lang="en-US" altLang="zh-CN" sz="2800" dirty="0"/>
              <a:t>DB FIDDEL</a:t>
            </a:r>
            <a:r>
              <a:rPr lang="zh-CN" altLang="en-US" sz="2800" dirty="0"/>
              <a:t>运行</a:t>
            </a:r>
            <a:r>
              <a:rPr lang="en-US" altLang="zh-CN" sz="2800" dirty="0" err="1"/>
              <a:t>sql</a:t>
            </a:r>
            <a:r>
              <a:rPr lang="zh-CN" altLang="en-US" sz="2800" dirty="0"/>
              <a:t>语句，点击</a:t>
            </a:r>
            <a:r>
              <a:rPr lang="en-US" altLang="zh-CN" sz="2800" dirty="0"/>
              <a:t>copy Markdown</a:t>
            </a:r>
            <a:r>
              <a:rPr lang="zh-CN" altLang="en-US" sz="2800" dirty="0"/>
              <a:t>查看数据表的正确格式。</a:t>
            </a:r>
            <a:r>
              <a:rPr lang="zh-CN" altLang="en-US" sz="3200" dirty="0"/>
              <a:t>若与</a:t>
            </a:r>
            <a:r>
              <a:rPr lang="en-US" altLang="zh-CN" sz="3200" dirty="0"/>
              <a:t>PPT</a:t>
            </a:r>
            <a:r>
              <a:rPr lang="zh-CN" altLang="en-US" sz="3200" dirty="0"/>
              <a:t>规则不一致，以</a:t>
            </a:r>
            <a:r>
              <a:rPr lang="en-US" altLang="zh-CN" sz="3200" dirty="0"/>
              <a:t>PPT</a:t>
            </a:r>
            <a:r>
              <a:rPr lang="zh-CN" altLang="en-US" sz="3200" dirty="0"/>
              <a:t>为准。</a:t>
            </a:r>
            <a:endParaRPr lang="en-US" altLang="zh-CN" dirty="0"/>
          </a:p>
          <a:p>
            <a:pPr marL="0" lvl="1" indent="0">
              <a:spcBef>
                <a:spcPts val="1000"/>
              </a:spcBef>
              <a:buNone/>
            </a:pPr>
            <a:endParaRPr lang="en-US" altLang="zh-CN" sz="28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68EFF25-54A3-D4C2-7A9E-B85EA0E3C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B207F-7F3A-7A4A-B84D-1A321134D85A}" type="slidenum">
              <a:rPr kumimoji="1" lang="zh-CN" altLang="en-US" smtClean="0"/>
              <a:t>14</a:t>
            </a:fld>
            <a:endParaRPr kumimoji="1"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65870D08-2816-FAA2-F4A9-FE8043000AFC}"/>
              </a:ext>
            </a:extLst>
          </p:cNvPr>
          <p:cNvSpPr txBox="1">
            <a:spLocks/>
          </p:cNvSpPr>
          <p:nvPr/>
        </p:nvSpPr>
        <p:spPr>
          <a:xfrm>
            <a:off x="6725678" y="1173665"/>
            <a:ext cx="4920890" cy="51008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FBF7D41-9444-2D8D-E8CB-FC1C08EDD3A1}"/>
              </a:ext>
            </a:extLst>
          </p:cNvPr>
          <p:cNvSpPr txBox="1"/>
          <p:nvPr/>
        </p:nvSpPr>
        <p:spPr>
          <a:xfrm>
            <a:off x="6983233" y="2600596"/>
            <a:ext cx="45567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测试结果：</a:t>
            </a:r>
            <a:endParaRPr lang="en-US" altLang="zh-CN" dirty="0"/>
          </a:p>
          <a:p>
            <a:r>
              <a:rPr lang="en-US" altLang="zh-CN" dirty="0"/>
              <a:t>Error: Duplicate entry '1' for key 'PRIMARY'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68737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BF8968-E929-EB68-7FB3-0BD4978CCB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BA028C-667F-8E90-25D2-8D3663B12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参考选题：</a:t>
            </a:r>
            <a:r>
              <a:rPr lang="zh-CN" altLang="en-US" dirty="0"/>
              <a:t>基于</a:t>
            </a:r>
            <a:r>
              <a:rPr lang="en-US" altLang="zh-CN" dirty="0"/>
              <a:t>Rust</a:t>
            </a:r>
            <a:r>
              <a:rPr lang="zh-CN" altLang="en-US" dirty="0"/>
              <a:t>实现简单数据库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BC524E-FACF-0863-3F21-C60DC0F49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978" y="1173664"/>
            <a:ext cx="11361821" cy="5100804"/>
          </a:xfrm>
        </p:spPr>
        <p:txBody>
          <a:bodyPr>
            <a:normAutofit/>
          </a:bodyPr>
          <a:lstStyle/>
          <a:p>
            <a:r>
              <a:rPr lang="zh-CN" altLang="en-US" dirty="0"/>
              <a:t>参考资料：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CMU 15445 https://15445.courses.cs.cmu.edu/fall2023/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Building a Simple DB in Rust https://johns.codes/blog/build-a-db/part01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B+ Tree Visualization https://www.cs.usfca.edu/~galles/visualization/BPlusTree.html</a:t>
            </a:r>
          </a:p>
          <a:p>
            <a:pPr marL="457200" lvl="1" indent="0">
              <a:buNone/>
            </a:pP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0" lvl="1" indent="0">
              <a:spcBef>
                <a:spcPts val="1000"/>
              </a:spcBef>
              <a:buNone/>
            </a:pPr>
            <a:endParaRPr lang="en-US" altLang="zh-CN" sz="28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83832C2-16D2-E722-B06A-44EF55C99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B207F-7F3A-7A4A-B84D-1A321134D85A}" type="slidenum">
              <a:rPr kumimoji="1" lang="zh-CN" altLang="en-US" smtClean="0"/>
              <a:t>15</a:t>
            </a:fld>
            <a:endParaRPr kumimoji="1" lang="zh-CN" altLang="en-US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89CEEEC3-913B-8295-E978-3FDE4483D747}"/>
              </a:ext>
            </a:extLst>
          </p:cNvPr>
          <p:cNvSpPr txBox="1">
            <a:spLocks/>
          </p:cNvSpPr>
          <p:nvPr/>
        </p:nvSpPr>
        <p:spPr>
          <a:xfrm>
            <a:off x="6725678" y="1173665"/>
            <a:ext cx="4920890" cy="51008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1776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581A16-0F3F-EE02-10FC-FF7DCA5C06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5C1A81-A167-DEB6-BF5C-9308CAE9B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参考选题：基于</a:t>
            </a:r>
            <a:r>
              <a:rPr lang="en-US" altLang="zh-CN" dirty="0"/>
              <a:t>Rust</a:t>
            </a:r>
            <a:r>
              <a:rPr lang="zh-CN" altLang="en-US" dirty="0"/>
              <a:t>实现简单数据库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2C4BD8-C320-3F21-4BDF-6FB5D0698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978" y="1173664"/>
            <a:ext cx="11361821" cy="5100804"/>
          </a:xfrm>
        </p:spPr>
        <p:txBody>
          <a:bodyPr>
            <a:normAutofit/>
          </a:bodyPr>
          <a:lstStyle/>
          <a:p>
            <a:r>
              <a:rPr lang="zh-CN" altLang="en-US" dirty="0"/>
              <a:t>本选题要求利用</a:t>
            </a:r>
            <a:r>
              <a:rPr lang="en-US" altLang="zh-CN" dirty="0"/>
              <a:t>Rust</a:t>
            </a:r>
            <a:r>
              <a:rPr lang="zh-CN" altLang="en-US" dirty="0"/>
              <a:t>实现一个简单的数据库。要求同学们实现的基础功能包括：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仅需实现基本的数据类型，包括</a:t>
            </a:r>
            <a:r>
              <a:rPr lang="en-US" altLang="zh-CN" dirty="0"/>
              <a:t>int</a:t>
            </a:r>
            <a:r>
              <a:rPr lang="zh-CN" altLang="en-US" dirty="0"/>
              <a:t>、</a:t>
            </a:r>
            <a:r>
              <a:rPr lang="en-US" altLang="zh-CN" dirty="0"/>
              <a:t>varchar</a:t>
            </a:r>
            <a:r>
              <a:rPr lang="zh-CN" altLang="en-US" dirty="0"/>
              <a:t>；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kumimoji="1" lang="zh-CN" altLang="en-US" dirty="0"/>
              <a:t>至少支持单行与多行注释、</a:t>
            </a:r>
            <a:r>
              <a:rPr kumimoji="1" lang="en-US" altLang="zh-CN" dirty="0"/>
              <a:t>select</a:t>
            </a:r>
            <a:r>
              <a:rPr kumimoji="1" lang="zh-CN" altLang="en-US" dirty="0"/>
              <a:t>、</a:t>
            </a:r>
            <a:r>
              <a:rPr kumimoji="1" lang="en-US" altLang="zh-CN" dirty="0"/>
              <a:t>insert</a:t>
            </a:r>
            <a:r>
              <a:rPr kumimoji="1" lang="zh-CN" altLang="en-US" dirty="0"/>
              <a:t>、</a:t>
            </a:r>
            <a:r>
              <a:rPr kumimoji="1" lang="en-US" altLang="zh-CN" dirty="0"/>
              <a:t>update</a:t>
            </a:r>
            <a:r>
              <a:rPr kumimoji="1" lang="zh-CN" altLang="en-US" dirty="0"/>
              <a:t>、</a:t>
            </a:r>
            <a:r>
              <a:rPr kumimoji="1" lang="en-US" altLang="zh-CN" dirty="0"/>
              <a:t>delete</a:t>
            </a:r>
            <a:r>
              <a:rPr kumimoji="1" lang="zh-CN" altLang="en-US" dirty="0"/>
              <a:t>增删改查和</a:t>
            </a:r>
            <a:r>
              <a:rPr kumimoji="1" lang="en-US" altLang="zh-CN" dirty="0"/>
              <a:t>create</a:t>
            </a:r>
            <a:r>
              <a:rPr kumimoji="1" lang="zh-CN" altLang="en-US" dirty="0"/>
              <a:t>、</a:t>
            </a:r>
            <a:r>
              <a:rPr kumimoji="1" lang="en-US" altLang="zh-CN" dirty="0"/>
              <a:t>drop</a:t>
            </a:r>
            <a:r>
              <a:rPr kumimoji="1" lang="zh-CN" altLang="en-US" dirty="0"/>
              <a:t>数据表等基本操作，所有表操作在仅一个默认</a:t>
            </a:r>
            <a:r>
              <a:rPr kumimoji="1" lang="en-US" altLang="zh-CN" dirty="0"/>
              <a:t>Database</a:t>
            </a:r>
            <a:r>
              <a:rPr kumimoji="1" lang="zh-CN" altLang="en-US" dirty="0"/>
              <a:t>中执行；</a:t>
            </a:r>
            <a:endParaRPr kumimoji="1"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kumimoji="1" lang="zh-CN" altLang="en-US" dirty="0"/>
              <a:t>持久化存储引擎，能够将数据存储在磁盘上；</a:t>
            </a:r>
            <a:endParaRPr kumimoji="1"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执行引擎，能够读入</a:t>
            </a:r>
            <a:r>
              <a:rPr lang="en-US" altLang="zh-CN" dirty="0"/>
              <a:t>SQL</a:t>
            </a:r>
            <a:r>
              <a:rPr lang="zh-CN" altLang="en-US" dirty="0"/>
              <a:t>语句并执行，返回表结果或报错信息。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其他拓展功能（至少一项）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E57A391-D959-4338-D0F5-76B31A562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B207F-7F3A-7A4A-B84D-1A321134D85A}" type="slidenum">
              <a:rPr kumimoji="1" lang="zh-CN" altLang="en-US" smtClean="0"/>
              <a:t>2</a:t>
            </a:fld>
            <a:endParaRPr kumimoji="1" lang="zh-CN" altLang="en-US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7CBB8FEB-E001-37E7-D3FE-039C72080749}"/>
              </a:ext>
            </a:extLst>
          </p:cNvPr>
          <p:cNvSpPr txBox="1">
            <a:spLocks/>
          </p:cNvSpPr>
          <p:nvPr/>
        </p:nvSpPr>
        <p:spPr>
          <a:xfrm>
            <a:off x="6725678" y="1173665"/>
            <a:ext cx="4920890" cy="51008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3210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053A60-49C6-0A71-38AB-A321EC93B6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82F7ED-4E21-271B-74AF-19D3E92CB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参考选题：基于</a:t>
            </a:r>
            <a:r>
              <a:rPr lang="en-US" altLang="zh-CN" dirty="0"/>
              <a:t>Rust</a:t>
            </a:r>
            <a:r>
              <a:rPr lang="zh-CN" altLang="en-US" dirty="0"/>
              <a:t>实现简单数据库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C69723F-5C5F-C2AC-E458-C717509958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2978" y="1173664"/>
                <a:ext cx="11361821" cy="5100804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zh-CN" altLang="en-US" dirty="0"/>
                  <a:t>评分标准（项目分数满分</a:t>
                </a:r>
                <a:r>
                  <a:rPr lang="en-US" altLang="zh-CN" dirty="0"/>
                  <a:t>100</a:t>
                </a:r>
                <a:r>
                  <a:rPr lang="zh-CN" altLang="en-US" dirty="0"/>
                  <a:t>分，详细赋分标准请看说明文档）：</a:t>
                </a:r>
                <a:endParaRPr lang="en-US" altLang="zh-CN" dirty="0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zh-CN" altLang="en-US" dirty="0"/>
                  <a:t>测试用例（</a:t>
                </a:r>
                <a:r>
                  <a:rPr lang="en-US" altLang="zh-CN" dirty="0"/>
                  <a:t>50</a:t>
                </a:r>
                <a:r>
                  <a:rPr lang="zh-CN" altLang="en-US" dirty="0"/>
                  <a:t>分）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获得分数 </a:t>
                </a:r>
                <a:r>
                  <a:rPr lang="en-US" altLang="zh-CN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zh-CN" altLang="en-US" dirty="0"/>
                          <m:t>通过测试用例数目</m:t>
                        </m:r>
                      </m:num>
                      <m:den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总</m:t>
                        </m:r>
                        <m:r>
                          <m:rPr>
                            <m:nor/>
                          </m:rPr>
                          <a:rPr lang="zh-CN" altLang="en-US" dirty="0"/>
                          <m:t>测试用例数目</m:t>
                        </m:r>
                      </m:den>
                    </m:f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n-US" altLang="zh-CN" dirty="0"/>
                  <a:t>50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zh-CN" altLang="en-US" dirty="0"/>
                  <a:t>现场报告（</a:t>
                </a:r>
                <a:r>
                  <a:rPr lang="en-US" altLang="zh-CN" dirty="0"/>
                  <a:t>30</a:t>
                </a:r>
                <a:r>
                  <a:rPr lang="zh-CN" altLang="en-US" dirty="0"/>
                  <a:t>分）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系统基础讲解（</a:t>
                </a:r>
                <a:r>
                  <a:rPr lang="en-US" altLang="zh-CN" dirty="0"/>
                  <a:t>10</a:t>
                </a:r>
                <a:r>
                  <a:rPr lang="zh-CN" altLang="en-US" dirty="0"/>
                  <a:t>分）：展示四个基础需求的核心代码与运行示例截图，说明系统架构及其实现方式，包括</a:t>
                </a:r>
                <a:r>
                  <a:rPr lang="en-US" altLang="zh-CN" dirty="0" err="1">
                    <a:solidFill>
                      <a:srgbClr val="FF0000"/>
                    </a:solidFill>
                  </a:rPr>
                  <a:t>sql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解析器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parser</a:t>
                </a:r>
                <a:r>
                  <a:rPr lang="zh-CN" altLang="en-US" dirty="0"/>
                  <a:t>、持久化存储模块等，体现系统使用了哪些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rust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特性</a:t>
                </a:r>
                <a:r>
                  <a:rPr lang="zh-CN" altLang="en-US" dirty="0"/>
                  <a:t>（所有权、生命周期、零成本抽象、智能指针、动态派发等），满足了哪些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质量属性</a:t>
                </a:r>
                <a:r>
                  <a:rPr lang="zh-CN" altLang="en-US" dirty="0"/>
                  <a:t>（易理解性、鲁棒性、可扩展性、可重用性、性能等），是否能通过</a:t>
                </a:r>
                <a:r>
                  <a:rPr lang="en-US" altLang="zh-CN" dirty="0"/>
                  <a:t>cargo test</a:t>
                </a:r>
                <a:r>
                  <a:rPr lang="zh-CN" altLang="en-US" dirty="0"/>
                  <a:t>测试系统；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特色功能讲解（</a:t>
                </a:r>
                <a:r>
                  <a:rPr lang="en-US" altLang="zh-CN" dirty="0"/>
                  <a:t>15</a:t>
                </a:r>
                <a:r>
                  <a:rPr lang="zh-CN" altLang="en-US" dirty="0"/>
                  <a:t>分）：基础需求之外的功能实现，包括但不限于实现了新数据类型、约束，或者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我们更鼓励</a:t>
                </a:r>
                <a:r>
                  <a:rPr lang="zh-CN" altLang="en-US" dirty="0"/>
                  <a:t>的基于</a:t>
                </a:r>
                <a:r>
                  <a:rPr lang="en-US" altLang="zh-CN" dirty="0"/>
                  <a:t>B+</a:t>
                </a:r>
                <a:r>
                  <a:rPr lang="zh-CN" altLang="en-US" dirty="0"/>
                  <a:t>树的存储引擎和查询优化、事务管理等。特色功能需要现场演示；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现场问答（</a:t>
                </a:r>
                <a:r>
                  <a:rPr lang="en-US" altLang="zh-CN" dirty="0"/>
                  <a:t>5</a:t>
                </a:r>
                <a:r>
                  <a:rPr lang="zh-CN" altLang="en-US" dirty="0"/>
                  <a:t>分）：</a:t>
                </a:r>
                <a:endParaRPr lang="en-US" altLang="zh-CN" dirty="0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zh-CN" altLang="en-US" dirty="0"/>
                  <a:t>代码质量与文档（</a:t>
                </a:r>
                <a:r>
                  <a:rPr lang="en-US" altLang="zh-CN" dirty="0"/>
                  <a:t>20</a:t>
                </a:r>
                <a:r>
                  <a:rPr lang="zh-CN" altLang="en-US" dirty="0"/>
                  <a:t>分）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代码可读性，必要注释，文档完整性，模块化设计</a:t>
                </a:r>
                <a:endParaRPr lang="en-US" altLang="zh-CN" dirty="0"/>
              </a:p>
              <a:p>
                <a:pPr lvl="1">
                  <a:buFont typeface="Wingdings" panose="05000000000000000000" pitchFamily="2" charset="2"/>
                  <a:buChar char="Ø"/>
                </a:pPr>
                <a:endParaRPr lang="en-US" altLang="zh-CN" dirty="0"/>
              </a:p>
              <a:p>
                <a:pPr marL="228600" lvl="1">
                  <a:spcBef>
                    <a:spcPts val="1000"/>
                  </a:spcBef>
                </a:pPr>
                <a:r>
                  <a:rPr lang="zh-CN" altLang="en-US" sz="2800" dirty="0"/>
                  <a:t>提交形式：项目源代码 </a:t>
                </a:r>
                <a:r>
                  <a:rPr lang="en-US" altLang="zh-CN" sz="2800" dirty="0"/>
                  <a:t>+ </a:t>
                </a:r>
                <a:r>
                  <a:rPr lang="zh-CN" altLang="en-US" sz="2800" dirty="0"/>
                  <a:t>项目文档 </a:t>
                </a:r>
                <a:r>
                  <a:rPr lang="en-US" altLang="zh-CN" sz="2800" dirty="0"/>
                  <a:t>+ </a:t>
                </a:r>
                <a:r>
                  <a:rPr lang="zh-CN" altLang="en-US" sz="2800" dirty="0"/>
                  <a:t>汇报</a:t>
                </a:r>
                <a:r>
                  <a:rPr lang="en-US" altLang="zh-CN" sz="2800" dirty="0"/>
                  <a:t>PPT</a:t>
                </a:r>
                <a:r>
                  <a:rPr lang="zh-CN" altLang="en-US" sz="2800" dirty="0"/>
                  <a:t> （以后续通知为准） </a:t>
                </a:r>
                <a:endParaRPr lang="en-US" altLang="zh-CN" sz="2800" dirty="0"/>
              </a:p>
              <a:p>
                <a:pPr marL="0" lvl="1" indent="0">
                  <a:spcBef>
                    <a:spcPts val="1000"/>
                  </a:spcBef>
                  <a:buNone/>
                </a:pPr>
                <a:endParaRPr lang="en-US" altLang="zh-CN" sz="28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C69723F-5C5F-C2AC-E458-C717509958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2978" y="1173664"/>
                <a:ext cx="11361821" cy="5100804"/>
              </a:xfrm>
              <a:blipFill>
                <a:blip r:embed="rId3"/>
                <a:stretch>
                  <a:fillRect l="-805" t="-2990" r="-14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9E090FA-C2EC-8BF8-0541-A0710AEF0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B207F-7F3A-7A4A-B84D-1A321134D85A}" type="slidenum">
              <a:rPr kumimoji="1" lang="zh-CN" altLang="en-US" smtClean="0"/>
              <a:t>3</a:t>
            </a:fld>
            <a:endParaRPr kumimoji="1" lang="zh-CN" altLang="en-US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7868259D-5C72-2A0A-A0D1-ECAE5877FD3B}"/>
              </a:ext>
            </a:extLst>
          </p:cNvPr>
          <p:cNvSpPr txBox="1">
            <a:spLocks/>
          </p:cNvSpPr>
          <p:nvPr/>
        </p:nvSpPr>
        <p:spPr>
          <a:xfrm>
            <a:off x="6725678" y="1173665"/>
            <a:ext cx="4920890" cy="51008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2716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C9838B-991F-1329-F0A9-F752EC2924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573E1-1F6B-0486-EFE9-6E52F3834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参考选题：基于</a:t>
            </a:r>
            <a:r>
              <a:rPr lang="en-US" altLang="zh-CN" dirty="0"/>
              <a:t>Rust</a:t>
            </a:r>
            <a:r>
              <a:rPr lang="zh-CN" altLang="en-US" dirty="0"/>
              <a:t>实现简单数据库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D50693-5435-FB81-543F-5454A378A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978" y="1173664"/>
            <a:ext cx="11361821" cy="5100804"/>
          </a:xfrm>
        </p:spPr>
        <p:txBody>
          <a:bodyPr>
            <a:normAutofit/>
          </a:bodyPr>
          <a:lstStyle/>
          <a:p>
            <a:r>
              <a:rPr lang="zh-CN" altLang="en-US" dirty="0"/>
              <a:t>评分标准（项目分数满分</a:t>
            </a:r>
            <a:r>
              <a:rPr lang="en-US" altLang="zh-CN" dirty="0"/>
              <a:t>100</a:t>
            </a:r>
            <a:r>
              <a:rPr lang="zh-CN" altLang="en-US"/>
              <a:t>分，详细赋分标准请看说明文档）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其他标准</a:t>
            </a:r>
            <a:endParaRPr lang="en-US" altLang="zh-CN" dirty="0"/>
          </a:p>
          <a:p>
            <a:pPr lvl="2"/>
            <a:r>
              <a:rPr lang="zh-CN" altLang="en-US" dirty="0"/>
              <a:t>若系统的基础功能没有完成，特色功能的分数会扣 </a:t>
            </a:r>
            <a:r>
              <a:rPr lang="en-US" altLang="zh-CN" dirty="0"/>
              <a:t>5-15</a:t>
            </a:r>
            <a:r>
              <a:rPr lang="zh-CN" altLang="en-US" dirty="0"/>
              <a:t>分；</a:t>
            </a:r>
            <a:endParaRPr lang="en-US" altLang="zh-CN" dirty="0"/>
          </a:p>
          <a:p>
            <a:pPr lvl="2"/>
            <a:r>
              <a:rPr lang="zh-CN" altLang="en-US" dirty="0"/>
              <a:t>系统可以借鉴已有的</a:t>
            </a:r>
            <a:r>
              <a:rPr lang="en-US" altLang="zh-CN" dirty="0"/>
              <a:t>Rust</a:t>
            </a:r>
            <a:r>
              <a:rPr lang="zh-CN" altLang="en-US" dirty="0"/>
              <a:t>开源项目，但必须确保与原项目有</a:t>
            </a:r>
            <a:r>
              <a:rPr lang="zh-CN" altLang="en-US" dirty="0">
                <a:solidFill>
                  <a:srgbClr val="FF0000"/>
                </a:solidFill>
              </a:rPr>
              <a:t>极大的区分</a:t>
            </a:r>
            <a:r>
              <a:rPr lang="zh-CN" altLang="en-US" dirty="0"/>
              <a:t>，相应的要求会在现有评分标准的特色功能上提高，即基础功能的分数将全部划归到特色功能中，基础功能不再需要汇报，改为仅特色功能占</a:t>
            </a:r>
            <a:r>
              <a:rPr lang="en-US" altLang="zh-CN" dirty="0"/>
              <a:t>25</a:t>
            </a:r>
            <a:r>
              <a:rPr lang="zh-CN" altLang="en-US" dirty="0"/>
              <a:t>分，赋分梯度改为</a:t>
            </a:r>
            <a:r>
              <a:rPr lang="en-US" altLang="zh-CN" dirty="0"/>
              <a:t>18</a:t>
            </a:r>
            <a:r>
              <a:rPr lang="zh-CN" altLang="en-US" dirty="0"/>
              <a:t>分</a:t>
            </a:r>
            <a:r>
              <a:rPr lang="en-US" altLang="zh-CN" dirty="0"/>
              <a:t>-25</a:t>
            </a:r>
            <a:r>
              <a:rPr lang="zh-CN" altLang="en-US" dirty="0"/>
              <a:t>分，</a:t>
            </a:r>
            <a:r>
              <a:rPr lang="en-US" altLang="zh-CN" dirty="0"/>
              <a:t>9</a:t>
            </a:r>
            <a:r>
              <a:rPr lang="zh-CN" altLang="en-US" dirty="0"/>
              <a:t>分</a:t>
            </a:r>
            <a:r>
              <a:rPr lang="en-US" altLang="zh-CN" dirty="0"/>
              <a:t>-17</a:t>
            </a:r>
            <a:r>
              <a:rPr lang="zh-CN" altLang="en-US" dirty="0"/>
              <a:t>分，</a:t>
            </a:r>
            <a:r>
              <a:rPr lang="en-US" altLang="zh-CN" dirty="0"/>
              <a:t>0</a:t>
            </a:r>
            <a:r>
              <a:rPr lang="zh-CN" altLang="en-US" dirty="0"/>
              <a:t>分</a:t>
            </a:r>
            <a:r>
              <a:rPr lang="en-US" altLang="zh-CN" dirty="0"/>
              <a:t>-8</a:t>
            </a:r>
            <a:r>
              <a:rPr lang="zh-CN" altLang="en-US" dirty="0"/>
              <a:t>分三档。不可借助闭源项目。借鉴的项目</a:t>
            </a:r>
            <a:r>
              <a:rPr lang="zh-CN" altLang="en-US" dirty="0">
                <a:solidFill>
                  <a:srgbClr val="FF0000"/>
                </a:solidFill>
              </a:rPr>
              <a:t>必须给出对应开源项目网址</a:t>
            </a:r>
            <a:r>
              <a:rPr lang="zh-CN" altLang="en-US" dirty="0"/>
              <a:t>。项目源码会进行抄袭检测，若存在抄袭或严重欺瞒，</a:t>
            </a:r>
            <a:r>
              <a:rPr lang="zh-CN" altLang="en-US" dirty="0">
                <a:solidFill>
                  <a:srgbClr val="FF0000"/>
                </a:solidFill>
              </a:rPr>
              <a:t>按项目总分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  <a:r>
              <a:rPr lang="zh-CN" altLang="en-US" dirty="0">
                <a:solidFill>
                  <a:srgbClr val="FF0000"/>
                </a:solidFill>
              </a:rPr>
              <a:t>分处理</a:t>
            </a:r>
            <a:r>
              <a:rPr lang="zh-CN" altLang="en-US" dirty="0"/>
              <a:t>。</a:t>
            </a:r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marL="0" lvl="1" indent="0">
              <a:spcBef>
                <a:spcPts val="1000"/>
              </a:spcBef>
              <a:buNone/>
            </a:pPr>
            <a:endParaRPr lang="en-US" altLang="zh-CN" sz="28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08B1A69-83FA-848A-1802-64322E202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B207F-7F3A-7A4A-B84D-1A321134D85A}" type="slidenum">
              <a:rPr kumimoji="1" lang="zh-CN" altLang="en-US" smtClean="0"/>
              <a:t>4</a:t>
            </a:fld>
            <a:endParaRPr kumimoji="1" lang="zh-CN" altLang="en-US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1E339679-025E-278E-5D16-BF2CACE7407C}"/>
              </a:ext>
            </a:extLst>
          </p:cNvPr>
          <p:cNvSpPr txBox="1">
            <a:spLocks/>
          </p:cNvSpPr>
          <p:nvPr/>
        </p:nvSpPr>
        <p:spPr>
          <a:xfrm>
            <a:off x="6725678" y="1173665"/>
            <a:ext cx="4920890" cy="51008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8698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25925B-F083-D9C9-F264-225F2E9B2D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1D6247-D8B1-4C2B-5637-186F566DF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参考选题：基于</a:t>
            </a:r>
            <a:r>
              <a:rPr lang="en-US" altLang="zh-CN" dirty="0"/>
              <a:t>Rust</a:t>
            </a:r>
            <a:r>
              <a:rPr lang="zh-CN" altLang="en-US" dirty="0"/>
              <a:t>实现简单数据库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B955BD-2E21-9C89-6979-DBB5AAE78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978" y="1173664"/>
            <a:ext cx="11361821" cy="5608800"/>
          </a:xfrm>
        </p:spPr>
        <p:txBody>
          <a:bodyPr>
            <a:normAutofit/>
          </a:bodyPr>
          <a:lstStyle/>
          <a:p>
            <a:r>
              <a:rPr lang="zh-CN" altLang="en-US" dirty="0"/>
              <a:t>基础需求细节：输入输出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接口</a:t>
            </a:r>
            <a:endParaRPr lang="en-US" altLang="zh-CN" dirty="0"/>
          </a:p>
          <a:p>
            <a:pPr lvl="2"/>
            <a:r>
              <a:rPr lang="zh-CN" altLang="en-US" dirty="0"/>
              <a:t>请允许且仅允许系统输入单个参数，为</a:t>
            </a:r>
            <a:r>
              <a:rPr lang="zh-CN" altLang="en-US" dirty="0">
                <a:solidFill>
                  <a:srgbClr val="FF0000"/>
                </a:solidFill>
              </a:rPr>
              <a:t>内含</a:t>
            </a:r>
            <a:r>
              <a:rPr lang="en-US" altLang="zh-CN" dirty="0" err="1">
                <a:solidFill>
                  <a:srgbClr val="FF0000"/>
                </a:solidFill>
              </a:rPr>
              <a:t>sql</a:t>
            </a:r>
            <a:r>
              <a:rPr lang="zh-CN" altLang="en-US" dirty="0">
                <a:solidFill>
                  <a:srgbClr val="FF0000"/>
                </a:solidFill>
              </a:rPr>
              <a:t>的</a:t>
            </a:r>
            <a:r>
              <a:rPr lang="en-US" altLang="zh-CN" dirty="0">
                <a:solidFill>
                  <a:srgbClr val="FF0000"/>
                </a:solidFill>
              </a:rPr>
              <a:t>txt</a:t>
            </a:r>
            <a:r>
              <a:rPr lang="zh-CN" altLang="en-US" dirty="0">
                <a:solidFill>
                  <a:srgbClr val="FF0000"/>
                </a:solidFill>
              </a:rPr>
              <a:t>文件路径</a:t>
            </a:r>
            <a:r>
              <a:rPr lang="zh-CN" altLang="en-US" dirty="0"/>
              <a:t>，以</a:t>
            </a:r>
            <a:r>
              <a:rPr lang="en-US" altLang="zh-CN" dirty="0"/>
              <a:t>std::env::</a:t>
            </a:r>
            <a:r>
              <a:rPr lang="en-US" altLang="zh-CN" dirty="0" err="1"/>
              <a:t>args</a:t>
            </a:r>
            <a:r>
              <a:rPr lang="en-US" altLang="zh-CN" dirty="0"/>
              <a:t>().collect()</a:t>
            </a:r>
            <a:r>
              <a:rPr lang="zh-CN" altLang="en-US" dirty="0"/>
              <a:t>来接收，测试时将从命令终端传入</a:t>
            </a:r>
            <a:r>
              <a:rPr lang="zh-CN" altLang="en-US" dirty="0">
                <a:solidFill>
                  <a:srgbClr val="FF0000"/>
                </a:solidFill>
              </a:rPr>
              <a:t>包含</a:t>
            </a:r>
            <a:r>
              <a:rPr lang="en-US" altLang="zh-CN" dirty="0" err="1">
                <a:solidFill>
                  <a:srgbClr val="FF0000"/>
                </a:solidFill>
              </a:rPr>
              <a:t>sql</a:t>
            </a:r>
            <a:r>
              <a:rPr lang="zh-CN" altLang="en-US" dirty="0">
                <a:solidFill>
                  <a:srgbClr val="FF0000"/>
                </a:solidFill>
              </a:rPr>
              <a:t>语句的</a:t>
            </a:r>
            <a:r>
              <a:rPr lang="en-US" altLang="zh-CN" dirty="0">
                <a:solidFill>
                  <a:srgbClr val="FF0000"/>
                </a:solidFill>
              </a:rPr>
              <a:t>txt</a:t>
            </a:r>
            <a:r>
              <a:rPr lang="zh-CN" altLang="en-US" dirty="0">
                <a:solidFill>
                  <a:srgbClr val="FF0000"/>
                </a:solidFill>
              </a:rPr>
              <a:t>文件</a:t>
            </a:r>
            <a:r>
              <a:rPr lang="zh-CN" altLang="en-US" dirty="0"/>
              <a:t>；</a:t>
            </a:r>
            <a:endParaRPr lang="en-US" altLang="zh-CN" dirty="0"/>
          </a:p>
          <a:p>
            <a:pPr lvl="2"/>
            <a:r>
              <a:rPr lang="zh-CN" altLang="en-US" dirty="0"/>
              <a:t>系统输出查询结果时，使用</a:t>
            </a:r>
            <a:r>
              <a:rPr lang="en-US" altLang="zh-CN" dirty="0"/>
              <a:t>print!()</a:t>
            </a:r>
            <a:r>
              <a:rPr lang="zh-CN" altLang="en-US" dirty="0"/>
              <a:t>宏将结果输出在终端。</a:t>
            </a:r>
            <a:endParaRPr lang="en-US" altLang="zh-CN" dirty="0"/>
          </a:p>
          <a:p>
            <a:pPr lvl="2"/>
            <a:r>
              <a:rPr lang="zh-CN" altLang="en-US" dirty="0"/>
              <a:t>示例终端输入：</a:t>
            </a:r>
            <a:r>
              <a:rPr lang="en-US" altLang="zh-CN" dirty="0"/>
              <a:t>./simple/target/release/</a:t>
            </a:r>
            <a:r>
              <a:rPr lang="en-US" altLang="zh-CN" dirty="0" err="1"/>
              <a:t>simple_db</a:t>
            </a:r>
            <a:r>
              <a:rPr lang="en-US" altLang="zh-CN" dirty="0"/>
              <a:t> ./tests/12/input.txt</a:t>
            </a:r>
          </a:p>
          <a:p>
            <a:pPr lvl="2"/>
            <a:r>
              <a:rPr lang="zh-CN" altLang="en-US" dirty="0"/>
              <a:t>示例终端输出：</a:t>
            </a:r>
            <a:r>
              <a:rPr lang="en-US" altLang="zh-CN" dirty="0"/>
              <a:t>| 1 + 2 |\n| ----- |\n| 3     |</a:t>
            </a:r>
          </a:p>
          <a:p>
            <a:pPr lvl="2"/>
            <a:r>
              <a:rPr lang="zh-CN" altLang="en-US" dirty="0"/>
              <a:t>提交项目时，项目名请命名为</a:t>
            </a:r>
            <a:r>
              <a:rPr lang="en-US" altLang="zh-CN" dirty="0" err="1"/>
              <a:t>simple_db</a:t>
            </a:r>
            <a:r>
              <a:rPr lang="zh-CN" altLang="en-US" dirty="0"/>
              <a:t>，注意</a:t>
            </a:r>
            <a:r>
              <a:rPr lang="en-US" altLang="zh-CN" dirty="0" err="1"/>
              <a:t>Cargo.toml</a:t>
            </a:r>
            <a:r>
              <a:rPr lang="zh-CN" altLang="en-US" dirty="0"/>
              <a:t>中也是</a:t>
            </a:r>
            <a:r>
              <a:rPr lang="en-US" altLang="zh-CN" dirty="0" err="1"/>
              <a:t>simple_db</a:t>
            </a:r>
            <a:r>
              <a:rPr lang="zh-CN" altLang="en-US" dirty="0"/>
              <a:t>，请先行编译</a:t>
            </a:r>
            <a:r>
              <a:rPr lang="en-US" altLang="zh-CN" dirty="0"/>
              <a:t>cargo build –release</a:t>
            </a:r>
            <a:r>
              <a:rPr lang="zh-CN" altLang="en-US" dirty="0"/>
              <a:t>，然后在</a:t>
            </a:r>
            <a:r>
              <a:rPr lang="en-US" altLang="zh-CN" dirty="0"/>
              <a:t>target</a:t>
            </a:r>
            <a:r>
              <a:rPr lang="zh-CN" altLang="en-US" dirty="0"/>
              <a:t>下仅保留</a:t>
            </a:r>
            <a:r>
              <a:rPr lang="en-US" altLang="zh-CN" dirty="0"/>
              <a:t>/target/release/</a:t>
            </a:r>
            <a:r>
              <a:rPr lang="en-US" altLang="zh-CN" dirty="0" err="1"/>
              <a:t>simple_db</a:t>
            </a:r>
            <a:r>
              <a:rPr lang="zh-CN" altLang="en-US" dirty="0"/>
              <a:t>文件</a:t>
            </a:r>
            <a:endParaRPr lang="en-US" altLang="zh-CN" dirty="0"/>
          </a:p>
          <a:p>
            <a:pPr lvl="2"/>
            <a:r>
              <a:rPr lang="zh-CN" altLang="en-US" dirty="0"/>
              <a:t>提交项目的压缩包</a:t>
            </a:r>
            <a:r>
              <a:rPr lang="en-US" altLang="zh-CN" dirty="0"/>
              <a:t>submit.zip</a:t>
            </a:r>
            <a:r>
              <a:rPr lang="zh-CN" altLang="en-US" dirty="0"/>
              <a:t>最好在</a:t>
            </a:r>
            <a:r>
              <a:rPr lang="en-US" altLang="zh-CN" dirty="0" err="1"/>
              <a:t>linux</a:t>
            </a:r>
            <a:r>
              <a:rPr lang="zh-CN" altLang="en-US" dirty="0"/>
              <a:t>环境下使用</a:t>
            </a:r>
            <a:r>
              <a:rPr lang="en-US" altLang="zh-CN" dirty="0"/>
              <a:t>zip</a:t>
            </a:r>
            <a:r>
              <a:rPr lang="zh-CN" altLang="en-US" dirty="0"/>
              <a:t>命令生成，要保证解压后即为</a:t>
            </a:r>
            <a:r>
              <a:rPr lang="en-US" altLang="zh-CN" dirty="0" err="1"/>
              <a:t>simple_db</a:t>
            </a:r>
            <a:r>
              <a:rPr lang="zh-CN" altLang="en-US" dirty="0"/>
              <a:t>目录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0" lvl="1" indent="0">
              <a:spcBef>
                <a:spcPts val="1000"/>
              </a:spcBef>
              <a:buNone/>
            </a:pPr>
            <a:endParaRPr lang="en-US" altLang="zh-CN" sz="28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1006E80-1E47-3ADE-5F09-06636B8D5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B207F-7F3A-7A4A-B84D-1A321134D85A}" type="slidenum">
              <a:rPr kumimoji="1" lang="zh-CN" altLang="en-US" smtClean="0"/>
              <a:t>5</a:t>
            </a:fld>
            <a:endParaRPr kumimoji="1"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2654AEBC-DF02-3F8A-021F-EAE172478A73}"/>
              </a:ext>
            </a:extLst>
          </p:cNvPr>
          <p:cNvSpPr txBox="1">
            <a:spLocks/>
          </p:cNvSpPr>
          <p:nvPr/>
        </p:nvSpPr>
        <p:spPr>
          <a:xfrm>
            <a:off x="6725678" y="1173665"/>
            <a:ext cx="4920890" cy="51008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934C066-6D8E-B733-B7A6-90D3074E07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2032" y="5340185"/>
            <a:ext cx="7247003" cy="1130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235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BAD01C-8162-2C7E-2787-66A0B1E75F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CFFF74-55BC-9F4F-981F-78B351CEC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参考选题：基于</a:t>
            </a:r>
            <a:r>
              <a:rPr lang="en-US" altLang="zh-CN" dirty="0"/>
              <a:t>Rust</a:t>
            </a:r>
            <a:r>
              <a:rPr lang="zh-CN" altLang="en-US" dirty="0"/>
              <a:t>实现简单数据库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5F5E85-22DF-15AE-245B-6A769D086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978" y="1173664"/>
            <a:ext cx="11361821" cy="5608800"/>
          </a:xfrm>
        </p:spPr>
        <p:txBody>
          <a:bodyPr>
            <a:normAutofit/>
          </a:bodyPr>
          <a:lstStyle/>
          <a:p>
            <a:r>
              <a:rPr lang="zh-CN" altLang="en-US" dirty="0"/>
              <a:t>基础需求细节：输入输出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输出</a:t>
            </a:r>
            <a:endParaRPr lang="en-US" altLang="zh-CN" dirty="0"/>
          </a:p>
          <a:p>
            <a:pPr lvl="2">
              <a:lnSpc>
                <a:spcPct val="110000"/>
              </a:lnSpc>
            </a:pPr>
            <a:r>
              <a:rPr lang="zh-CN" altLang="en-US" dirty="0"/>
              <a:t>为了避免格式的不统一，请在输出结果到终端时，都用以下的统一样式。需要注意的是，所有字段在表单元格中，列中最长字段距离左右边界各</a:t>
            </a:r>
            <a:r>
              <a:rPr lang="en-US" altLang="zh-CN" dirty="0"/>
              <a:t>1</a:t>
            </a:r>
            <a:r>
              <a:rPr lang="zh-CN" altLang="en-US" dirty="0"/>
              <a:t>个空格，其他字段与最长字段向左对齐。每个单元格左右边界相距至少五个空格，若最长字段小于</a:t>
            </a:r>
            <a:r>
              <a:rPr lang="en-US" altLang="zh-CN" dirty="0"/>
              <a:t>3</a:t>
            </a:r>
            <a:r>
              <a:rPr lang="zh-CN" altLang="en-US" dirty="0"/>
              <a:t>，则也向左对齐，空余用空格补足：</a:t>
            </a:r>
            <a:endParaRPr lang="en-US" altLang="zh-CN" dirty="0"/>
          </a:p>
          <a:p>
            <a:pPr lvl="2">
              <a:lnSpc>
                <a:spcPct val="110000"/>
              </a:lnSpc>
            </a:pPr>
            <a:endParaRPr lang="en-US" altLang="zh-CN" dirty="0"/>
          </a:p>
          <a:p>
            <a:pPr lvl="2">
              <a:lnSpc>
                <a:spcPct val="110000"/>
              </a:lnSpc>
            </a:pPr>
            <a:endParaRPr lang="en-US" altLang="zh-CN" dirty="0"/>
          </a:p>
          <a:p>
            <a:pPr lvl="2">
              <a:lnSpc>
                <a:spcPct val="110000"/>
              </a:lnSpc>
            </a:pPr>
            <a:endParaRPr lang="en-US" altLang="zh-CN" dirty="0"/>
          </a:p>
          <a:p>
            <a:pPr lvl="2">
              <a:lnSpc>
                <a:spcPct val="110000"/>
              </a:lnSpc>
            </a:pPr>
            <a:endParaRPr lang="en-US" altLang="zh-CN" dirty="0"/>
          </a:p>
          <a:p>
            <a:pPr lvl="2">
              <a:lnSpc>
                <a:spcPct val="110000"/>
              </a:lnSpc>
            </a:pPr>
            <a:r>
              <a:rPr lang="zh-CN" altLang="en-US" dirty="0"/>
              <a:t>可在 </a:t>
            </a:r>
            <a:r>
              <a:rPr lang="en-US" altLang="zh-CN" dirty="0"/>
              <a:t>https://www.db-fiddle.com/ </a:t>
            </a:r>
            <a:r>
              <a:rPr lang="zh-CN" altLang="en-US" dirty="0"/>
              <a:t>在</a:t>
            </a:r>
            <a:r>
              <a:rPr lang="en-US" altLang="zh-CN" dirty="0"/>
              <a:t>DB FIDDEL</a:t>
            </a:r>
            <a:r>
              <a:rPr lang="zh-CN" altLang="en-US" dirty="0"/>
              <a:t>运行</a:t>
            </a:r>
            <a:r>
              <a:rPr lang="en-US" altLang="zh-CN" dirty="0" err="1"/>
              <a:t>sql</a:t>
            </a:r>
            <a:r>
              <a:rPr lang="zh-CN" altLang="en-US" dirty="0"/>
              <a:t>语句，点击</a:t>
            </a:r>
            <a:r>
              <a:rPr lang="en-US" altLang="zh-CN" dirty="0"/>
              <a:t>copy Markdown</a:t>
            </a:r>
            <a:r>
              <a:rPr lang="zh-CN" altLang="en-US" dirty="0"/>
              <a:t>查看数据表的正确格式。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0" lvl="1" indent="0">
              <a:spcBef>
                <a:spcPts val="1000"/>
              </a:spcBef>
              <a:buNone/>
            </a:pPr>
            <a:endParaRPr lang="en-US" altLang="zh-CN" sz="28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7F4425-239A-0FF9-9E57-EFB38A6F8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B207F-7F3A-7A4A-B84D-1A321134D85A}" type="slidenum">
              <a:rPr kumimoji="1" lang="zh-CN" altLang="en-US" smtClean="0"/>
              <a:t>6</a:t>
            </a:fld>
            <a:endParaRPr kumimoji="1"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436E3EC2-FAFD-3960-E9C7-5F60569BE34A}"/>
              </a:ext>
            </a:extLst>
          </p:cNvPr>
          <p:cNvSpPr txBox="1">
            <a:spLocks/>
          </p:cNvSpPr>
          <p:nvPr/>
        </p:nvSpPr>
        <p:spPr>
          <a:xfrm>
            <a:off x="6725678" y="1173665"/>
            <a:ext cx="4920890" cy="51008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C75140E-FD38-7603-561E-A127B962DA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8146" y="3724067"/>
            <a:ext cx="2984512" cy="1348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835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0D80D2-2DF9-BDBD-9E5E-5146C0398E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3D72AB-FB34-1791-7C65-05CA43903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参考选题：基于</a:t>
            </a:r>
            <a:r>
              <a:rPr lang="en-US" altLang="zh-CN" dirty="0"/>
              <a:t>Rust</a:t>
            </a:r>
            <a:r>
              <a:rPr lang="zh-CN" altLang="en-US" dirty="0"/>
              <a:t>实现简单数据库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D01064-99B4-30CD-7BB5-2775C0845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978" y="1173664"/>
            <a:ext cx="11361821" cy="5608800"/>
          </a:xfrm>
        </p:spPr>
        <p:txBody>
          <a:bodyPr>
            <a:normAutofit/>
          </a:bodyPr>
          <a:lstStyle/>
          <a:p>
            <a:r>
              <a:rPr lang="zh-CN" altLang="en-US" dirty="0"/>
              <a:t>基础需求细节：输入输出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输出</a:t>
            </a:r>
            <a:endParaRPr lang="en-US" altLang="zh-CN" dirty="0"/>
          </a:p>
          <a:p>
            <a:pPr lvl="2">
              <a:lnSpc>
                <a:spcPct val="110000"/>
              </a:lnSpc>
            </a:pPr>
            <a:r>
              <a:rPr lang="zh-CN" altLang="en-US" dirty="0"/>
              <a:t>如果执行输入语句时有</a:t>
            </a:r>
            <a:r>
              <a:rPr lang="en-US" altLang="zh-CN" dirty="0"/>
              <a:t>SELECT</a:t>
            </a:r>
            <a:r>
              <a:rPr lang="zh-CN" altLang="en-US" dirty="0"/>
              <a:t>语句输出为空，则不输出任何消息；但如果函数</a:t>
            </a:r>
            <a:r>
              <a:rPr lang="en-US" altLang="zh-CN" dirty="0" err="1"/>
              <a:t>execute_sql</a:t>
            </a:r>
            <a:r>
              <a:rPr lang="zh-CN" altLang="en-US" dirty="0"/>
              <a:t>执行所有</a:t>
            </a:r>
            <a:r>
              <a:rPr lang="en-US" altLang="zh-CN" dirty="0" err="1"/>
              <a:t>sql</a:t>
            </a:r>
            <a:r>
              <a:rPr lang="zh-CN" altLang="en-US" dirty="0"/>
              <a:t>语句后，发现结果仍为空，则打印“</a:t>
            </a:r>
            <a:r>
              <a:rPr lang="en-US" altLang="zh-CN" dirty="0"/>
              <a:t>There are no results to be displayed.</a:t>
            </a:r>
            <a:r>
              <a:rPr lang="zh-CN" altLang="en-US" dirty="0"/>
              <a:t>”到终端。</a:t>
            </a:r>
            <a:endParaRPr lang="en-US" altLang="zh-CN" dirty="0"/>
          </a:p>
          <a:p>
            <a:pPr lvl="2">
              <a:lnSpc>
                <a:spcPct val="110000"/>
              </a:lnSpc>
            </a:pPr>
            <a:r>
              <a:rPr lang="zh-CN" altLang="en-US" dirty="0"/>
              <a:t>如果字段为空（</a:t>
            </a:r>
            <a:r>
              <a:rPr lang="en-US" altLang="zh-CN" dirty="0"/>
              <a:t>null</a:t>
            </a:r>
            <a:r>
              <a:rPr lang="zh-CN" altLang="en-US" dirty="0"/>
              <a:t>），全部以空格补齐。</a:t>
            </a:r>
            <a:endParaRPr lang="en-US" altLang="zh-CN" dirty="0"/>
          </a:p>
          <a:p>
            <a:pPr lvl="2">
              <a:lnSpc>
                <a:spcPct val="110000"/>
              </a:lnSpc>
            </a:pPr>
            <a:r>
              <a:rPr lang="zh-CN" altLang="en-US" dirty="0"/>
              <a:t>连续输出两次表格时，表格与表格之间要间隔一行。</a:t>
            </a:r>
            <a:endParaRPr lang="en-US" altLang="zh-CN" dirty="0"/>
          </a:p>
          <a:p>
            <a:pPr lvl="2">
              <a:lnSpc>
                <a:spcPct val="110000"/>
              </a:lnSpc>
            </a:pPr>
            <a:r>
              <a:rPr lang="zh-CN" altLang="en-US" dirty="0"/>
              <a:t>持久化数据请以相对路径设置在项目目录下，不要设置为本地路径。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0" lvl="1" indent="0">
              <a:spcBef>
                <a:spcPts val="1000"/>
              </a:spcBef>
              <a:buNone/>
            </a:pPr>
            <a:endParaRPr lang="en-US" altLang="zh-CN" sz="28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EF385BE-59FF-E235-BB98-96034AC9D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B207F-7F3A-7A4A-B84D-1A321134D85A}" type="slidenum">
              <a:rPr kumimoji="1" lang="zh-CN" altLang="en-US" smtClean="0"/>
              <a:t>7</a:t>
            </a:fld>
            <a:endParaRPr kumimoji="1"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143C6398-6E66-C6EB-FB77-816CAAD83494}"/>
              </a:ext>
            </a:extLst>
          </p:cNvPr>
          <p:cNvSpPr txBox="1">
            <a:spLocks/>
          </p:cNvSpPr>
          <p:nvPr/>
        </p:nvSpPr>
        <p:spPr>
          <a:xfrm>
            <a:off x="6725678" y="1173665"/>
            <a:ext cx="4920890" cy="51008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13D2839-790D-DDD3-A8C8-14B9DF2CB1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1104" y="4378325"/>
            <a:ext cx="2828925" cy="234315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9C8271C-E091-C42A-052D-B1F56F87C6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0857" y="4561643"/>
            <a:ext cx="4288089" cy="66344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E4F0DBA-6582-5158-4F68-FA747F289D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0856" y="5376063"/>
            <a:ext cx="4265943" cy="898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836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A7B6D8-1E0A-577C-C0A6-3F5B0194CA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058AB2-ED5F-921B-B1DA-31DD9ACA2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参考选题：基于</a:t>
            </a:r>
            <a:r>
              <a:rPr lang="en-US" altLang="zh-CN" dirty="0"/>
              <a:t>Rust</a:t>
            </a:r>
            <a:r>
              <a:rPr lang="zh-CN" altLang="en-US" dirty="0"/>
              <a:t>实现简单数据库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1DE7F4-64DB-21F8-3DB5-1F49254B2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978" y="1173664"/>
            <a:ext cx="11361821" cy="5608800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基础需求细节：输入输出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输出</a:t>
            </a:r>
            <a:endParaRPr lang="en-US" altLang="zh-CN" dirty="0"/>
          </a:p>
          <a:p>
            <a:pPr lvl="2">
              <a:lnSpc>
                <a:spcPct val="110000"/>
              </a:lnSpc>
            </a:pPr>
            <a:r>
              <a:rPr lang="zh-CN" altLang="en-US" dirty="0"/>
              <a:t>出现主键</a:t>
            </a:r>
            <a:r>
              <a:rPr lang="en-US" altLang="zh-CN" dirty="0"/>
              <a:t>PRIMARY KEY</a:t>
            </a:r>
            <a:r>
              <a:rPr lang="zh-CN" altLang="en-US" dirty="0"/>
              <a:t>重复</a:t>
            </a:r>
            <a:r>
              <a:rPr lang="en-US" altLang="zh-CN" dirty="0"/>
              <a:t>INSERT</a:t>
            </a:r>
            <a:r>
              <a:rPr lang="zh-CN" altLang="en-US" dirty="0"/>
              <a:t>的错误：输出“</a:t>
            </a:r>
            <a:r>
              <a:rPr lang="en-US" altLang="zh-CN" dirty="0"/>
              <a:t>Error: Duplicate entry ‘$value’ for key ‘PRIMARY’</a:t>
            </a:r>
            <a:r>
              <a:rPr lang="zh-CN" altLang="en-US" dirty="0"/>
              <a:t>”。</a:t>
            </a:r>
            <a:endParaRPr lang="en-US" altLang="zh-CN" dirty="0"/>
          </a:p>
          <a:p>
            <a:pPr lvl="2">
              <a:lnSpc>
                <a:spcPct val="110000"/>
              </a:lnSpc>
            </a:pPr>
            <a:endParaRPr lang="en-US" altLang="zh-CN" dirty="0"/>
          </a:p>
          <a:p>
            <a:pPr lvl="2">
              <a:lnSpc>
                <a:spcPct val="110000"/>
              </a:lnSpc>
            </a:pPr>
            <a:endParaRPr lang="en-US" altLang="zh-CN" dirty="0"/>
          </a:p>
          <a:p>
            <a:pPr lvl="2">
              <a:lnSpc>
                <a:spcPct val="110000"/>
              </a:lnSpc>
            </a:pPr>
            <a:r>
              <a:rPr lang="zh-CN" altLang="en-US" dirty="0"/>
              <a:t>出现主键</a:t>
            </a:r>
            <a:r>
              <a:rPr lang="en-US" altLang="zh-CN" dirty="0"/>
              <a:t>PRIMARY KEY</a:t>
            </a:r>
            <a:r>
              <a:rPr lang="zh-CN" altLang="en-US" dirty="0"/>
              <a:t>或不允许空值</a:t>
            </a:r>
            <a:r>
              <a:rPr lang="en-US" altLang="zh-CN" dirty="0"/>
              <a:t>NOT NULL</a:t>
            </a:r>
            <a:r>
              <a:rPr lang="zh-CN" altLang="en-US" dirty="0"/>
              <a:t>列存放</a:t>
            </a:r>
            <a:r>
              <a:rPr lang="en-US" altLang="zh-CN" dirty="0"/>
              <a:t>NULL</a:t>
            </a:r>
            <a:r>
              <a:rPr lang="zh-CN" altLang="en-US" dirty="0"/>
              <a:t>的错误：输出“</a:t>
            </a:r>
            <a:r>
              <a:rPr lang="en-US" altLang="zh-CN" dirty="0"/>
              <a:t>Field ‘$</a:t>
            </a:r>
            <a:r>
              <a:rPr lang="en-US" altLang="zh-CN" dirty="0" err="1"/>
              <a:t>col_name</a:t>
            </a:r>
            <a:r>
              <a:rPr lang="en-US" altLang="zh-CN" dirty="0"/>
              <a:t>’ doesn‘t have a default value</a:t>
            </a:r>
            <a:r>
              <a:rPr lang="zh-CN" altLang="en-US" dirty="0"/>
              <a:t>”。</a:t>
            </a:r>
            <a:endParaRPr lang="en-US" altLang="zh-CN" dirty="0"/>
          </a:p>
          <a:p>
            <a:pPr lvl="2">
              <a:lnSpc>
                <a:spcPct val="110000"/>
              </a:lnSpc>
            </a:pPr>
            <a:endParaRPr lang="en-US" altLang="zh-CN" dirty="0"/>
          </a:p>
          <a:p>
            <a:pPr lvl="2">
              <a:lnSpc>
                <a:spcPct val="110000"/>
              </a:lnSpc>
            </a:pPr>
            <a:endParaRPr lang="en-US" altLang="zh-CN" dirty="0"/>
          </a:p>
          <a:p>
            <a:pPr lvl="2">
              <a:lnSpc>
                <a:spcPct val="110000"/>
              </a:lnSpc>
            </a:pPr>
            <a:r>
              <a:rPr lang="zh-CN" altLang="en-US" dirty="0"/>
              <a:t>出现</a:t>
            </a:r>
            <a:r>
              <a:rPr lang="en-US" altLang="zh-CN" dirty="0"/>
              <a:t>SQL</a:t>
            </a:r>
            <a:r>
              <a:rPr lang="zh-CN" altLang="en-US" dirty="0"/>
              <a:t>语句的语法错误：直接报错“</a:t>
            </a:r>
            <a:r>
              <a:rPr lang="en-US" altLang="zh-CN" dirty="0"/>
              <a:t>Error: Syntax error</a:t>
            </a:r>
            <a:r>
              <a:rPr lang="zh-CN" altLang="en-US" dirty="0"/>
              <a:t>”</a:t>
            </a:r>
            <a:endParaRPr lang="en-US" altLang="zh-CN" dirty="0"/>
          </a:p>
          <a:p>
            <a:pPr lvl="2">
              <a:lnSpc>
                <a:spcPct val="110000"/>
              </a:lnSpc>
            </a:pPr>
            <a:endParaRPr lang="en-US" altLang="zh-CN" dirty="0"/>
          </a:p>
          <a:p>
            <a:pPr lvl="2">
              <a:lnSpc>
                <a:spcPct val="110000"/>
              </a:lnSpc>
            </a:pPr>
            <a:endParaRPr lang="en-US" altLang="zh-CN" dirty="0"/>
          </a:p>
          <a:p>
            <a:pPr lvl="2">
              <a:lnSpc>
                <a:spcPct val="110000"/>
              </a:lnSpc>
            </a:pPr>
            <a:r>
              <a:rPr lang="zh-CN" altLang="en-US" dirty="0"/>
              <a:t>若在一段</a:t>
            </a:r>
            <a:r>
              <a:rPr lang="en-US" altLang="zh-CN" dirty="0"/>
              <a:t>SQL</a:t>
            </a:r>
            <a:r>
              <a:rPr lang="zh-CN" altLang="en-US" dirty="0"/>
              <a:t>语句出现多个错误，自行安排输出顺序即可。</a:t>
            </a:r>
            <a:endParaRPr lang="en-US" altLang="zh-CN" dirty="0"/>
          </a:p>
          <a:p>
            <a:pPr lvl="2">
              <a:lnSpc>
                <a:spcPct val="110000"/>
              </a:lnSpc>
            </a:pPr>
            <a:r>
              <a:rPr lang="zh-CN" altLang="en-US" dirty="0"/>
              <a:t>错误处理建议使用</a:t>
            </a:r>
            <a:r>
              <a:rPr lang="en-US" altLang="zh-CN" dirty="0"/>
              <a:t>Result</a:t>
            </a:r>
            <a:r>
              <a:rPr lang="zh-CN" altLang="en-US" dirty="0"/>
              <a:t>返回来恢复现场。另外感兴趣的同学可尝试使用</a:t>
            </a:r>
            <a:r>
              <a:rPr lang="en-US" altLang="zh-CN" dirty="0"/>
              <a:t>RUST_BACKTRACE</a:t>
            </a:r>
            <a:r>
              <a:rPr lang="zh-CN" altLang="en-US" dirty="0"/>
              <a:t>功能锁定源码错误位置，但请记得提交代码运行用例时不要开启该功能。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0" lvl="1" indent="0">
              <a:spcBef>
                <a:spcPts val="1000"/>
              </a:spcBef>
              <a:buNone/>
            </a:pPr>
            <a:endParaRPr lang="en-US" altLang="zh-CN" sz="28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863FDF-72C7-9B21-52D4-D51BC4B5F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B207F-7F3A-7A4A-B84D-1A321134D85A}" type="slidenum">
              <a:rPr kumimoji="1" lang="zh-CN" altLang="en-US" smtClean="0"/>
              <a:t>8</a:t>
            </a:fld>
            <a:endParaRPr kumimoji="1"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687F98CA-081E-47A8-791E-A63D07CDD583}"/>
              </a:ext>
            </a:extLst>
          </p:cNvPr>
          <p:cNvSpPr txBox="1">
            <a:spLocks/>
          </p:cNvSpPr>
          <p:nvPr/>
        </p:nvSpPr>
        <p:spPr>
          <a:xfrm>
            <a:off x="6725678" y="1173665"/>
            <a:ext cx="4920890" cy="51008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C7BA2C2-1A2E-546B-674B-836650ECED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7219" y="2775255"/>
            <a:ext cx="5114925" cy="4572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3554BB5-704E-8AB5-1A40-DFBF1651FF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8593" y="4076782"/>
            <a:ext cx="6153150" cy="54292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6AC2CF62-BEED-9B7A-4DF3-BBB3F95470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4995" y="5044717"/>
            <a:ext cx="2800346" cy="704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777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E1C56B-64AA-00EA-7EF0-1F7876851A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782FA7-B4C2-3296-DD05-C4CDE9FF4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参考选题：基于</a:t>
            </a:r>
            <a:r>
              <a:rPr lang="en-US" altLang="zh-CN" dirty="0"/>
              <a:t>Rust</a:t>
            </a:r>
            <a:r>
              <a:rPr lang="zh-CN" altLang="en-US" dirty="0"/>
              <a:t>实现简单数据库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21370D-790D-3B87-025A-C434ECD67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978" y="1173664"/>
            <a:ext cx="11361821" cy="5608800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基础需求细节：测试用例包含的</a:t>
            </a:r>
            <a:r>
              <a:rPr lang="en-US" altLang="zh-CN" dirty="0" err="1"/>
              <a:t>sql</a:t>
            </a:r>
            <a:r>
              <a:rPr lang="zh-CN" altLang="en-US" dirty="0"/>
              <a:t>语法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CREATE</a:t>
            </a:r>
          </a:p>
          <a:p>
            <a:pPr lvl="2">
              <a:lnSpc>
                <a:spcPct val="110000"/>
              </a:lnSpc>
            </a:pPr>
            <a:r>
              <a:rPr lang="zh-CN" altLang="en-US" dirty="0"/>
              <a:t>数据类型为</a:t>
            </a:r>
            <a:r>
              <a:rPr lang="en-US" altLang="zh-CN" dirty="0"/>
              <a:t>INT</a:t>
            </a:r>
            <a:r>
              <a:rPr lang="zh-CN" altLang="en-US" dirty="0"/>
              <a:t>和</a:t>
            </a:r>
            <a:r>
              <a:rPr lang="en-US" altLang="zh-CN" dirty="0"/>
              <a:t>VARCHAR</a:t>
            </a:r>
            <a:r>
              <a:rPr lang="zh-CN" altLang="en-US" dirty="0"/>
              <a:t>，需要都能标注位数；</a:t>
            </a:r>
            <a:endParaRPr lang="en-US" altLang="zh-CN" dirty="0"/>
          </a:p>
          <a:p>
            <a:pPr lvl="2">
              <a:lnSpc>
                <a:spcPct val="110000"/>
              </a:lnSpc>
            </a:pPr>
            <a:r>
              <a:rPr lang="zh-CN" altLang="en-US" dirty="0"/>
              <a:t>主键</a:t>
            </a:r>
            <a:r>
              <a:rPr lang="en-US" altLang="zh-CN" dirty="0"/>
              <a:t>PRIMARY KEY</a:t>
            </a:r>
          </a:p>
          <a:p>
            <a:pPr lvl="2">
              <a:lnSpc>
                <a:spcPct val="110000"/>
              </a:lnSpc>
            </a:pPr>
            <a:r>
              <a:rPr lang="zh-CN" altLang="en-US" dirty="0"/>
              <a:t>非空</a:t>
            </a:r>
            <a:r>
              <a:rPr lang="en-US" altLang="zh-CN" dirty="0"/>
              <a:t>NOT NULL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DROP</a:t>
            </a:r>
          </a:p>
          <a:p>
            <a:pPr lvl="2">
              <a:lnSpc>
                <a:spcPct val="110000"/>
              </a:lnSpc>
            </a:pPr>
            <a:r>
              <a:rPr lang="zh-CN" altLang="en-US" dirty="0"/>
              <a:t>删除一或多个数据表；</a:t>
            </a:r>
            <a:endParaRPr lang="en-US" altLang="zh-CN" dirty="0"/>
          </a:p>
          <a:p>
            <a:pPr marL="228600" lvl="1">
              <a:lnSpc>
                <a:spcPct val="110000"/>
              </a:lnSpc>
              <a:spcBef>
                <a:spcPts val="1000"/>
              </a:spcBef>
            </a:pPr>
            <a:endParaRPr lang="en-US" altLang="zh-CN" sz="2800" dirty="0"/>
          </a:p>
          <a:p>
            <a:pPr marL="228600" lvl="1">
              <a:lnSpc>
                <a:spcPct val="110000"/>
              </a:lnSpc>
              <a:spcBef>
                <a:spcPts val="1000"/>
              </a:spcBef>
            </a:pPr>
            <a:endParaRPr lang="en-US" altLang="zh-CN" sz="2800" dirty="0"/>
          </a:p>
          <a:p>
            <a:pPr marL="228600" lvl="1">
              <a:lnSpc>
                <a:spcPct val="110000"/>
              </a:lnSpc>
              <a:spcBef>
                <a:spcPts val="1000"/>
              </a:spcBef>
            </a:pPr>
            <a:endParaRPr lang="en-US" altLang="zh-CN" sz="2800" dirty="0"/>
          </a:p>
          <a:p>
            <a:pPr marL="228600" lvl="1">
              <a:lnSpc>
                <a:spcPct val="110000"/>
              </a:lnSpc>
              <a:spcBef>
                <a:spcPts val="1000"/>
              </a:spcBef>
            </a:pPr>
            <a:r>
              <a:rPr lang="zh-CN" altLang="en-US" dirty="0"/>
              <a:t>可在 </a:t>
            </a:r>
            <a:r>
              <a:rPr lang="en-US" altLang="zh-CN" dirty="0"/>
              <a:t>https://www.db-fiddle.com/ </a:t>
            </a:r>
            <a:r>
              <a:rPr lang="zh-CN" altLang="en-US" dirty="0"/>
              <a:t>在</a:t>
            </a:r>
            <a:r>
              <a:rPr lang="en-US" altLang="zh-CN" dirty="0"/>
              <a:t>DB FIDDEL</a:t>
            </a:r>
            <a:r>
              <a:rPr lang="zh-CN" altLang="en-US" dirty="0"/>
              <a:t>运行</a:t>
            </a:r>
            <a:r>
              <a:rPr lang="en-US" altLang="zh-CN" dirty="0" err="1"/>
              <a:t>sql</a:t>
            </a:r>
            <a:r>
              <a:rPr lang="zh-CN" altLang="en-US" dirty="0"/>
              <a:t>语句，点击</a:t>
            </a:r>
            <a:r>
              <a:rPr lang="en-US" altLang="zh-CN" dirty="0"/>
              <a:t>copy Markdown</a:t>
            </a:r>
            <a:r>
              <a:rPr lang="zh-CN" altLang="en-US" dirty="0"/>
              <a:t>查看数据表的正确格式。</a:t>
            </a:r>
            <a:r>
              <a:rPr lang="zh-CN" altLang="en-US" sz="2800" dirty="0"/>
              <a:t>若与</a:t>
            </a:r>
            <a:r>
              <a:rPr lang="en-US" altLang="zh-CN" sz="2800" dirty="0"/>
              <a:t>PPT</a:t>
            </a:r>
            <a:r>
              <a:rPr lang="zh-CN" altLang="en-US" sz="2800" dirty="0"/>
              <a:t>规则不一致，以</a:t>
            </a:r>
            <a:r>
              <a:rPr lang="en-US" altLang="zh-CN" sz="2800" dirty="0"/>
              <a:t>PPT</a:t>
            </a:r>
            <a:r>
              <a:rPr lang="zh-CN" altLang="en-US" sz="2800" dirty="0"/>
              <a:t>为准。</a:t>
            </a:r>
            <a:endParaRPr lang="en-US" altLang="zh-CN" sz="2000" dirty="0"/>
          </a:p>
          <a:p>
            <a:pPr marL="0" lvl="1" indent="0">
              <a:spcBef>
                <a:spcPts val="1000"/>
              </a:spcBef>
              <a:buNone/>
            </a:pPr>
            <a:endParaRPr lang="en-US" altLang="zh-CN" sz="28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9B11E5E-303C-8FD6-1588-BEFA51EAD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B207F-7F3A-7A4A-B84D-1A321134D85A}" type="slidenum">
              <a:rPr kumimoji="1" lang="zh-CN" altLang="en-US" smtClean="0"/>
              <a:t>9</a:t>
            </a:fld>
            <a:endParaRPr kumimoji="1"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B04AEF2C-EFB0-9230-7929-D91EAA5EC315}"/>
              </a:ext>
            </a:extLst>
          </p:cNvPr>
          <p:cNvSpPr txBox="1">
            <a:spLocks/>
          </p:cNvSpPr>
          <p:nvPr/>
        </p:nvSpPr>
        <p:spPr>
          <a:xfrm>
            <a:off x="6725678" y="1173665"/>
            <a:ext cx="4920890" cy="51008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7185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蓝色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6784</TotalTime>
  <Words>2184</Words>
  <Application>Microsoft Office PowerPoint</Application>
  <PresentationFormat>宽屏</PresentationFormat>
  <Paragraphs>216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等线</vt:lpstr>
      <vt:lpstr>Arial</vt:lpstr>
      <vt:lpstr>Arial Black</vt:lpstr>
      <vt:lpstr>Cambria Math</vt:lpstr>
      <vt:lpstr>Wingdings</vt:lpstr>
      <vt:lpstr>Office 主题​​</vt:lpstr>
      <vt:lpstr>参考选题：基于Rust实现简单数据库</vt:lpstr>
      <vt:lpstr>参考选题：基于Rust实现简单数据库</vt:lpstr>
      <vt:lpstr>参考选题：基于Rust实现简单数据库</vt:lpstr>
      <vt:lpstr>参考选题：基于Rust实现简单数据库</vt:lpstr>
      <vt:lpstr>参考选题：基于Rust实现简单数据库</vt:lpstr>
      <vt:lpstr>参考选题：基于Rust实现简单数据库</vt:lpstr>
      <vt:lpstr>参考选题：基于Rust实现简单数据库</vt:lpstr>
      <vt:lpstr>参考选题：基于Rust实现简单数据库</vt:lpstr>
      <vt:lpstr>参考选题：基于Rust实现简单数据库</vt:lpstr>
      <vt:lpstr>参考选题：基于Rust实现简单数据库</vt:lpstr>
      <vt:lpstr>参考选题：基于Rust实现简单数据库</vt:lpstr>
      <vt:lpstr>参考选题：基于Rust实现简单数据库</vt:lpstr>
      <vt:lpstr>参考选题：基于Rust实现简单数据库</vt:lpstr>
      <vt:lpstr>参考选题：基于Rust实现简单数据库</vt:lpstr>
      <vt:lpstr>参考选题：基于Rust实现简单数据库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6  Intermediate Code Generation</dc:title>
  <dc:creator>时清凯</dc:creator>
  <cp:lastModifiedBy>Frank Franklin</cp:lastModifiedBy>
  <cp:revision>2336</cp:revision>
  <dcterms:created xsi:type="dcterms:W3CDTF">2024-03-07T05:19:51Z</dcterms:created>
  <dcterms:modified xsi:type="dcterms:W3CDTF">2025-05-16T06:37:34Z</dcterms:modified>
</cp:coreProperties>
</file>