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1"/>
  </p:notesMasterIdLst>
  <p:handoutMasterIdLst>
    <p:handoutMasterId r:id="rId52"/>
  </p:handoutMasterIdLst>
  <p:sldIdLst>
    <p:sldId id="318" r:id="rId2"/>
    <p:sldId id="257" r:id="rId3"/>
    <p:sldId id="278" r:id="rId4"/>
    <p:sldId id="279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258" r:id="rId18"/>
    <p:sldId id="259" r:id="rId19"/>
    <p:sldId id="261" r:id="rId20"/>
    <p:sldId id="262" r:id="rId21"/>
    <p:sldId id="263" r:id="rId22"/>
    <p:sldId id="264" r:id="rId23"/>
    <p:sldId id="265" r:id="rId24"/>
    <p:sldId id="266" r:id="rId25"/>
    <p:sldId id="352" r:id="rId26"/>
    <p:sldId id="291" r:id="rId27"/>
    <p:sldId id="343" r:id="rId28"/>
    <p:sldId id="269" r:id="rId29"/>
    <p:sldId id="270" r:id="rId30"/>
    <p:sldId id="271" r:id="rId31"/>
    <p:sldId id="281" r:id="rId32"/>
    <p:sldId id="282" r:id="rId33"/>
    <p:sldId id="272" r:id="rId34"/>
    <p:sldId id="283" r:id="rId35"/>
    <p:sldId id="273" r:id="rId36"/>
    <p:sldId id="274" r:id="rId37"/>
    <p:sldId id="292" r:id="rId38"/>
    <p:sldId id="353" r:id="rId39"/>
    <p:sldId id="354" r:id="rId40"/>
    <p:sldId id="355" r:id="rId41"/>
    <p:sldId id="326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/>
  </p:normalViewPr>
  <p:slideViewPr>
    <p:cSldViewPr snapToGrid="0">
      <p:cViewPr>
        <p:scale>
          <a:sx n="66" d="100"/>
          <a:sy n="66" d="100"/>
        </p:scale>
        <p:origin x="-552" y="-72"/>
      </p:cViewPr>
      <p:guideLst>
        <p:guide orient="horz" pos="797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B5A1A7F-2939-46AC-81AE-A9FAF8E17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E6D40C1-00C8-45B8-AB6A-B2489AE25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F8F3F-4103-46F1-AFB5-11CE5DDF77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01BF1-24D3-4CF6-8599-513408842DF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A32CA7-3C27-427C-B3BB-0DBE0D1557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E1967-CD1D-4BAE-942B-5C11429EB08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F6CA70-28AA-471A-86B4-9D9CA469DCD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BAF7E-E492-4070-8793-31FBF7E3F1B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32178C-AF2D-427B-AB36-3A2882920B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7DF1A6-3596-46ED-BECE-30C8E816052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17CE0-1823-4B8F-8DC6-BB2B071AF0F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FA793-3B3B-4507-8DA4-8A1DE6842CA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43690-4621-48B3-92CF-3670610D98D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E29E9-E6BB-4930-8BA5-5F958F82CE1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A654C-BD5A-4180-A114-A6F281592D9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5FE37-90BF-496A-85A9-6F316459738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2FBD7-9800-49D7-8571-D4032E87D9D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359D8-F719-42B1-995A-4EF84B88FCB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F58B8-4764-4C1C-A361-4141EA96D05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AD686-DCC4-43CE-8149-1F98BFF0E0A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5B5F8-5AC1-4FC8-9B44-D145C02D60A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65F4A-DBCA-4214-A812-75F04EF35D5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9A427-3740-4D83-940A-89B6829E96A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38EBE-118F-4FAB-B260-D1271DDB817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34E94-EC88-4EDB-AEF6-14803210AD6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2A18E-A4A4-4A4D-9207-DC6C4FD4285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E63D3-F7DA-4195-9B07-2320EED0674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CB69A-EEA3-4926-BF4C-663E44EC932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334B0-717A-4A4E-A9FC-B719006964F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64D66-536C-42CC-B96D-1DBCEF9C21A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CC727-E89D-4354-966B-16A0786D2B9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29BEC-EEA2-4C4E-95AC-280D959A89B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DC0E2-5712-430B-B95D-8E9F77283D2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6536A-0A76-4521-B024-520C5DD0BBD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B82D-22AA-455E-9BB4-B0ADD24033D6}" type="slidenum">
              <a:rPr lang="en-US"/>
              <a:pPr/>
              <a:t>42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CB147-6D92-4282-8BD8-365FEFA1B2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0093B-969E-4195-B2C5-FAD7F5B5CCD0}" type="slidenum">
              <a:rPr lang="en-US"/>
              <a:pPr/>
              <a:t>43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9ECBE-B77A-4E6D-B87B-99CB6697D848}" type="slidenum">
              <a:rPr lang="en-US"/>
              <a:pPr/>
              <a:t>47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36DFB-394D-4AD0-9529-0E5799CCB8B5}" type="slidenum">
              <a:rPr lang="en-US"/>
              <a:pPr/>
              <a:t>49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7D02C8-1475-4831-BD4C-656A8E800E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CE2C03-52C5-415E-A3EA-E752FFE471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4C2D47-440A-41C9-B0FF-812F249869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D17A3-3E2C-4220-88B1-8045F2AE0A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668490-536B-4F06-BEAE-66654CD749A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9570" name="Clip" r:id="rId3" imgW="0" imgH="0" progId="">
              <p:embed/>
            </p:oleObj>
          </a:graphicData>
        </a:graphic>
      </p:graphicFrame>
      <p:pic>
        <p:nvPicPr>
          <p:cNvPr id="5" name="Picture 7" descr="Slide_iconblue_p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" name="Picture 8" descr="BD2133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7728"/>
            <a:ext cx="2713567" cy="24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7" tIns="45709" rIns="91417" bIns="45709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dirty="0" err="1">
                <a:solidFill>
                  <a:srgbClr val="336699"/>
                </a:solidFill>
                <a:latin typeface="Helvetica" pitchFamily="-84" charset="0"/>
              </a:rPr>
              <a:t>Silberschatz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517" y="6613922"/>
            <a:ext cx="2694922" cy="24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7" tIns="45709" rIns="91417" bIns="45709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 – 9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742" y="4015979"/>
            <a:ext cx="2336800" cy="1888331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17" tIns="45709" rIns="91417" bIns="45709" anchor="ctr"/>
          <a:lstStyle/>
          <a:p>
            <a:pPr>
              <a:defRPr/>
            </a:pPr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5.</a:t>
            </a:r>
            <a:fld id="{F72DC77D-9CE1-4048-9D66-4AD9781B28B9}" type="slidenum">
              <a:rPr lang="en-US" sz="1000" b="1">
                <a:solidFill>
                  <a:srgbClr val="99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993300"/>
              </a:solidFill>
            </a:endParaRP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4693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/>
            <a:ahLst/>
            <a:cxnLst>
              <a:cxn ang="0">
                <a:pos x="20" y="4"/>
              </a:cxn>
              <a:cxn ang="0">
                <a:pos x="0" y="0"/>
              </a:cxn>
              <a:cxn ang="0">
                <a:pos x="16" y="0"/>
              </a:cxn>
              <a:cxn ang="0">
                <a:pos x="20" y="4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694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0" y="0"/>
              </a:cxn>
              <a:cxn ang="0">
                <a:pos x="12" y="0"/>
              </a:cxn>
              <a:cxn ang="0">
                <a:pos x="12" y="4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695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/>
            <a:ahLst/>
            <a:cxnLst>
              <a:cxn ang="0">
                <a:pos x="7" y="12"/>
              </a:cxn>
              <a:cxn ang="0">
                <a:pos x="0" y="10"/>
              </a:cxn>
              <a:cxn ang="0">
                <a:pos x="12" y="0"/>
              </a:cxn>
              <a:cxn ang="0">
                <a:pos x="7" y="12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Silberschatz, Galvin and Gagne ©2005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0" y="6613525"/>
            <a:ext cx="338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</a:rPr>
              <a:t>th</a:t>
            </a:r>
            <a:r>
              <a:rPr lang="en-US" sz="1000" b="1">
                <a:solidFill>
                  <a:srgbClr val="993300"/>
                </a:solidFill>
              </a:rPr>
              <a:t> Edition, Feb 2, 2005</a:t>
            </a:r>
          </a:p>
        </p:txBody>
      </p:sp>
      <p:sp>
        <p:nvSpPr>
          <p:cNvPr id="114698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0"/>
              </a:cxn>
              <a:cxn ang="0">
                <a:pos x="7" y="0"/>
              </a:cxn>
              <a:cxn ang="0">
                <a:pos x="13" y="0"/>
              </a:cxn>
            </a:cxnLst>
            <a:rect l="0" t="0" r="r" b="b"/>
            <a:pathLst>
              <a:path w="13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699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0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0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701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2" y="0"/>
              </a:cxn>
              <a:cxn ang="0">
                <a:pos x="18" y="0"/>
              </a:cxn>
              <a:cxn ang="0">
                <a:pos x="0" y="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702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" y="0"/>
              </a:cxn>
              <a:cxn ang="0">
                <a:pos x="3" y="13"/>
              </a:cxn>
              <a:cxn ang="0">
                <a:pos x="0" y="16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703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/>
            <a:ahLst/>
            <a:cxnLst>
              <a:cxn ang="0">
                <a:pos x="8" y="20"/>
              </a:cxn>
              <a:cxn ang="0">
                <a:pos x="0" y="0"/>
              </a:cxn>
              <a:cxn ang="0">
                <a:pos x="11" y="16"/>
              </a:cxn>
              <a:cxn ang="0">
                <a:pos x="8" y="20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704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7" y="0"/>
              </a:cxn>
              <a:cxn ang="0">
                <a:pos x="7" y="7"/>
              </a:cxn>
              <a:cxn ang="0">
                <a:pos x="0" y="14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705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5" y="0"/>
              </a:cxn>
              <a:cxn ang="0">
                <a:pos x="30" y="0"/>
              </a:cxn>
              <a:cxn ang="0">
                <a:pos x="0" y="3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706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9" y="0"/>
              </a:cxn>
              <a:cxn ang="0">
                <a:pos x="6" y="17"/>
              </a:cxn>
              <a:cxn ang="0">
                <a:pos x="0" y="24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115" name="Picture 19" descr="Slide_iconblue_p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6" name="Picture 20" descr="Slide_iconvertical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6:  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Medium-Term Scheduling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 of the swapping function</a:t>
            </a:r>
          </a:p>
          <a:p>
            <a:r>
              <a:rPr lang="en-US" smtClean="0"/>
              <a:t>Based on the need to manage the degree of multiprogramming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Short-Term Scheduling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Known as the dispatcher</a:t>
            </a:r>
          </a:p>
          <a:p>
            <a:r>
              <a:rPr lang="en-US" smtClean="0"/>
              <a:t>Executes most frequently</a:t>
            </a:r>
          </a:p>
          <a:p>
            <a:r>
              <a:rPr lang="en-US" smtClean="0"/>
              <a:t>Invoked when an event occurs</a:t>
            </a:r>
          </a:p>
          <a:p>
            <a:pPr lvl="1"/>
            <a:r>
              <a:rPr lang="en-US" smtClean="0"/>
              <a:t>Clock interrupts</a:t>
            </a:r>
          </a:p>
          <a:p>
            <a:pPr lvl="1"/>
            <a:r>
              <a:rPr lang="en-US" smtClean="0"/>
              <a:t>I/O interrupts</a:t>
            </a:r>
          </a:p>
          <a:p>
            <a:pPr lvl="1"/>
            <a:r>
              <a:rPr lang="en-US" smtClean="0"/>
              <a:t>Operating system calls</a:t>
            </a:r>
          </a:p>
          <a:p>
            <a:pPr lvl="1"/>
            <a:r>
              <a:rPr lang="en-US" smtClean="0"/>
              <a:t>Signals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Short-Term Scheduling Criteria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User-oriented</a:t>
            </a:r>
          </a:p>
          <a:p>
            <a:pPr lvl="1"/>
            <a:r>
              <a:rPr lang="en-US" smtClean="0"/>
              <a:t>Response Time</a:t>
            </a:r>
          </a:p>
          <a:p>
            <a:pPr lvl="2"/>
            <a:r>
              <a:rPr lang="en-US" smtClean="0"/>
              <a:t>Elapsed time between the submission of a request until there is output.</a:t>
            </a:r>
          </a:p>
          <a:p>
            <a:r>
              <a:rPr lang="en-US" smtClean="0"/>
              <a:t>System-oriented</a:t>
            </a:r>
          </a:p>
          <a:p>
            <a:pPr lvl="1"/>
            <a:r>
              <a:rPr lang="en-US" smtClean="0"/>
              <a:t>Effective and efficient utilization of the processor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Short-Term Scheduling Criteria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Performance-related</a:t>
            </a:r>
          </a:p>
          <a:p>
            <a:pPr lvl="1"/>
            <a:r>
              <a:rPr lang="en-US" smtClean="0"/>
              <a:t>Quantitative</a:t>
            </a:r>
          </a:p>
          <a:p>
            <a:pPr lvl="1"/>
            <a:r>
              <a:rPr lang="en-US" smtClean="0"/>
              <a:t>Measurable such as response time and throughput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Criteria</a:t>
            </a:r>
          </a:p>
        </p:txBody>
      </p:sp>
      <p:pic>
        <p:nvPicPr>
          <p:cNvPr id="47106" name="Content Placeholder 3" descr="Table09_02a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524000"/>
            <a:ext cx="7773988" cy="42767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Criteria</a:t>
            </a:r>
          </a:p>
        </p:txBody>
      </p:sp>
      <p:pic>
        <p:nvPicPr>
          <p:cNvPr id="49154" name="Content Placeholder 3" descr="Table09_02b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8200" y="1447800"/>
            <a:ext cx="7534275" cy="449103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Queuing Diagram</a:t>
            </a:r>
          </a:p>
        </p:txBody>
      </p:sp>
      <p:pic>
        <p:nvPicPr>
          <p:cNvPr id="51202" name="Content Placeholder 3" descr="Fig09_03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1219200"/>
            <a:ext cx="7224713" cy="55499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CPU Scheduler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Selects from among the processes in memory that are ready to execute, and allocates the CPU to one of them</a:t>
            </a:r>
          </a:p>
          <a:p>
            <a:r>
              <a:rPr lang="en-US" sz="1800" smtClean="0"/>
              <a:t>CPU scheduling decisions may take place when a process: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CC6600"/>
                </a:solidFill>
              </a:rPr>
              <a:t>1.	</a:t>
            </a:r>
            <a:r>
              <a:rPr lang="en-US" sz="1800" smtClean="0"/>
              <a:t>Switches from running to waiting state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CC6600"/>
                </a:solidFill>
              </a:rPr>
              <a:t>2.</a:t>
            </a:r>
            <a:r>
              <a:rPr lang="en-US" sz="1800" smtClean="0"/>
              <a:t>	Switches from running to ready state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CC6600"/>
                </a:solidFill>
              </a:rPr>
              <a:t>3.</a:t>
            </a:r>
            <a:r>
              <a:rPr lang="en-US" sz="1800" smtClean="0"/>
              <a:t>	Switches from waiting to ready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CC6600"/>
                </a:solidFill>
              </a:rPr>
              <a:t>4.</a:t>
            </a:r>
            <a:r>
              <a:rPr lang="en-US" sz="1800" smtClean="0"/>
              <a:t>	Terminates</a:t>
            </a:r>
          </a:p>
          <a:p>
            <a:r>
              <a:rPr lang="en-US" sz="1800" smtClean="0"/>
              <a:t>Scheduling under 1 and 4 is </a:t>
            </a:r>
            <a:r>
              <a:rPr lang="en-US" sz="1800" i="1" smtClean="0"/>
              <a:t>nonpreemptive</a:t>
            </a:r>
            <a:endParaRPr lang="en-US" sz="1800" smtClean="0"/>
          </a:p>
          <a:p>
            <a:r>
              <a:rPr lang="en-US" sz="1800" smtClean="0"/>
              <a:t>All other scheduling is </a:t>
            </a:r>
            <a:r>
              <a:rPr lang="en-US" sz="1800" i="1" smtClean="0"/>
              <a:t>preemptive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Dispatcher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7351712" cy="4483100"/>
          </a:xfrm>
        </p:spPr>
        <p:txBody>
          <a:bodyPr/>
          <a:lstStyle/>
          <a:p>
            <a:r>
              <a:rPr lang="en-US" sz="1800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z="1800" smtClean="0"/>
              <a:t>switching context</a:t>
            </a:r>
          </a:p>
          <a:p>
            <a:pPr lvl="1"/>
            <a:r>
              <a:rPr lang="en-US" sz="1800" smtClean="0"/>
              <a:t>switching to user mode</a:t>
            </a:r>
          </a:p>
          <a:p>
            <a:pPr lvl="1"/>
            <a:r>
              <a:rPr lang="en-US" sz="1800" smtClean="0"/>
              <a:t>jumping to the proper location in the user program to restart that program</a:t>
            </a:r>
          </a:p>
          <a:p>
            <a:r>
              <a:rPr lang="en-US" sz="1800" i="1" smtClean="0"/>
              <a:t>Dispatch latency</a:t>
            </a:r>
            <a:r>
              <a:rPr lang="en-US" sz="1800" smtClean="0"/>
              <a:t> 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Optimization Criteria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351712" cy="4483100"/>
          </a:xfrm>
        </p:spPr>
        <p:txBody>
          <a:bodyPr/>
          <a:lstStyle/>
          <a:p>
            <a:r>
              <a:rPr lang="en-US" sz="1800" smtClean="0"/>
              <a:t>Max CPU utilization</a:t>
            </a:r>
          </a:p>
          <a:p>
            <a:r>
              <a:rPr lang="en-US" sz="1800" smtClean="0"/>
              <a:t>Max throughput</a:t>
            </a:r>
          </a:p>
          <a:p>
            <a:r>
              <a:rPr lang="en-US" sz="1800" smtClean="0"/>
              <a:t>Min turnaround time </a:t>
            </a:r>
          </a:p>
          <a:p>
            <a:r>
              <a:rPr lang="en-US" sz="1800" smtClean="0"/>
              <a:t>Min waiting time </a:t>
            </a:r>
          </a:p>
          <a:p>
            <a:r>
              <a:rPr lang="en-US" sz="1800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265238"/>
            <a:ext cx="7351713" cy="3429000"/>
          </a:xfrm>
        </p:spPr>
        <p:txBody>
          <a:bodyPr/>
          <a:lstStyle/>
          <a:p>
            <a:r>
              <a:rPr lang="en-US" sz="1800" smtClean="0"/>
              <a:t>Maximum CPU utilization obtained with multiprogramming</a:t>
            </a:r>
          </a:p>
          <a:p>
            <a:r>
              <a:rPr lang="en-US" sz="1800" smtClean="0"/>
              <a:t>CPU–I/O Burst Cycle – Process execution consists of a </a:t>
            </a:r>
            <a:r>
              <a:rPr lang="en-US" sz="1800" i="1" smtClean="0"/>
              <a:t>cycle</a:t>
            </a:r>
            <a:r>
              <a:rPr lang="en-US" sz="1800" smtClean="0"/>
              <a:t> of CPU execution and I/O wait</a:t>
            </a:r>
          </a:p>
          <a:p>
            <a:r>
              <a:rPr lang="en-US" sz="1800" smtClean="0"/>
              <a:t>CPU burst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355600"/>
            <a:ext cx="8340725" cy="4572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First-Come, First-Served (FCFS) Scheduling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906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1600" smtClean="0"/>
              <a:t>		</a:t>
            </a:r>
            <a:r>
              <a:rPr lang="en-US" sz="1800" u="sng" smtClean="0"/>
              <a:t>Process</a:t>
            </a:r>
            <a:r>
              <a:rPr lang="en-US" sz="1800" smtClean="0"/>
              <a:t>	</a:t>
            </a:r>
            <a:r>
              <a:rPr lang="en-US" sz="1800" u="sng" smtClean="0"/>
              <a:t>Burst Time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1800" smtClean="0"/>
              <a:t>		</a:t>
            </a:r>
            <a:r>
              <a:rPr lang="en-US" sz="1800" i="1" smtClean="0"/>
              <a:t>P</a:t>
            </a:r>
            <a:r>
              <a:rPr lang="en-US" sz="1800" i="1" baseline="-25000" smtClean="0"/>
              <a:t>1</a:t>
            </a:r>
            <a:r>
              <a:rPr lang="en-US" sz="1800" smtClean="0"/>
              <a:t>	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2</a:t>
            </a:r>
            <a:r>
              <a:rPr lang="en-US" sz="1800" smtClean="0"/>
              <a:t> 	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3	 </a:t>
            </a:r>
            <a:r>
              <a:rPr lang="en-US" sz="1800" smtClean="0"/>
              <a:t>3</a:t>
            </a:r>
            <a:r>
              <a:rPr lang="en-US" sz="1800" i="1" baseline="-25000" smtClean="0"/>
              <a:t> 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1800" smtClean="0"/>
              <a:t>Suppose that the processes arrive in the order: </a:t>
            </a:r>
            <a:r>
              <a:rPr lang="en-US" sz="1800" i="1" smtClean="0"/>
              <a:t>P</a:t>
            </a:r>
            <a:r>
              <a:rPr lang="en-US" sz="1800" i="1" baseline="-25000" smtClean="0"/>
              <a:t>1</a:t>
            </a:r>
            <a:r>
              <a:rPr lang="en-US" sz="1800" smtClean="0"/>
              <a:t> , </a:t>
            </a:r>
            <a:r>
              <a:rPr lang="en-US" sz="1800" i="1" smtClean="0"/>
              <a:t>P</a:t>
            </a:r>
            <a:r>
              <a:rPr lang="en-US" sz="1800" i="1" baseline="-25000" smtClean="0"/>
              <a:t>2</a:t>
            </a:r>
            <a:r>
              <a:rPr lang="en-US" sz="1800" smtClean="0"/>
              <a:t> , </a:t>
            </a:r>
            <a:r>
              <a:rPr lang="en-US" sz="1800" i="1" smtClean="0"/>
              <a:t>P</a:t>
            </a:r>
            <a:r>
              <a:rPr lang="en-US" sz="1800" i="1" baseline="-25000" smtClean="0"/>
              <a:t>3  </a:t>
            </a:r>
            <a:br>
              <a:rPr lang="en-US" sz="1800" i="1" baseline="-25000" smtClean="0"/>
            </a:br>
            <a:r>
              <a:rPr lang="en-US" sz="1800" smtClean="0"/>
              <a:t>The Gantt Chart for the schedule is:</a:t>
            </a:r>
            <a:br>
              <a:rPr lang="en-US" sz="18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endParaRPr lang="en-US" sz="160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endParaRPr lang="en-US" sz="160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1800" smtClean="0"/>
              <a:t>Waiting time for </a:t>
            </a:r>
            <a:r>
              <a:rPr lang="en-US" sz="1800" i="1" smtClean="0"/>
              <a:t>P</a:t>
            </a:r>
            <a:r>
              <a:rPr lang="en-US" sz="1800" i="1" baseline="-25000" smtClean="0"/>
              <a:t>1</a:t>
            </a:r>
            <a:r>
              <a:rPr lang="en-US" sz="1800" smtClean="0"/>
              <a:t>  = 0; </a:t>
            </a:r>
            <a:r>
              <a:rPr lang="en-US" sz="1800" i="1" smtClean="0"/>
              <a:t>P</a:t>
            </a:r>
            <a:r>
              <a:rPr lang="en-US" sz="1800" i="1" baseline="-25000" smtClean="0"/>
              <a:t>2</a:t>
            </a:r>
            <a:r>
              <a:rPr lang="en-US" sz="1800" smtClean="0"/>
              <a:t>  = 24; </a:t>
            </a:r>
            <a:r>
              <a:rPr lang="en-US" sz="1800" i="1" smtClean="0"/>
              <a:t>P</a:t>
            </a:r>
            <a:r>
              <a:rPr lang="en-US" sz="1800" i="1" baseline="-25000" smtClean="0"/>
              <a:t>3 </a:t>
            </a:r>
            <a:r>
              <a:rPr lang="en-US" sz="1800" smtClean="0"/>
              <a:t>= 27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1800" smtClean="0"/>
              <a:t>Average waiting time:  (0 + 24 + 27)/3 = 17</a:t>
            </a:r>
          </a:p>
        </p:txBody>
      </p:sp>
      <p:grpSp>
        <p:nvGrpSpPr>
          <p:cNvPr id="24580" name="Group 18"/>
          <p:cNvGrpSpPr>
            <a:grpSpLocks/>
          </p:cNvGrpSpPr>
          <p:nvPr/>
        </p:nvGrpSpPr>
        <p:grpSpPr bwMode="auto">
          <a:xfrm>
            <a:off x="1684338" y="3578225"/>
            <a:ext cx="5556250" cy="1128713"/>
            <a:chOff x="856" y="2688"/>
            <a:chExt cx="3500" cy="711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24</a:t>
              </a:r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27</a:t>
              </a:r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30</a:t>
              </a:r>
            </a:p>
          </p:txBody>
        </p:sp>
        <p:sp>
          <p:nvSpPr>
            <p:cNvPr id="24594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FCFS Scheduling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sz="1800" smtClean="0"/>
              <a:t>Suppose that the processes arrive in the order</a:t>
            </a:r>
          </a:p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2</a:t>
            </a:r>
            <a:r>
              <a:rPr lang="en-US" sz="1800" smtClean="0"/>
              <a:t> , </a:t>
            </a:r>
            <a:r>
              <a:rPr lang="en-US" sz="1800" i="1" smtClean="0"/>
              <a:t>P</a:t>
            </a:r>
            <a:r>
              <a:rPr lang="en-US" sz="1800" i="1" baseline="-25000" smtClean="0"/>
              <a:t>3</a:t>
            </a:r>
            <a:r>
              <a:rPr lang="en-US" sz="1800" smtClean="0"/>
              <a:t> , </a:t>
            </a:r>
            <a:r>
              <a:rPr lang="en-US" sz="1800" i="1" smtClean="0"/>
              <a:t>P</a:t>
            </a:r>
            <a:r>
              <a:rPr lang="en-US" sz="1800" i="1" baseline="-25000" smtClean="0"/>
              <a:t>1</a:t>
            </a:r>
            <a:r>
              <a:rPr lang="en-US" sz="1800" smtClean="0"/>
              <a:t> </a:t>
            </a:r>
          </a:p>
          <a:p>
            <a:pPr>
              <a:tabLst>
                <a:tab pos="3651250" algn="ctr"/>
              </a:tabLst>
            </a:pPr>
            <a:r>
              <a:rPr lang="en-US" sz="1800" smtClean="0"/>
              <a:t>The Gantt chart for the schedule is:</a:t>
            </a:r>
            <a:br>
              <a:rPr lang="en-US" sz="1800" smtClean="0"/>
            </a:br>
            <a:endParaRPr lang="en-US" sz="1800" smtClean="0"/>
          </a:p>
          <a:p>
            <a:pPr>
              <a:tabLst>
                <a:tab pos="3651250" algn="ctr"/>
              </a:tabLst>
            </a:pPr>
            <a:endParaRPr lang="en-US" sz="1800" smtClean="0"/>
          </a:p>
          <a:p>
            <a:pPr>
              <a:tabLst>
                <a:tab pos="3651250" algn="ctr"/>
              </a:tabLst>
            </a:pPr>
            <a:endParaRPr lang="en-US" sz="1800" smtClean="0"/>
          </a:p>
          <a:p>
            <a:pPr>
              <a:tabLst>
                <a:tab pos="3651250" algn="ctr"/>
              </a:tabLst>
            </a:pPr>
            <a:endParaRPr lang="en-US" sz="1800" smtClean="0"/>
          </a:p>
          <a:p>
            <a:pPr>
              <a:tabLst>
                <a:tab pos="3651250" algn="ctr"/>
              </a:tabLst>
            </a:pPr>
            <a:r>
              <a:rPr lang="en-US" sz="1800" smtClean="0"/>
              <a:t>Waiting time for </a:t>
            </a:r>
            <a:r>
              <a:rPr lang="en-US" sz="1800" i="1" smtClean="0"/>
              <a:t>P</a:t>
            </a:r>
            <a:r>
              <a:rPr lang="en-US" sz="1800" i="1" baseline="-25000" smtClean="0"/>
              <a:t>1 </a:t>
            </a:r>
            <a:r>
              <a:rPr lang="en-US" sz="1800" i="1" smtClean="0"/>
              <a:t>=</a:t>
            </a:r>
            <a:r>
              <a:rPr lang="en-US" sz="1800" smtClean="0"/>
              <a:t> 6</a:t>
            </a:r>
            <a:r>
              <a:rPr lang="en-US" sz="1800" i="1" smtClean="0"/>
              <a:t>;</a:t>
            </a:r>
            <a:r>
              <a:rPr lang="en-US" sz="1800" i="1" baseline="-25000" smtClean="0"/>
              <a:t> </a:t>
            </a:r>
            <a:r>
              <a:rPr lang="en-US" sz="1800" i="1" smtClean="0"/>
              <a:t>P</a:t>
            </a:r>
            <a:r>
              <a:rPr lang="en-US" sz="1800" i="1" baseline="-25000" smtClean="0"/>
              <a:t>2</a:t>
            </a:r>
            <a:r>
              <a:rPr lang="en-US" sz="1800" smtClean="0"/>
              <a:t> = 0</a:t>
            </a:r>
            <a:r>
              <a:rPr lang="en-US" sz="1800" i="1" baseline="-25000" smtClean="0"/>
              <a:t>; </a:t>
            </a:r>
            <a:r>
              <a:rPr lang="en-US" sz="1800" i="1" smtClean="0"/>
              <a:t>P</a:t>
            </a:r>
            <a:r>
              <a:rPr lang="en-US" sz="1800" i="1" baseline="-25000" smtClean="0"/>
              <a:t>3 </a:t>
            </a:r>
            <a:r>
              <a:rPr lang="en-US" sz="1800" i="1" smtClean="0"/>
              <a:t>= </a:t>
            </a:r>
            <a:r>
              <a:rPr lang="en-US" sz="1800" smtClean="0"/>
              <a:t>3</a:t>
            </a:r>
            <a:endParaRPr lang="en-US" sz="1800" i="1" smtClean="0"/>
          </a:p>
          <a:p>
            <a:pPr>
              <a:tabLst>
                <a:tab pos="3651250" algn="ctr"/>
              </a:tabLst>
            </a:pPr>
            <a:r>
              <a:rPr lang="en-US" sz="1800" smtClean="0"/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 sz="1800" smtClean="0"/>
              <a:t>Much better than previous case</a:t>
            </a:r>
          </a:p>
          <a:p>
            <a:pPr>
              <a:tabLst>
                <a:tab pos="3651250" algn="ctr"/>
              </a:tabLst>
            </a:pPr>
            <a:r>
              <a:rPr lang="en-US" sz="1800" i="1" smtClean="0"/>
              <a:t>Convoy effect</a:t>
            </a:r>
            <a:r>
              <a:rPr lang="en-US" sz="1800" smtClean="0"/>
              <a:t> short process behind long process</a:t>
            </a:r>
          </a:p>
        </p:txBody>
      </p:sp>
      <p:grpSp>
        <p:nvGrpSpPr>
          <p:cNvPr id="25604" name="Group 20"/>
          <p:cNvGrpSpPr>
            <a:grpSpLocks/>
          </p:cNvGrpSpPr>
          <p:nvPr/>
        </p:nvGrpSpPr>
        <p:grpSpPr bwMode="auto">
          <a:xfrm>
            <a:off x="1889125" y="2605088"/>
            <a:ext cx="5575300" cy="1128712"/>
            <a:chOff x="852" y="1650"/>
            <a:chExt cx="3512" cy="711"/>
          </a:xfrm>
        </p:grpSpPr>
        <p:sp>
          <p:nvSpPr>
            <p:cNvPr id="25605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25609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25616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5617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30</a:t>
              </a:r>
            </a:p>
          </p:txBody>
        </p:sp>
        <p:sp>
          <p:nvSpPr>
            <p:cNvPr id="25618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Shortest-Job-First (SJF) Scheduling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Associate with each process the length of its next CPU burst.  Use these lengths to schedule the process with the shortest time</a:t>
            </a:r>
          </a:p>
          <a:p>
            <a:r>
              <a:rPr lang="en-US" sz="1800" smtClean="0"/>
              <a:t>Two schemes: </a:t>
            </a:r>
          </a:p>
          <a:p>
            <a:pPr lvl="1"/>
            <a:r>
              <a:rPr lang="en-US" sz="1800" smtClean="0"/>
              <a:t>nonpreemptive – once CPU given to the process it cannot be preempted until completes its CPU burst</a:t>
            </a:r>
          </a:p>
          <a:p>
            <a:pPr lvl="1"/>
            <a:r>
              <a:rPr lang="en-US" sz="1800" smtClean="0"/>
              <a:t>preemptive – if a new process arrives with CPU burst length less than remaining time of current executing process, preempt.  This scheme is know as the </a:t>
            </a:r>
            <a:br>
              <a:rPr lang="en-US" sz="1800" smtClean="0"/>
            </a:br>
            <a:r>
              <a:rPr lang="en-US" sz="1800" smtClean="0"/>
              <a:t>Shortest-Remaining-Time-First (SRTF)</a:t>
            </a:r>
          </a:p>
          <a:p>
            <a:r>
              <a:rPr lang="en-US" sz="1800" smtClean="0"/>
              <a:t>SJF is optimal – gives minimum average waiting time for a given set of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</a:t>
            </a:r>
            <a:r>
              <a:rPr lang="en-US" sz="1800" u="sng" smtClean="0"/>
              <a:t>Process	Arrival Time</a:t>
            </a:r>
            <a:r>
              <a:rPr lang="en-US" sz="1800" smtClean="0"/>
              <a:t>	</a:t>
            </a:r>
            <a:r>
              <a:rPr lang="en-US" sz="1800" u="sng" smtClean="0"/>
              <a:t>Burst Time</a:t>
            </a:r>
            <a:endParaRPr lang="en-US" sz="1800" smtClean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</a:t>
            </a:r>
            <a:r>
              <a:rPr lang="en-US" sz="1800" i="1" smtClean="0"/>
              <a:t>P</a:t>
            </a:r>
            <a:r>
              <a:rPr lang="en-US" sz="1800" i="1" baseline="-25000" smtClean="0"/>
              <a:t>1</a:t>
            </a:r>
            <a:r>
              <a:rPr lang="en-US" sz="1800" smtClean="0"/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2	</a:t>
            </a:r>
            <a:r>
              <a:rPr lang="en-US" sz="1800" smtClean="0"/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3</a:t>
            </a:r>
            <a:r>
              <a:rPr lang="en-US" sz="1800" smtClean="0"/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4</a:t>
            </a:r>
            <a:r>
              <a:rPr lang="en-US" sz="1800" smtClean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Average waiting time = (0 + 6 + 3 + 7)/4  = 4</a:t>
            </a:r>
            <a:endParaRPr lang="en-US" sz="1800" i="1" baseline="-2500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n-US" smtClean="0"/>
              <a:t>Example of Non-Preemptive SJF</a:t>
            </a:r>
          </a:p>
        </p:txBody>
      </p:sp>
      <p:grpSp>
        <p:nvGrpSpPr>
          <p:cNvPr id="27652" name="Group 37"/>
          <p:cNvGrpSpPr>
            <a:grpSpLocks/>
          </p:cNvGrpSpPr>
          <p:nvPr/>
        </p:nvGrpSpPr>
        <p:grpSpPr bwMode="auto">
          <a:xfrm>
            <a:off x="2043113" y="3690938"/>
            <a:ext cx="5575300" cy="1128712"/>
            <a:chOff x="864" y="2325"/>
            <a:chExt cx="3512" cy="711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27667" name="Text Box 20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27668" name="Line 21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22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3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4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27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Text Box 28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76" name="Line 29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30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31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32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33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27681" name="Line 34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35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36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Preemptive SJF</a:t>
            </a:r>
          </a:p>
        </p:txBody>
      </p:sp>
      <p:sp>
        <p:nvSpPr>
          <p:cNvPr id="2867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</a:t>
            </a:r>
            <a:r>
              <a:rPr lang="en-US" sz="1800" u="sng" smtClean="0"/>
              <a:t>Process	Arrival Time</a:t>
            </a:r>
            <a:r>
              <a:rPr lang="en-US" sz="1800" smtClean="0"/>
              <a:t>	</a:t>
            </a:r>
            <a:r>
              <a:rPr lang="en-US" sz="1800" u="sng" smtClean="0"/>
              <a:t>Burst Time</a:t>
            </a:r>
            <a:endParaRPr lang="en-US" sz="1800" smtClean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</a:t>
            </a:r>
            <a:r>
              <a:rPr lang="en-US" sz="1800" i="1" smtClean="0"/>
              <a:t>P</a:t>
            </a:r>
            <a:r>
              <a:rPr lang="en-US" sz="1800" i="1" baseline="-25000" smtClean="0"/>
              <a:t>1</a:t>
            </a:r>
            <a:r>
              <a:rPr lang="en-US" sz="1800" smtClean="0"/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2	</a:t>
            </a:r>
            <a:r>
              <a:rPr lang="en-US" sz="1800" smtClean="0"/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3</a:t>
            </a:r>
            <a:r>
              <a:rPr lang="en-US" sz="1800" smtClean="0"/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4</a:t>
            </a:r>
            <a:r>
              <a:rPr lang="en-US" sz="1800" smtClean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SJF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800" smtClean="0"/>
              <a:t>Average waiting time = (9 + 1 + 0 +2)/4 = 3</a:t>
            </a:r>
            <a:endParaRPr lang="en-US" sz="1800" i="1" baseline="-25000" smtClean="0"/>
          </a:p>
        </p:txBody>
      </p:sp>
      <p:grpSp>
        <p:nvGrpSpPr>
          <p:cNvPr id="28676" name="Group 74"/>
          <p:cNvGrpSpPr>
            <a:grpSpLocks/>
          </p:cNvGrpSpPr>
          <p:nvPr/>
        </p:nvGrpSpPr>
        <p:grpSpPr bwMode="auto">
          <a:xfrm>
            <a:off x="1371600" y="3752850"/>
            <a:ext cx="5924550" cy="1204913"/>
            <a:chOff x="864" y="2364"/>
            <a:chExt cx="3732" cy="759"/>
          </a:xfrm>
        </p:grpSpPr>
        <p:sp>
          <p:nvSpPr>
            <p:cNvPr id="286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8679" name="Text Box 3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28680" name="Text Box 4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28681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4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4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Text Box 47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8687" name="Text Box 48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8688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28689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28690" name="Text Box 51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28691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53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Text Box 59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28696" name="Line 60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Line 61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62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Text Box 64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28701" name="Line 65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66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67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Line 68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Line 69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70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28707" name="Text Box 71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8708" name="Line 72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-76200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smtClean="0"/>
              <a:t>Determining Length of Next CPU Burst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Can only estimate the length</a:t>
            </a:r>
          </a:p>
          <a:p>
            <a:r>
              <a:rPr lang="en-US" sz="1800" smtClean="0"/>
              <a:t>Can be done by using the length of previous CPU bursts, using exponential averaging</a:t>
            </a:r>
          </a:p>
          <a:p>
            <a:pPr lvl="1">
              <a:buFont typeface="Monotype Sorts" pitchFamily="2" charset="2"/>
              <a:buNone/>
            </a:pPr>
            <a:endParaRPr lang="en-US" sz="1800" smtClean="0"/>
          </a:p>
          <a:p>
            <a:pPr lvl="1">
              <a:buFont typeface="Monotype Sorts" pitchFamily="2" charset="2"/>
              <a:buNone/>
            </a:pPr>
            <a:endParaRPr lang="en-US" sz="1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784350" y="2374900"/>
          <a:ext cx="6400800" cy="1778000"/>
        </p:xfrm>
        <a:graphic>
          <a:graphicData uri="http://schemas.openxmlformats.org/presentationml/2006/ole">
            <p:oleObj spid="_x0000_s2050" name="Equation" r:id="rId4" imgW="6400800" imgH="1777680" progId="Equation.3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960688" y="3695700"/>
          <a:ext cx="2222500" cy="315913"/>
        </p:xfrm>
        <a:graphic>
          <a:graphicData uri="http://schemas.openxmlformats.org/presentationml/2006/ole">
            <p:oleObj spid="_x0000_s2051" name="Equation" r:id="rId5" imgW="22222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0"/>
            <a:ext cx="8121650" cy="84455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Prediction of the Length of the Next CPU Burst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/>
          <a:srcRect l="641" t="2280" r="641" b="2849"/>
          <a:stretch>
            <a:fillRect/>
          </a:stretch>
        </p:blipFill>
        <p:spPr bwMode="auto">
          <a:xfrm>
            <a:off x="1938338" y="1935163"/>
            <a:ext cx="5140325" cy="370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Examples of Exponential Averaging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</a:t>
            </a:r>
            <a:r>
              <a:rPr lang="en-US" sz="1800" baseline="-25000" smtClean="0">
                <a:sym typeface="Symbol" pitchFamily="18" charset="2"/>
              </a:rPr>
              <a:t>n+1</a:t>
            </a:r>
            <a:r>
              <a:rPr lang="en-US" sz="1800" smtClean="0">
                <a:sym typeface="Symbol" pitchFamily="18" charset="2"/>
              </a:rPr>
              <a:t> = </a:t>
            </a:r>
            <a:r>
              <a:rPr lang="en-US" sz="1800" baseline="-2500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 </a:t>
            </a:r>
            <a:r>
              <a:rPr lang="en-US" sz="1800" baseline="-25000" smtClean="0">
                <a:sym typeface="Symbol" pitchFamily="18" charset="2"/>
              </a:rPr>
              <a:t>n+1</a:t>
            </a:r>
            <a:r>
              <a:rPr lang="en-US" sz="1800" smtClean="0">
                <a:sym typeface="Symbol" pitchFamily="18" charset="2"/>
              </a:rPr>
              <a:t> =  </a:t>
            </a:r>
            <a:r>
              <a:rPr lang="en-US" sz="1800" i="1" smtClean="0">
                <a:sym typeface="Symbol" pitchFamily="18" charset="2"/>
              </a:rPr>
              <a:t>t</a:t>
            </a:r>
            <a:r>
              <a:rPr lang="en-US" sz="1800" baseline="-2500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sz="1800" smtClean="0">
                <a:sym typeface="Symbol" pitchFamily="18" charset="2"/>
              </a:rPr>
              <a:t></a:t>
            </a:r>
            <a:r>
              <a:rPr lang="en-US" sz="1800" i="1" baseline="-25000" smtClean="0">
                <a:sym typeface="Symbol" pitchFamily="18" charset="2"/>
              </a:rPr>
              <a:t>n</a:t>
            </a:r>
            <a:r>
              <a:rPr lang="en-US" sz="1800" baseline="-25000" smtClean="0">
                <a:sym typeface="Symbol" pitchFamily="18" charset="2"/>
              </a:rPr>
              <a:t>+1</a:t>
            </a:r>
            <a:r>
              <a:rPr lang="en-US" sz="1800" smtClean="0">
                <a:sym typeface="Symbol" pitchFamily="18" charset="2"/>
              </a:rPr>
              <a:t> =  t</a:t>
            </a:r>
            <a:r>
              <a:rPr lang="en-US" sz="1800" i="1" baseline="-25000" smtClean="0">
                <a:sym typeface="Symbol" pitchFamily="18" charset="2"/>
              </a:rPr>
              <a:t>n</a:t>
            </a:r>
            <a:r>
              <a:rPr lang="en-US" sz="1800" smtClean="0">
                <a:sym typeface="Symbol" pitchFamily="18" charset="2"/>
              </a:rPr>
              <a:t>+(1</a:t>
            </a:r>
            <a:r>
              <a:rPr lang="en-US" sz="1800" i="1" smtClean="0">
                <a:sym typeface="Symbol" pitchFamily="18" charset="2"/>
              </a:rPr>
              <a:t> - </a:t>
            </a:r>
            <a:r>
              <a:rPr lang="en-US" sz="1800" smtClean="0">
                <a:sym typeface="Symbol" pitchFamily="18" charset="2"/>
              </a:rPr>
              <a:t></a:t>
            </a:r>
            <a:r>
              <a:rPr lang="en-US" sz="1800" i="1" smtClean="0">
                <a:sym typeface="Symbol" pitchFamily="18" charset="2"/>
              </a:rPr>
              <a:t>)</a:t>
            </a:r>
            <a:r>
              <a:rPr lang="en-US" sz="1800" smtClean="0">
                <a:sym typeface="Symbol" pitchFamily="18" charset="2"/>
              </a:rPr>
              <a:t> </a:t>
            </a:r>
            <a:r>
              <a:rPr lang="en-US" sz="1800" i="1" smtClean="0">
                <a:sym typeface="Symbol" pitchFamily="18" charset="2"/>
              </a:rPr>
              <a:t>t</a:t>
            </a:r>
            <a:r>
              <a:rPr lang="en-US" sz="1800" i="1" baseline="-25000" smtClean="0">
                <a:sym typeface="Symbol" pitchFamily="18" charset="2"/>
              </a:rPr>
              <a:t>n</a:t>
            </a:r>
            <a:r>
              <a:rPr lang="en-US" sz="1800" i="1" smtClean="0">
                <a:sym typeface="Symbol" pitchFamily="18" charset="2"/>
              </a:rPr>
              <a:t> </a:t>
            </a:r>
            <a:r>
              <a:rPr lang="en-US" sz="1800" smtClean="0">
                <a:sym typeface="Symbol" pitchFamily="18" charset="2"/>
              </a:rPr>
              <a:t>-1</a:t>
            </a:r>
            <a:r>
              <a:rPr lang="en-US" sz="1800" i="1" smtClean="0">
                <a:sym typeface="Symbol" pitchFamily="18" charset="2"/>
              </a:rPr>
              <a:t> </a:t>
            </a:r>
            <a:r>
              <a:rPr lang="en-US" sz="1800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sz="1800" smtClean="0">
                <a:sym typeface="Symbol" pitchFamily="18" charset="2"/>
              </a:rPr>
              <a:t>            </a:t>
            </a:r>
            <a:r>
              <a:rPr lang="en-US" sz="1800" i="1" smtClean="0">
                <a:sym typeface="Symbol" pitchFamily="18" charset="2"/>
              </a:rPr>
              <a:t>+(</a:t>
            </a:r>
            <a:r>
              <a:rPr lang="en-US" sz="1800" smtClean="0">
                <a:sym typeface="Symbol" pitchFamily="18" charset="2"/>
              </a:rPr>
              <a:t>1 -  </a:t>
            </a:r>
            <a:r>
              <a:rPr lang="en-US" sz="1800" i="1" smtClean="0">
                <a:sym typeface="Symbol" pitchFamily="18" charset="2"/>
              </a:rPr>
              <a:t>)</a:t>
            </a:r>
            <a:r>
              <a:rPr lang="en-US" sz="1800" i="1" baseline="30000" smtClean="0">
                <a:sym typeface="Symbol" pitchFamily="18" charset="2"/>
              </a:rPr>
              <a:t>j</a:t>
            </a:r>
            <a:r>
              <a:rPr lang="en-US" sz="1800" baseline="30000" smtClean="0">
                <a:sym typeface="Symbol" pitchFamily="18" charset="2"/>
              </a:rPr>
              <a:t> </a:t>
            </a:r>
            <a:r>
              <a:rPr lang="en-US" sz="1800" smtClean="0">
                <a:sym typeface="Symbol" pitchFamily="18" charset="2"/>
              </a:rPr>
              <a:t> </a:t>
            </a:r>
            <a:r>
              <a:rPr lang="en-US" sz="1800" i="1" smtClean="0">
                <a:sym typeface="Symbol" pitchFamily="18" charset="2"/>
              </a:rPr>
              <a:t>t</a:t>
            </a:r>
            <a:r>
              <a:rPr lang="en-US" sz="1800" i="1" baseline="-25000" smtClean="0">
                <a:sym typeface="Symbol" pitchFamily="18" charset="2"/>
              </a:rPr>
              <a:t>n</a:t>
            </a:r>
            <a:r>
              <a:rPr lang="en-US" sz="1800" smtClean="0">
                <a:sym typeface="Symbol" pitchFamily="18" charset="2"/>
              </a:rPr>
              <a:t> </a:t>
            </a:r>
            <a:r>
              <a:rPr lang="en-US" sz="1800" baseline="-25000" smtClean="0">
                <a:sym typeface="Symbol" pitchFamily="18" charset="2"/>
              </a:rPr>
              <a:t>-</a:t>
            </a:r>
            <a:r>
              <a:rPr lang="en-US" sz="1800" i="1" baseline="-25000" smtClean="0">
                <a:sym typeface="Symbol" pitchFamily="18" charset="2"/>
              </a:rPr>
              <a:t>j</a:t>
            </a:r>
            <a:r>
              <a:rPr lang="en-US" sz="1800" i="1" smtClean="0">
                <a:sym typeface="Symbol" pitchFamily="18" charset="2"/>
              </a:rPr>
              <a:t> </a:t>
            </a:r>
            <a:r>
              <a:rPr lang="en-US" sz="1800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sz="1800" smtClean="0">
                <a:sym typeface="Symbol" pitchFamily="18" charset="2"/>
              </a:rPr>
              <a:t>            </a:t>
            </a:r>
            <a:r>
              <a:rPr lang="en-US" sz="1800" i="1" smtClean="0">
                <a:sym typeface="Symbol" pitchFamily="18" charset="2"/>
              </a:rPr>
              <a:t>+(</a:t>
            </a:r>
            <a:r>
              <a:rPr lang="en-US" sz="1800" smtClean="0">
                <a:sym typeface="Symbol" pitchFamily="18" charset="2"/>
              </a:rPr>
              <a:t>1 -  </a:t>
            </a:r>
            <a:r>
              <a:rPr lang="en-US" sz="1800" i="1" smtClean="0">
                <a:sym typeface="Symbol" pitchFamily="18" charset="2"/>
              </a:rPr>
              <a:t>)</a:t>
            </a:r>
            <a:r>
              <a:rPr lang="en-US" sz="1800" i="1" baseline="30000" smtClean="0">
                <a:sym typeface="Symbol" pitchFamily="18" charset="2"/>
              </a:rPr>
              <a:t>n</a:t>
            </a:r>
            <a:r>
              <a:rPr lang="en-US" sz="1800" baseline="30000" smtClean="0">
                <a:sym typeface="Symbol" pitchFamily="18" charset="2"/>
              </a:rPr>
              <a:t> +1 </a:t>
            </a:r>
            <a:r>
              <a:rPr lang="en-US" sz="1800" smtClean="0">
                <a:sym typeface="Symbol" pitchFamily="18" charset="2"/>
              </a:rPr>
              <a:t></a:t>
            </a:r>
            <a:r>
              <a:rPr lang="en-US" sz="1800" baseline="-25000" smtClean="0">
                <a:sym typeface="Symbol" pitchFamily="18" charset="2"/>
              </a:rPr>
              <a:t>0</a:t>
            </a:r>
            <a:br>
              <a:rPr lang="en-US" sz="1800" baseline="-25000" smtClean="0">
                <a:sym typeface="Symbol" pitchFamily="18" charset="2"/>
              </a:rPr>
            </a:br>
            <a:endParaRPr lang="en-US" sz="1800" baseline="-250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 priority number (integer) is associated with each process</a:t>
            </a:r>
          </a:p>
          <a:p>
            <a:r>
              <a:rPr lang="en-US" sz="1800" smtClean="0"/>
              <a:t>The CPU is allocated to the process with the highest priority (smallest integer </a:t>
            </a:r>
            <a:r>
              <a:rPr lang="en-US" sz="1800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sz="1800" smtClean="0"/>
              <a:t>Preemptive</a:t>
            </a:r>
          </a:p>
          <a:p>
            <a:pPr lvl="1"/>
            <a:r>
              <a:rPr lang="en-US" sz="1800" smtClean="0"/>
              <a:t>nonpreemptive</a:t>
            </a:r>
          </a:p>
          <a:p>
            <a:r>
              <a:rPr lang="en-US" sz="1800" smtClean="0"/>
              <a:t>SJF is a priority scheduling where priority is the predicted next CPU burst time</a:t>
            </a:r>
          </a:p>
          <a:p>
            <a:r>
              <a:rPr lang="en-US" sz="1800" smtClean="0"/>
              <a:t>Problem </a:t>
            </a:r>
            <a:r>
              <a:rPr lang="en-US" sz="1800" smtClean="0">
                <a:sym typeface="Symbol" pitchFamily="18" charset="2"/>
              </a:rPr>
              <a:t> Starvation – low priority processes may never execute</a:t>
            </a:r>
          </a:p>
          <a:p>
            <a:r>
              <a:rPr lang="en-US" sz="1800" smtClean="0">
                <a:sym typeface="Symbol" pitchFamily="18" charset="2"/>
              </a:rPr>
              <a:t>Solution  Aging – as time progresses increase the priority of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Round Robin (RR)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97000"/>
            <a:ext cx="7061200" cy="4483100"/>
          </a:xfrm>
        </p:spPr>
        <p:txBody>
          <a:bodyPr/>
          <a:lstStyle/>
          <a:p>
            <a:r>
              <a:rPr lang="en-US" sz="1800" smtClean="0"/>
              <a:t>Each process gets a small unit of CPU time (</a:t>
            </a:r>
            <a:r>
              <a:rPr lang="en-US" sz="1800" i="1" smtClean="0"/>
              <a:t>time quantum</a:t>
            </a:r>
            <a:r>
              <a:rPr lang="en-US" sz="1800" smtClean="0"/>
              <a:t>), usually 10-100 milliseconds.  After this time has elapsed, the process is preempted and added to the end of the ready queue.</a:t>
            </a:r>
          </a:p>
          <a:p>
            <a:r>
              <a:rPr lang="en-US" sz="1800" smtClean="0"/>
              <a:t>If there are </a:t>
            </a:r>
            <a:r>
              <a:rPr lang="en-US" sz="1800" i="1" smtClean="0"/>
              <a:t>n</a:t>
            </a:r>
            <a:r>
              <a:rPr lang="en-US" sz="1800" smtClean="0"/>
              <a:t> processes in the ready queue and the time quantum is </a:t>
            </a:r>
            <a:r>
              <a:rPr lang="en-US" sz="1800" i="1" smtClean="0"/>
              <a:t>q</a:t>
            </a:r>
            <a:r>
              <a:rPr lang="en-US" sz="1800" smtClean="0"/>
              <a:t>, then each process gets 1/</a:t>
            </a:r>
            <a:r>
              <a:rPr lang="en-US" sz="1800" i="1" smtClean="0"/>
              <a:t>n</a:t>
            </a:r>
            <a:r>
              <a:rPr lang="en-US" sz="1800" smtClean="0"/>
              <a:t> of the CPU time in chunks of at most </a:t>
            </a:r>
            <a:r>
              <a:rPr lang="en-US" sz="1800" i="1" smtClean="0"/>
              <a:t>q</a:t>
            </a:r>
            <a:r>
              <a:rPr lang="en-US" sz="1800" smtClean="0"/>
              <a:t> time units at once.  No process waits more than (</a:t>
            </a:r>
            <a:r>
              <a:rPr lang="en-US" sz="1800" i="1" smtClean="0"/>
              <a:t>n</a:t>
            </a:r>
            <a:r>
              <a:rPr lang="en-US" sz="1800" smtClean="0"/>
              <a:t>-1)</a:t>
            </a:r>
            <a:r>
              <a:rPr lang="en-US" sz="1800" i="1" smtClean="0"/>
              <a:t>q </a:t>
            </a:r>
            <a:r>
              <a:rPr lang="en-US" sz="1800" smtClean="0"/>
              <a:t>time units.</a:t>
            </a:r>
          </a:p>
          <a:p>
            <a:r>
              <a:rPr lang="en-US" sz="1800" smtClean="0"/>
              <a:t>Performance</a:t>
            </a:r>
          </a:p>
          <a:p>
            <a:pPr lvl="1"/>
            <a:r>
              <a:rPr lang="en-US" sz="1800" i="1" smtClean="0"/>
              <a:t>q</a:t>
            </a:r>
            <a:r>
              <a:rPr lang="en-US" sz="1800" smtClean="0"/>
              <a:t> large </a:t>
            </a:r>
            <a:r>
              <a:rPr lang="en-US" sz="1800" smtClean="0">
                <a:sym typeface="Symbol" pitchFamily="18" charset="2"/>
              </a:rPr>
              <a:t> FIFO</a:t>
            </a:r>
          </a:p>
          <a:p>
            <a:pPr lvl="1"/>
            <a:r>
              <a:rPr lang="en-US" sz="1800" i="1" smtClean="0">
                <a:sym typeface="Symbol" pitchFamily="18" charset="2"/>
              </a:rPr>
              <a:t>q </a:t>
            </a:r>
            <a:r>
              <a:rPr lang="en-US" sz="1800" smtClean="0">
                <a:sym typeface="Symbol" pitchFamily="18" charset="2"/>
              </a:rPr>
              <a:t>small  </a:t>
            </a:r>
            <a:r>
              <a:rPr lang="en-US" sz="1800" i="1" smtClean="0">
                <a:sym typeface="Symbol" pitchFamily="18" charset="2"/>
              </a:rPr>
              <a:t>q </a:t>
            </a:r>
            <a:r>
              <a:rPr lang="en-US" sz="180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376238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Alternating Sequence of CPU And I/O Bursts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/>
          <a:srcRect l="30032" t="789" r="30032" b="1576"/>
          <a:stretch>
            <a:fillRect/>
          </a:stretch>
        </p:blipFill>
        <p:spPr bwMode="auto">
          <a:xfrm>
            <a:off x="3200400" y="1468438"/>
            <a:ext cx="2543175" cy="46624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pPr>
              <a:defRPr/>
            </a:pPr>
            <a:r>
              <a:rPr lang="en-US" smtClean="0"/>
              <a:t>Example of RR with Time Quantum = 20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113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1800" smtClean="0"/>
              <a:t>		</a:t>
            </a:r>
            <a:r>
              <a:rPr lang="en-US" sz="1800" u="sng" smtClean="0"/>
              <a:t>Process</a:t>
            </a:r>
            <a:r>
              <a:rPr lang="en-US" sz="1800" smtClean="0"/>
              <a:t>	</a:t>
            </a:r>
            <a:r>
              <a:rPr lang="en-US" sz="1800" u="sng" smtClean="0"/>
              <a:t>Burst Time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1800" i="1" smtClean="0"/>
              <a:t>		P</a:t>
            </a:r>
            <a:r>
              <a:rPr lang="en-US" sz="1800" i="1" baseline="-25000" smtClean="0"/>
              <a:t>1	</a:t>
            </a:r>
            <a:r>
              <a:rPr lang="en-US" sz="1800" smtClean="0"/>
              <a:t>53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2	 </a:t>
            </a:r>
            <a:r>
              <a:rPr lang="en-US" sz="1800" smtClean="0"/>
              <a:t>17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3	</a:t>
            </a:r>
            <a:r>
              <a:rPr lang="en-US" sz="1800" smtClean="0"/>
              <a:t>68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1800" smtClean="0"/>
              <a:t>		 </a:t>
            </a:r>
            <a:r>
              <a:rPr lang="en-US" sz="1800" i="1" smtClean="0"/>
              <a:t>P</a:t>
            </a:r>
            <a:r>
              <a:rPr lang="en-US" sz="1800" i="1" baseline="-25000" smtClean="0"/>
              <a:t>4	 </a:t>
            </a:r>
            <a:r>
              <a:rPr lang="en-US" sz="1800" smtClean="0"/>
              <a:t>24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1800" smtClean="0"/>
              <a:t>The Gantt chart is: 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1800" smtClean="0"/>
              <a:t>Typically, higher average turnaround than SJF, but better </a:t>
            </a:r>
            <a:r>
              <a:rPr lang="en-US" sz="1800" i="1" smtClean="0"/>
              <a:t>response</a:t>
            </a:r>
            <a:endParaRPr lang="en-US" sz="1800" smtClean="0"/>
          </a:p>
        </p:txBody>
      </p:sp>
      <p:grpSp>
        <p:nvGrpSpPr>
          <p:cNvPr id="33796" name="Group 27"/>
          <p:cNvGrpSpPr>
            <a:grpSpLocks/>
          </p:cNvGrpSpPr>
          <p:nvPr/>
        </p:nvGrpSpPr>
        <p:grpSpPr bwMode="auto">
          <a:xfrm>
            <a:off x="1609725" y="3952875"/>
            <a:ext cx="6051550" cy="976313"/>
            <a:chOff x="1056" y="2640"/>
            <a:chExt cx="3812" cy="615"/>
          </a:xfrm>
        </p:grpSpPr>
        <p:grpSp>
          <p:nvGrpSpPr>
            <p:cNvPr id="33797" name="Group 14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33809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  <p:sp>
            <p:nvSpPr>
              <p:cNvPr id="33810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33811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33814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33815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33816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33817" name="Rectangle 1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33818" name="Rectangle 1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</p:grpSp>
        <p:sp>
          <p:nvSpPr>
            <p:cNvPr id="33798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33799" name="Text Box 16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20</a:t>
              </a:r>
            </a:p>
          </p:txBody>
        </p:sp>
        <p:sp>
          <p:nvSpPr>
            <p:cNvPr id="33800" name="Text Box 17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37</a:t>
              </a:r>
            </a:p>
          </p:txBody>
        </p:sp>
        <p:sp>
          <p:nvSpPr>
            <p:cNvPr id="33801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57</a:t>
              </a:r>
            </a:p>
          </p:txBody>
        </p:sp>
        <p:sp>
          <p:nvSpPr>
            <p:cNvPr id="33802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77</a:t>
              </a:r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97</a:t>
              </a:r>
            </a:p>
          </p:txBody>
        </p: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117</a:t>
              </a:r>
            </a:p>
          </p:txBody>
        </p:sp>
        <p:sp>
          <p:nvSpPr>
            <p:cNvPr id="33805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121</a:t>
              </a:r>
            </a:p>
          </p:txBody>
        </p:sp>
        <p:sp>
          <p:nvSpPr>
            <p:cNvPr id="33806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134</a:t>
              </a:r>
            </a:p>
          </p:txBody>
        </p:sp>
        <p:sp>
          <p:nvSpPr>
            <p:cNvPr id="33807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154</a:t>
              </a:r>
            </a:p>
          </p:txBody>
        </p:sp>
        <p:sp>
          <p:nvSpPr>
            <p:cNvPr id="33808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162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385763"/>
            <a:ext cx="7829550" cy="457200"/>
          </a:xfrm>
        </p:spPr>
        <p:txBody>
          <a:bodyPr/>
          <a:lstStyle/>
          <a:p>
            <a:pPr>
              <a:defRPr/>
            </a:pPr>
            <a:r>
              <a:rPr lang="en-US" sz="3000" smtClean="0"/>
              <a:t>Time Quantum and Context Switch Time</a:t>
            </a:r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3"/>
          <a:srcRect l="380" t="22278" r="569" b="22531"/>
          <a:stretch>
            <a:fillRect/>
          </a:stretch>
        </p:blipFill>
        <p:spPr bwMode="auto">
          <a:xfrm>
            <a:off x="1333500" y="2049463"/>
            <a:ext cx="6624638" cy="276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06388"/>
            <a:ext cx="8385175" cy="457200"/>
          </a:xfrm>
        </p:spPr>
        <p:txBody>
          <a:bodyPr/>
          <a:lstStyle/>
          <a:p>
            <a:pPr>
              <a:defRPr/>
            </a:pPr>
            <a:r>
              <a:rPr lang="en-US" sz="2700" smtClean="0"/>
              <a:t>Turnaround Time Varies With The Time Quantum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3"/>
          <a:srcRect l="5371" t="768" r="5179" b="1022"/>
          <a:stretch>
            <a:fillRect/>
          </a:stretch>
        </p:blipFill>
        <p:spPr bwMode="auto">
          <a:xfrm>
            <a:off x="1985963" y="1739900"/>
            <a:ext cx="5024437" cy="4137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Multilevel Queue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Ready queue is partitioned into separate queues:</a:t>
            </a:r>
            <a:br>
              <a:rPr lang="en-US" sz="1800" smtClean="0"/>
            </a:br>
            <a:r>
              <a:rPr lang="en-US" sz="1800" smtClean="0"/>
              <a:t>foreground (interactive)</a:t>
            </a:r>
            <a:br>
              <a:rPr lang="en-US" sz="1800" smtClean="0"/>
            </a:br>
            <a:r>
              <a:rPr lang="en-US" sz="1800" smtClean="0"/>
              <a:t>background (batch)</a:t>
            </a:r>
          </a:p>
          <a:p>
            <a:r>
              <a:rPr lang="en-US" sz="1800" smtClean="0"/>
              <a:t>Each queue has its own scheduling algorithm</a:t>
            </a:r>
          </a:p>
          <a:p>
            <a:pPr lvl="1"/>
            <a:r>
              <a:rPr lang="en-US" sz="1800" smtClean="0"/>
              <a:t>foreground – RR</a:t>
            </a:r>
          </a:p>
          <a:p>
            <a:pPr lvl="1"/>
            <a:r>
              <a:rPr lang="en-US" sz="1800" smtClean="0"/>
              <a:t>background – FCFS</a:t>
            </a:r>
          </a:p>
          <a:p>
            <a:r>
              <a:rPr lang="en-US" sz="1800" smtClean="0"/>
              <a:t>Scheduling must be done between the queues</a:t>
            </a:r>
          </a:p>
          <a:p>
            <a:pPr lvl="1"/>
            <a:r>
              <a:rPr lang="en-US" sz="180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sz="180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z="1800" smtClean="0"/>
              <a:t>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Multilevel Queue Scheduling</a:t>
            </a:r>
          </a:p>
        </p:txBody>
      </p:sp>
      <p:pic>
        <p:nvPicPr>
          <p:cNvPr id="37891" name="Picture 6"/>
          <p:cNvPicPr>
            <a:picLocks noChangeAspect="1" noChangeArrowheads="1"/>
          </p:cNvPicPr>
          <p:nvPr/>
        </p:nvPicPr>
        <p:blipFill>
          <a:blip r:embed="rId3"/>
          <a:srcRect l="232" t="6743" r="459" b="6743"/>
          <a:stretch>
            <a:fillRect/>
          </a:stretch>
        </p:blipFill>
        <p:spPr bwMode="auto">
          <a:xfrm>
            <a:off x="1722438" y="1914525"/>
            <a:ext cx="5511800" cy="36226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Multilevel Feedback Queue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68438"/>
            <a:ext cx="7351712" cy="4483100"/>
          </a:xfrm>
        </p:spPr>
        <p:txBody>
          <a:bodyPr/>
          <a:lstStyle/>
          <a:p>
            <a:r>
              <a:rPr lang="en-US" sz="1800" smtClean="0"/>
              <a:t>A process can move between the various queues; aging can be implemented this way</a:t>
            </a:r>
          </a:p>
          <a:p>
            <a:r>
              <a:rPr lang="en-US" sz="1800" smtClean="0"/>
              <a:t>Multilevel-feedback-queue scheduler defined by the following parameters:</a:t>
            </a:r>
          </a:p>
          <a:p>
            <a:pPr lvl="1"/>
            <a:r>
              <a:rPr lang="en-US" sz="1800" smtClean="0"/>
              <a:t>number of queues</a:t>
            </a:r>
          </a:p>
          <a:p>
            <a:pPr lvl="1"/>
            <a:r>
              <a:rPr lang="en-US" sz="1800" smtClean="0"/>
              <a:t>scheduling algorithms for each queue</a:t>
            </a:r>
          </a:p>
          <a:p>
            <a:pPr lvl="1"/>
            <a:r>
              <a:rPr lang="en-US" sz="1800" smtClean="0"/>
              <a:t>method used to determine when to upgrade a process</a:t>
            </a:r>
          </a:p>
          <a:p>
            <a:pPr lvl="1"/>
            <a:r>
              <a:rPr lang="en-US" sz="1800" smtClean="0"/>
              <a:t>method used to determine when to demote a process</a:t>
            </a:r>
          </a:p>
          <a:p>
            <a:pPr lvl="1"/>
            <a:r>
              <a:rPr lang="en-US" sz="1800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0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smtClean="0"/>
              <a:t>Example of Multilevel Feedback Queue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Three queues: </a:t>
            </a:r>
          </a:p>
          <a:p>
            <a:pPr lvl="1"/>
            <a:r>
              <a:rPr lang="en-US" sz="1800" i="1" smtClean="0"/>
              <a:t>Q</a:t>
            </a:r>
            <a:r>
              <a:rPr lang="en-US" sz="1800" baseline="-25000" smtClean="0"/>
              <a:t>0</a:t>
            </a:r>
            <a:r>
              <a:rPr lang="en-US" sz="1800" smtClean="0"/>
              <a:t> – RR with time quantum 8 milliseconds</a:t>
            </a:r>
          </a:p>
          <a:p>
            <a:pPr lvl="1"/>
            <a:r>
              <a:rPr lang="en-US" sz="1800" i="1" smtClean="0"/>
              <a:t>Q</a:t>
            </a:r>
            <a:r>
              <a:rPr lang="en-US" sz="1800" baseline="-25000" smtClean="0"/>
              <a:t>1</a:t>
            </a:r>
            <a:r>
              <a:rPr lang="en-US" sz="1800" smtClean="0"/>
              <a:t> – RR time quantum 16 milliseconds</a:t>
            </a:r>
          </a:p>
          <a:p>
            <a:pPr lvl="1"/>
            <a:r>
              <a:rPr lang="en-US" sz="1800" i="1" smtClean="0"/>
              <a:t>Q</a:t>
            </a:r>
            <a:r>
              <a:rPr lang="en-US" sz="1800" baseline="-25000" smtClean="0"/>
              <a:t>2</a:t>
            </a:r>
            <a:r>
              <a:rPr lang="en-US" sz="1800" smtClean="0"/>
              <a:t> – FCFS</a:t>
            </a:r>
          </a:p>
          <a:p>
            <a:r>
              <a:rPr lang="en-US" sz="1800" smtClean="0"/>
              <a:t>Scheduling</a:t>
            </a:r>
          </a:p>
          <a:p>
            <a:pPr lvl="1"/>
            <a:r>
              <a:rPr lang="en-US" sz="1800" smtClean="0"/>
              <a:t>A new job enters queue </a:t>
            </a:r>
            <a:r>
              <a:rPr lang="en-US" sz="1800" i="1" smtClean="0"/>
              <a:t>Q</a:t>
            </a:r>
            <a:r>
              <a:rPr lang="en-US" sz="1800" i="1" baseline="-25000" smtClean="0"/>
              <a:t>0</a:t>
            </a:r>
            <a:r>
              <a:rPr lang="en-US" sz="1800" i="1" smtClean="0"/>
              <a:t> </a:t>
            </a:r>
            <a:r>
              <a:rPr lang="en-US" sz="1800" smtClean="0"/>
              <a:t>which is served</a:t>
            </a:r>
            <a:r>
              <a:rPr lang="en-US" sz="1800" i="1" smtClean="0"/>
              <a:t> </a:t>
            </a:r>
            <a:r>
              <a:rPr lang="en-US" sz="1800" smtClean="0"/>
              <a:t>FCFS. When it gains CPU, job receives 8 milliseconds.  If it does not finish in 8 milliseconds, job is moved to queue </a:t>
            </a:r>
            <a:r>
              <a:rPr lang="en-US" sz="1800" i="1" smtClean="0"/>
              <a:t>Q</a:t>
            </a:r>
            <a:r>
              <a:rPr lang="en-US" sz="1800" baseline="-25000" smtClean="0"/>
              <a:t>1</a:t>
            </a:r>
            <a:r>
              <a:rPr lang="en-US" sz="1800" smtClean="0"/>
              <a:t>.</a:t>
            </a:r>
          </a:p>
          <a:p>
            <a:pPr lvl="1"/>
            <a:r>
              <a:rPr lang="en-US" sz="1800" smtClean="0"/>
              <a:t>At </a:t>
            </a:r>
            <a:r>
              <a:rPr lang="en-US" sz="1800" i="1" smtClean="0"/>
              <a:t>Q</a:t>
            </a:r>
            <a:r>
              <a:rPr lang="en-US" sz="1800" baseline="-25000" smtClean="0"/>
              <a:t>1</a:t>
            </a:r>
            <a:r>
              <a:rPr lang="en-US" sz="1800" smtClean="0"/>
              <a:t> job is again served FCFS and receives 16 additional milliseconds.  If it still does not complete, it is preempted and moved to queue </a:t>
            </a:r>
            <a:r>
              <a:rPr lang="en-US" sz="1800" i="1" smtClean="0"/>
              <a:t>Q</a:t>
            </a:r>
            <a:r>
              <a:rPr lang="en-US" sz="1800" baseline="-25000" smtClean="0"/>
              <a:t>2</a:t>
            </a:r>
            <a:r>
              <a:rPr lang="en-US" sz="1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Multilevel Feedback Queues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/>
          <a:srcRect l="610" t="10027" r="1016" b="9756"/>
          <a:stretch>
            <a:fillRect/>
          </a:stretch>
        </p:blipFill>
        <p:spPr bwMode="auto">
          <a:xfrm>
            <a:off x="1727200" y="2209800"/>
            <a:ext cx="5554663" cy="33972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Multiple-Processor Scheduling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088" y="1382713"/>
            <a:ext cx="7808912" cy="46434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Load sharing among multiple CPUs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Two approaches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 err="1">
                <a:latin typeface="+mn-lt"/>
              </a:rPr>
              <a:t>Assymmetric</a:t>
            </a:r>
            <a:r>
              <a:rPr kumimoji="1" lang="en-US" kern="0" dirty="0">
                <a:latin typeface="+mn-lt"/>
              </a:rPr>
              <a:t> Multiprocessing: All scheduling decisions, I/O processing, and other system activities are handled by master processor. The other processors execute user code.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Symmetric </a:t>
            </a:r>
            <a:r>
              <a:rPr kumimoji="1" lang="en-US" kern="0" dirty="0" err="1">
                <a:latin typeface="+mn-lt"/>
              </a:rPr>
              <a:t>mutiprocessing</a:t>
            </a:r>
            <a:r>
              <a:rPr kumimoji="1" lang="en-US" kern="0" dirty="0">
                <a:latin typeface="+mn-lt"/>
              </a:rPr>
              <a:t>: Each processor is self-scheduling, may use a common ready queue or each processor may have its own private queue of ready processes.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Processor affinity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Load balancing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Symmetric multithreading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endParaRPr kumimoji="1" lang="en-US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 smtClean="0">
                <a:solidFill>
                  <a:srgbClr val="C00000"/>
                </a:solidFill>
                <a:effectLst/>
              </a:rPr>
              <a:t>Symmetric multithreading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 l="587" t="27397" r="978" b="27919"/>
          <a:stretch>
            <a:fillRect/>
          </a:stretch>
        </p:blipFill>
        <p:spPr bwMode="auto">
          <a:xfrm>
            <a:off x="1566863" y="2851150"/>
            <a:ext cx="6388100" cy="2174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320800" y="987425"/>
            <a:ext cx="68659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Histogram of CPU-burst Times</a:t>
            </a:r>
          </a:p>
        </p:txBody>
      </p:sp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3"/>
          <a:srcRect l="626" t="6123" r="418" b="6123"/>
          <a:stretch>
            <a:fillRect/>
          </a:stretch>
        </p:blipFill>
        <p:spPr bwMode="auto">
          <a:xfrm>
            <a:off x="1654175" y="1812925"/>
            <a:ext cx="5702300" cy="37925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Thread Scheduling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088" y="1382713"/>
            <a:ext cx="6350000" cy="46434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User level threads are managed by thread </a:t>
            </a:r>
            <a:r>
              <a:rPr kumimoji="1" lang="en-US" kern="0" dirty="0" err="1">
                <a:latin typeface="+mn-lt"/>
              </a:rPr>
              <a:t>library</a:t>
            </a:r>
            <a:r>
              <a:rPr kumimoji="1" lang="en-US" kern="0" dirty="0">
                <a:latin typeface="+mn-lt"/>
              </a:rPr>
              <a:t>, and the kernel is unaware of them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User level threads must be mapped to an associated kernel level threads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Contention Scope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>
                <a:latin typeface="+mn-lt"/>
              </a:rPr>
              <a:t>Process contention Scope (PCS)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kern="0" dirty="0"/>
              <a:t>System contention Scope (SCS)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endParaRPr kumimoji="1" lang="en-US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 Evaluation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6350000" cy="4643437"/>
          </a:xfrm>
        </p:spPr>
        <p:txBody>
          <a:bodyPr/>
          <a:lstStyle/>
          <a:p>
            <a:r>
              <a:rPr lang="en-US" sz="1800" smtClean="0"/>
              <a:t>Deterministic modeling – takes a particular predetermined workload and defines the performance of each algorithm  for that workload</a:t>
            </a:r>
          </a:p>
          <a:p>
            <a:r>
              <a:rPr lang="en-US" sz="1800" smtClean="0"/>
              <a:t>Queueing models</a:t>
            </a:r>
          </a:p>
          <a:p>
            <a:r>
              <a:rPr lang="en-US" sz="1800" smtClean="0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6" y="277416"/>
            <a:ext cx="7616825" cy="5762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Algorithm Evaluation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382316"/>
            <a:ext cx="7566025" cy="4643438"/>
          </a:xfrm>
        </p:spPr>
        <p:txBody>
          <a:bodyPr/>
          <a:lstStyle/>
          <a:p>
            <a:r>
              <a:rPr lang="en-US" sz="1300" dirty="0" smtClean="0">
                <a:ea typeface="ＭＳ Ｐゴシック" pitchFamily="-84" charset="-128"/>
              </a:rPr>
              <a:t>How to select CPU-scheduling algorithm for an OS?</a:t>
            </a:r>
          </a:p>
          <a:p>
            <a:r>
              <a:rPr lang="en-US" sz="1300" dirty="0" smtClean="0">
                <a:ea typeface="ＭＳ Ｐゴシック" pitchFamily="-84" charset="-128"/>
              </a:rPr>
              <a:t>Determine criteria, then evaluate algorithms</a:t>
            </a:r>
          </a:p>
          <a:p>
            <a:r>
              <a:rPr lang="en-US" sz="1300" b="1" dirty="0" smtClean="0">
                <a:solidFill>
                  <a:srgbClr val="3366FF"/>
                </a:solidFill>
                <a:ea typeface="ＭＳ Ｐゴシック" pitchFamily="-84" charset="-128"/>
              </a:rPr>
              <a:t>Deterministic modeling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Type of </a:t>
            </a:r>
            <a:r>
              <a:rPr lang="en-US" sz="1300" b="1" dirty="0" smtClean="0">
                <a:solidFill>
                  <a:srgbClr val="3366FF"/>
                </a:solidFill>
                <a:ea typeface="ＭＳ Ｐゴシック" pitchFamily="-84" charset="-128"/>
              </a:rPr>
              <a:t>analytic evaluation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Takes a particular predetermined workload and defines the performance of each algorithm  for that workload</a:t>
            </a:r>
          </a:p>
          <a:p>
            <a:r>
              <a:rPr lang="en-US" sz="1300" dirty="0" smtClean="0">
                <a:ea typeface="ＭＳ Ｐゴシック" pitchFamily="-84" charset="-128"/>
              </a:rPr>
              <a:t>Consider 5 processes arriving at time 0:</a:t>
            </a:r>
          </a:p>
        </p:txBody>
      </p:sp>
      <p:pic>
        <p:nvPicPr>
          <p:cNvPr id="73732" name="Picture 1" descr="Screen Shot 2012-12-17 at 9.44.14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3317" y="3476626"/>
            <a:ext cx="1896533" cy="177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6" y="277416"/>
            <a:ext cx="7616825" cy="5762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Deterministic Evaluation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382316"/>
            <a:ext cx="7566025" cy="4643438"/>
          </a:xfrm>
        </p:spPr>
        <p:txBody>
          <a:bodyPr/>
          <a:lstStyle/>
          <a:p>
            <a:pPr marL="342197" indent="-342197">
              <a:buFont typeface="Monotype Sorts" charset="0"/>
              <a:buChar char="n"/>
              <a:defRPr/>
            </a:pPr>
            <a:r>
              <a:rPr lang="en-US" sz="1300" dirty="0" smtClean="0">
                <a:ea typeface="ＭＳ Ｐゴシック" charset="0"/>
                <a:cs typeface="ＭＳ Ｐゴシック" charset="0"/>
              </a:rPr>
              <a:t>For each algorithm, calculate minimum average waiting time</a:t>
            </a:r>
          </a:p>
          <a:p>
            <a:pPr marL="342197" indent="-342197">
              <a:buFont typeface="Monotype Sorts" charset="0"/>
              <a:buChar char="n"/>
              <a:defRPr/>
            </a:pPr>
            <a:r>
              <a:rPr lang="en-US" sz="1300" dirty="0" smtClean="0">
                <a:ea typeface="ＭＳ Ｐゴシック" charset="0"/>
                <a:cs typeface="ＭＳ Ｐゴシック" charset="0"/>
              </a:rPr>
              <a:t>Simple and fast, but requires exact numbers for input, applies only to those inputs</a:t>
            </a: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sz="1300" dirty="0" smtClean="0">
                <a:ea typeface="ＭＳ Ｐゴシック" charset="0"/>
                <a:cs typeface="ＭＳ Ｐゴシック" charset="0"/>
              </a:rPr>
              <a:t>FCS is 28ms: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sz="1300" dirty="0" smtClean="0">
              <a:ea typeface="ＭＳ Ｐゴシック" charset="0"/>
              <a:cs typeface="ＭＳ Ｐゴシック" charset="0"/>
            </a:endParaRPr>
          </a:p>
          <a:p>
            <a:pPr marL="342197" indent="-342197">
              <a:buFont typeface="Monotype Sorts" charset="0"/>
              <a:buChar char="n"/>
              <a:defRPr/>
            </a:pPr>
            <a:endParaRPr lang="en-US" sz="1300" dirty="0">
              <a:ea typeface="ＭＳ Ｐゴシック" charset="0"/>
              <a:cs typeface="ＭＳ Ｐゴシック" charset="0"/>
            </a:endParaRPr>
          </a:p>
          <a:p>
            <a:pPr marL="342197" indent="-342197">
              <a:buFont typeface="Monotype Sorts" charset="0"/>
              <a:buChar char="n"/>
              <a:defRPr/>
            </a:pPr>
            <a:endParaRPr lang="en-US" sz="1300" dirty="0" smtClean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sz="1300" dirty="0" smtClean="0">
                <a:ea typeface="ＭＳ Ｐゴシック" charset="0"/>
                <a:cs typeface="ＭＳ Ｐゴシック" charset="0"/>
              </a:rPr>
              <a:t>Non-preemptive SFJ is 13ms: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sz="1300" dirty="0" smtClean="0">
              <a:ea typeface="ＭＳ Ｐゴシック" charset="0"/>
              <a:cs typeface="ＭＳ Ｐゴシック" charset="0"/>
            </a:endParaRPr>
          </a:p>
          <a:p>
            <a:pPr marL="342197" indent="-342197">
              <a:buFont typeface="Monotype Sorts" charset="0"/>
              <a:buChar char="n"/>
              <a:defRPr/>
            </a:pPr>
            <a:endParaRPr lang="en-US" sz="1300" dirty="0">
              <a:ea typeface="ＭＳ Ｐゴシック" charset="0"/>
              <a:cs typeface="ＭＳ Ｐゴシック" charset="0"/>
            </a:endParaRPr>
          </a:p>
          <a:p>
            <a:pPr marL="342197" indent="-342197">
              <a:buFont typeface="Monotype Sorts" charset="0"/>
              <a:buChar char="n"/>
              <a:defRPr/>
            </a:pPr>
            <a:endParaRPr lang="en-US" sz="1300" dirty="0" smtClean="0">
              <a:ea typeface="ＭＳ Ｐゴシック" charset="0"/>
              <a:cs typeface="ＭＳ Ｐゴシック" charset="0"/>
            </a:endParaRPr>
          </a:p>
          <a:p>
            <a:pPr marL="342197" indent="-342197">
              <a:buFont typeface="Monotype Sorts" charset="0"/>
              <a:buChar char="n"/>
              <a:defRPr/>
            </a:pPr>
            <a:endParaRPr lang="en-US" sz="1300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sz="1300" dirty="0" smtClean="0">
                <a:ea typeface="ＭＳ Ｐゴシック" charset="0"/>
                <a:cs typeface="ＭＳ Ｐゴシック" charset="0"/>
              </a:rPr>
              <a:t>RR is 23ms:</a:t>
            </a:r>
          </a:p>
          <a:p>
            <a:pPr marL="0" indent="0">
              <a:buNone/>
              <a:defRPr/>
            </a:pPr>
            <a:endParaRPr lang="en-US" sz="1300" dirty="0">
              <a:ea typeface="ＭＳ Ｐゴシック" charset="0"/>
            </a:endParaRPr>
          </a:p>
        </p:txBody>
      </p:sp>
      <p:pic>
        <p:nvPicPr>
          <p:cNvPr id="74756" name="Picture 2" descr="Screen Shot 2012-12-17 at 9.47.12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5692" y="2256235"/>
            <a:ext cx="4445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3" descr="Screen Shot 2012-12-17 at 9.47.18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3359" y="3457575"/>
            <a:ext cx="452966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8" name="Picture 4" descr="Screen Shot 2012-12-17 at 9.47.24 P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98650" y="4806554"/>
            <a:ext cx="4445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Queueing Models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 smtClean="0">
                <a:ea typeface="ＭＳ Ｐゴシック" pitchFamily="-84" charset="-128"/>
              </a:rPr>
              <a:t>Describes the arrival of processes, and CPU and I/O bursts probabilistically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Commonly exponential, and described by mean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Computes average throughput, utilization, waiting time, etc</a:t>
            </a:r>
          </a:p>
          <a:p>
            <a:r>
              <a:rPr lang="en-US" sz="1300" dirty="0" smtClean="0">
                <a:ea typeface="ＭＳ Ｐゴシック" pitchFamily="-84" charset="-128"/>
              </a:rPr>
              <a:t>Computer system described as network of servers, each with queue of waiting processes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Knowing arrival rates and service rates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Computes utilization, average queue length, average wait time,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Little</a:t>
            </a:r>
            <a:r>
              <a:rPr lang="ja-JP" altLang="en-US" smtClean="0">
                <a:ea typeface="ＭＳ Ｐゴシック" pitchFamily="-84" charset="-128"/>
              </a:rPr>
              <a:t>’</a:t>
            </a:r>
            <a:r>
              <a:rPr lang="en-US" altLang="ja-JP" smtClean="0">
                <a:ea typeface="ＭＳ Ｐゴシック" pitchFamily="-84" charset="-128"/>
              </a:rPr>
              <a:t>s Formula</a:t>
            </a:r>
            <a:endParaRPr lang="en-US" smtClean="0">
              <a:ea typeface="ＭＳ Ｐゴシック" pitchFamily="-84" charset="-128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i="1" dirty="0" smtClean="0">
                <a:ea typeface="ＭＳ Ｐゴシック" pitchFamily="-84" charset="-128"/>
              </a:rPr>
              <a:t>n</a:t>
            </a:r>
            <a:r>
              <a:rPr lang="en-US" sz="1300" dirty="0" smtClean="0">
                <a:ea typeface="ＭＳ Ｐゴシック" pitchFamily="-84" charset="-128"/>
              </a:rPr>
              <a:t> = average queue length</a:t>
            </a:r>
          </a:p>
          <a:p>
            <a:r>
              <a:rPr lang="en-US" sz="1300" i="1" dirty="0" smtClean="0">
                <a:ea typeface="ＭＳ Ｐゴシック" pitchFamily="-84" charset="-128"/>
              </a:rPr>
              <a:t>W</a:t>
            </a:r>
            <a:r>
              <a:rPr lang="en-US" sz="1300" dirty="0" smtClean="0">
                <a:ea typeface="ＭＳ Ｐゴシック" pitchFamily="-84" charset="-128"/>
              </a:rPr>
              <a:t> = average waiting time in queue</a:t>
            </a:r>
          </a:p>
          <a:p>
            <a:r>
              <a:rPr lang="en-US" sz="1300" i="1" dirty="0" smtClean="0">
                <a:ea typeface="ＭＳ Ｐゴシック" pitchFamily="-84" charset="-128"/>
              </a:rPr>
              <a:t>λ</a:t>
            </a:r>
            <a:r>
              <a:rPr lang="en-US" sz="1300" dirty="0" smtClean="0">
                <a:ea typeface="ＭＳ Ｐゴシック" pitchFamily="-84" charset="-128"/>
              </a:rPr>
              <a:t> = average arrival rate into queue</a:t>
            </a:r>
          </a:p>
          <a:p>
            <a:r>
              <a:rPr lang="en-US" sz="1300" dirty="0" smtClean="0">
                <a:ea typeface="ＭＳ Ｐゴシック" pitchFamily="-84" charset="-128"/>
              </a:rPr>
              <a:t>Little</a:t>
            </a:r>
            <a:r>
              <a:rPr lang="ja-JP" altLang="en-US" sz="1300" smtClean="0">
                <a:ea typeface="ＭＳ Ｐゴシック" pitchFamily="-84" charset="-128"/>
              </a:rPr>
              <a:t>’</a:t>
            </a:r>
            <a:r>
              <a:rPr lang="en-US" altLang="ja-JP" sz="1300" dirty="0" smtClean="0">
                <a:ea typeface="ＭＳ Ｐゴシック" pitchFamily="-84" charset="-128"/>
              </a:rPr>
              <a:t>s law – in steady state, processes leaving queue must equal processes arriving, thus</a:t>
            </a:r>
            <a:br>
              <a:rPr lang="en-US" altLang="ja-JP" sz="1300" dirty="0" smtClean="0">
                <a:ea typeface="ＭＳ Ｐゴシック" pitchFamily="-84" charset="-128"/>
              </a:rPr>
            </a:br>
            <a:r>
              <a:rPr lang="en-US" altLang="ja-JP" sz="1300" i="1" dirty="0" smtClean="0">
                <a:ea typeface="ＭＳ Ｐゴシック" pitchFamily="-84" charset="-128"/>
              </a:rPr>
              <a:t>n </a:t>
            </a:r>
            <a:r>
              <a:rPr lang="en-US" altLang="ja-JP" sz="1300" dirty="0" smtClean="0">
                <a:ea typeface="ＭＳ Ｐゴシック" pitchFamily="-84" charset="-128"/>
              </a:rPr>
              <a:t>= </a:t>
            </a:r>
            <a:r>
              <a:rPr lang="en-US" altLang="ja-JP" sz="1300" i="1" dirty="0" smtClean="0">
                <a:ea typeface="ＭＳ Ｐゴシック" pitchFamily="-84" charset="-128"/>
              </a:rPr>
              <a:t>λ </a:t>
            </a:r>
            <a:r>
              <a:rPr lang="en-US" altLang="ja-JP" sz="1300" dirty="0" smtClean="0">
                <a:ea typeface="ＭＳ Ｐゴシック" pitchFamily="-84" charset="-128"/>
              </a:rPr>
              <a:t>x</a:t>
            </a:r>
            <a:r>
              <a:rPr lang="en-US" altLang="ja-JP" sz="1300" i="1" dirty="0" smtClean="0">
                <a:ea typeface="ＭＳ Ｐゴシック" pitchFamily="-84" charset="-128"/>
              </a:rPr>
              <a:t> W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Valid for any scheduling algorithm and arrival distribution</a:t>
            </a:r>
          </a:p>
          <a:p>
            <a:endParaRPr lang="en-US" sz="1300" dirty="0" smtClean="0">
              <a:ea typeface="ＭＳ Ｐゴシック" pitchFamily="-84" charset="-128"/>
            </a:endParaRPr>
          </a:p>
          <a:p>
            <a:r>
              <a:rPr lang="en-US" sz="1300" dirty="0" smtClean="0">
                <a:ea typeface="ＭＳ Ｐゴシック" pitchFamily="-84" charset="-128"/>
              </a:rPr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Simulations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 err="1" smtClean="0">
                <a:ea typeface="ＭＳ Ｐゴシック" pitchFamily="-84" charset="-128"/>
              </a:rPr>
              <a:t>Queueing</a:t>
            </a:r>
            <a:r>
              <a:rPr lang="en-US" sz="1300" dirty="0" smtClean="0">
                <a:ea typeface="ＭＳ Ｐゴシック" pitchFamily="-84" charset="-128"/>
              </a:rPr>
              <a:t> models limited</a:t>
            </a:r>
          </a:p>
          <a:p>
            <a:r>
              <a:rPr lang="en-US" sz="1300" b="1" dirty="0" smtClean="0">
                <a:solidFill>
                  <a:srgbClr val="3366FF"/>
                </a:solidFill>
                <a:ea typeface="ＭＳ Ｐゴシック" pitchFamily="-84" charset="-128"/>
              </a:rPr>
              <a:t>Simulations</a:t>
            </a:r>
            <a:r>
              <a:rPr lang="en-US" sz="1300" b="1" dirty="0" smtClean="0">
                <a:ea typeface="ＭＳ Ｐゴシック" pitchFamily="-84" charset="-128"/>
              </a:rPr>
              <a:t> </a:t>
            </a:r>
            <a:r>
              <a:rPr lang="en-US" sz="1300" dirty="0" smtClean="0">
                <a:ea typeface="ＭＳ Ｐゴシック" pitchFamily="-84" charset="-128"/>
              </a:rPr>
              <a:t>more accurate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Programmed model of computer system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Clock is a variable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Gather statistics  indicating algorithm performance</a:t>
            </a:r>
          </a:p>
          <a:p>
            <a:pPr lvl="1"/>
            <a:r>
              <a:rPr lang="en-US" sz="1300" dirty="0" smtClean="0">
                <a:ea typeface="ＭＳ Ｐゴシック" pitchFamily="-84" charset="-128"/>
              </a:rPr>
              <a:t>Data to drive simulation gathered via</a:t>
            </a:r>
          </a:p>
          <a:p>
            <a:pPr lvl="2"/>
            <a:r>
              <a:rPr lang="en-US" sz="1300" dirty="0" smtClean="0">
                <a:ea typeface="ＭＳ Ｐゴシック" pitchFamily="-84" charset="-128"/>
              </a:rPr>
              <a:t>Random number generator according to probabilities</a:t>
            </a:r>
          </a:p>
          <a:p>
            <a:pPr lvl="2"/>
            <a:r>
              <a:rPr lang="en-US" sz="1300" dirty="0" smtClean="0">
                <a:ea typeface="ＭＳ Ｐゴシック" pitchFamily="-84" charset="-128"/>
              </a:rPr>
              <a:t>Distributions defined mathematically or empirically</a:t>
            </a:r>
          </a:p>
          <a:p>
            <a:pPr lvl="2"/>
            <a:r>
              <a:rPr lang="en-US" sz="1300" dirty="0" smtClean="0">
                <a:ea typeface="ＭＳ Ｐゴシック" pitchFamily="-84" charset="-128"/>
              </a:rPr>
              <a:t>Trace tapes record sequences of real events in real systems</a:t>
            </a:r>
          </a:p>
          <a:p>
            <a:pPr lvl="2"/>
            <a:endParaRPr lang="en-US" sz="1300" dirty="0" smtClean="0">
              <a:ea typeface="ＭＳ Ｐゴシック" pitchFamily="-84" charset="-128"/>
            </a:endParaRPr>
          </a:p>
          <a:p>
            <a:pPr lvl="1"/>
            <a:endParaRPr lang="en-US" sz="1300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5991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-84" charset="-128"/>
              </a:rPr>
              <a:t>Evaluation of CPU Schedulers </a:t>
            </a:r>
            <a:br>
              <a:rPr lang="en-US" sz="2800" dirty="0" smtClean="0">
                <a:ea typeface="ＭＳ Ｐゴシック" pitchFamily="-84" charset="-128"/>
              </a:rPr>
            </a:br>
            <a:r>
              <a:rPr lang="en-US" sz="2800" dirty="0" smtClean="0">
                <a:ea typeface="ＭＳ Ｐゴシック" pitchFamily="-84" charset="-128"/>
              </a:rPr>
              <a:t>by Simulation</a:t>
            </a:r>
          </a:p>
        </p:txBody>
      </p:sp>
      <p:pic>
        <p:nvPicPr>
          <p:cNvPr id="78851" name="Picture 1" descr="6_25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550" y="1214438"/>
            <a:ext cx="6602942" cy="463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0" y="277416"/>
            <a:ext cx="8229600" cy="576263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Implementation</a:t>
            </a:r>
          </a:p>
        </p:txBody>
      </p:sp>
      <p:sp>
        <p:nvSpPr>
          <p:cNvPr id="79875" name="Content Placeholder 2"/>
          <p:cNvSpPr txBox="1">
            <a:spLocks/>
          </p:cNvSpPr>
          <p:nvPr/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/>
          <a:lstStyle/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dirty="0">
                <a:latin typeface="Helvetica" pitchFamily="-84" charset="0"/>
              </a:rPr>
              <a:t>Even simulations have limited accuracy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1300" dirty="0">
                <a:latin typeface="Helvetica" pitchFamily="-84" charset="0"/>
              </a:rPr>
              <a:t>Just implement new scheduler and test in real systems</a:t>
            </a:r>
          </a:p>
          <a:p>
            <a:pPr marL="798989" lvl="1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1300" dirty="0">
                <a:latin typeface="Helvetica" pitchFamily="-84" charset="0"/>
              </a:rPr>
              <a:t>High cost, high risk</a:t>
            </a:r>
          </a:p>
          <a:p>
            <a:pPr marL="798989" lvl="1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1300" dirty="0">
                <a:latin typeface="Helvetica" pitchFamily="-84" charset="0"/>
              </a:rPr>
              <a:t>Environments vary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1300" dirty="0">
                <a:latin typeface="Helvetica" pitchFamily="-84" charset="0"/>
              </a:rPr>
              <a:t>Most flexible schedulers can be modified per-site or per-system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1300" dirty="0">
                <a:latin typeface="Helvetica" pitchFamily="-84" charset="0"/>
              </a:rPr>
              <a:t>Or APIs to modify priorities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1300" dirty="0">
                <a:latin typeface="Helvetica" pitchFamily="-84" charset="0"/>
              </a:rPr>
              <a:t>But again environments vary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dirty="0">
              <a:latin typeface="Helvetica" pitchFamily="-84" charset="0"/>
            </a:endParaRPr>
          </a:p>
          <a:p>
            <a:pPr marL="1085692" lvl="2" indent="-227807" defTabSz="913448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endParaRPr kumimoji="1" lang="en-US" dirty="0">
              <a:latin typeface="Helvetica" pitchFamily="-84" charset="0"/>
            </a:endParaRPr>
          </a:p>
          <a:p>
            <a:pPr marL="798989" lvl="1" indent="-342265" defTabSz="91344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dirty="0">
              <a:latin typeface="Helvetic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End of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 of Scheduling</a:t>
            </a:r>
          </a:p>
        </p:txBody>
      </p:sp>
      <p:sp>
        <p:nvSpPr>
          <p:cNvPr id="2867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Assign processes to be executed by the processor(s)</a:t>
            </a:r>
          </a:p>
          <a:p>
            <a:r>
              <a:rPr lang="en-US" smtClean="0"/>
              <a:t>Response time</a:t>
            </a:r>
          </a:p>
          <a:p>
            <a:r>
              <a:rPr lang="en-US" smtClean="0"/>
              <a:t>Throughput</a:t>
            </a:r>
          </a:p>
          <a:p>
            <a:r>
              <a:rPr lang="en-US" smtClean="0"/>
              <a:t>Processor efficiency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Scheduling</a:t>
            </a:r>
          </a:p>
        </p:txBody>
      </p:sp>
      <p:pic>
        <p:nvPicPr>
          <p:cNvPr id="30722" name="Content Placeholder 3" descr="Table09_01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1447800"/>
            <a:ext cx="7920038" cy="35607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and Process State Transitions</a:t>
            </a:r>
          </a:p>
        </p:txBody>
      </p:sp>
      <p:pic>
        <p:nvPicPr>
          <p:cNvPr id="32770" name="Content Placeholder 3" descr="Fig09_01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1443038"/>
            <a:ext cx="7315200" cy="52673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 of Scheduling</a:t>
            </a:r>
          </a:p>
        </p:txBody>
      </p:sp>
      <p:pic>
        <p:nvPicPr>
          <p:cNvPr id="34818" name="Content Placeholder 3" descr="Fig09_02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19400" y="1147763"/>
            <a:ext cx="3276600" cy="55340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Long-Term Scheduling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Determines which programs are admitted to the system for processing</a:t>
            </a:r>
          </a:p>
          <a:p>
            <a:r>
              <a:rPr lang="en-US" smtClean="0"/>
              <a:t>Controls the degree of multiprogramming</a:t>
            </a:r>
          </a:p>
          <a:p>
            <a:r>
              <a:rPr lang="en-US" smtClean="0"/>
              <a:t>More processes, smaller percentage of time each process is executed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7219</TotalTime>
  <Words>1413</Words>
  <Application>Microsoft PowerPoint</Application>
  <PresentationFormat>On-screen Show (4:3)</PresentationFormat>
  <Paragraphs>356</Paragraphs>
  <Slides>49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os-w-java</vt:lpstr>
      <vt:lpstr>Clip</vt:lpstr>
      <vt:lpstr>Equation</vt:lpstr>
      <vt:lpstr>Chapter 6:  CPU Scheduling</vt:lpstr>
      <vt:lpstr>Basic Concepts</vt:lpstr>
      <vt:lpstr>Alternating Sequence of CPU And I/O Bursts</vt:lpstr>
      <vt:lpstr>Histogram of CPU-burst Times</vt:lpstr>
      <vt:lpstr>Aim of Scheduling</vt:lpstr>
      <vt:lpstr>Types of Scheduling</vt:lpstr>
      <vt:lpstr>Scheduling and Process State Transitions</vt:lpstr>
      <vt:lpstr>Levels of Scheduling</vt:lpstr>
      <vt:lpstr>Long-Term Scheduling</vt:lpstr>
      <vt:lpstr>Medium-Term Scheduling</vt:lpstr>
      <vt:lpstr>Short-Term Scheduling</vt:lpstr>
      <vt:lpstr>Short-Term Scheduling Criteria</vt:lpstr>
      <vt:lpstr>Short-Term Scheduling Criteria</vt:lpstr>
      <vt:lpstr>Scheduling Criteria</vt:lpstr>
      <vt:lpstr>Scheduling Criteria</vt:lpstr>
      <vt:lpstr>Queuing Diagram</vt:lpstr>
      <vt:lpstr>CPU Scheduler</vt:lpstr>
      <vt:lpstr>Dispatcher</vt:lpstr>
      <vt:lpstr>Optimization Criteria</vt:lpstr>
      <vt:lpstr>First-Come, First-Served (FCFS) Scheduling</vt:lpstr>
      <vt:lpstr>FCFS Scheduling (Cont.)</vt:lpstr>
      <vt:lpstr>Shortest-Job-First (SJF) Scheduling</vt:lpstr>
      <vt:lpstr>Example of Non-Preemptive SJF</vt:lpstr>
      <vt:lpstr>Example of Preemptive SJF</vt:lpstr>
      <vt:lpstr>Determining Length of Next CPU Burst</vt:lpstr>
      <vt:lpstr>Prediction of the Length of the Next CPU Burst</vt:lpstr>
      <vt:lpstr>Examples of Exponential Averaging</vt:lpstr>
      <vt:lpstr>Priority Scheduling</vt:lpstr>
      <vt:lpstr>Round Robin (RR)</vt:lpstr>
      <vt:lpstr>Example of RR with Time Quantum = 20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Multiple-Processor Scheduling</vt:lpstr>
      <vt:lpstr>Symmetric multithreading</vt:lpstr>
      <vt:lpstr>Thread Scheduling</vt:lpstr>
      <vt:lpstr>Algorithm Evaluation</vt:lpstr>
      <vt:lpstr>Algorithm Evaluation</vt:lpstr>
      <vt:lpstr>Deterministic Evaluation</vt:lpstr>
      <vt:lpstr>Queueing Models</vt:lpstr>
      <vt:lpstr>Little’s Formula</vt:lpstr>
      <vt:lpstr>Simulations</vt:lpstr>
      <vt:lpstr>Evaluation of CPU Schedulers  by Simulation</vt:lpstr>
      <vt:lpstr>Implementation</vt:lpstr>
      <vt:lpstr>End of Chapter 6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noor nabi</cp:lastModifiedBy>
  <cp:revision>163</cp:revision>
  <cp:lastPrinted>2001-06-14T14:25:09Z</cp:lastPrinted>
  <dcterms:created xsi:type="dcterms:W3CDTF">1999-07-20T17:58:50Z</dcterms:created>
  <dcterms:modified xsi:type="dcterms:W3CDTF">2015-06-28T08:10:20Z</dcterms:modified>
</cp:coreProperties>
</file>