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2"/>
  </p:notesMasterIdLst>
  <p:sldIdLst>
    <p:sldId id="295" r:id="rId2"/>
    <p:sldId id="352" r:id="rId3"/>
    <p:sldId id="353" r:id="rId4"/>
    <p:sldId id="354" r:id="rId5"/>
    <p:sldId id="355" r:id="rId6"/>
    <p:sldId id="356" r:id="rId7"/>
    <p:sldId id="357" r:id="rId8"/>
    <p:sldId id="358" r:id="rId9"/>
    <p:sldId id="269" r:id="rId10"/>
    <p:sldId id="256" r:id="rId11"/>
    <p:sldId id="271" r:id="rId12"/>
    <p:sldId id="272" r:id="rId13"/>
    <p:sldId id="349" r:id="rId14"/>
    <p:sldId id="273" r:id="rId15"/>
    <p:sldId id="359" r:id="rId16"/>
    <p:sldId id="360" r:id="rId17"/>
    <p:sldId id="361" r:id="rId18"/>
    <p:sldId id="362" r:id="rId19"/>
    <p:sldId id="363" r:id="rId20"/>
    <p:sldId id="364" r:id="rId21"/>
    <p:sldId id="365" r:id="rId22"/>
    <p:sldId id="366" r:id="rId23"/>
    <p:sldId id="367" r:id="rId24"/>
    <p:sldId id="324" r:id="rId25"/>
    <p:sldId id="368" r:id="rId26"/>
    <p:sldId id="304" r:id="rId27"/>
    <p:sldId id="305" r:id="rId28"/>
    <p:sldId id="369" r:id="rId29"/>
    <p:sldId id="370" r:id="rId30"/>
    <p:sldId id="371" r:id="rId31"/>
    <p:sldId id="372" r:id="rId32"/>
    <p:sldId id="373" r:id="rId33"/>
    <p:sldId id="374" r:id="rId34"/>
    <p:sldId id="345" r:id="rId35"/>
    <p:sldId id="346" r:id="rId36"/>
    <p:sldId id="326" r:id="rId37"/>
    <p:sldId id="381" r:id="rId38"/>
    <p:sldId id="279" r:id="rId39"/>
    <p:sldId id="262" r:id="rId40"/>
    <p:sldId id="280" r:id="rId41"/>
    <p:sldId id="263" r:id="rId42"/>
    <p:sldId id="375" r:id="rId43"/>
    <p:sldId id="376" r:id="rId44"/>
    <p:sldId id="377" r:id="rId45"/>
    <p:sldId id="378" r:id="rId46"/>
    <p:sldId id="379" r:id="rId47"/>
    <p:sldId id="380" r:id="rId48"/>
    <p:sldId id="294" r:id="rId49"/>
    <p:sldId id="382" r:id="rId50"/>
    <p:sldId id="296"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2" autoAdjust="0"/>
    <p:restoredTop sz="94240" autoAdjust="0"/>
  </p:normalViewPr>
  <p:slideViewPr>
    <p:cSldViewPr snapToGrid="0">
      <p:cViewPr>
        <p:scale>
          <a:sx n="60" d="100"/>
          <a:sy n="60" d="100"/>
        </p:scale>
        <p:origin x="-1656" y="-276"/>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charset="0"/>
              </a:defRPr>
            </a:lvl1pPr>
          </a:lstStyle>
          <a:p>
            <a:pPr>
              <a:defRPr/>
            </a:pPr>
            <a:fld id="{276785BD-6FCE-438E-8C11-30ED1DFF8A04}" type="slidenum">
              <a:rPr lang="en-US"/>
              <a:pPr>
                <a:defRPr/>
              </a:pPr>
              <a:t>‹#›</a:t>
            </a:fld>
            <a:endParaRPr lang="en-US"/>
          </a:p>
        </p:txBody>
      </p:sp>
    </p:spTree>
    <p:extLst>
      <p:ext uri="{BB962C8B-B14F-4D97-AF65-F5344CB8AC3E}">
        <p14:creationId xmlns:p14="http://schemas.microsoft.com/office/powerpoint/2010/main" xmlns="" val="1320754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F4C837A-D319-4EE5-9A08-663A7A174A2F}" type="slidenum">
              <a:rPr lang="en-US"/>
              <a:pPr/>
              <a:t>1</a:t>
            </a:fld>
            <a:endParaRPr lang="en-US"/>
          </a:p>
        </p:txBody>
      </p:sp>
      <p:sp>
        <p:nvSpPr>
          <p:cNvPr id="56323" name="Rectangle 2"/>
          <p:cNvSpPr>
            <a:spLocks noGrp="1" noRot="1" noChangeAspect="1" noChangeArrowheads="1" noTextEdit="1"/>
          </p:cNvSpPr>
          <p:nvPr>
            <p:ph type="sldImg"/>
          </p:nvPr>
        </p:nvSpPr>
        <p:spPr>
          <a:xfrm>
            <a:off x="1144588" y="685800"/>
            <a:ext cx="4572000" cy="3429000"/>
          </a:xfrm>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8"/>
          <p:cNvGraphicFramePr>
            <a:graphicFrameLocks/>
          </p:cNvGraphicFramePr>
          <p:nvPr/>
        </p:nvGraphicFramePr>
        <p:xfrm>
          <a:off x="1524000" y="1397000"/>
          <a:ext cx="6096000" cy="4064000"/>
        </p:xfrm>
        <a:graphic>
          <a:graphicData uri="http://schemas.openxmlformats.org/presentationml/2006/ole">
            <p:oleObj spid="_x0000_s67591" name="Clip" r:id="rId3" imgW="0" imgH="0" progId="">
              <p:embed/>
            </p:oleObj>
          </a:graphicData>
        </a:graphic>
      </p:graphicFrame>
      <p:pic>
        <p:nvPicPr>
          <p:cNvPr id="5" name="Picture 9" descr="Slide_iconblue_pc"/>
          <p:cNvPicPr>
            <a:picLocks noChangeAspect="1" noChangeArrowheads="1"/>
          </p:cNvPicPr>
          <p:nvPr userDrawn="1"/>
        </p:nvPicPr>
        <p:blipFill>
          <a:blip r:embed="rId4"/>
          <a:srcRect/>
          <a:stretch>
            <a:fillRect/>
          </a:stretch>
        </p:blipFill>
        <p:spPr bwMode="auto">
          <a:xfrm>
            <a:off x="3179763" y="4829175"/>
            <a:ext cx="2349500" cy="1419225"/>
          </a:xfrm>
          <a:prstGeom prst="rect">
            <a:avLst/>
          </a:prstGeom>
          <a:noFill/>
          <a:ln w="38100" cmpd="dbl">
            <a:solidFill>
              <a:schemeClr val="tx2"/>
            </a:solidFill>
            <a:miter lim="800000"/>
            <a:headEnd/>
            <a:tailEnd/>
          </a:ln>
        </p:spPr>
      </p:pic>
      <p:pic>
        <p:nvPicPr>
          <p:cNvPr id="6" name="Picture 12" descr="BD21332_"/>
          <p:cNvPicPr>
            <a:picLocks noChangeAspect="1" noChangeArrowheads="1"/>
          </p:cNvPicPr>
          <p:nvPr userDrawn="1"/>
        </p:nvPicPr>
        <p:blipFill>
          <a:blip r:embed="rId5"/>
          <a:srcRect/>
          <a:stretch>
            <a:fillRect/>
          </a:stretch>
        </p:blipFill>
        <p:spPr bwMode="auto">
          <a:xfrm>
            <a:off x="1539875" y="3603625"/>
            <a:ext cx="6035675" cy="342900"/>
          </a:xfrm>
          <a:prstGeom prst="rect">
            <a:avLst/>
          </a:prstGeom>
          <a:noFill/>
          <a:ln w="9525">
            <a:noFill/>
            <a:miter lim="800000"/>
            <a:headEnd/>
            <a:tailEnd/>
          </a:ln>
        </p:spPr>
      </p:pic>
      <p:sp>
        <p:nvSpPr>
          <p:cNvPr id="48131"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48132"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7" name="Rectangle 5"/>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smtClean="0">
                <a:solidFill>
                  <a:srgbClr val="578963"/>
                </a:solidFill>
                <a:latin typeface="Times New Roman" charset="0"/>
              </a:defRPr>
            </a:lvl1pPr>
          </a:lstStyle>
          <a:p>
            <a:pPr>
              <a:defRPr/>
            </a:pPr>
            <a:endParaRPr lang="en-US"/>
          </a:p>
        </p:txBody>
      </p:sp>
      <p:sp>
        <p:nvSpPr>
          <p:cNvPr id="8" name="Rectangle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smtClean="0">
                <a:solidFill>
                  <a:srgbClr val="578963"/>
                </a:solidFill>
                <a:latin typeface="Times New Roman" charset="0"/>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019300" cy="553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905500" cy="553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27088" y="1282700"/>
            <a:ext cx="7351712"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07" name="Text Box 3"/>
          <p:cNvSpPr txBox="1">
            <a:spLocks noChangeArrowheads="1"/>
          </p:cNvSpPr>
          <p:nvPr/>
        </p:nvSpPr>
        <p:spPr bwMode="auto">
          <a:xfrm>
            <a:off x="4267200"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993300"/>
                </a:solidFill>
              </a:rPr>
              <a:t>1.</a:t>
            </a:r>
            <a:fld id="{936CC477-4F7F-4BE4-B4C1-E310FD522C12}" type="slidenum">
              <a:rPr lang="en-US" sz="1000" b="1">
                <a:solidFill>
                  <a:srgbClr val="993300"/>
                </a:solidFill>
              </a:rPr>
              <a:pPr algn="ctr">
                <a:spcBef>
                  <a:spcPct val="50000"/>
                </a:spcBef>
                <a:defRPr/>
              </a:pPr>
              <a:t>‹#›</a:t>
            </a:fld>
            <a:endParaRPr lang="en-US" sz="1000" b="1">
              <a:solidFill>
                <a:srgbClr val="993300"/>
              </a:solidFill>
            </a:endParaRPr>
          </a:p>
        </p:txBody>
      </p:sp>
      <p:sp>
        <p:nvSpPr>
          <p:cNvPr id="47108" name="Rectangle 4"/>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7109" name="Freeform 5"/>
          <p:cNvSpPr>
            <a:spLocks/>
          </p:cNvSpPr>
          <p:nvPr/>
        </p:nvSpPr>
        <p:spPr bwMode="auto">
          <a:xfrm rot="8361210" flipV="1">
            <a:off x="1609725" y="4962525"/>
            <a:ext cx="9525" cy="1588"/>
          </a:xfrm>
          <a:custGeom>
            <a:avLst/>
            <a:gdLst/>
            <a:ahLst/>
            <a:cxnLst>
              <a:cxn ang="0">
                <a:pos x="20" y="4"/>
              </a:cxn>
              <a:cxn ang="0">
                <a:pos x="0" y="0"/>
              </a:cxn>
              <a:cxn ang="0">
                <a:pos x="16" y="0"/>
              </a:cxn>
              <a:cxn ang="0">
                <a:pos x="20" y="4"/>
              </a:cxn>
            </a:cxnLst>
            <a:rect l="0" t="0" r="r" b="b"/>
            <a:pathLst>
              <a:path w="20" h="4">
                <a:moveTo>
                  <a:pt x="20" y="4"/>
                </a:moveTo>
                <a:lnTo>
                  <a:pt x="0" y="0"/>
                </a:lnTo>
                <a:lnTo>
                  <a:pt x="16" y="0"/>
                </a:lnTo>
                <a:lnTo>
                  <a:pt x="20" y="4"/>
                </a:lnTo>
                <a:close/>
              </a:path>
            </a:pathLst>
          </a:custGeom>
          <a:solidFill>
            <a:srgbClr val="000000"/>
          </a:solidFill>
          <a:ln w="9525">
            <a:noFill/>
            <a:round/>
            <a:headEnd/>
            <a:tailEnd/>
          </a:ln>
        </p:spPr>
        <p:txBody>
          <a:bodyPr/>
          <a:lstStyle/>
          <a:p>
            <a:pPr>
              <a:defRPr/>
            </a:pPr>
            <a:endParaRPr lang="en-US"/>
          </a:p>
        </p:txBody>
      </p:sp>
      <p:sp>
        <p:nvSpPr>
          <p:cNvPr id="47110" name="Freeform 6"/>
          <p:cNvSpPr>
            <a:spLocks/>
          </p:cNvSpPr>
          <p:nvPr/>
        </p:nvSpPr>
        <p:spPr bwMode="auto">
          <a:xfrm rot="10665470" flipV="1">
            <a:off x="1189038" y="4205288"/>
            <a:ext cx="4762" cy="1587"/>
          </a:xfrm>
          <a:custGeom>
            <a:avLst/>
            <a:gdLst/>
            <a:ahLst/>
            <a:cxnLst>
              <a:cxn ang="0">
                <a:pos x="12" y="4"/>
              </a:cxn>
              <a:cxn ang="0">
                <a:pos x="0" y="0"/>
              </a:cxn>
              <a:cxn ang="0">
                <a:pos x="12" y="0"/>
              </a:cxn>
              <a:cxn ang="0">
                <a:pos x="12" y="4"/>
              </a:cxn>
            </a:cxnLst>
            <a:rect l="0" t="0" r="r" b="b"/>
            <a:pathLst>
              <a:path w="12" h="4">
                <a:moveTo>
                  <a:pt x="12" y="4"/>
                </a:moveTo>
                <a:lnTo>
                  <a:pt x="0" y="0"/>
                </a:lnTo>
                <a:lnTo>
                  <a:pt x="12" y="0"/>
                </a:lnTo>
                <a:lnTo>
                  <a:pt x="12" y="4"/>
                </a:lnTo>
                <a:close/>
              </a:path>
            </a:pathLst>
          </a:custGeom>
          <a:solidFill>
            <a:srgbClr val="000000"/>
          </a:solidFill>
          <a:ln w="9525">
            <a:noFill/>
            <a:round/>
            <a:headEnd/>
            <a:tailEnd/>
          </a:ln>
        </p:spPr>
        <p:txBody>
          <a:bodyPr/>
          <a:lstStyle/>
          <a:p>
            <a:pPr>
              <a:defRPr/>
            </a:pPr>
            <a:endParaRPr lang="en-US"/>
          </a:p>
        </p:txBody>
      </p:sp>
      <p:sp>
        <p:nvSpPr>
          <p:cNvPr id="47111" name="Freeform 7"/>
          <p:cNvSpPr>
            <a:spLocks/>
          </p:cNvSpPr>
          <p:nvPr/>
        </p:nvSpPr>
        <p:spPr bwMode="auto">
          <a:xfrm>
            <a:off x="5164138" y="4206875"/>
            <a:ext cx="7937" cy="9525"/>
          </a:xfrm>
          <a:custGeom>
            <a:avLst/>
            <a:gdLst/>
            <a:ahLst/>
            <a:cxnLst>
              <a:cxn ang="0">
                <a:pos x="7" y="12"/>
              </a:cxn>
              <a:cxn ang="0">
                <a:pos x="0" y="10"/>
              </a:cxn>
              <a:cxn ang="0">
                <a:pos x="12" y="0"/>
              </a:cxn>
              <a:cxn ang="0">
                <a:pos x="7" y="12"/>
              </a:cxn>
            </a:cxnLst>
            <a:rect l="0" t="0" r="r" b="b"/>
            <a:pathLst>
              <a:path w="12" h="12">
                <a:moveTo>
                  <a:pt x="7" y="12"/>
                </a:moveTo>
                <a:lnTo>
                  <a:pt x="0" y="10"/>
                </a:lnTo>
                <a:lnTo>
                  <a:pt x="12" y="0"/>
                </a:lnTo>
                <a:lnTo>
                  <a:pt x="7" y="12"/>
                </a:lnTo>
                <a:close/>
              </a:path>
            </a:pathLst>
          </a:custGeom>
          <a:solidFill>
            <a:srgbClr val="000000"/>
          </a:solidFill>
          <a:ln w="9525">
            <a:noFill/>
            <a:round/>
            <a:headEnd/>
            <a:tailEnd/>
          </a:ln>
        </p:spPr>
        <p:txBody>
          <a:bodyPr/>
          <a:lstStyle/>
          <a:p>
            <a:pPr>
              <a:defRPr/>
            </a:pPr>
            <a:endParaRPr lang="en-US"/>
          </a:p>
        </p:txBody>
      </p:sp>
      <p:sp>
        <p:nvSpPr>
          <p:cNvPr id="47112" name="Text Box 8"/>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993300"/>
                </a:solidFill>
              </a:rPr>
              <a:t>Silberschatz, Galvin and Gagne ©2005</a:t>
            </a:r>
          </a:p>
        </p:txBody>
      </p:sp>
      <p:sp>
        <p:nvSpPr>
          <p:cNvPr id="47113" name="Text Box 9"/>
          <p:cNvSpPr txBox="1">
            <a:spLocks noChangeArrowheads="1"/>
          </p:cNvSpPr>
          <p:nvPr/>
        </p:nvSpPr>
        <p:spPr bwMode="auto">
          <a:xfrm>
            <a:off x="0" y="6613525"/>
            <a:ext cx="3449638"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993300"/>
                </a:solidFill>
              </a:rPr>
              <a:t>Operating System Concepts – 7</a:t>
            </a:r>
            <a:r>
              <a:rPr lang="en-US" sz="1000" b="1" baseline="30000">
                <a:solidFill>
                  <a:srgbClr val="993300"/>
                </a:solidFill>
              </a:rPr>
              <a:t>th</a:t>
            </a:r>
            <a:r>
              <a:rPr lang="en-US" sz="1000" b="1">
                <a:solidFill>
                  <a:srgbClr val="993300"/>
                </a:solidFill>
              </a:rPr>
              <a:t> Edition, Jan 12, 2005</a:t>
            </a:r>
          </a:p>
        </p:txBody>
      </p:sp>
      <p:sp>
        <p:nvSpPr>
          <p:cNvPr id="47114" name="Freeform 10"/>
          <p:cNvSpPr>
            <a:spLocks/>
          </p:cNvSpPr>
          <p:nvPr/>
        </p:nvSpPr>
        <p:spPr bwMode="auto">
          <a:xfrm>
            <a:off x="-1658938" y="1109663"/>
            <a:ext cx="4763" cy="1587"/>
          </a:xfrm>
          <a:custGeom>
            <a:avLst/>
            <a:gdLst/>
            <a:ahLst/>
            <a:cxnLst>
              <a:cxn ang="0">
                <a:pos x="13" y="0"/>
              </a:cxn>
              <a:cxn ang="0">
                <a:pos x="0" y="0"/>
              </a:cxn>
              <a:cxn ang="0">
                <a:pos x="7" y="0"/>
              </a:cxn>
              <a:cxn ang="0">
                <a:pos x="13" y="0"/>
              </a:cxn>
            </a:cxnLst>
            <a:rect l="0" t="0" r="r" b="b"/>
            <a:pathLst>
              <a:path w="13">
                <a:moveTo>
                  <a:pt x="13" y="0"/>
                </a:moveTo>
                <a:lnTo>
                  <a:pt x="0" y="0"/>
                </a:lnTo>
                <a:lnTo>
                  <a:pt x="7" y="0"/>
                </a:lnTo>
                <a:lnTo>
                  <a:pt x="13" y="0"/>
                </a:lnTo>
                <a:close/>
              </a:path>
            </a:pathLst>
          </a:custGeom>
          <a:solidFill>
            <a:srgbClr val="000000"/>
          </a:solidFill>
          <a:ln w="9525">
            <a:noFill/>
            <a:round/>
            <a:headEnd/>
            <a:tailEnd/>
          </a:ln>
        </p:spPr>
        <p:txBody>
          <a:bodyPr/>
          <a:lstStyle/>
          <a:p>
            <a:pPr>
              <a:defRPr/>
            </a:pPr>
            <a:endParaRPr lang="en-US"/>
          </a:p>
        </p:txBody>
      </p:sp>
      <p:sp>
        <p:nvSpPr>
          <p:cNvPr id="47115" name="Freeform 11"/>
          <p:cNvSpPr>
            <a:spLocks/>
          </p:cNvSpPr>
          <p:nvPr/>
        </p:nvSpPr>
        <p:spPr bwMode="auto">
          <a:xfrm>
            <a:off x="-898525" y="1169988"/>
            <a:ext cx="3175" cy="1587"/>
          </a:xfrm>
          <a:custGeom>
            <a:avLst/>
            <a:gdLst/>
            <a:ahLst/>
            <a:cxnLst>
              <a:cxn ang="0">
                <a:pos x="0" y="0"/>
              </a:cxn>
              <a:cxn ang="0">
                <a:pos x="10" y="0"/>
              </a:cxn>
              <a:cxn ang="0">
                <a:pos x="6" y="0"/>
              </a:cxn>
              <a:cxn ang="0">
                <a:pos x="0" y="0"/>
              </a:cxn>
            </a:cxnLst>
            <a:rect l="0" t="0" r="r" b="b"/>
            <a:pathLst>
              <a:path w="10">
                <a:moveTo>
                  <a:pt x="0" y="0"/>
                </a:moveTo>
                <a:lnTo>
                  <a:pt x="10" y="0"/>
                </a:lnTo>
                <a:lnTo>
                  <a:pt x="6" y="0"/>
                </a:lnTo>
                <a:lnTo>
                  <a:pt x="0" y="0"/>
                </a:lnTo>
                <a:close/>
              </a:path>
            </a:pathLst>
          </a:custGeom>
          <a:solidFill>
            <a:srgbClr val="000000"/>
          </a:solidFill>
          <a:ln w="9525">
            <a:noFill/>
            <a:round/>
            <a:headEnd/>
            <a:tailEnd/>
          </a:ln>
        </p:spPr>
        <p:txBody>
          <a:bodyPr/>
          <a:lstStyle/>
          <a:p>
            <a:pPr>
              <a:defRPr/>
            </a:pPr>
            <a:endParaRPr lang="en-US"/>
          </a:p>
        </p:txBody>
      </p:sp>
      <p:sp>
        <p:nvSpPr>
          <p:cNvPr id="47116" name="Rectangle 12"/>
          <p:cNvSpPr>
            <a:spLocks noChangeArrowheads="1"/>
          </p:cNvSpPr>
          <p:nvPr/>
        </p:nvSpPr>
        <p:spPr bwMode="auto">
          <a:xfrm>
            <a:off x="-1479550" y="423863"/>
            <a:ext cx="1587" cy="1587"/>
          </a:xfrm>
          <a:prstGeom prst="rect">
            <a:avLst/>
          </a:prstGeom>
          <a:solidFill>
            <a:srgbClr val="FFFFFF"/>
          </a:solidFill>
          <a:ln w="9525">
            <a:noFill/>
            <a:miter lim="800000"/>
            <a:headEnd/>
            <a:tailEnd/>
          </a:ln>
        </p:spPr>
        <p:txBody>
          <a:bodyPr/>
          <a:lstStyle/>
          <a:p>
            <a:pPr>
              <a:defRPr/>
            </a:pPr>
            <a:endParaRPr lang="en-US"/>
          </a:p>
        </p:txBody>
      </p:sp>
      <p:sp>
        <p:nvSpPr>
          <p:cNvPr id="47117" name="Freeform 13"/>
          <p:cNvSpPr>
            <a:spLocks/>
          </p:cNvSpPr>
          <p:nvPr/>
        </p:nvSpPr>
        <p:spPr bwMode="auto">
          <a:xfrm>
            <a:off x="-1466850" y="889000"/>
            <a:ext cx="6350" cy="1588"/>
          </a:xfrm>
          <a:custGeom>
            <a:avLst/>
            <a:gdLst/>
            <a:ahLst/>
            <a:cxnLst>
              <a:cxn ang="0">
                <a:pos x="0" y="7"/>
              </a:cxn>
              <a:cxn ang="0">
                <a:pos x="12" y="0"/>
              </a:cxn>
              <a:cxn ang="0">
                <a:pos x="18" y="0"/>
              </a:cxn>
              <a:cxn ang="0">
                <a:pos x="0" y="7"/>
              </a:cxn>
            </a:cxnLst>
            <a:rect l="0" t="0" r="r" b="b"/>
            <a:pathLst>
              <a:path w="18" h="7">
                <a:moveTo>
                  <a:pt x="0" y="7"/>
                </a:moveTo>
                <a:lnTo>
                  <a:pt x="12" y="0"/>
                </a:lnTo>
                <a:lnTo>
                  <a:pt x="18" y="0"/>
                </a:lnTo>
                <a:lnTo>
                  <a:pt x="0" y="7"/>
                </a:lnTo>
                <a:close/>
              </a:path>
            </a:pathLst>
          </a:custGeom>
          <a:solidFill>
            <a:srgbClr val="000000"/>
          </a:solidFill>
          <a:ln w="9525">
            <a:noFill/>
            <a:round/>
            <a:headEnd/>
            <a:tailEnd/>
          </a:ln>
        </p:spPr>
        <p:txBody>
          <a:bodyPr/>
          <a:lstStyle/>
          <a:p>
            <a:pPr>
              <a:defRPr/>
            </a:pPr>
            <a:endParaRPr lang="en-US"/>
          </a:p>
        </p:txBody>
      </p:sp>
      <p:sp>
        <p:nvSpPr>
          <p:cNvPr id="47118" name="Freeform 14"/>
          <p:cNvSpPr>
            <a:spLocks/>
          </p:cNvSpPr>
          <p:nvPr/>
        </p:nvSpPr>
        <p:spPr bwMode="auto">
          <a:xfrm>
            <a:off x="-1639888" y="1144588"/>
            <a:ext cx="1588" cy="6350"/>
          </a:xfrm>
          <a:custGeom>
            <a:avLst/>
            <a:gdLst/>
            <a:ahLst/>
            <a:cxnLst>
              <a:cxn ang="0">
                <a:pos x="0" y="16"/>
              </a:cxn>
              <a:cxn ang="0">
                <a:pos x="6" y="0"/>
              </a:cxn>
              <a:cxn ang="0">
                <a:pos x="3" y="13"/>
              </a:cxn>
              <a:cxn ang="0">
                <a:pos x="0" y="16"/>
              </a:cxn>
            </a:cxnLst>
            <a:rect l="0" t="0" r="r" b="b"/>
            <a:pathLst>
              <a:path w="6" h="16">
                <a:moveTo>
                  <a:pt x="0" y="16"/>
                </a:moveTo>
                <a:lnTo>
                  <a:pt x="6" y="0"/>
                </a:lnTo>
                <a:lnTo>
                  <a:pt x="3" y="13"/>
                </a:lnTo>
                <a:lnTo>
                  <a:pt x="0" y="16"/>
                </a:lnTo>
                <a:close/>
              </a:path>
            </a:pathLst>
          </a:custGeom>
          <a:solidFill>
            <a:srgbClr val="000000"/>
          </a:solidFill>
          <a:ln w="9525">
            <a:noFill/>
            <a:round/>
            <a:headEnd/>
            <a:tailEnd/>
          </a:ln>
        </p:spPr>
        <p:txBody>
          <a:bodyPr/>
          <a:lstStyle/>
          <a:p>
            <a:pPr>
              <a:defRPr/>
            </a:pPr>
            <a:endParaRPr lang="en-US"/>
          </a:p>
        </p:txBody>
      </p:sp>
      <p:sp>
        <p:nvSpPr>
          <p:cNvPr id="47119" name="Freeform 15"/>
          <p:cNvSpPr>
            <a:spLocks/>
          </p:cNvSpPr>
          <p:nvPr/>
        </p:nvSpPr>
        <p:spPr bwMode="auto">
          <a:xfrm>
            <a:off x="-1247775" y="1146175"/>
            <a:ext cx="4762" cy="7938"/>
          </a:xfrm>
          <a:custGeom>
            <a:avLst/>
            <a:gdLst/>
            <a:ahLst/>
            <a:cxnLst>
              <a:cxn ang="0">
                <a:pos x="8" y="20"/>
              </a:cxn>
              <a:cxn ang="0">
                <a:pos x="0" y="0"/>
              </a:cxn>
              <a:cxn ang="0">
                <a:pos x="11" y="16"/>
              </a:cxn>
              <a:cxn ang="0">
                <a:pos x="8" y="20"/>
              </a:cxn>
            </a:cxnLst>
            <a:rect l="0" t="0" r="r" b="b"/>
            <a:pathLst>
              <a:path w="11" h="20">
                <a:moveTo>
                  <a:pt x="8" y="20"/>
                </a:moveTo>
                <a:lnTo>
                  <a:pt x="0" y="0"/>
                </a:lnTo>
                <a:lnTo>
                  <a:pt x="11" y="16"/>
                </a:lnTo>
                <a:lnTo>
                  <a:pt x="8" y="20"/>
                </a:lnTo>
                <a:close/>
              </a:path>
            </a:pathLst>
          </a:custGeom>
          <a:solidFill>
            <a:srgbClr val="000000"/>
          </a:solidFill>
          <a:ln w="9525">
            <a:noFill/>
            <a:round/>
            <a:headEnd/>
            <a:tailEnd/>
          </a:ln>
        </p:spPr>
        <p:txBody>
          <a:bodyPr/>
          <a:lstStyle/>
          <a:p>
            <a:pPr>
              <a:defRPr/>
            </a:pPr>
            <a:endParaRPr lang="en-US"/>
          </a:p>
        </p:txBody>
      </p:sp>
      <p:sp>
        <p:nvSpPr>
          <p:cNvPr id="47120" name="Freeform 16"/>
          <p:cNvSpPr>
            <a:spLocks/>
          </p:cNvSpPr>
          <p:nvPr/>
        </p:nvSpPr>
        <p:spPr bwMode="auto">
          <a:xfrm>
            <a:off x="-1101725" y="1228725"/>
            <a:ext cx="1587" cy="6350"/>
          </a:xfrm>
          <a:custGeom>
            <a:avLst/>
            <a:gdLst/>
            <a:ahLst/>
            <a:cxnLst>
              <a:cxn ang="0">
                <a:pos x="0" y="14"/>
              </a:cxn>
              <a:cxn ang="0">
                <a:pos x="7" y="0"/>
              </a:cxn>
              <a:cxn ang="0">
                <a:pos x="7" y="7"/>
              </a:cxn>
              <a:cxn ang="0">
                <a:pos x="0" y="14"/>
              </a:cxn>
            </a:cxnLst>
            <a:rect l="0" t="0" r="r" b="b"/>
            <a:pathLst>
              <a:path w="7" h="14">
                <a:moveTo>
                  <a:pt x="0" y="14"/>
                </a:moveTo>
                <a:lnTo>
                  <a:pt x="7" y="0"/>
                </a:lnTo>
                <a:lnTo>
                  <a:pt x="7" y="7"/>
                </a:lnTo>
                <a:lnTo>
                  <a:pt x="0" y="14"/>
                </a:lnTo>
                <a:close/>
              </a:path>
            </a:pathLst>
          </a:custGeom>
          <a:solidFill>
            <a:srgbClr val="000000"/>
          </a:solidFill>
          <a:ln w="9525">
            <a:noFill/>
            <a:round/>
            <a:headEnd/>
            <a:tailEnd/>
          </a:ln>
        </p:spPr>
        <p:txBody>
          <a:bodyPr/>
          <a:lstStyle/>
          <a:p>
            <a:pPr>
              <a:defRPr/>
            </a:pPr>
            <a:endParaRPr lang="en-US"/>
          </a:p>
        </p:txBody>
      </p:sp>
      <p:sp>
        <p:nvSpPr>
          <p:cNvPr id="47121" name="Freeform 17"/>
          <p:cNvSpPr>
            <a:spLocks/>
          </p:cNvSpPr>
          <p:nvPr/>
        </p:nvSpPr>
        <p:spPr bwMode="auto">
          <a:xfrm>
            <a:off x="-1303338" y="1270000"/>
            <a:ext cx="12700" cy="1588"/>
          </a:xfrm>
          <a:custGeom>
            <a:avLst/>
            <a:gdLst/>
            <a:ahLst/>
            <a:cxnLst>
              <a:cxn ang="0">
                <a:pos x="0" y="3"/>
              </a:cxn>
              <a:cxn ang="0">
                <a:pos x="15" y="0"/>
              </a:cxn>
              <a:cxn ang="0">
                <a:pos x="30" y="0"/>
              </a:cxn>
              <a:cxn ang="0">
                <a:pos x="0" y="3"/>
              </a:cxn>
            </a:cxnLst>
            <a:rect l="0" t="0" r="r" b="b"/>
            <a:pathLst>
              <a:path w="30" h="3">
                <a:moveTo>
                  <a:pt x="0" y="3"/>
                </a:moveTo>
                <a:lnTo>
                  <a:pt x="15" y="0"/>
                </a:lnTo>
                <a:lnTo>
                  <a:pt x="30" y="0"/>
                </a:lnTo>
                <a:lnTo>
                  <a:pt x="0" y="3"/>
                </a:lnTo>
                <a:close/>
              </a:path>
            </a:pathLst>
          </a:custGeom>
          <a:solidFill>
            <a:srgbClr val="FFFFFF"/>
          </a:solidFill>
          <a:ln w="9525">
            <a:noFill/>
            <a:round/>
            <a:headEnd/>
            <a:tailEnd/>
          </a:ln>
        </p:spPr>
        <p:txBody>
          <a:bodyPr/>
          <a:lstStyle/>
          <a:p>
            <a:pPr>
              <a:defRPr/>
            </a:pPr>
            <a:endParaRPr lang="en-US"/>
          </a:p>
        </p:txBody>
      </p:sp>
      <p:sp>
        <p:nvSpPr>
          <p:cNvPr id="47122" name="Freeform 18"/>
          <p:cNvSpPr>
            <a:spLocks/>
          </p:cNvSpPr>
          <p:nvPr/>
        </p:nvSpPr>
        <p:spPr bwMode="auto">
          <a:xfrm>
            <a:off x="1176338" y="885825"/>
            <a:ext cx="4762" cy="9525"/>
          </a:xfrm>
          <a:custGeom>
            <a:avLst/>
            <a:gdLst/>
            <a:ahLst/>
            <a:cxnLst>
              <a:cxn ang="0">
                <a:pos x="0" y="24"/>
              </a:cxn>
              <a:cxn ang="0">
                <a:pos x="9" y="0"/>
              </a:cxn>
              <a:cxn ang="0">
                <a:pos x="6" y="17"/>
              </a:cxn>
              <a:cxn ang="0">
                <a:pos x="0" y="24"/>
              </a:cxn>
            </a:cxnLst>
            <a:rect l="0" t="0" r="r" b="b"/>
            <a:pathLst>
              <a:path w="9" h="24">
                <a:moveTo>
                  <a:pt x="0" y="24"/>
                </a:moveTo>
                <a:lnTo>
                  <a:pt x="9" y="0"/>
                </a:lnTo>
                <a:lnTo>
                  <a:pt x="6" y="17"/>
                </a:lnTo>
                <a:lnTo>
                  <a:pt x="0" y="24"/>
                </a:lnTo>
                <a:close/>
              </a:path>
            </a:pathLst>
          </a:custGeom>
          <a:solidFill>
            <a:srgbClr val="000000"/>
          </a:solidFill>
          <a:ln w="9525">
            <a:noFill/>
            <a:round/>
            <a:headEnd/>
            <a:tailEnd/>
          </a:ln>
        </p:spPr>
        <p:txBody>
          <a:bodyPr/>
          <a:lstStyle/>
          <a:p>
            <a:pPr>
              <a:defRPr/>
            </a:pPr>
            <a:endParaRPr lang="en-US"/>
          </a:p>
        </p:txBody>
      </p:sp>
      <p:pic>
        <p:nvPicPr>
          <p:cNvPr id="3091" name="Picture 19" descr="Slide_iconblue_pc"/>
          <p:cNvPicPr>
            <a:picLocks noChangeAspect="1" noChangeArrowheads="1"/>
          </p:cNvPicPr>
          <p:nvPr/>
        </p:nvPicPr>
        <p:blipFill>
          <a:blip r:embed="rId13"/>
          <a:srcRect/>
          <a:stretch>
            <a:fillRect/>
          </a:stretch>
        </p:blipFill>
        <p:spPr bwMode="auto">
          <a:xfrm>
            <a:off x="8118475" y="6010275"/>
            <a:ext cx="1011238" cy="611188"/>
          </a:xfrm>
          <a:prstGeom prst="rect">
            <a:avLst/>
          </a:prstGeom>
          <a:noFill/>
          <a:ln w="9525">
            <a:noFill/>
            <a:miter lim="800000"/>
            <a:headEnd/>
            <a:tailEnd/>
          </a:ln>
        </p:spPr>
      </p:pic>
      <p:pic>
        <p:nvPicPr>
          <p:cNvPr id="3092" name="Picture 20" descr="Slide_iconvertical"/>
          <p:cNvPicPr>
            <a:picLocks noChangeAspect="1" noChangeArrowheads="1"/>
          </p:cNvPicPr>
          <p:nvPr/>
        </p:nvPicPr>
        <p:blipFill>
          <a:blip r:embed="rId14"/>
          <a:srcRect/>
          <a:stretch>
            <a:fillRect/>
          </a:stretch>
        </p:blipFill>
        <p:spPr bwMode="auto">
          <a:xfrm>
            <a:off x="0" y="0"/>
            <a:ext cx="600075" cy="1101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upload.wikimedia.org/wikipedia/en/0/0b/Asmp_2.gif"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pPr>
              <a:defRPr/>
            </a:pPr>
            <a:r>
              <a:rPr lang="en-US" smtClean="0"/>
              <a:t>Chapter 1: 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sz="2800" smtClean="0"/>
              <a:t>Four Components of a Computer System</a:t>
            </a:r>
          </a:p>
        </p:txBody>
      </p:sp>
      <p:pic>
        <p:nvPicPr>
          <p:cNvPr id="19459" name="Picture 3"/>
          <p:cNvPicPr>
            <a:picLocks noChangeAspect="1" noChangeArrowheads="1"/>
          </p:cNvPicPr>
          <p:nvPr/>
        </p:nvPicPr>
        <p:blipFill>
          <a:blip r:embed="rId2"/>
          <a:srcRect l="4706" t="523" r="4706" b="653"/>
          <a:stretch>
            <a:fillRect/>
          </a:stretch>
        </p:blipFill>
        <p:spPr bwMode="auto">
          <a:xfrm>
            <a:off x="1739900" y="1409700"/>
            <a:ext cx="5867400" cy="4800600"/>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smtClean="0"/>
              <a:t>Operating System Definition</a:t>
            </a:r>
          </a:p>
        </p:txBody>
      </p:sp>
      <p:sp>
        <p:nvSpPr>
          <p:cNvPr id="20483" name="Rectangle 3"/>
          <p:cNvSpPr>
            <a:spLocks noGrp="1" noChangeArrowheads="1"/>
          </p:cNvSpPr>
          <p:nvPr>
            <p:ph type="body" idx="1"/>
          </p:nvPr>
        </p:nvSpPr>
        <p:spPr>
          <a:xfrm>
            <a:off x="827088" y="1028700"/>
            <a:ext cx="7308850" cy="4265613"/>
          </a:xfrm>
        </p:spPr>
        <p:txBody>
          <a:bodyPr/>
          <a:lstStyle/>
          <a:p>
            <a:pPr>
              <a:buFont typeface="Monotype Sorts" pitchFamily="2" charset="2"/>
              <a:buNone/>
            </a:pPr>
            <a:endParaRPr lang="en-US" sz="1800" smtClean="0"/>
          </a:p>
          <a:p>
            <a:r>
              <a:rPr lang="en-US" sz="1800" smtClean="0"/>
              <a:t>OS is a </a:t>
            </a:r>
            <a:r>
              <a:rPr lang="en-US" sz="1800" b="1" smtClean="0"/>
              <a:t>resource allocator</a:t>
            </a:r>
          </a:p>
          <a:p>
            <a:pPr lvl="1"/>
            <a:r>
              <a:rPr lang="en-US" sz="1800" smtClean="0"/>
              <a:t>Manages all resources</a:t>
            </a:r>
          </a:p>
          <a:p>
            <a:pPr lvl="1"/>
            <a:r>
              <a:rPr lang="en-US" sz="1800" smtClean="0"/>
              <a:t>Decides between conflicting requests for efficient and fair resource use</a:t>
            </a:r>
          </a:p>
          <a:p>
            <a:r>
              <a:rPr lang="en-US" sz="1800" smtClean="0"/>
              <a:t>OS is a </a:t>
            </a:r>
            <a:r>
              <a:rPr lang="en-US" sz="1800" b="1" smtClean="0"/>
              <a:t>control program</a:t>
            </a:r>
          </a:p>
          <a:p>
            <a:pPr lvl="1"/>
            <a:r>
              <a:rPr lang="en-US" sz="1800" smtClean="0"/>
              <a:t>Controls execution of programs to prevent errors and improper use of the computer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smtClean="0"/>
              <a:t>Operating System Definition (Cont.)</a:t>
            </a:r>
          </a:p>
        </p:txBody>
      </p:sp>
      <p:sp>
        <p:nvSpPr>
          <p:cNvPr id="21507" name="Rectangle 3"/>
          <p:cNvSpPr>
            <a:spLocks noGrp="1" noChangeArrowheads="1"/>
          </p:cNvSpPr>
          <p:nvPr>
            <p:ph type="body" idx="1"/>
          </p:nvPr>
        </p:nvSpPr>
        <p:spPr>
          <a:xfrm>
            <a:off x="876300" y="1452563"/>
            <a:ext cx="7191375" cy="4554099"/>
          </a:xfrm>
        </p:spPr>
        <p:txBody>
          <a:bodyPr/>
          <a:lstStyle/>
          <a:p>
            <a:r>
              <a:rPr lang="en-US" sz="1800" dirty="0" smtClean="0"/>
              <a:t>No universally accepted definition</a:t>
            </a:r>
          </a:p>
          <a:p>
            <a:r>
              <a:rPr lang="en-US" sz="1800" dirty="0" smtClean="0"/>
              <a:t>“Everything a vendor ships when you order an operating system” is good approximation</a:t>
            </a:r>
          </a:p>
          <a:p>
            <a:pPr lvl="1"/>
            <a:r>
              <a:rPr lang="en-US" sz="1800" dirty="0" smtClean="0"/>
              <a:t>But varies wildly</a:t>
            </a:r>
          </a:p>
          <a:p>
            <a:r>
              <a:rPr lang="en-US" sz="1800" dirty="0" smtClean="0"/>
              <a:t>“The one program running at all times on the computer” is the </a:t>
            </a:r>
            <a:r>
              <a:rPr lang="en-US" sz="1800" b="1" dirty="0" smtClean="0"/>
              <a:t>kernel.  </a:t>
            </a:r>
            <a:r>
              <a:rPr lang="en-US" sz="1800" dirty="0" smtClean="0"/>
              <a:t>Everything else is either a system program (ships with the operating system) or an application </a:t>
            </a:r>
            <a:r>
              <a:rPr lang="en-US" sz="1800" dirty="0" smtClean="0"/>
              <a:t>program</a:t>
            </a:r>
            <a:endParaRPr lang="en-US" sz="1800" dirty="0" smtClean="0"/>
          </a:p>
          <a:p>
            <a:r>
              <a:rPr lang="en-US" sz="1800" b="1" dirty="0" smtClean="0"/>
              <a:t>Along </a:t>
            </a:r>
            <a:r>
              <a:rPr lang="en-US" sz="1800" b="1" dirty="0" smtClean="0"/>
              <a:t>with the kernel, there are two other types of </a:t>
            </a:r>
            <a:r>
              <a:rPr lang="en-US" sz="1800" b="1" dirty="0" smtClean="0"/>
              <a:t>programs:</a:t>
            </a:r>
          </a:p>
          <a:p>
            <a:pPr lvl="1"/>
            <a:r>
              <a:rPr lang="en-US" sz="1800" b="1" dirty="0" smtClean="0"/>
              <a:t>system </a:t>
            </a:r>
            <a:r>
              <a:rPr lang="en-US" sz="1800" b="1" dirty="0" smtClean="0"/>
              <a:t>programs, which are associated with the operating system but are not </a:t>
            </a:r>
            <a:r>
              <a:rPr lang="en-US" sz="1800" dirty="0" smtClean="0"/>
              <a:t>necessarily part of the kernel, </a:t>
            </a:r>
            <a:r>
              <a:rPr lang="en-US" sz="1800" dirty="0" smtClean="0"/>
              <a:t>and</a:t>
            </a:r>
          </a:p>
          <a:p>
            <a:pPr lvl="1"/>
            <a:r>
              <a:rPr lang="en-US" sz="1800" b="1" dirty="0" smtClean="0"/>
              <a:t>application programs</a:t>
            </a:r>
            <a:r>
              <a:rPr lang="en-US" sz="1800" dirty="0" smtClean="0"/>
              <a:t>, which include all programs not associated with the operation of the system</a:t>
            </a:r>
            <a:r>
              <a:rPr lang="en-US" sz="1800" dirty="0" smtClean="0"/>
              <a:t>.</a:t>
            </a:r>
            <a:endParaRPr lang="en-US" sz="1800" dirty="0" smtClean="0"/>
          </a:p>
          <a:p>
            <a:pPr lvl="1"/>
            <a:endParaRPr lang="en-US" sz="1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defRPr/>
            </a:pPr>
            <a:r>
              <a:rPr lang="en-US" smtClean="0"/>
              <a:t>Computer Startup</a:t>
            </a:r>
          </a:p>
        </p:txBody>
      </p:sp>
      <p:sp>
        <p:nvSpPr>
          <p:cNvPr id="22531" name="Rectangle 3"/>
          <p:cNvSpPr>
            <a:spLocks noGrp="1" noChangeArrowheads="1"/>
          </p:cNvSpPr>
          <p:nvPr>
            <p:ph type="body" idx="1"/>
          </p:nvPr>
        </p:nvSpPr>
        <p:spPr/>
        <p:txBody>
          <a:bodyPr/>
          <a:lstStyle/>
          <a:p>
            <a:r>
              <a:rPr lang="en-US" sz="1800" b="1" smtClean="0"/>
              <a:t>bootstrap program</a:t>
            </a:r>
            <a:r>
              <a:rPr lang="en-US" sz="1800" smtClean="0"/>
              <a:t> is loaded at power-up or reboot</a:t>
            </a:r>
          </a:p>
          <a:p>
            <a:pPr lvl="1"/>
            <a:r>
              <a:rPr lang="en-US" sz="1800" smtClean="0"/>
              <a:t>Typically stored in ROM or EPROM, generally known as </a:t>
            </a:r>
            <a:r>
              <a:rPr lang="en-US" sz="1800" b="1" smtClean="0"/>
              <a:t>firmware</a:t>
            </a:r>
          </a:p>
          <a:p>
            <a:pPr lvl="1"/>
            <a:r>
              <a:rPr lang="en-US" sz="1800" smtClean="0"/>
              <a:t>Initializates all aspects of system</a:t>
            </a:r>
          </a:p>
          <a:p>
            <a:pPr lvl="1"/>
            <a:r>
              <a:rPr lang="en-US" sz="1800" smtClean="0"/>
              <a:t>Loads operating system kernel and starts execution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6400" y="228600"/>
            <a:ext cx="8737600" cy="609600"/>
          </a:xfrm>
        </p:spPr>
        <p:txBody>
          <a:bodyPr/>
          <a:lstStyle/>
          <a:p>
            <a:pPr>
              <a:defRPr/>
            </a:pPr>
            <a:r>
              <a:rPr lang="en-US" sz="2800" dirty="0" smtClean="0"/>
              <a:t>Computer System Organization and Architecture</a:t>
            </a:r>
          </a:p>
        </p:txBody>
      </p:sp>
      <p:sp>
        <p:nvSpPr>
          <p:cNvPr id="23555" name="Rectangle 3"/>
          <p:cNvSpPr>
            <a:spLocks noGrp="1" noChangeArrowheads="1"/>
          </p:cNvSpPr>
          <p:nvPr>
            <p:ph type="body" idx="1"/>
          </p:nvPr>
        </p:nvSpPr>
        <p:spPr/>
        <p:txBody>
          <a:bodyPr/>
          <a:lstStyle/>
          <a:p>
            <a:r>
              <a:rPr lang="en-US" sz="1800" dirty="0" smtClean="0"/>
              <a:t>Computer-system operation</a:t>
            </a:r>
          </a:p>
          <a:p>
            <a:pPr lvl="1"/>
            <a:r>
              <a:rPr lang="en-US" sz="1800" dirty="0" smtClean="0"/>
              <a:t>One or more CPUs, device controllers connect through common bus providing access to shared memory</a:t>
            </a:r>
          </a:p>
          <a:p>
            <a:pPr lvl="1"/>
            <a:r>
              <a:rPr lang="en-US" sz="1800" dirty="0" smtClean="0"/>
              <a:t>Concurrent execution of CPUs and devices competing for memory cycles</a:t>
            </a:r>
          </a:p>
          <a:p>
            <a:pPr lvl="1"/>
            <a:endParaRPr lang="en-US" sz="1800" dirty="0" smtClean="0"/>
          </a:p>
        </p:txBody>
      </p:sp>
      <p:pic>
        <p:nvPicPr>
          <p:cNvPr id="23556" name="Picture 4"/>
          <p:cNvPicPr>
            <a:picLocks noChangeAspect="1" noChangeArrowheads="1"/>
          </p:cNvPicPr>
          <p:nvPr/>
        </p:nvPicPr>
        <p:blipFill>
          <a:blip r:embed="rId2"/>
          <a:srcRect l="427" t="17949" r="427" b="17664"/>
          <a:stretch>
            <a:fillRect/>
          </a:stretch>
        </p:blipFill>
        <p:spPr bwMode="auto">
          <a:xfrm>
            <a:off x="1096963" y="3074988"/>
            <a:ext cx="6675437" cy="3251200"/>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Device Controller</a:t>
            </a:r>
          </a:p>
        </p:txBody>
      </p:sp>
      <p:sp>
        <p:nvSpPr>
          <p:cNvPr id="20483" name="Content Placeholder 2"/>
          <p:cNvSpPr>
            <a:spLocks noGrp="1"/>
          </p:cNvSpPr>
          <p:nvPr>
            <p:ph idx="1"/>
          </p:nvPr>
        </p:nvSpPr>
        <p:spPr/>
        <p:txBody>
          <a:bodyPr/>
          <a:lstStyle/>
          <a:p>
            <a:r>
              <a:rPr lang="en-US" altLang="en-US" sz="2400" dirty="0" smtClean="0"/>
              <a:t>Each device controller is in charge of a particular device type (thus competing on memory cycles)</a:t>
            </a:r>
          </a:p>
          <a:p>
            <a:r>
              <a:rPr lang="en-US" altLang="en-US" sz="2400" dirty="0" smtClean="0"/>
              <a:t>Each device controller has a local buffer</a:t>
            </a:r>
          </a:p>
          <a:p>
            <a:r>
              <a:rPr lang="en-US" altLang="en-US" sz="2400" dirty="0" smtClean="0"/>
              <a:t>CPU moves data from/to main memory to/from local buffers</a:t>
            </a:r>
          </a:p>
          <a:p>
            <a:r>
              <a:rPr lang="en-US" altLang="en-US" sz="2400" dirty="0" smtClean="0"/>
              <a:t>I/O is from the device to local buffer of controller</a:t>
            </a:r>
          </a:p>
          <a:p>
            <a:r>
              <a:rPr lang="en-US" altLang="en-US" sz="2400" dirty="0" smtClean="0"/>
              <a:t>Device controller informs CPU that it has finished its operation by causing an </a:t>
            </a:r>
            <a:r>
              <a:rPr lang="en-US" altLang="en-US" sz="2400" i="1" dirty="0" smtClean="0"/>
              <a:t>interrupt</a:t>
            </a:r>
            <a:endParaRPr lang="en-US" altLang="en-US" sz="2400" dirty="0" smtClean="0"/>
          </a:p>
          <a:p>
            <a:endParaRPr lang="en-US" altLang="en-US" sz="2400" dirty="0" smtClean="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4772025"/>
            <a:ext cx="8610600" cy="208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30086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ltLang="en-US" smtClean="0"/>
          </a:p>
        </p:txBody>
      </p:sp>
      <p:sp>
        <p:nvSpPr>
          <p:cNvPr id="21507" name="Content Placeholder 2"/>
          <p:cNvSpPr>
            <a:spLocks noGrp="1"/>
          </p:cNvSpPr>
          <p:nvPr>
            <p:ph idx="1"/>
          </p:nvPr>
        </p:nvSpPr>
        <p:spPr/>
        <p:txBody>
          <a:bodyPr/>
          <a:lstStyle/>
          <a:p>
            <a:endParaRPr lang="en-US" altLang="en-US" smtClean="0"/>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52588" y="1457325"/>
            <a:ext cx="5838825" cy="394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78534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Computer-System Architecture</a:t>
            </a:r>
          </a:p>
        </p:txBody>
      </p:sp>
      <p:sp>
        <p:nvSpPr>
          <p:cNvPr id="22531" name="Content Placeholder 2"/>
          <p:cNvSpPr>
            <a:spLocks noGrp="1"/>
          </p:cNvSpPr>
          <p:nvPr>
            <p:ph idx="1"/>
          </p:nvPr>
        </p:nvSpPr>
        <p:spPr>
          <a:xfrm>
            <a:off x="701675" y="1074737"/>
            <a:ext cx="8229600" cy="5253491"/>
          </a:xfrm>
        </p:spPr>
        <p:txBody>
          <a:bodyPr/>
          <a:lstStyle/>
          <a:p>
            <a:r>
              <a:rPr lang="en-US" altLang="en-US" sz="2400" dirty="0" smtClean="0"/>
              <a:t>Most systems use a single general-purpose processor (PDAs through mainframes)</a:t>
            </a:r>
          </a:p>
          <a:p>
            <a:pPr lvl="1"/>
            <a:r>
              <a:rPr lang="en-US" altLang="en-US" sz="2000" dirty="0" smtClean="0"/>
              <a:t>Most systems have special-purpose processors as well</a:t>
            </a:r>
          </a:p>
          <a:p>
            <a:r>
              <a:rPr lang="en-US" altLang="en-US" sz="2400" dirty="0" smtClean="0">
                <a:solidFill>
                  <a:srgbClr val="3366FF"/>
                </a:solidFill>
              </a:rPr>
              <a:t>Multiprocessors </a:t>
            </a:r>
            <a:r>
              <a:rPr lang="en-US" altLang="en-US" sz="2400" dirty="0" smtClean="0"/>
              <a:t>systems </a:t>
            </a:r>
            <a:r>
              <a:rPr lang="en-US" altLang="en-US" sz="1400" dirty="0" smtClean="0"/>
              <a:t>(two or more processors in close communication, sharing bus and sometimes clock and memory)</a:t>
            </a:r>
            <a:r>
              <a:rPr lang="en-US" altLang="en-US" sz="2400" dirty="0" smtClean="0"/>
              <a:t> growing in use and importance</a:t>
            </a:r>
          </a:p>
          <a:p>
            <a:pPr lvl="1"/>
            <a:r>
              <a:rPr lang="en-US" altLang="en-US" sz="2000" dirty="0" smtClean="0"/>
              <a:t>Also known as </a:t>
            </a:r>
            <a:r>
              <a:rPr lang="en-US" altLang="en-US" sz="2000" dirty="0" smtClean="0">
                <a:solidFill>
                  <a:srgbClr val="3366FF"/>
                </a:solidFill>
              </a:rPr>
              <a:t>parallel systems</a:t>
            </a:r>
            <a:r>
              <a:rPr lang="en-US" altLang="en-US" sz="2000" dirty="0" smtClean="0"/>
              <a:t>, </a:t>
            </a:r>
            <a:r>
              <a:rPr lang="en-US" altLang="en-US" sz="2000" dirty="0" smtClean="0">
                <a:solidFill>
                  <a:srgbClr val="3366FF"/>
                </a:solidFill>
              </a:rPr>
              <a:t>tightly-coupled systems</a:t>
            </a:r>
          </a:p>
          <a:p>
            <a:pPr lvl="1"/>
            <a:r>
              <a:rPr lang="en-US" altLang="en-US" sz="2000" dirty="0" smtClean="0"/>
              <a:t>Advantages include</a:t>
            </a:r>
          </a:p>
          <a:p>
            <a:pPr marL="1200150" lvl="2" indent="-342900">
              <a:buFont typeface="Arial" pitchFamily="34" charset="0"/>
              <a:buAutoNum type="arabicPeriod"/>
            </a:pPr>
            <a:r>
              <a:rPr lang="en-US" altLang="en-US" sz="1400" dirty="0" smtClean="0">
                <a:solidFill>
                  <a:srgbClr val="3366FF"/>
                </a:solidFill>
              </a:rPr>
              <a:t>Increased throughput</a:t>
            </a:r>
          </a:p>
          <a:p>
            <a:pPr marL="1200150" lvl="2" indent="-342900">
              <a:buFont typeface="Arial" pitchFamily="34" charset="0"/>
              <a:buAutoNum type="arabicPeriod"/>
            </a:pPr>
            <a:r>
              <a:rPr lang="en-US" altLang="en-US" sz="1400" dirty="0" smtClean="0">
                <a:solidFill>
                  <a:srgbClr val="3366FF"/>
                </a:solidFill>
              </a:rPr>
              <a:t>Economy of scale</a:t>
            </a:r>
          </a:p>
          <a:p>
            <a:pPr marL="1200150" lvl="2" indent="-342900">
              <a:buFont typeface="Arial" pitchFamily="34" charset="0"/>
              <a:buAutoNum type="arabicPeriod"/>
            </a:pPr>
            <a:r>
              <a:rPr lang="en-US" altLang="en-US" sz="1400" dirty="0" smtClean="0">
                <a:solidFill>
                  <a:srgbClr val="3366FF"/>
                </a:solidFill>
              </a:rPr>
              <a:t>Increased reliability – graceful degradation </a:t>
            </a:r>
            <a:r>
              <a:rPr lang="en-US" altLang="en-US" sz="1400" dirty="0" smtClean="0">
                <a:solidFill>
                  <a:srgbClr val="000000"/>
                </a:solidFill>
              </a:rPr>
              <a:t>or </a:t>
            </a:r>
            <a:r>
              <a:rPr lang="en-US" altLang="en-US" sz="1400" dirty="0" smtClean="0">
                <a:solidFill>
                  <a:srgbClr val="3366FF"/>
                </a:solidFill>
              </a:rPr>
              <a:t>fault tolerance</a:t>
            </a:r>
          </a:p>
        </p:txBody>
      </p:sp>
    </p:spTree>
    <p:extLst>
      <p:ext uri="{BB962C8B-B14F-4D97-AF65-F5344CB8AC3E}">
        <p14:creationId xmlns:p14="http://schemas.microsoft.com/office/powerpoint/2010/main" xmlns="" val="3624199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solidFill>
                  <a:srgbClr val="3366FF"/>
                </a:solidFill>
              </a:rPr>
              <a:t>Multiprocessors </a:t>
            </a:r>
            <a:r>
              <a:rPr lang="en-US" altLang="en-US" smtClean="0"/>
              <a:t>systems</a:t>
            </a:r>
          </a:p>
        </p:txBody>
      </p:sp>
      <p:sp>
        <p:nvSpPr>
          <p:cNvPr id="23555" name="Content Placeholder 2"/>
          <p:cNvSpPr>
            <a:spLocks noGrp="1"/>
          </p:cNvSpPr>
          <p:nvPr>
            <p:ph idx="1"/>
          </p:nvPr>
        </p:nvSpPr>
        <p:spPr>
          <a:xfrm>
            <a:off x="200025" y="1233488"/>
            <a:ext cx="5127625" cy="4530725"/>
          </a:xfrm>
        </p:spPr>
        <p:txBody>
          <a:bodyPr/>
          <a:lstStyle/>
          <a:p>
            <a:pPr lvl="1"/>
            <a:r>
              <a:rPr lang="en-US" altLang="en-US" sz="3200" smtClean="0"/>
              <a:t>Two types of Multiprocessing:</a:t>
            </a:r>
          </a:p>
          <a:p>
            <a:pPr marL="1200150" lvl="2" indent="-342900">
              <a:buFont typeface="Arial" pitchFamily="34" charset="0"/>
              <a:buAutoNum type="arabicPeriod"/>
            </a:pPr>
            <a:r>
              <a:rPr lang="en-US" altLang="en-US" smtClean="0">
                <a:solidFill>
                  <a:srgbClr val="3366FF"/>
                </a:solidFill>
              </a:rPr>
              <a:t>Asymmetric Multiprocessing - </a:t>
            </a:r>
            <a:r>
              <a:rPr lang="en-US" altLang="en-US" sz="1600" smtClean="0"/>
              <a:t>assigns certain tasks only to certain processors. In particular, only one processor may be responsible for handling all of the interrupts in the system or perhaps even performing all of the I/O in the system</a:t>
            </a:r>
            <a:endParaRPr lang="en-US" altLang="en-US" smtClean="0">
              <a:solidFill>
                <a:srgbClr val="3366FF"/>
              </a:solidFill>
            </a:endParaRPr>
          </a:p>
          <a:p>
            <a:pPr marL="1200150" lvl="2" indent="-342900">
              <a:buFont typeface="Arial" pitchFamily="34" charset="0"/>
              <a:buAutoNum type="arabicPeriod"/>
            </a:pPr>
            <a:r>
              <a:rPr lang="en-US" altLang="en-US" smtClean="0">
                <a:solidFill>
                  <a:srgbClr val="3366FF"/>
                </a:solidFill>
              </a:rPr>
              <a:t>Symmetric Multiprocessing - </a:t>
            </a:r>
            <a:r>
              <a:rPr lang="en-US" altLang="en-US" sz="1600" smtClean="0"/>
              <a:t>treats all of the processing elements in the system identically</a:t>
            </a:r>
            <a:endParaRPr lang="en-US" altLang="en-US" smtClean="0">
              <a:solidFill>
                <a:srgbClr val="3366FF"/>
              </a:solidFill>
            </a:endParaRPr>
          </a:p>
          <a:p>
            <a:pPr marL="1200150" lvl="2" indent="-342900">
              <a:buFont typeface="Webdings" pitchFamily="18" charset="2"/>
              <a:buNone/>
            </a:pPr>
            <a:endParaRPr lang="en-US" altLang="en-US" sz="3200" smtClean="0">
              <a:solidFill>
                <a:srgbClr val="3366FF"/>
              </a:solidFill>
            </a:endParaRPr>
          </a:p>
          <a:p>
            <a:endParaRPr lang="en-US" altLang="en-US" sz="3600" smtClean="0"/>
          </a:p>
        </p:txBody>
      </p:sp>
      <p:pic>
        <p:nvPicPr>
          <p:cNvPr id="23556" name="Picture 2" descr="File:Asmp 2.gif">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64150" y="2101850"/>
            <a:ext cx="375285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7" name="TextBox 3"/>
          <p:cNvSpPr txBox="1">
            <a:spLocks noChangeArrowheads="1"/>
          </p:cNvSpPr>
          <p:nvPr/>
        </p:nvSpPr>
        <p:spPr bwMode="auto">
          <a:xfrm>
            <a:off x="5619750" y="1187450"/>
            <a:ext cx="30130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a:t>Key role – the scheduler</a:t>
            </a:r>
          </a:p>
        </p:txBody>
      </p:sp>
      <p:pic>
        <p:nvPicPr>
          <p:cNvPr id="23558" name="Picture 7" descr="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356225" y="4176713"/>
            <a:ext cx="3379788" cy="162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65998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A Dual-Core Design</a:t>
            </a:r>
          </a:p>
        </p:txBody>
      </p:sp>
      <p:pic>
        <p:nvPicPr>
          <p:cNvPr id="24579" name="Picture 10" descr="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05038" y="1765300"/>
            <a:ext cx="4783137" cy="3525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33011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Introduction to the Course</a:t>
            </a:r>
          </a:p>
        </p:txBody>
      </p:sp>
      <p:sp>
        <p:nvSpPr>
          <p:cNvPr id="4099" name="Content Placeholder 2"/>
          <p:cNvSpPr>
            <a:spLocks noGrp="1"/>
          </p:cNvSpPr>
          <p:nvPr>
            <p:ph idx="1"/>
          </p:nvPr>
        </p:nvSpPr>
        <p:spPr>
          <a:xfrm>
            <a:off x="827088" y="1282700"/>
            <a:ext cx="7351712" cy="4827814"/>
          </a:xfrm>
        </p:spPr>
        <p:txBody>
          <a:bodyPr/>
          <a:lstStyle/>
          <a:p>
            <a:pPr eaLnBrk="1" hangingPunct="1"/>
            <a:r>
              <a:rPr lang="en-US" altLang="en-US" sz="2400" dirty="0" smtClean="0"/>
              <a:t>Operating systems – essential part of any computer system</a:t>
            </a:r>
          </a:p>
          <a:p>
            <a:pPr eaLnBrk="1" hangingPunct="1"/>
            <a:r>
              <a:rPr lang="en-US" altLang="en-US" sz="2400" dirty="0" smtClean="0"/>
              <a:t>Course discusses:</a:t>
            </a:r>
          </a:p>
          <a:p>
            <a:pPr lvl="1" eaLnBrk="1" hangingPunct="1"/>
            <a:r>
              <a:rPr lang="en-US" altLang="en-US" sz="2000" dirty="0" smtClean="0"/>
              <a:t>What they are</a:t>
            </a:r>
          </a:p>
          <a:p>
            <a:pPr lvl="1" eaLnBrk="1" hangingPunct="1"/>
            <a:r>
              <a:rPr lang="en-US" altLang="en-US" sz="2000" dirty="0" smtClean="0"/>
              <a:t>What they do</a:t>
            </a:r>
          </a:p>
          <a:p>
            <a:pPr lvl="1" eaLnBrk="1" hangingPunct="1"/>
            <a:r>
              <a:rPr lang="en-US" altLang="en-US" sz="2000" dirty="0" smtClean="0"/>
              <a:t>How they are designed and structures</a:t>
            </a:r>
          </a:p>
          <a:p>
            <a:pPr lvl="1" eaLnBrk="1" hangingPunct="1"/>
            <a:r>
              <a:rPr lang="en-US" altLang="en-US" sz="2000" dirty="0" smtClean="0"/>
              <a:t>Common features</a:t>
            </a:r>
          </a:p>
          <a:p>
            <a:pPr lvl="2" eaLnBrk="1" hangingPunct="1"/>
            <a:r>
              <a:rPr lang="en-US" altLang="en-US" sz="1400" dirty="0" smtClean="0"/>
              <a:t>Processes, Threads, CPU-scheduling, Synchronization, Deadlocks, Memory Management, Virtual Memory, File system interface</a:t>
            </a:r>
          </a:p>
          <a:p>
            <a:pPr eaLnBrk="1" hangingPunct="1"/>
            <a:r>
              <a:rPr lang="en-US" altLang="en-US" sz="2400" dirty="0" smtClean="0"/>
              <a:t>Book:</a:t>
            </a:r>
          </a:p>
          <a:p>
            <a:pPr lvl="1" eaLnBrk="1" hangingPunct="1"/>
            <a:r>
              <a:rPr lang="en-US" altLang="en-US" sz="2000" dirty="0" err="1" smtClean="0"/>
              <a:t>Silberschatz</a:t>
            </a:r>
            <a:r>
              <a:rPr lang="en-US" altLang="en-US" sz="2000" dirty="0" smtClean="0"/>
              <a:t>, Galvin and Gagne, Operating System Concepts – 9th Edition</a:t>
            </a:r>
          </a:p>
        </p:txBody>
      </p:sp>
    </p:spTree>
    <p:extLst>
      <p:ext uri="{BB962C8B-B14F-4D97-AF65-F5344CB8AC3E}">
        <p14:creationId xmlns:p14="http://schemas.microsoft.com/office/powerpoint/2010/main" xmlns="" val="1006461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60388" y="286657"/>
            <a:ext cx="8077200" cy="609600"/>
          </a:xfrm>
        </p:spPr>
        <p:txBody>
          <a:bodyPr/>
          <a:lstStyle/>
          <a:p>
            <a:r>
              <a:rPr lang="en-US" altLang="en-US" smtClean="0"/>
              <a:t>Clustered Systems</a:t>
            </a:r>
          </a:p>
        </p:txBody>
      </p:sp>
      <p:sp>
        <p:nvSpPr>
          <p:cNvPr id="25603" name="Content Placeholder 2"/>
          <p:cNvSpPr>
            <a:spLocks noGrp="1"/>
          </p:cNvSpPr>
          <p:nvPr>
            <p:ph idx="1"/>
          </p:nvPr>
        </p:nvSpPr>
        <p:spPr/>
        <p:txBody>
          <a:bodyPr/>
          <a:lstStyle/>
          <a:p>
            <a:r>
              <a:rPr lang="en-US" altLang="en-US" sz="1800" dirty="0" smtClean="0"/>
              <a:t>Like multiprocessor systems, but </a:t>
            </a:r>
            <a:r>
              <a:rPr lang="en-US" altLang="en-US" sz="1800" b="1" dirty="0" smtClean="0"/>
              <a:t>multiple systems working together</a:t>
            </a:r>
          </a:p>
          <a:p>
            <a:pPr lvl="1"/>
            <a:r>
              <a:rPr lang="en-US" altLang="en-US" sz="1800" dirty="0" smtClean="0"/>
              <a:t>Usually sharing storage via a </a:t>
            </a:r>
            <a:r>
              <a:rPr lang="en-US" altLang="en-US" sz="1800" dirty="0" smtClean="0">
                <a:solidFill>
                  <a:srgbClr val="3366FF"/>
                </a:solidFill>
              </a:rPr>
              <a:t>storage-area network (SAN)</a:t>
            </a:r>
          </a:p>
          <a:p>
            <a:pPr lvl="1"/>
            <a:r>
              <a:rPr lang="en-US" altLang="en-US" sz="1800" dirty="0" smtClean="0"/>
              <a:t>Provides a </a:t>
            </a:r>
            <a:r>
              <a:rPr lang="en-US" altLang="en-US" sz="1800" dirty="0" smtClean="0">
                <a:solidFill>
                  <a:srgbClr val="3366FF"/>
                </a:solidFill>
              </a:rPr>
              <a:t>high-availability</a:t>
            </a:r>
            <a:r>
              <a:rPr lang="en-US" altLang="en-US" sz="1800" dirty="0" smtClean="0"/>
              <a:t> service which survives failures</a:t>
            </a:r>
          </a:p>
          <a:p>
            <a:pPr lvl="2"/>
            <a:r>
              <a:rPr lang="en-US" altLang="en-US" sz="1800" dirty="0" smtClean="0">
                <a:solidFill>
                  <a:srgbClr val="3366FF"/>
                </a:solidFill>
              </a:rPr>
              <a:t>Asymmetric clustering </a:t>
            </a:r>
            <a:r>
              <a:rPr lang="en-US" altLang="en-US" sz="1800" dirty="0" smtClean="0"/>
              <a:t>has one machine in hot-standby mode</a:t>
            </a:r>
          </a:p>
          <a:p>
            <a:pPr lvl="2"/>
            <a:r>
              <a:rPr lang="en-US" altLang="en-US" sz="1800" dirty="0" smtClean="0">
                <a:solidFill>
                  <a:srgbClr val="3366FF"/>
                </a:solidFill>
              </a:rPr>
              <a:t>Symmetric clustering </a:t>
            </a:r>
            <a:r>
              <a:rPr lang="en-US" altLang="en-US" sz="1800" dirty="0" smtClean="0"/>
              <a:t>has multiple nodes running applications, monitoring each other</a:t>
            </a:r>
          </a:p>
          <a:p>
            <a:pPr lvl="1"/>
            <a:r>
              <a:rPr lang="en-US" altLang="en-US" sz="1800" dirty="0" smtClean="0"/>
              <a:t>Some clusters are for </a:t>
            </a:r>
            <a:r>
              <a:rPr lang="en-US" altLang="en-US" sz="1800" dirty="0" smtClean="0">
                <a:solidFill>
                  <a:srgbClr val="3366FF"/>
                </a:solidFill>
              </a:rPr>
              <a:t>high-performance computing (HPC)</a:t>
            </a:r>
          </a:p>
          <a:p>
            <a:pPr lvl="2"/>
            <a:r>
              <a:rPr lang="en-US" altLang="en-US" sz="1800" dirty="0" smtClean="0"/>
              <a:t>Applications must be written to use </a:t>
            </a:r>
            <a:r>
              <a:rPr lang="en-US" altLang="en-US" sz="1800" dirty="0" smtClean="0">
                <a:solidFill>
                  <a:srgbClr val="3366FF"/>
                </a:solidFill>
              </a:rPr>
              <a:t>parallelization</a:t>
            </a:r>
          </a:p>
        </p:txBody>
      </p:sp>
      <p:sp>
        <p:nvSpPr>
          <p:cNvPr id="25604" name="Oval 1"/>
          <p:cNvSpPr>
            <a:spLocks noChangeArrowheads="1"/>
          </p:cNvSpPr>
          <p:nvPr/>
        </p:nvSpPr>
        <p:spPr bwMode="auto">
          <a:xfrm>
            <a:off x="1308100" y="2320925"/>
            <a:ext cx="7329488" cy="506413"/>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endParaRPr lang="en-US" altLang="en-US"/>
          </a:p>
        </p:txBody>
      </p:sp>
      <p:sp>
        <p:nvSpPr>
          <p:cNvPr id="25605" name="Oval 4"/>
          <p:cNvSpPr>
            <a:spLocks noChangeArrowheads="1"/>
          </p:cNvSpPr>
          <p:nvPr/>
        </p:nvSpPr>
        <p:spPr bwMode="auto">
          <a:xfrm>
            <a:off x="1308100" y="3854450"/>
            <a:ext cx="7329488" cy="506413"/>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endParaRPr lang="en-US" altLang="en-US"/>
          </a:p>
        </p:txBody>
      </p:sp>
    </p:spTree>
    <p:extLst>
      <p:ext uri="{BB962C8B-B14F-4D97-AF65-F5344CB8AC3E}">
        <p14:creationId xmlns:p14="http://schemas.microsoft.com/office/powerpoint/2010/main" xmlns="" val="3894733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How a Modern Computer Works</a:t>
            </a:r>
          </a:p>
        </p:txBody>
      </p:sp>
      <p:pic>
        <p:nvPicPr>
          <p:cNvPr id="26627" name="Picture 5" descr="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06550" y="1276350"/>
            <a:ext cx="5746750" cy="4575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87881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Interrupts</a:t>
            </a:r>
          </a:p>
        </p:txBody>
      </p:sp>
      <p:sp>
        <p:nvSpPr>
          <p:cNvPr id="27651" name="Rectangle 3"/>
          <p:cNvSpPr>
            <a:spLocks noGrp="1" noChangeArrowheads="1"/>
          </p:cNvSpPr>
          <p:nvPr>
            <p:ph type="body" idx="1"/>
          </p:nvPr>
        </p:nvSpPr>
        <p:spPr/>
        <p:txBody>
          <a:bodyPr/>
          <a:lstStyle/>
          <a:p>
            <a:r>
              <a:rPr lang="en-US" altLang="en-US" sz="2000" dirty="0" smtClean="0"/>
              <a:t>Interrupt transfers control to the interrupt service routine generally, through the </a:t>
            </a:r>
            <a:r>
              <a:rPr lang="en-US" altLang="en-US" sz="2000" b="1" dirty="0" smtClean="0">
                <a:solidFill>
                  <a:srgbClr val="3366FF"/>
                </a:solidFill>
              </a:rPr>
              <a:t>interrupt</a:t>
            </a:r>
            <a:r>
              <a:rPr lang="en-US" altLang="en-US" sz="2000" i="1" dirty="0" smtClean="0"/>
              <a:t> </a:t>
            </a:r>
            <a:r>
              <a:rPr lang="en-US" altLang="en-US" sz="2000" b="1" dirty="0" smtClean="0">
                <a:solidFill>
                  <a:srgbClr val="3366FF"/>
                </a:solidFill>
              </a:rPr>
              <a:t>vector</a:t>
            </a:r>
            <a:r>
              <a:rPr lang="en-US" altLang="en-US" sz="2000" dirty="0" smtClean="0"/>
              <a:t>, which contains the addresses of all the service routines</a:t>
            </a:r>
          </a:p>
          <a:p>
            <a:r>
              <a:rPr lang="en-US" altLang="en-US" sz="2000" dirty="0" smtClean="0"/>
              <a:t>Interrupt architecture must save the address of the interrupted instruction </a:t>
            </a:r>
            <a:r>
              <a:rPr lang="en-US" altLang="en-US" sz="1200" dirty="0" smtClean="0"/>
              <a:t>(and the state of registers if about to change)</a:t>
            </a:r>
            <a:endParaRPr lang="en-US" altLang="en-US" sz="2000" dirty="0" smtClean="0"/>
          </a:p>
          <a:p>
            <a:r>
              <a:rPr lang="en-US" altLang="en-US" sz="2000" dirty="0" smtClean="0"/>
              <a:t>Incoming interrupts are </a:t>
            </a:r>
            <a:r>
              <a:rPr lang="en-US" altLang="en-US" sz="2000" i="1" dirty="0" smtClean="0"/>
              <a:t>disabled</a:t>
            </a:r>
            <a:r>
              <a:rPr lang="en-US" altLang="en-US" sz="2000" dirty="0" smtClean="0"/>
              <a:t> while another interrupt is being processed to prevent a </a:t>
            </a:r>
            <a:r>
              <a:rPr lang="en-US" altLang="en-US" sz="2000" i="1" dirty="0" smtClean="0"/>
              <a:t>lost interrupt</a:t>
            </a:r>
            <a:endParaRPr lang="en-US" altLang="en-US" sz="2000" dirty="0" smtClean="0"/>
          </a:p>
          <a:p>
            <a:r>
              <a:rPr lang="en-US" altLang="en-US" sz="2000" dirty="0" smtClean="0"/>
              <a:t>A </a:t>
            </a:r>
            <a:r>
              <a:rPr lang="en-US" altLang="en-US" sz="2000" i="1" dirty="0" smtClean="0"/>
              <a:t>trap</a:t>
            </a:r>
            <a:r>
              <a:rPr lang="en-US" altLang="en-US" sz="2000" dirty="0" smtClean="0"/>
              <a:t> is a software-generated interrupt caused either by an error or a user request</a:t>
            </a:r>
          </a:p>
          <a:p>
            <a:r>
              <a:rPr lang="en-US" altLang="en-US" sz="2000" dirty="0" smtClean="0"/>
              <a:t>An operating system is </a:t>
            </a:r>
            <a:r>
              <a:rPr lang="en-US" altLang="en-US" sz="2000" b="1" dirty="0" smtClean="0">
                <a:solidFill>
                  <a:srgbClr val="3366FF"/>
                </a:solidFill>
              </a:rPr>
              <a:t>interrupt driven</a:t>
            </a:r>
          </a:p>
        </p:txBody>
      </p:sp>
    </p:spTree>
    <p:extLst>
      <p:ext uri="{BB962C8B-B14F-4D97-AF65-F5344CB8AC3E}">
        <p14:creationId xmlns:p14="http://schemas.microsoft.com/office/powerpoint/2010/main" xmlns="" val="3275911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3625" y="0"/>
            <a:ext cx="7772400" cy="844550"/>
          </a:xfrm>
        </p:spPr>
        <p:txBody>
          <a:bodyPr/>
          <a:lstStyle/>
          <a:p>
            <a:pPr eaLnBrk="1" hangingPunct="1"/>
            <a:r>
              <a:rPr lang="en-US" altLang="en-US" smtClean="0"/>
              <a:t>Interrupt Handling</a:t>
            </a:r>
          </a:p>
        </p:txBody>
      </p:sp>
      <p:sp>
        <p:nvSpPr>
          <p:cNvPr id="28675" name="Rectangle 3"/>
          <p:cNvSpPr>
            <a:spLocks noGrp="1" noChangeArrowheads="1"/>
          </p:cNvSpPr>
          <p:nvPr>
            <p:ph type="body" idx="1"/>
          </p:nvPr>
        </p:nvSpPr>
        <p:spPr/>
        <p:txBody>
          <a:bodyPr/>
          <a:lstStyle/>
          <a:p>
            <a:r>
              <a:rPr lang="en-US" altLang="en-US" sz="2400" dirty="0" smtClean="0"/>
              <a:t>The operating system preserves the state of the CPU by storing registers and the program counter</a:t>
            </a:r>
          </a:p>
          <a:p>
            <a:r>
              <a:rPr lang="en-US" altLang="en-US" sz="2400" dirty="0" smtClean="0"/>
              <a:t>Determines which type of interrupt has occurred:</a:t>
            </a:r>
          </a:p>
          <a:p>
            <a:pPr lvl="1"/>
            <a:r>
              <a:rPr lang="en-US" altLang="en-US" sz="2000" b="1" dirty="0" smtClean="0">
                <a:solidFill>
                  <a:srgbClr val="3366FF"/>
                </a:solidFill>
              </a:rPr>
              <a:t>polling</a:t>
            </a:r>
          </a:p>
          <a:p>
            <a:pPr lvl="1"/>
            <a:r>
              <a:rPr lang="en-US" altLang="en-US" sz="2000" b="1" dirty="0" smtClean="0">
                <a:solidFill>
                  <a:srgbClr val="3366FF"/>
                </a:solidFill>
              </a:rPr>
              <a:t>vectored</a:t>
            </a:r>
            <a:r>
              <a:rPr lang="en-US" altLang="en-US" sz="2000" dirty="0" smtClean="0"/>
              <a:t> interrupt system</a:t>
            </a:r>
          </a:p>
          <a:p>
            <a:r>
              <a:rPr lang="en-US" altLang="en-US" sz="2400" dirty="0" smtClean="0"/>
              <a:t>Separate segments of code determine what action should be taken for each type of interrupt</a:t>
            </a:r>
          </a:p>
        </p:txBody>
      </p:sp>
      <p:sp>
        <p:nvSpPr>
          <p:cNvPr id="28676" name="TextBox 3"/>
          <p:cNvSpPr txBox="1">
            <a:spLocks noChangeArrowheads="1"/>
          </p:cNvSpPr>
          <p:nvPr/>
        </p:nvSpPr>
        <p:spPr bwMode="auto">
          <a:xfrm>
            <a:off x="642938" y="4746625"/>
            <a:ext cx="7532687" cy="922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i="1"/>
              <a:t>Ideally, we would have used a generic code for analyzing the interrupt information and deciding what code to run, however speed is critical here…</a:t>
            </a:r>
          </a:p>
        </p:txBody>
      </p:sp>
    </p:spTree>
    <p:extLst>
      <p:ext uri="{BB962C8B-B14F-4D97-AF65-F5344CB8AC3E}">
        <p14:creationId xmlns:p14="http://schemas.microsoft.com/office/powerpoint/2010/main" xmlns="" val="1610477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defRPr/>
            </a:pPr>
            <a:r>
              <a:rPr lang="en-US" smtClean="0"/>
              <a:t>Interrupt Timeline</a:t>
            </a:r>
          </a:p>
        </p:txBody>
      </p:sp>
      <p:pic>
        <p:nvPicPr>
          <p:cNvPr id="27651" name="Picture 3"/>
          <p:cNvPicPr>
            <a:picLocks noChangeAspect="1" noChangeArrowheads="1"/>
          </p:cNvPicPr>
          <p:nvPr/>
        </p:nvPicPr>
        <p:blipFill>
          <a:blip r:embed="rId2"/>
          <a:srcRect l="763" t="18321" r="572" b="18321"/>
          <a:stretch>
            <a:fillRect/>
          </a:stretch>
        </p:blipFill>
        <p:spPr bwMode="auto">
          <a:xfrm>
            <a:off x="1600200" y="1739900"/>
            <a:ext cx="6565900" cy="3162300"/>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I/O Structure</a:t>
            </a:r>
          </a:p>
        </p:txBody>
      </p:sp>
      <p:sp>
        <p:nvSpPr>
          <p:cNvPr id="30723" name="Rectangle 3"/>
          <p:cNvSpPr>
            <a:spLocks noGrp="1" noChangeArrowheads="1"/>
          </p:cNvSpPr>
          <p:nvPr>
            <p:ph type="body" idx="1"/>
          </p:nvPr>
        </p:nvSpPr>
        <p:spPr>
          <a:xfrm>
            <a:off x="1020763" y="1244600"/>
            <a:ext cx="7607300" cy="4938486"/>
          </a:xfrm>
        </p:spPr>
        <p:txBody>
          <a:bodyPr/>
          <a:lstStyle/>
          <a:p>
            <a:pPr>
              <a:lnSpc>
                <a:spcPct val="90000"/>
              </a:lnSpc>
            </a:pPr>
            <a:r>
              <a:rPr lang="en-US" altLang="en-US" sz="2000" dirty="0" smtClean="0"/>
              <a:t>After I/O starts, control returns to user program only upon I/O completion</a:t>
            </a:r>
          </a:p>
          <a:p>
            <a:pPr lvl="1">
              <a:lnSpc>
                <a:spcPct val="90000"/>
              </a:lnSpc>
            </a:pPr>
            <a:r>
              <a:rPr lang="en-US" altLang="en-US" sz="2000" dirty="0" smtClean="0"/>
              <a:t>Wait instruction idles the CPU until the next interrupt</a:t>
            </a:r>
          </a:p>
          <a:p>
            <a:pPr lvl="1">
              <a:lnSpc>
                <a:spcPct val="90000"/>
              </a:lnSpc>
            </a:pPr>
            <a:r>
              <a:rPr lang="en-US" altLang="en-US" sz="2000" dirty="0" smtClean="0"/>
              <a:t>Wait loop (contention for memory access)</a:t>
            </a:r>
          </a:p>
          <a:p>
            <a:pPr lvl="1">
              <a:lnSpc>
                <a:spcPct val="90000"/>
              </a:lnSpc>
            </a:pPr>
            <a:r>
              <a:rPr lang="en-US" altLang="en-US" sz="2000" dirty="0" smtClean="0"/>
              <a:t>At most one I/O request is outstanding at a time, no simultaneous I/O processing</a:t>
            </a:r>
          </a:p>
          <a:p>
            <a:pPr>
              <a:lnSpc>
                <a:spcPct val="90000"/>
              </a:lnSpc>
            </a:pPr>
            <a:r>
              <a:rPr lang="en-US" altLang="en-US" sz="2000" dirty="0" smtClean="0"/>
              <a:t>After I/O starts, control returns to user program without waiting for I/O completion</a:t>
            </a:r>
          </a:p>
          <a:p>
            <a:pPr lvl="1">
              <a:lnSpc>
                <a:spcPct val="90000"/>
              </a:lnSpc>
            </a:pPr>
            <a:r>
              <a:rPr lang="en-US" altLang="en-US" sz="2000" b="1" dirty="0" smtClean="0">
                <a:solidFill>
                  <a:srgbClr val="3366FF"/>
                </a:solidFill>
              </a:rPr>
              <a:t>System call </a:t>
            </a:r>
            <a:r>
              <a:rPr lang="en-US" altLang="en-US" sz="2000" dirty="0" smtClean="0"/>
              <a:t>– request to the operating system to allow user to wait for I/O completion</a:t>
            </a:r>
          </a:p>
          <a:p>
            <a:pPr lvl="1">
              <a:lnSpc>
                <a:spcPct val="90000"/>
              </a:lnSpc>
            </a:pPr>
            <a:r>
              <a:rPr lang="en-US" altLang="en-US" sz="2000" b="1" dirty="0" smtClean="0">
                <a:solidFill>
                  <a:srgbClr val="3366FF"/>
                </a:solidFill>
              </a:rPr>
              <a:t>Device-status table </a:t>
            </a:r>
            <a:r>
              <a:rPr lang="en-US" altLang="en-US" sz="2000" dirty="0" smtClean="0"/>
              <a:t>contains entry for each I/O device indicating its type, address, and state</a:t>
            </a:r>
          </a:p>
          <a:p>
            <a:pPr lvl="1">
              <a:lnSpc>
                <a:spcPct val="90000"/>
              </a:lnSpc>
            </a:pPr>
            <a:r>
              <a:rPr lang="en-US" altLang="en-US" sz="2000" dirty="0" smtClean="0"/>
              <a:t>Operating system indexes into I/O device table to determine device status and to modify table entry to include interrupt</a:t>
            </a:r>
          </a:p>
          <a:p>
            <a:pPr lvl="1">
              <a:lnSpc>
                <a:spcPct val="90000"/>
              </a:lnSpc>
            </a:pPr>
            <a:endParaRPr lang="en-US" altLang="en-US" sz="2000" dirty="0" smtClean="0"/>
          </a:p>
        </p:txBody>
      </p:sp>
      <p:sp>
        <p:nvSpPr>
          <p:cNvPr id="4" name="Rectangle 3"/>
          <p:cNvSpPr/>
          <p:nvPr/>
        </p:nvSpPr>
        <p:spPr bwMode="auto">
          <a:xfrm rot="16200000">
            <a:off x="659642" y="2451646"/>
            <a:ext cx="1222746" cy="329626"/>
          </a:xfrm>
          <a:prstGeom prst="rect">
            <a:avLst/>
          </a:prstGeom>
          <a:solidFill>
            <a:srgbClr val="00B050"/>
          </a:solidFill>
          <a:ln w="9525" cap="flat" cmpd="sng" algn="ctr">
            <a:noFill/>
            <a:prstDash val="sysDash"/>
            <a:round/>
            <a:headEnd type="none" w="med" len="med"/>
            <a:tailEnd type="none" w="med" len="med"/>
          </a:ln>
          <a:effectLst>
            <a:innerShdw blurRad="63500" dist="50800" dir="2700000">
              <a:prstClr val="black">
                <a:alpha val="50000"/>
              </a:prstClr>
            </a:innerShdw>
          </a:effectLst>
        </p:spPr>
        <p:txBody>
          <a:bodyPr/>
          <a:lstStyle/>
          <a:p>
            <a:pPr algn="ctr">
              <a:defRPr/>
            </a:pPr>
            <a:r>
              <a:rPr lang="en-US" sz="1200" dirty="0">
                <a:latin typeface="Tahoma" pitchFamily="34" charset="0"/>
                <a:ea typeface="ＭＳ Ｐゴシック" charset="-128"/>
                <a:cs typeface="Tahoma" pitchFamily="34" charset="0"/>
              </a:rPr>
              <a:t>Synchronous</a:t>
            </a:r>
          </a:p>
        </p:txBody>
      </p:sp>
      <p:sp>
        <p:nvSpPr>
          <p:cNvPr id="5" name="Rectangle 4"/>
          <p:cNvSpPr/>
          <p:nvPr/>
        </p:nvSpPr>
        <p:spPr bwMode="auto">
          <a:xfrm rot="16200000">
            <a:off x="659642" y="4620688"/>
            <a:ext cx="1222746" cy="329626"/>
          </a:xfrm>
          <a:prstGeom prst="rect">
            <a:avLst/>
          </a:prstGeom>
          <a:solidFill>
            <a:srgbClr val="00B050"/>
          </a:solidFill>
          <a:ln w="9525" cap="flat" cmpd="sng" algn="ctr">
            <a:noFill/>
            <a:prstDash val="sysDash"/>
            <a:round/>
            <a:headEnd type="none" w="med" len="med"/>
            <a:tailEnd type="none" w="med" len="med"/>
          </a:ln>
          <a:effectLst>
            <a:innerShdw blurRad="63500" dist="50800" dir="2700000">
              <a:prstClr val="black">
                <a:alpha val="50000"/>
              </a:prstClr>
            </a:innerShdw>
          </a:effectLst>
        </p:spPr>
        <p:txBody>
          <a:bodyPr/>
          <a:lstStyle/>
          <a:p>
            <a:pPr algn="ctr">
              <a:defRPr/>
            </a:pPr>
            <a:r>
              <a:rPr lang="en-US" sz="1200" dirty="0">
                <a:latin typeface="Tahoma" pitchFamily="34" charset="0"/>
                <a:ea typeface="ＭＳ Ｐゴシック" charset="-128"/>
                <a:cs typeface="Tahoma" pitchFamily="34" charset="0"/>
              </a:rPr>
              <a:t>Asynchronous</a:t>
            </a:r>
          </a:p>
        </p:txBody>
      </p:sp>
    </p:spTree>
    <p:extLst>
      <p:ext uri="{BB962C8B-B14F-4D97-AF65-F5344CB8AC3E}">
        <p14:creationId xmlns:p14="http://schemas.microsoft.com/office/powerpoint/2010/main" xmlns="" val="394050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smtClean="0"/>
              <a:t>Two I/O Methods</a:t>
            </a:r>
          </a:p>
        </p:txBody>
      </p:sp>
      <p:sp>
        <p:nvSpPr>
          <p:cNvPr id="29699" name="Text Box 3"/>
          <p:cNvSpPr txBox="1">
            <a:spLocks noChangeArrowheads="1"/>
          </p:cNvSpPr>
          <p:nvPr/>
        </p:nvSpPr>
        <p:spPr bwMode="auto">
          <a:xfrm>
            <a:off x="2151063" y="1792288"/>
            <a:ext cx="1517650" cy="366712"/>
          </a:xfrm>
          <a:prstGeom prst="rect">
            <a:avLst/>
          </a:prstGeom>
          <a:noFill/>
          <a:ln w="9525">
            <a:noFill/>
            <a:miter lim="800000"/>
            <a:headEnd/>
            <a:tailEnd/>
          </a:ln>
        </p:spPr>
        <p:txBody>
          <a:bodyPr wrap="none" anchor="ctr">
            <a:spAutoFit/>
          </a:bodyPr>
          <a:lstStyle/>
          <a:p>
            <a:pPr algn="ctr">
              <a:spcBef>
                <a:spcPct val="50000"/>
              </a:spcBef>
            </a:pPr>
            <a:r>
              <a:rPr lang="en-US"/>
              <a:t>Synchronous</a:t>
            </a:r>
          </a:p>
        </p:txBody>
      </p:sp>
      <p:sp>
        <p:nvSpPr>
          <p:cNvPr id="29700" name="Text Box 4"/>
          <p:cNvSpPr txBox="1">
            <a:spLocks noChangeArrowheads="1"/>
          </p:cNvSpPr>
          <p:nvPr/>
        </p:nvSpPr>
        <p:spPr bwMode="auto">
          <a:xfrm>
            <a:off x="5360988" y="1819275"/>
            <a:ext cx="1631950" cy="366713"/>
          </a:xfrm>
          <a:prstGeom prst="rect">
            <a:avLst/>
          </a:prstGeom>
          <a:noFill/>
          <a:ln w="9525">
            <a:noFill/>
            <a:miter lim="800000"/>
            <a:headEnd/>
            <a:tailEnd/>
          </a:ln>
        </p:spPr>
        <p:txBody>
          <a:bodyPr wrap="none" anchor="ctr">
            <a:spAutoFit/>
          </a:bodyPr>
          <a:lstStyle/>
          <a:p>
            <a:pPr algn="ctr">
              <a:spcBef>
                <a:spcPct val="50000"/>
              </a:spcBef>
            </a:pPr>
            <a:r>
              <a:rPr lang="en-US"/>
              <a:t>Asynchronous</a:t>
            </a:r>
          </a:p>
        </p:txBody>
      </p:sp>
      <p:pic>
        <p:nvPicPr>
          <p:cNvPr id="29701" name="Picture 5"/>
          <p:cNvPicPr>
            <a:picLocks noChangeAspect="1" noChangeArrowheads="1"/>
          </p:cNvPicPr>
          <p:nvPr/>
        </p:nvPicPr>
        <p:blipFill>
          <a:blip r:embed="rId2"/>
          <a:srcRect l="520" t="22591" r="568" b="22527"/>
          <a:stretch>
            <a:fillRect/>
          </a:stretch>
        </p:blipFill>
        <p:spPr bwMode="auto">
          <a:xfrm>
            <a:off x="754063" y="2284413"/>
            <a:ext cx="7747000" cy="3438525"/>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smtClean="0"/>
              <a:t>Device-Status Table</a:t>
            </a:r>
          </a:p>
        </p:txBody>
      </p:sp>
      <p:pic>
        <p:nvPicPr>
          <p:cNvPr id="30723" name="Picture 3"/>
          <p:cNvPicPr>
            <a:picLocks noChangeAspect="1" noChangeArrowheads="1"/>
          </p:cNvPicPr>
          <p:nvPr/>
        </p:nvPicPr>
        <p:blipFill>
          <a:blip r:embed="rId2"/>
          <a:srcRect l="493" t="15446" r="728" b="15446"/>
          <a:stretch>
            <a:fillRect/>
          </a:stretch>
        </p:blipFill>
        <p:spPr bwMode="auto">
          <a:xfrm>
            <a:off x="1147763" y="1465263"/>
            <a:ext cx="7326312" cy="4100512"/>
          </a:xfrm>
          <a:prstGeom prst="rect">
            <a:avLst/>
          </a:prstGeom>
          <a:noFill/>
          <a:ln w="57150" cmpd="thickThin">
            <a:solidFill>
              <a:schemeClr val="tx1"/>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Memory Management</a:t>
            </a:r>
          </a:p>
        </p:txBody>
      </p:sp>
      <p:sp>
        <p:nvSpPr>
          <p:cNvPr id="33795" name="Rectangle 3"/>
          <p:cNvSpPr>
            <a:spLocks noGrp="1" noChangeArrowheads="1"/>
          </p:cNvSpPr>
          <p:nvPr>
            <p:ph type="body" idx="1"/>
          </p:nvPr>
        </p:nvSpPr>
        <p:spPr/>
        <p:txBody>
          <a:bodyPr/>
          <a:lstStyle/>
          <a:p>
            <a:r>
              <a:rPr lang="en-US" altLang="en-US" sz="2000" dirty="0" smtClean="0"/>
              <a:t>All data in memory before and after processing</a:t>
            </a:r>
          </a:p>
          <a:p>
            <a:r>
              <a:rPr lang="en-US" altLang="en-US" sz="2000" dirty="0" smtClean="0"/>
              <a:t>All instructions in memory in order to execute</a:t>
            </a:r>
          </a:p>
          <a:p>
            <a:r>
              <a:rPr lang="en-US" altLang="en-US" sz="2000" dirty="0" smtClean="0"/>
              <a:t>Memory management determines what is in memory when</a:t>
            </a:r>
          </a:p>
          <a:p>
            <a:pPr lvl="1"/>
            <a:r>
              <a:rPr lang="en-US" altLang="en-US" sz="2000" dirty="0" smtClean="0"/>
              <a:t>Optimizing CPU utilization and computer response to users</a:t>
            </a:r>
          </a:p>
          <a:p>
            <a:r>
              <a:rPr lang="en-US" altLang="en-US" sz="2000" dirty="0" smtClean="0"/>
              <a:t>Memory management activities</a:t>
            </a:r>
          </a:p>
          <a:p>
            <a:pPr lvl="1"/>
            <a:r>
              <a:rPr lang="en-US" altLang="en-US" sz="2000" dirty="0" smtClean="0"/>
              <a:t>Keeping track of which parts of memory are currently being used and by whom</a:t>
            </a:r>
          </a:p>
          <a:p>
            <a:pPr lvl="1"/>
            <a:r>
              <a:rPr lang="en-US" altLang="en-US" sz="2000" dirty="0" smtClean="0"/>
              <a:t>Deciding which processes (or parts thereof) and data to move into and out of memory</a:t>
            </a:r>
          </a:p>
          <a:p>
            <a:pPr lvl="1"/>
            <a:r>
              <a:rPr lang="en-US" altLang="en-US" sz="2000" dirty="0" smtClean="0"/>
              <a:t>Allocating and </a:t>
            </a:r>
            <a:r>
              <a:rPr lang="en-US" altLang="en-US" sz="2000" dirty="0" err="1" smtClean="0"/>
              <a:t>deallocating</a:t>
            </a:r>
            <a:r>
              <a:rPr lang="en-US" altLang="en-US" sz="2000" dirty="0" smtClean="0"/>
              <a:t> memory space as needed</a:t>
            </a:r>
          </a:p>
          <a:p>
            <a:pPr lvl="1">
              <a:buFont typeface="Monotype Sorts" pitchFamily="-84" charset="2"/>
              <a:buNone/>
            </a:pPr>
            <a:endParaRPr lang="en-US" altLang="en-US" sz="2000" dirty="0" smtClean="0"/>
          </a:p>
        </p:txBody>
      </p:sp>
    </p:spTree>
    <p:extLst>
      <p:ext uri="{BB962C8B-B14F-4D97-AF65-F5344CB8AC3E}">
        <p14:creationId xmlns:p14="http://schemas.microsoft.com/office/powerpoint/2010/main" xmlns="" val="2884643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Storage Management</a:t>
            </a:r>
          </a:p>
        </p:txBody>
      </p:sp>
      <p:sp>
        <p:nvSpPr>
          <p:cNvPr id="34819" name="Rectangle 3"/>
          <p:cNvSpPr>
            <a:spLocks noGrp="1" noChangeArrowheads="1"/>
          </p:cNvSpPr>
          <p:nvPr>
            <p:ph type="body" idx="1"/>
          </p:nvPr>
        </p:nvSpPr>
        <p:spPr>
          <a:xfrm>
            <a:off x="1016000" y="985838"/>
            <a:ext cx="7583488" cy="4554537"/>
          </a:xfrm>
        </p:spPr>
        <p:txBody>
          <a:bodyPr/>
          <a:lstStyle/>
          <a:p>
            <a:pPr>
              <a:lnSpc>
                <a:spcPct val="90000"/>
              </a:lnSpc>
            </a:pPr>
            <a:r>
              <a:rPr lang="en-US" altLang="en-US" sz="2000" smtClean="0"/>
              <a:t>OS provides uniform, logical view of information storage</a:t>
            </a:r>
          </a:p>
          <a:p>
            <a:pPr lvl="1">
              <a:lnSpc>
                <a:spcPct val="90000"/>
              </a:lnSpc>
            </a:pPr>
            <a:r>
              <a:rPr lang="en-US" altLang="en-US" sz="2000" smtClean="0"/>
              <a:t>Abstracts physical properties to logical storage unit  - </a:t>
            </a:r>
            <a:r>
              <a:rPr lang="en-US" altLang="en-US" sz="2000" b="1" smtClean="0">
                <a:solidFill>
                  <a:srgbClr val="3366FF"/>
                </a:solidFill>
              </a:rPr>
              <a:t>file</a:t>
            </a:r>
          </a:p>
          <a:p>
            <a:pPr lvl="1">
              <a:lnSpc>
                <a:spcPct val="90000"/>
              </a:lnSpc>
            </a:pPr>
            <a:r>
              <a:rPr lang="en-US" altLang="en-US" sz="2000" smtClean="0"/>
              <a:t>Each medium is controlled by device (i.e., disk drive, tape drive)</a:t>
            </a:r>
          </a:p>
          <a:p>
            <a:pPr lvl="2">
              <a:lnSpc>
                <a:spcPct val="90000"/>
              </a:lnSpc>
            </a:pPr>
            <a:r>
              <a:rPr lang="en-US" altLang="en-US" sz="2000" smtClean="0"/>
              <a:t>Varying properties include access speed, capacity, data-transfer rate, access method (sequential or random)</a:t>
            </a:r>
          </a:p>
          <a:p>
            <a:pPr>
              <a:lnSpc>
                <a:spcPct val="90000"/>
              </a:lnSpc>
            </a:pPr>
            <a:r>
              <a:rPr lang="en-US" altLang="en-US" sz="2000" smtClean="0"/>
              <a:t>File-System management</a:t>
            </a:r>
          </a:p>
          <a:p>
            <a:pPr lvl="1">
              <a:lnSpc>
                <a:spcPct val="90000"/>
              </a:lnSpc>
            </a:pPr>
            <a:r>
              <a:rPr lang="en-US" altLang="en-US" sz="2000" smtClean="0"/>
              <a:t>Files usually organized into directories</a:t>
            </a:r>
          </a:p>
          <a:p>
            <a:pPr lvl="1">
              <a:lnSpc>
                <a:spcPct val="90000"/>
              </a:lnSpc>
            </a:pPr>
            <a:r>
              <a:rPr lang="en-US" altLang="en-US" sz="2000" smtClean="0"/>
              <a:t>Access control on most systems to determine who can access what</a:t>
            </a:r>
          </a:p>
          <a:p>
            <a:pPr lvl="1">
              <a:lnSpc>
                <a:spcPct val="90000"/>
              </a:lnSpc>
            </a:pPr>
            <a:r>
              <a:rPr lang="en-US" altLang="en-US" sz="2000" smtClean="0"/>
              <a:t>OS activities include</a:t>
            </a:r>
          </a:p>
          <a:p>
            <a:pPr lvl="2">
              <a:lnSpc>
                <a:spcPct val="90000"/>
              </a:lnSpc>
            </a:pPr>
            <a:r>
              <a:rPr lang="en-US" altLang="en-US" sz="2000" smtClean="0"/>
              <a:t>Creating and deleting files and directories</a:t>
            </a:r>
          </a:p>
          <a:p>
            <a:pPr lvl="2">
              <a:lnSpc>
                <a:spcPct val="90000"/>
              </a:lnSpc>
            </a:pPr>
            <a:r>
              <a:rPr lang="en-US" altLang="en-US" sz="2000" smtClean="0"/>
              <a:t>Primitives to manipulate files and dirs</a:t>
            </a:r>
          </a:p>
          <a:p>
            <a:pPr lvl="2">
              <a:lnSpc>
                <a:spcPct val="90000"/>
              </a:lnSpc>
            </a:pPr>
            <a:r>
              <a:rPr lang="en-US" altLang="en-US" sz="2000" smtClean="0"/>
              <a:t>Mapping files onto secondary storage</a:t>
            </a:r>
          </a:p>
          <a:p>
            <a:pPr lvl="2">
              <a:lnSpc>
                <a:spcPct val="90000"/>
              </a:lnSpc>
            </a:pPr>
            <a:r>
              <a:rPr lang="en-US" altLang="en-US" sz="2000" smtClean="0"/>
              <a:t>Backup files onto stable (non-volatile) storage media</a:t>
            </a:r>
          </a:p>
        </p:txBody>
      </p:sp>
    </p:spTree>
    <p:extLst>
      <p:ext uri="{BB962C8B-B14F-4D97-AF65-F5344CB8AC3E}">
        <p14:creationId xmlns:p14="http://schemas.microsoft.com/office/powerpoint/2010/main" xmlns="" val="3474050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Main Themes</a:t>
            </a:r>
          </a:p>
        </p:txBody>
      </p:sp>
      <p:graphicFrame>
        <p:nvGraphicFramePr>
          <p:cNvPr id="4" name="Table 3"/>
          <p:cNvGraphicFramePr>
            <a:graphicFrameLocks noGrp="1"/>
          </p:cNvGraphicFramePr>
          <p:nvPr>
            <p:extLst>
              <p:ext uri="{D42A27DB-BD31-4B8C-83A1-F6EECF244321}">
                <p14:modId xmlns:p14="http://schemas.microsoft.com/office/powerpoint/2010/main" xmlns="" val="2663041665"/>
              </p:ext>
            </p:extLst>
          </p:nvPr>
        </p:nvGraphicFramePr>
        <p:xfrm>
          <a:off x="1378857" y="1247775"/>
          <a:ext cx="7031718" cy="4630743"/>
        </p:xfrm>
        <a:graphic>
          <a:graphicData uri="http://schemas.openxmlformats.org/drawingml/2006/table">
            <a:tbl>
              <a:tblPr rtl="1" firstRow="1" firstCol="1" bandRow="1">
                <a:tableStyleId>{5C22544A-7EE6-4342-B048-85BDC9FD1C3A}</a:tableStyleId>
              </a:tblPr>
              <a:tblGrid>
                <a:gridCol w="6032395"/>
                <a:gridCol w="999323"/>
              </a:tblGrid>
              <a:tr h="383142">
                <a:tc>
                  <a:txBody>
                    <a:bodyPr/>
                    <a:lstStyle/>
                    <a:p>
                      <a:pPr rtl="0">
                        <a:lnSpc>
                          <a:spcPct val="115000"/>
                        </a:lnSpc>
                        <a:spcAft>
                          <a:spcPts val="1000"/>
                        </a:spcAft>
                      </a:pPr>
                      <a:r>
                        <a:rPr lang="en-US" sz="2000" dirty="0">
                          <a:solidFill>
                            <a:srgbClr val="00B050"/>
                          </a:solidFill>
                          <a:effectLst/>
                        </a:rPr>
                        <a:t>Topic</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dirty="0">
                          <a:effectLst/>
                        </a:rPr>
                        <a:t>#</a:t>
                      </a:r>
                      <a:endParaRPr lang="en-US" sz="1800" dirty="0">
                        <a:effectLst/>
                        <a:latin typeface="Calibri"/>
                        <a:ea typeface="Calibri"/>
                        <a:cs typeface="Arial"/>
                      </a:endParaRPr>
                    </a:p>
                  </a:txBody>
                  <a:tcPr marL="68581" marR="68581" marT="0" marB="0">
                    <a:solidFill>
                      <a:srgbClr val="FFFFFF"/>
                    </a:solidFill>
                  </a:tcPr>
                </a:tc>
              </a:tr>
              <a:tr h="383142">
                <a:tc>
                  <a:txBody>
                    <a:bodyPr/>
                    <a:lstStyle/>
                    <a:p>
                      <a:pPr rtl="0">
                        <a:lnSpc>
                          <a:spcPct val="115000"/>
                        </a:lnSpc>
                        <a:spcAft>
                          <a:spcPts val="1000"/>
                        </a:spcAft>
                      </a:pPr>
                      <a:r>
                        <a:rPr lang="en-US" sz="2000" dirty="0">
                          <a:solidFill>
                            <a:srgbClr val="00B050"/>
                          </a:solidFill>
                          <a:effectLst/>
                        </a:rPr>
                        <a:t>Introduction</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dirty="0">
                          <a:effectLst/>
                        </a:rPr>
                        <a:t>1</a:t>
                      </a:r>
                      <a:endParaRPr lang="en-US" sz="1800" dirty="0">
                        <a:effectLst/>
                        <a:latin typeface="Calibri"/>
                        <a:ea typeface="Calibri"/>
                        <a:cs typeface="Arial"/>
                      </a:endParaRPr>
                    </a:p>
                  </a:txBody>
                  <a:tcPr marL="68581" marR="68581" marT="0" marB="0">
                    <a:solidFill>
                      <a:srgbClr val="FFFFFF"/>
                    </a:solidFill>
                  </a:tcPr>
                </a:tc>
              </a:tr>
              <a:tr h="383142">
                <a:tc>
                  <a:txBody>
                    <a:bodyPr/>
                    <a:lstStyle/>
                    <a:p>
                      <a:pPr rtl="0">
                        <a:lnSpc>
                          <a:spcPct val="115000"/>
                        </a:lnSpc>
                        <a:spcAft>
                          <a:spcPts val="1000"/>
                        </a:spcAft>
                      </a:pPr>
                      <a:r>
                        <a:rPr lang="en-US" sz="2000" dirty="0">
                          <a:solidFill>
                            <a:srgbClr val="00B050"/>
                          </a:solidFill>
                          <a:effectLst/>
                        </a:rPr>
                        <a:t>Operating System Structures</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dirty="0">
                          <a:effectLst/>
                        </a:rPr>
                        <a:t>2</a:t>
                      </a:r>
                      <a:endParaRPr lang="en-US" sz="1800" dirty="0">
                        <a:effectLst/>
                        <a:latin typeface="Calibri"/>
                        <a:ea typeface="Calibri"/>
                        <a:cs typeface="Arial"/>
                      </a:endParaRPr>
                    </a:p>
                  </a:txBody>
                  <a:tcPr marL="68581" marR="68581" marT="0" marB="0">
                    <a:solidFill>
                      <a:srgbClr val="FFFFFF"/>
                    </a:solidFill>
                  </a:tcPr>
                </a:tc>
              </a:tr>
              <a:tr h="383142">
                <a:tc>
                  <a:txBody>
                    <a:bodyPr/>
                    <a:lstStyle/>
                    <a:p>
                      <a:pPr rtl="0">
                        <a:lnSpc>
                          <a:spcPct val="115000"/>
                        </a:lnSpc>
                        <a:spcAft>
                          <a:spcPts val="1000"/>
                        </a:spcAft>
                      </a:pPr>
                      <a:r>
                        <a:rPr lang="en-US" sz="2000" dirty="0">
                          <a:solidFill>
                            <a:srgbClr val="00B050"/>
                          </a:solidFill>
                          <a:effectLst/>
                        </a:rPr>
                        <a:t>Processes</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dirty="0">
                          <a:effectLst/>
                        </a:rPr>
                        <a:t>3</a:t>
                      </a:r>
                      <a:endParaRPr lang="en-US" sz="1800" dirty="0">
                        <a:effectLst/>
                        <a:latin typeface="Calibri"/>
                        <a:ea typeface="Calibri"/>
                        <a:cs typeface="Arial"/>
                      </a:endParaRPr>
                    </a:p>
                  </a:txBody>
                  <a:tcPr marL="68581" marR="68581" marT="0" marB="0">
                    <a:solidFill>
                      <a:srgbClr val="FFFFFF"/>
                    </a:solidFill>
                  </a:tcPr>
                </a:tc>
              </a:tr>
              <a:tr h="383142">
                <a:tc>
                  <a:txBody>
                    <a:bodyPr/>
                    <a:lstStyle/>
                    <a:p>
                      <a:pPr rtl="0">
                        <a:lnSpc>
                          <a:spcPct val="115000"/>
                        </a:lnSpc>
                        <a:spcAft>
                          <a:spcPts val="1000"/>
                        </a:spcAft>
                      </a:pPr>
                      <a:r>
                        <a:rPr lang="en-US" sz="2000" dirty="0">
                          <a:solidFill>
                            <a:srgbClr val="00B050"/>
                          </a:solidFill>
                          <a:effectLst/>
                        </a:rPr>
                        <a:t>Threads</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a:effectLst/>
                        </a:rPr>
                        <a:t>4</a:t>
                      </a:r>
                      <a:endParaRPr lang="en-US" sz="1800">
                        <a:effectLst/>
                        <a:latin typeface="Calibri"/>
                        <a:ea typeface="Calibri"/>
                        <a:cs typeface="Arial"/>
                      </a:endParaRPr>
                    </a:p>
                  </a:txBody>
                  <a:tcPr marL="68581" marR="68581" marT="0" marB="0">
                    <a:solidFill>
                      <a:srgbClr val="FFFFFF"/>
                    </a:solidFill>
                  </a:tcPr>
                </a:tc>
              </a:tr>
              <a:tr h="383142">
                <a:tc>
                  <a:txBody>
                    <a:bodyPr/>
                    <a:lstStyle/>
                    <a:p>
                      <a:pPr rtl="0">
                        <a:lnSpc>
                          <a:spcPct val="115000"/>
                        </a:lnSpc>
                        <a:spcAft>
                          <a:spcPts val="1000"/>
                        </a:spcAft>
                      </a:pPr>
                      <a:r>
                        <a:rPr lang="en-US" sz="2000" dirty="0">
                          <a:solidFill>
                            <a:srgbClr val="00B050"/>
                          </a:solidFill>
                          <a:effectLst/>
                        </a:rPr>
                        <a:t>CPU Scheduling</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dirty="0">
                          <a:effectLst/>
                        </a:rPr>
                        <a:t>5</a:t>
                      </a:r>
                      <a:endParaRPr lang="en-US" sz="1800" dirty="0">
                        <a:effectLst/>
                        <a:latin typeface="Calibri"/>
                        <a:ea typeface="Calibri"/>
                        <a:cs typeface="Arial"/>
                      </a:endParaRPr>
                    </a:p>
                  </a:txBody>
                  <a:tcPr marL="68581" marR="68581" marT="0" marB="0">
                    <a:solidFill>
                      <a:srgbClr val="FFFFFF"/>
                    </a:solidFill>
                  </a:tcPr>
                </a:tc>
              </a:tr>
              <a:tr h="416181">
                <a:tc>
                  <a:txBody>
                    <a:bodyPr/>
                    <a:lstStyle/>
                    <a:p>
                      <a:pPr rtl="0">
                        <a:lnSpc>
                          <a:spcPct val="115000"/>
                        </a:lnSpc>
                        <a:spcAft>
                          <a:spcPts val="1000"/>
                        </a:spcAft>
                      </a:pPr>
                      <a:r>
                        <a:rPr lang="en-US" sz="2000" dirty="0">
                          <a:solidFill>
                            <a:srgbClr val="00B050"/>
                          </a:solidFill>
                          <a:effectLst/>
                        </a:rPr>
                        <a:t>Process Synchronization</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a:effectLst/>
                        </a:rPr>
                        <a:t>6</a:t>
                      </a:r>
                      <a:endParaRPr lang="en-US" sz="1800">
                        <a:effectLst/>
                        <a:latin typeface="Calibri"/>
                        <a:ea typeface="Calibri"/>
                        <a:cs typeface="Arial"/>
                      </a:endParaRPr>
                    </a:p>
                  </a:txBody>
                  <a:tcPr marL="68581" marR="68581" marT="0" marB="0">
                    <a:solidFill>
                      <a:srgbClr val="FFFFFF"/>
                    </a:solidFill>
                  </a:tcPr>
                </a:tc>
              </a:tr>
              <a:tr h="383142">
                <a:tc>
                  <a:txBody>
                    <a:bodyPr/>
                    <a:lstStyle/>
                    <a:p>
                      <a:pPr rtl="0">
                        <a:lnSpc>
                          <a:spcPct val="115000"/>
                        </a:lnSpc>
                        <a:spcAft>
                          <a:spcPts val="1000"/>
                        </a:spcAft>
                      </a:pPr>
                      <a:r>
                        <a:rPr lang="en-US" sz="2000" dirty="0">
                          <a:solidFill>
                            <a:srgbClr val="00B050"/>
                          </a:solidFill>
                          <a:effectLst/>
                        </a:rPr>
                        <a:t>Deadlocks</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a:effectLst/>
                        </a:rPr>
                        <a:t>7</a:t>
                      </a:r>
                      <a:endParaRPr lang="en-US" sz="1800">
                        <a:effectLst/>
                        <a:latin typeface="Calibri"/>
                        <a:ea typeface="Calibri"/>
                        <a:cs typeface="Arial"/>
                      </a:endParaRPr>
                    </a:p>
                  </a:txBody>
                  <a:tcPr marL="68581" marR="68581" marT="0" marB="0">
                    <a:solidFill>
                      <a:srgbClr val="FFFFFF"/>
                    </a:solidFill>
                  </a:tcPr>
                </a:tc>
              </a:tr>
              <a:tr h="383142">
                <a:tc>
                  <a:txBody>
                    <a:bodyPr/>
                    <a:lstStyle/>
                    <a:p>
                      <a:pPr rtl="0">
                        <a:lnSpc>
                          <a:spcPct val="115000"/>
                        </a:lnSpc>
                        <a:spcAft>
                          <a:spcPts val="1000"/>
                        </a:spcAft>
                      </a:pPr>
                      <a:r>
                        <a:rPr lang="en-US" sz="2000" dirty="0">
                          <a:solidFill>
                            <a:srgbClr val="00B050"/>
                          </a:solidFill>
                          <a:effectLst/>
                        </a:rPr>
                        <a:t>Memory Management</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a:effectLst/>
                        </a:rPr>
                        <a:t>8</a:t>
                      </a:r>
                      <a:endParaRPr lang="en-US" sz="1800">
                        <a:effectLst/>
                        <a:latin typeface="Calibri"/>
                        <a:ea typeface="Calibri"/>
                        <a:cs typeface="Arial"/>
                      </a:endParaRPr>
                    </a:p>
                  </a:txBody>
                  <a:tcPr marL="68581" marR="68581" marT="0" marB="0">
                    <a:solidFill>
                      <a:srgbClr val="FFFFFF"/>
                    </a:solidFill>
                  </a:tcPr>
                </a:tc>
              </a:tr>
              <a:tr h="383142">
                <a:tc>
                  <a:txBody>
                    <a:bodyPr/>
                    <a:lstStyle/>
                    <a:p>
                      <a:pPr rtl="0">
                        <a:lnSpc>
                          <a:spcPct val="115000"/>
                        </a:lnSpc>
                        <a:spcAft>
                          <a:spcPts val="1000"/>
                        </a:spcAft>
                      </a:pPr>
                      <a:r>
                        <a:rPr lang="en-US" sz="2000" dirty="0">
                          <a:solidFill>
                            <a:srgbClr val="00B050"/>
                          </a:solidFill>
                          <a:effectLst/>
                        </a:rPr>
                        <a:t>Virtual Memory</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dirty="0">
                          <a:effectLst/>
                        </a:rPr>
                        <a:t>9</a:t>
                      </a:r>
                      <a:endParaRPr lang="en-US" sz="1800" dirty="0">
                        <a:effectLst/>
                        <a:latin typeface="Calibri"/>
                        <a:ea typeface="Calibri"/>
                        <a:cs typeface="Arial"/>
                      </a:endParaRPr>
                    </a:p>
                  </a:txBody>
                  <a:tcPr marL="68581" marR="68581" marT="0" marB="0">
                    <a:solidFill>
                      <a:srgbClr val="FFFFFF"/>
                    </a:solidFill>
                  </a:tcPr>
                </a:tc>
              </a:tr>
              <a:tr h="383142">
                <a:tc>
                  <a:txBody>
                    <a:bodyPr/>
                    <a:lstStyle/>
                    <a:p>
                      <a:pPr rtl="0">
                        <a:lnSpc>
                          <a:spcPct val="115000"/>
                        </a:lnSpc>
                        <a:spcAft>
                          <a:spcPts val="1000"/>
                        </a:spcAft>
                      </a:pPr>
                      <a:r>
                        <a:rPr lang="en-US" sz="2000" dirty="0">
                          <a:solidFill>
                            <a:srgbClr val="00B050"/>
                          </a:solidFill>
                          <a:effectLst/>
                        </a:rPr>
                        <a:t>File-System Interface</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dirty="0">
                          <a:effectLst/>
                        </a:rPr>
                        <a:t>10</a:t>
                      </a:r>
                      <a:endParaRPr lang="en-US" sz="1800" dirty="0">
                        <a:effectLst/>
                        <a:latin typeface="Calibri"/>
                        <a:ea typeface="Calibri"/>
                        <a:cs typeface="Arial"/>
                      </a:endParaRPr>
                    </a:p>
                  </a:txBody>
                  <a:tcPr marL="68581" marR="68581" marT="0" marB="0">
                    <a:solidFill>
                      <a:srgbClr val="FFFFFF"/>
                    </a:solidFill>
                  </a:tcPr>
                </a:tc>
              </a:tr>
              <a:tr h="383142">
                <a:tc>
                  <a:txBody>
                    <a:bodyPr/>
                    <a:lstStyle/>
                    <a:p>
                      <a:pPr rtl="0">
                        <a:lnSpc>
                          <a:spcPct val="115000"/>
                        </a:lnSpc>
                        <a:spcAft>
                          <a:spcPts val="1000"/>
                        </a:spcAft>
                      </a:pPr>
                      <a:r>
                        <a:rPr lang="en-US" sz="2000" dirty="0">
                          <a:solidFill>
                            <a:srgbClr val="00B050"/>
                          </a:solidFill>
                          <a:effectLst/>
                        </a:rPr>
                        <a:t>File-System Implementation</a:t>
                      </a:r>
                      <a:endParaRPr lang="en-US" sz="1800" dirty="0">
                        <a:solidFill>
                          <a:srgbClr val="00B050"/>
                        </a:solidFill>
                        <a:effectLst/>
                        <a:latin typeface="Calibri"/>
                        <a:ea typeface="Calibri"/>
                        <a:cs typeface="Arial"/>
                      </a:endParaRPr>
                    </a:p>
                  </a:txBody>
                  <a:tcPr marL="68581" marR="68581" marT="0" marB="0">
                    <a:solidFill>
                      <a:srgbClr val="FFFFFF"/>
                    </a:solidFill>
                  </a:tcPr>
                </a:tc>
                <a:tc>
                  <a:txBody>
                    <a:bodyPr/>
                    <a:lstStyle/>
                    <a:p>
                      <a:pPr rtl="0">
                        <a:lnSpc>
                          <a:spcPct val="115000"/>
                        </a:lnSpc>
                        <a:spcAft>
                          <a:spcPts val="1000"/>
                        </a:spcAft>
                      </a:pPr>
                      <a:r>
                        <a:rPr lang="en-US" sz="2000" dirty="0">
                          <a:effectLst/>
                        </a:rPr>
                        <a:t>11</a:t>
                      </a:r>
                      <a:endParaRPr lang="en-US" sz="1800" dirty="0">
                        <a:effectLst/>
                        <a:latin typeface="Calibri"/>
                        <a:ea typeface="Calibri"/>
                        <a:cs typeface="Arial"/>
                      </a:endParaRPr>
                    </a:p>
                  </a:txBody>
                  <a:tcPr marL="68581" marR="68581" marT="0" marB="0">
                    <a:solidFill>
                      <a:srgbClr val="FFFFFF"/>
                    </a:solidFill>
                  </a:tcPr>
                </a:tc>
              </a:tr>
            </a:tbl>
          </a:graphicData>
        </a:graphic>
      </p:graphicFrame>
    </p:spTree>
    <p:extLst>
      <p:ext uri="{BB962C8B-B14F-4D97-AF65-F5344CB8AC3E}">
        <p14:creationId xmlns:p14="http://schemas.microsoft.com/office/powerpoint/2010/main" xmlns="" val="1241760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Mass-Storage Management</a:t>
            </a:r>
          </a:p>
        </p:txBody>
      </p:sp>
      <p:sp>
        <p:nvSpPr>
          <p:cNvPr id="35843" name="Rectangle 3"/>
          <p:cNvSpPr>
            <a:spLocks noGrp="1" noChangeArrowheads="1"/>
          </p:cNvSpPr>
          <p:nvPr>
            <p:ph type="body" idx="1"/>
          </p:nvPr>
        </p:nvSpPr>
        <p:spPr>
          <a:xfrm>
            <a:off x="806450" y="1233488"/>
            <a:ext cx="7877175" cy="4530725"/>
          </a:xfrm>
        </p:spPr>
        <p:txBody>
          <a:bodyPr/>
          <a:lstStyle/>
          <a:p>
            <a:r>
              <a:rPr lang="en-US" altLang="en-US" sz="2000" smtClean="0"/>
              <a:t>Main memory – only large storage media that the CPU can access directly</a:t>
            </a:r>
          </a:p>
          <a:p>
            <a:r>
              <a:rPr lang="en-US" altLang="en-US" sz="2000" smtClean="0"/>
              <a:t>Why using disks? </a:t>
            </a:r>
          </a:p>
          <a:p>
            <a:pPr lvl="1"/>
            <a:r>
              <a:rPr lang="en-US" altLang="en-US" sz="1800" smtClean="0"/>
              <a:t>Store data that does not fit in main memory</a:t>
            </a:r>
          </a:p>
          <a:p>
            <a:pPr lvl="1"/>
            <a:r>
              <a:rPr lang="en-US" altLang="en-US" sz="1800" smtClean="0"/>
              <a:t>Store data that must be kept for a “long” period of time</a:t>
            </a:r>
          </a:p>
          <a:p>
            <a:r>
              <a:rPr lang="en-US" altLang="en-US" sz="2000" smtClean="0"/>
              <a:t>Proper management is of central importance</a:t>
            </a:r>
          </a:p>
          <a:p>
            <a:r>
              <a:rPr lang="en-US" altLang="en-US" sz="2000" smtClean="0"/>
              <a:t>Entire speed of computer operation hinges on disk subsystem and its algorithms</a:t>
            </a:r>
          </a:p>
          <a:p>
            <a:r>
              <a:rPr lang="en-US" altLang="en-US" sz="2000" smtClean="0"/>
              <a:t>OS activities</a:t>
            </a:r>
          </a:p>
          <a:p>
            <a:pPr lvl="1"/>
            <a:r>
              <a:rPr lang="en-US" altLang="en-US" sz="2000" smtClean="0"/>
              <a:t>Free-space management</a:t>
            </a:r>
          </a:p>
          <a:p>
            <a:pPr lvl="1"/>
            <a:r>
              <a:rPr lang="en-US" altLang="en-US" sz="2000" smtClean="0"/>
              <a:t>Storage allocation</a:t>
            </a:r>
          </a:p>
          <a:p>
            <a:pPr lvl="1"/>
            <a:r>
              <a:rPr lang="en-US" altLang="en-US" sz="2000" smtClean="0"/>
              <a:t>Disk scheduling</a:t>
            </a:r>
          </a:p>
        </p:txBody>
      </p:sp>
    </p:spTree>
    <p:extLst>
      <p:ext uri="{BB962C8B-B14F-4D97-AF65-F5344CB8AC3E}">
        <p14:creationId xmlns:p14="http://schemas.microsoft.com/office/powerpoint/2010/main" xmlns="" val="2518006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Mass Storage Management (2)</a:t>
            </a:r>
          </a:p>
        </p:txBody>
      </p:sp>
      <p:sp>
        <p:nvSpPr>
          <p:cNvPr id="36867" name="Content Placeholder 2"/>
          <p:cNvSpPr>
            <a:spLocks noGrp="1"/>
          </p:cNvSpPr>
          <p:nvPr>
            <p:ph idx="1"/>
          </p:nvPr>
        </p:nvSpPr>
        <p:spPr/>
        <p:txBody>
          <a:bodyPr/>
          <a:lstStyle/>
          <a:p>
            <a:r>
              <a:rPr lang="en-US" altLang="en-US" sz="2000" smtClean="0"/>
              <a:t>Some storage need not be fast</a:t>
            </a:r>
          </a:p>
          <a:p>
            <a:pPr lvl="1"/>
            <a:r>
              <a:rPr lang="en-US" altLang="en-US" sz="2000" smtClean="0"/>
              <a:t>Includes optical storage, magnetic tape</a:t>
            </a:r>
          </a:p>
          <a:p>
            <a:pPr lvl="1"/>
            <a:r>
              <a:rPr lang="en-US" altLang="en-US" sz="2000" smtClean="0"/>
              <a:t>Not critical to the computer performance but still must be managed</a:t>
            </a:r>
          </a:p>
          <a:p>
            <a:pPr lvl="1"/>
            <a:r>
              <a:rPr lang="en-US" altLang="en-US" sz="2000" smtClean="0"/>
              <a:t>Varies between WORM (write-once, read-many-times) and RW (read-write)</a:t>
            </a:r>
          </a:p>
        </p:txBody>
      </p:sp>
    </p:spTree>
    <p:extLst>
      <p:ext uri="{BB962C8B-B14F-4D97-AF65-F5344CB8AC3E}">
        <p14:creationId xmlns:p14="http://schemas.microsoft.com/office/powerpoint/2010/main" xmlns="" val="4052594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Storage Structure</a:t>
            </a:r>
          </a:p>
        </p:txBody>
      </p:sp>
      <p:sp>
        <p:nvSpPr>
          <p:cNvPr id="37891" name="Rectangle 3"/>
          <p:cNvSpPr>
            <a:spLocks noGrp="1" noChangeArrowheads="1"/>
          </p:cNvSpPr>
          <p:nvPr>
            <p:ph type="body" idx="1"/>
          </p:nvPr>
        </p:nvSpPr>
        <p:spPr>
          <a:xfrm>
            <a:off x="806450" y="1041400"/>
            <a:ext cx="8229600" cy="4530725"/>
          </a:xfrm>
        </p:spPr>
        <p:txBody>
          <a:bodyPr/>
          <a:lstStyle/>
          <a:p>
            <a:r>
              <a:rPr lang="en-US" altLang="en-US" sz="2800" dirty="0" smtClean="0"/>
              <a:t>Secondary storage:</a:t>
            </a:r>
          </a:p>
          <a:p>
            <a:pPr lvl="1"/>
            <a:r>
              <a:rPr lang="en-US" altLang="en-US" sz="2400" dirty="0" smtClean="0"/>
              <a:t>Extension of main memory </a:t>
            </a:r>
          </a:p>
          <a:p>
            <a:pPr lvl="1"/>
            <a:r>
              <a:rPr lang="en-US" altLang="en-US" sz="2400" dirty="0" smtClean="0"/>
              <a:t>Provides large nonvolatile storage capacity</a:t>
            </a:r>
          </a:p>
          <a:p>
            <a:r>
              <a:rPr lang="en-US" altLang="en-US" sz="2800" dirty="0" smtClean="0"/>
              <a:t>Magnetic disks – rigid metal or glass platters covered with magnetic recording material </a:t>
            </a:r>
          </a:p>
          <a:p>
            <a:pPr lvl="1"/>
            <a:r>
              <a:rPr lang="en-US" altLang="en-US" sz="2400" dirty="0" smtClean="0"/>
              <a:t>Disk surface is logically divided into </a:t>
            </a:r>
            <a:r>
              <a:rPr lang="en-US" altLang="en-US" sz="2400" b="1" dirty="0" smtClean="0">
                <a:solidFill>
                  <a:srgbClr val="3366FF"/>
                </a:solidFill>
              </a:rPr>
              <a:t>tracks</a:t>
            </a:r>
            <a:r>
              <a:rPr lang="en-US" altLang="en-US" sz="2400" dirty="0" smtClean="0"/>
              <a:t>, which are subdivided into </a:t>
            </a:r>
            <a:r>
              <a:rPr lang="en-US" altLang="en-US" sz="2400" b="1" dirty="0" smtClean="0">
                <a:solidFill>
                  <a:srgbClr val="3366FF"/>
                </a:solidFill>
              </a:rPr>
              <a:t>sectors</a:t>
            </a:r>
          </a:p>
          <a:p>
            <a:pPr lvl="1"/>
            <a:r>
              <a:rPr lang="en-US" altLang="en-US" sz="2400" dirty="0" smtClean="0"/>
              <a:t>The </a:t>
            </a:r>
            <a:r>
              <a:rPr lang="en-US" altLang="en-US" sz="2400" b="1" dirty="0" smtClean="0">
                <a:solidFill>
                  <a:srgbClr val="3366FF"/>
                </a:solidFill>
              </a:rPr>
              <a:t>disk controller </a:t>
            </a:r>
            <a:r>
              <a:rPr lang="en-US" altLang="en-US" sz="2400" dirty="0" smtClean="0"/>
              <a:t>determines </a:t>
            </a:r>
            <a:br>
              <a:rPr lang="en-US" altLang="en-US" sz="2400" dirty="0" smtClean="0"/>
            </a:br>
            <a:r>
              <a:rPr lang="en-US" altLang="en-US" sz="2400" dirty="0" smtClean="0"/>
              <a:t>the logical interaction </a:t>
            </a:r>
            <a:br>
              <a:rPr lang="en-US" altLang="en-US" sz="2400" dirty="0" smtClean="0"/>
            </a:br>
            <a:r>
              <a:rPr lang="en-US" altLang="en-US" sz="2400" dirty="0" smtClean="0"/>
              <a:t>between the device and the </a:t>
            </a:r>
            <a:br>
              <a:rPr lang="en-US" altLang="en-US" sz="2400" dirty="0" smtClean="0"/>
            </a:br>
            <a:r>
              <a:rPr lang="en-US" altLang="en-US" sz="2400" dirty="0" smtClean="0"/>
              <a:t>computer </a:t>
            </a: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48363" y="4060825"/>
            <a:ext cx="3497262"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960094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Storage Hierarchy</a:t>
            </a:r>
          </a:p>
        </p:txBody>
      </p:sp>
      <p:sp>
        <p:nvSpPr>
          <p:cNvPr id="38915" name="Rectangle 3"/>
          <p:cNvSpPr>
            <a:spLocks noGrp="1" noChangeArrowheads="1"/>
          </p:cNvSpPr>
          <p:nvPr>
            <p:ph type="body" idx="1"/>
          </p:nvPr>
        </p:nvSpPr>
        <p:spPr/>
        <p:txBody>
          <a:bodyPr/>
          <a:lstStyle/>
          <a:p>
            <a:r>
              <a:rPr lang="en-US" altLang="en-US" sz="2800" dirty="0" smtClean="0"/>
              <a:t>Storage systems organized in hierarchy</a:t>
            </a:r>
          </a:p>
          <a:p>
            <a:pPr lvl="1"/>
            <a:r>
              <a:rPr lang="en-US" altLang="en-US" sz="2400" dirty="0" smtClean="0"/>
              <a:t>Speed</a:t>
            </a:r>
          </a:p>
          <a:p>
            <a:pPr lvl="1"/>
            <a:r>
              <a:rPr lang="en-US" altLang="en-US" sz="2400" dirty="0" smtClean="0"/>
              <a:t>Cost</a:t>
            </a:r>
          </a:p>
          <a:p>
            <a:pPr lvl="1"/>
            <a:r>
              <a:rPr lang="en-US" altLang="en-US" sz="2400" dirty="0" smtClean="0"/>
              <a:t>Volatility</a:t>
            </a:r>
          </a:p>
        </p:txBody>
      </p:sp>
      <p:pic>
        <p:nvPicPr>
          <p:cNvPr id="3891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3175" y="2060575"/>
            <a:ext cx="5330825" cy="4468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7" name="TextBox 4"/>
          <p:cNvSpPr txBox="1">
            <a:spLocks noChangeArrowheads="1"/>
          </p:cNvSpPr>
          <p:nvPr/>
        </p:nvSpPr>
        <p:spPr bwMode="auto">
          <a:xfrm>
            <a:off x="500063" y="4038600"/>
            <a:ext cx="3821112"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z="1600" i="1"/>
              <a:t>It takes some time (several CPU cycles) to read/write to main memory – in the meantime the processor needs to stall because it doesn’t have the necessary data</a:t>
            </a:r>
          </a:p>
        </p:txBody>
      </p:sp>
      <p:sp>
        <p:nvSpPr>
          <p:cNvPr id="6" name="Up Arrow 5"/>
          <p:cNvSpPr/>
          <p:nvPr/>
        </p:nvSpPr>
        <p:spPr bwMode="auto">
          <a:xfrm>
            <a:off x="8272463" y="1360488"/>
            <a:ext cx="871537" cy="3244850"/>
          </a:xfrm>
          <a:prstGeom prst="upArrow">
            <a:avLst/>
          </a:prstGeom>
          <a:solidFill>
            <a:srgbClr val="00B050"/>
          </a:solidFill>
          <a:ln w="9525" cap="flat" cmpd="sng" algn="ctr">
            <a:solidFill>
              <a:schemeClr val="tx1"/>
            </a:solidFill>
            <a:prstDash val="solid"/>
            <a:round/>
            <a:headEnd type="none" w="med" len="med"/>
            <a:tailEnd type="none" w="med" len="med"/>
          </a:ln>
          <a:effectLst/>
        </p:spPr>
        <p:txBody>
          <a:bodyPr vert="vert" wrap="none"/>
          <a:lstStyle/>
          <a:p>
            <a:pPr>
              <a:defRPr/>
            </a:pPr>
            <a:r>
              <a:rPr lang="en-US" dirty="0">
                <a:latin typeface="Verdana" charset="0"/>
                <a:ea typeface="ＭＳ Ｐゴシック" charset="-128"/>
              </a:rPr>
              <a:t>Expensive but faster</a:t>
            </a:r>
          </a:p>
        </p:txBody>
      </p:sp>
    </p:spTree>
    <p:extLst>
      <p:ext uri="{BB962C8B-B14F-4D97-AF65-F5344CB8AC3E}">
        <p14:creationId xmlns:p14="http://schemas.microsoft.com/office/powerpoint/2010/main" xmlns="" val="124337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smtClean="0"/>
              <a:t>Caching</a:t>
            </a:r>
          </a:p>
        </p:txBody>
      </p:sp>
      <p:sp>
        <p:nvSpPr>
          <p:cNvPr id="35843" name="Rectangle 3"/>
          <p:cNvSpPr>
            <a:spLocks noGrp="1" noChangeArrowheads="1"/>
          </p:cNvSpPr>
          <p:nvPr>
            <p:ph type="body" idx="1"/>
          </p:nvPr>
        </p:nvSpPr>
        <p:spPr/>
        <p:txBody>
          <a:bodyPr/>
          <a:lstStyle/>
          <a:p>
            <a:r>
              <a:rPr lang="en-US" sz="1800" smtClean="0"/>
              <a:t>Important principle, performed at many levels in a computer (in hardware, operating system, software)</a:t>
            </a:r>
          </a:p>
          <a:p>
            <a:r>
              <a:rPr lang="en-US" sz="1800" smtClean="0"/>
              <a:t>Information in use copied from slower to faster storage temporarily</a:t>
            </a:r>
          </a:p>
          <a:p>
            <a:r>
              <a:rPr lang="en-US" sz="1800" smtClean="0"/>
              <a:t>Faster storage (cache) checked first to determine if information is there</a:t>
            </a:r>
          </a:p>
          <a:p>
            <a:pPr lvl="1"/>
            <a:r>
              <a:rPr lang="en-US" sz="1800" smtClean="0"/>
              <a:t>If it is, information used directly from the cache (fast)</a:t>
            </a:r>
          </a:p>
          <a:p>
            <a:pPr lvl="1"/>
            <a:r>
              <a:rPr lang="en-US" sz="1800" smtClean="0"/>
              <a:t>If not, data copied to cache and used there</a:t>
            </a:r>
          </a:p>
          <a:p>
            <a:r>
              <a:rPr lang="en-US" sz="1800" smtClean="0"/>
              <a:t>Cache smaller than storage being cached</a:t>
            </a:r>
          </a:p>
          <a:p>
            <a:pPr lvl="1"/>
            <a:r>
              <a:rPr lang="en-US" sz="1800" smtClean="0"/>
              <a:t>Cache management important design problem</a:t>
            </a:r>
          </a:p>
          <a:p>
            <a:pPr lvl="1"/>
            <a:r>
              <a:rPr lang="en-US" sz="1800" smtClean="0"/>
              <a:t>Cache size and replacement policy</a:t>
            </a:r>
          </a:p>
          <a:p>
            <a:pPr>
              <a:buFont typeface="Monotype Sorts" pitchFamily="2" charset="2"/>
              <a:buNone/>
            </a:pPr>
            <a:endParaRPr lang="en-US" sz="18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defRPr/>
            </a:pPr>
            <a:r>
              <a:rPr lang="en-US" sz="2800" smtClean="0"/>
              <a:t>Performance of Various Levels of Storage</a:t>
            </a:r>
          </a:p>
        </p:txBody>
      </p:sp>
      <p:sp>
        <p:nvSpPr>
          <p:cNvPr id="36867" name="Rectangle 3"/>
          <p:cNvSpPr>
            <a:spLocks noGrp="1" noChangeArrowheads="1"/>
          </p:cNvSpPr>
          <p:nvPr>
            <p:ph type="body" idx="1"/>
          </p:nvPr>
        </p:nvSpPr>
        <p:spPr/>
        <p:txBody>
          <a:bodyPr/>
          <a:lstStyle/>
          <a:p>
            <a:r>
              <a:rPr lang="en-US" sz="1800" smtClean="0"/>
              <a:t>Movement between levels of storage hierarchy can be explicit or implicit</a:t>
            </a:r>
          </a:p>
        </p:txBody>
      </p:sp>
      <p:pic>
        <p:nvPicPr>
          <p:cNvPr id="36868" name="Picture 4"/>
          <p:cNvPicPr>
            <a:picLocks noChangeAspect="1" noChangeArrowheads="1"/>
          </p:cNvPicPr>
          <p:nvPr/>
        </p:nvPicPr>
        <p:blipFill>
          <a:blip r:embed="rId2"/>
          <a:srcRect l="591" t="23097" r="787" b="22835"/>
          <a:stretch>
            <a:fillRect/>
          </a:stretch>
        </p:blipFill>
        <p:spPr bwMode="auto">
          <a:xfrm>
            <a:off x="1460500" y="2882900"/>
            <a:ext cx="6362700" cy="2616200"/>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US" sz="2800" smtClean="0"/>
              <a:t>Migration of Integer A from Disk to Register</a:t>
            </a:r>
          </a:p>
        </p:txBody>
      </p:sp>
      <p:sp>
        <p:nvSpPr>
          <p:cNvPr id="37891" name="Rectangle 3"/>
          <p:cNvSpPr>
            <a:spLocks noGrp="1" noChangeArrowheads="1"/>
          </p:cNvSpPr>
          <p:nvPr>
            <p:ph type="body" idx="1"/>
          </p:nvPr>
        </p:nvSpPr>
        <p:spPr/>
        <p:txBody>
          <a:bodyPr/>
          <a:lstStyle/>
          <a:p>
            <a:r>
              <a:rPr lang="en-US" sz="1800" smtClean="0"/>
              <a:t>Multitasking environments must be careful to use most recent value, no matter where it is stored in the storage hierarchy</a:t>
            </a:r>
            <a:br>
              <a:rPr lang="en-US" sz="1800" smtClean="0"/>
            </a:br>
            <a:r>
              <a:rPr lang="en-US" sz="1800" smtClean="0"/>
              <a:t/>
            </a:r>
            <a:br>
              <a:rPr lang="en-US" sz="1800" smtClean="0"/>
            </a:br>
            <a:r>
              <a:rPr lang="en-US" sz="1800" smtClean="0"/>
              <a:t/>
            </a:r>
            <a:br>
              <a:rPr lang="en-US" sz="1800" smtClean="0"/>
            </a:br>
            <a:r>
              <a:rPr lang="en-US" sz="1800" smtClean="0"/>
              <a:t/>
            </a:r>
            <a:br>
              <a:rPr lang="en-US" sz="1800" smtClean="0"/>
            </a:br>
            <a:r>
              <a:rPr lang="en-US" sz="1800" smtClean="0"/>
              <a:t/>
            </a:r>
            <a:br>
              <a:rPr lang="en-US" sz="1800" smtClean="0"/>
            </a:br>
            <a:r>
              <a:rPr lang="en-US" sz="1800" smtClean="0"/>
              <a:t/>
            </a:r>
            <a:br>
              <a:rPr lang="en-US" sz="1800" smtClean="0"/>
            </a:br>
            <a:endParaRPr lang="en-US" sz="1800" smtClean="0"/>
          </a:p>
          <a:p>
            <a:r>
              <a:rPr lang="en-US" sz="1800" smtClean="0"/>
              <a:t>Multiprocessor environment must provide cache coherency in hardware such that all CPUs have the most recent value in their cache</a:t>
            </a:r>
          </a:p>
          <a:p>
            <a:r>
              <a:rPr lang="en-US" sz="1800" smtClean="0"/>
              <a:t>Distributed environment situation even more complex</a:t>
            </a:r>
          </a:p>
          <a:p>
            <a:pPr lvl="1"/>
            <a:r>
              <a:rPr lang="en-US" sz="1800" smtClean="0"/>
              <a:t>Several copies of a datum can exist</a:t>
            </a:r>
          </a:p>
          <a:p>
            <a:pPr lvl="1"/>
            <a:r>
              <a:rPr lang="en-US" sz="1800" smtClean="0"/>
              <a:t>Various solutions covered in Chapter 17</a:t>
            </a:r>
          </a:p>
        </p:txBody>
      </p:sp>
      <p:pic>
        <p:nvPicPr>
          <p:cNvPr id="37892" name="Picture 4"/>
          <p:cNvPicPr>
            <a:picLocks noChangeAspect="1" noChangeArrowheads="1"/>
          </p:cNvPicPr>
          <p:nvPr/>
        </p:nvPicPr>
        <p:blipFill>
          <a:blip r:embed="rId2"/>
          <a:srcRect l="386" t="41441" r="386" b="41183"/>
          <a:stretch>
            <a:fillRect/>
          </a:stretch>
        </p:blipFill>
        <p:spPr bwMode="auto">
          <a:xfrm>
            <a:off x="1427163" y="2352675"/>
            <a:ext cx="6684962" cy="877888"/>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Direct Memory Access Structure</a:t>
            </a:r>
          </a:p>
        </p:txBody>
      </p:sp>
      <p:sp>
        <p:nvSpPr>
          <p:cNvPr id="43011" name="Rectangle 3"/>
          <p:cNvSpPr>
            <a:spLocks noGrp="1" noChangeArrowheads="1"/>
          </p:cNvSpPr>
          <p:nvPr>
            <p:ph type="body" idx="1"/>
          </p:nvPr>
        </p:nvSpPr>
        <p:spPr/>
        <p:txBody>
          <a:bodyPr/>
          <a:lstStyle/>
          <a:p>
            <a:r>
              <a:rPr lang="en-US" altLang="en-US" sz="2800" dirty="0" smtClean="0"/>
              <a:t>Used for high-speed I/O devices able to transmit information at close to memory speeds</a:t>
            </a:r>
          </a:p>
          <a:p>
            <a:pPr lvl="1"/>
            <a:r>
              <a:rPr lang="en-US" altLang="en-US" sz="1600" dirty="0" smtClean="0"/>
              <a:t>Good example: tape, disk</a:t>
            </a:r>
          </a:p>
          <a:p>
            <a:pPr lvl="1"/>
            <a:r>
              <a:rPr lang="en-US" altLang="en-US" sz="1600" dirty="0" smtClean="0"/>
              <a:t>Bad example: keyboard</a:t>
            </a:r>
          </a:p>
          <a:p>
            <a:r>
              <a:rPr lang="en-US" altLang="en-US" sz="2800" dirty="0" smtClean="0"/>
              <a:t>Device controller transfers blocks of data from buffer storage directly to main memory without CPU intervention</a:t>
            </a:r>
          </a:p>
          <a:p>
            <a:r>
              <a:rPr lang="en-US" altLang="en-US" sz="2800" dirty="0" smtClean="0"/>
              <a:t>Only one interrupt is generated per block, rather than the one interrupt per byte</a:t>
            </a:r>
          </a:p>
        </p:txBody>
      </p:sp>
    </p:spTree>
    <p:extLst>
      <p:ext uri="{BB962C8B-B14F-4D97-AF65-F5344CB8AC3E}">
        <p14:creationId xmlns:p14="http://schemas.microsoft.com/office/powerpoint/2010/main" xmlns="" val="2008419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smtClean="0"/>
              <a:t>Operating System Structure</a:t>
            </a:r>
          </a:p>
        </p:txBody>
      </p:sp>
      <p:sp>
        <p:nvSpPr>
          <p:cNvPr id="38915" name="Rectangle 3"/>
          <p:cNvSpPr>
            <a:spLocks noGrp="1" noChangeArrowheads="1"/>
          </p:cNvSpPr>
          <p:nvPr>
            <p:ph type="body" idx="1"/>
          </p:nvPr>
        </p:nvSpPr>
        <p:spPr>
          <a:xfrm>
            <a:off x="827088" y="1039813"/>
            <a:ext cx="7424737" cy="5005387"/>
          </a:xfrm>
        </p:spPr>
        <p:txBody>
          <a:bodyPr/>
          <a:lstStyle/>
          <a:p>
            <a:pPr>
              <a:lnSpc>
                <a:spcPct val="90000"/>
              </a:lnSpc>
              <a:buFont typeface="Monotype Sorts" pitchFamily="2" charset="2"/>
              <a:buNone/>
            </a:pPr>
            <a:endParaRPr lang="en-US" sz="1600" smtClean="0"/>
          </a:p>
          <a:p>
            <a:pPr>
              <a:lnSpc>
                <a:spcPct val="90000"/>
              </a:lnSpc>
            </a:pPr>
            <a:r>
              <a:rPr lang="en-US" sz="1600" b="1" smtClean="0"/>
              <a:t>Multiprogramming</a:t>
            </a:r>
            <a:r>
              <a:rPr lang="en-US" sz="1600" smtClean="0"/>
              <a:t> needed for efficiency</a:t>
            </a:r>
          </a:p>
          <a:p>
            <a:pPr lvl="1">
              <a:lnSpc>
                <a:spcPct val="90000"/>
              </a:lnSpc>
            </a:pPr>
            <a:r>
              <a:rPr lang="en-US" sz="1600" smtClean="0"/>
              <a:t>Single user cannot keep CPU and I/O devices busy at all times</a:t>
            </a:r>
          </a:p>
          <a:p>
            <a:pPr lvl="1">
              <a:lnSpc>
                <a:spcPct val="90000"/>
              </a:lnSpc>
            </a:pPr>
            <a:r>
              <a:rPr lang="en-US" sz="1600" smtClean="0"/>
              <a:t>Multiprogramming organizes jobs (code and data) so CPU always has one to execute</a:t>
            </a:r>
          </a:p>
          <a:p>
            <a:pPr lvl="1">
              <a:lnSpc>
                <a:spcPct val="90000"/>
              </a:lnSpc>
            </a:pPr>
            <a:r>
              <a:rPr lang="en-US" sz="1600" smtClean="0"/>
              <a:t>A subset of total jobs in system is kept in memory</a:t>
            </a:r>
          </a:p>
          <a:p>
            <a:pPr lvl="1">
              <a:lnSpc>
                <a:spcPct val="90000"/>
              </a:lnSpc>
            </a:pPr>
            <a:r>
              <a:rPr lang="en-US" sz="1600" smtClean="0"/>
              <a:t>One job selected and run via </a:t>
            </a:r>
            <a:r>
              <a:rPr lang="en-US" sz="1600" b="1" smtClean="0"/>
              <a:t>job scheduling</a:t>
            </a:r>
          </a:p>
          <a:p>
            <a:pPr lvl="1">
              <a:lnSpc>
                <a:spcPct val="90000"/>
              </a:lnSpc>
            </a:pPr>
            <a:r>
              <a:rPr lang="en-US" sz="1600" smtClean="0"/>
              <a:t>When it has to wait (for I/O for example), OS switches to another job</a:t>
            </a:r>
          </a:p>
          <a:p>
            <a:pPr>
              <a:lnSpc>
                <a:spcPct val="90000"/>
              </a:lnSpc>
            </a:pPr>
            <a:r>
              <a:rPr lang="en-US" sz="1600" b="1" smtClean="0"/>
              <a:t>Timesharing (multitasking)</a:t>
            </a:r>
            <a:r>
              <a:rPr lang="en-US" sz="1600" smtClean="0"/>
              <a:t> is logical extension in which CPU switches jobs so frequently that users can interact with each job while it is running, creating </a:t>
            </a:r>
            <a:r>
              <a:rPr lang="en-US" sz="1600" b="1" smtClean="0"/>
              <a:t>interactive</a:t>
            </a:r>
            <a:r>
              <a:rPr lang="en-US" sz="1600" smtClean="0"/>
              <a:t> computing</a:t>
            </a:r>
          </a:p>
          <a:p>
            <a:pPr lvl="1">
              <a:lnSpc>
                <a:spcPct val="90000"/>
              </a:lnSpc>
            </a:pPr>
            <a:r>
              <a:rPr lang="en-US" sz="1600" b="1" smtClean="0"/>
              <a:t>Response time</a:t>
            </a:r>
            <a:r>
              <a:rPr lang="en-US" sz="1600" smtClean="0"/>
              <a:t> should be &lt; 1 second</a:t>
            </a:r>
          </a:p>
          <a:p>
            <a:pPr lvl="1">
              <a:lnSpc>
                <a:spcPct val="90000"/>
              </a:lnSpc>
            </a:pPr>
            <a:r>
              <a:rPr lang="en-US" sz="1600" smtClean="0"/>
              <a:t>Each user has at least one program executing in memory </a:t>
            </a:r>
            <a:r>
              <a:rPr lang="en-US" sz="1600" smtClean="0">
                <a:sym typeface="Wingdings 3" pitchFamily="18" charset="2"/>
              </a:rPr>
              <a:t></a:t>
            </a:r>
            <a:r>
              <a:rPr lang="en-US" sz="1600" b="1" smtClean="0">
                <a:sym typeface="Wingdings 3" pitchFamily="18" charset="2"/>
              </a:rPr>
              <a:t>process</a:t>
            </a:r>
          </a:p>
          <a:p>
            <a:pPr lvl="1">
              <a:lnSpc>
                <a:spcPct val="90000"/>
              </a:lnSpc>
            </a:pPr>
            <a:r>
              <a:rPr lang="en-US" sz="1600" smtClean="0">
                <a:sym typeface="Wingdings 3" pitchFamily="18" charset="2"/>
              </a:rPr>
              <a:t>If several jobs ready to run at the same time  </a:t>
            </a:r>
            <a:r>
              <a:rPr lang="en-US" sz="1600" b="1" smtClean="0">
                <a:sym typeface="Wingdings 3" pitchFamily="18" charset="2"/>
              </a:rPr>
              <a:t>CPU scheduling</a:t>
            </a:r>
          </a:p>
          <a:p>
            <a:pPr lvl="1">
              <a:lnSpc>
                <a:spcPct val="90000"/>
              </a:lnSpc>
            </a:pPr>
            <a:r>
              <a:rPr lang="en-US" sz="1600" smtClean="0">
                <a:sym typeface="Wingdings 3" pitchFamily="18" charset="2"/>
              </a:rPr>
              <a:t>If processes don’t fit in memory, </a:t>
            </a:r>
            <a:r>
              <a:rPr lang="en-US" sz="1600" b="1" smtClean="0">
                <a:sym typeface="Wingdings 3" pitchFamily="18" charset="2"/>
              </a:rPr>
              <a:t>swapping</a:t>
            </a:r>
            <a:r>
              <a:rPr lang="en-US" sz="1600" smtClean="0">
                <a:sym typeface="Wingdings 3" pitchFamily="18" charset="2"/>
              </a:rPr>
              <a:t> moves them in and out to run</a:t>
            </a:r>
          </a:p>
          <a:p>
            <a:pPr lvl="1">
              <a:lnSpc>
                <a:spcPct val="90000"/>
              </a:lnSpc>
            </a:pPr>
            <a:r>
              <a:rPr lang="en-US" sz="1600" b="1" smtClean="0">
                <a:sym typeface="Wingdings 3" pitchFamily="18" charset="2"/>
              </a:rPr>
              <a:t>Virtual memory</a:t>
            </a:r>
            <a:r>
              <a:rPr lang="en-US" sz="1600" smtClean="0">
                <a:sym typeface="Wingdings 3" pitchFamily="18" charset="2"/>
              </a:rPr>
              <a:t> allows execution of processes not completely in memory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sz="2800" smtClean="0"/>
              <a:t>Memory Layout for Multiprogrammed System</a:t>
            </a:r>
          </a:p>
        </p:txBody>
      </p:sp>
      <p:pic>
        <p:nvPicPr>
          <p:cNvPr id="39939" name="Picture 3"/>
          <p:cNvPicPr>
            <a:picLocks noChangeAspect="1" noChangeArrowheads="1"/>
          </p:cNvPicPr>
          <p:nvPr/>
        </p:nvPicPr>
        <p:blipFill>
          <a:blip r:embed="rId2"/>
          <a:srcRect l="26549" t="885" r="26328" b="1476"/>
          <a:stretch>
            <a:fillRect/>
          </a:stretch>
        </p:blipFill>
        <p:spPr bwMode="auto">
          <a:xfrm>
            <a:off x="3352800" y="1120775"/>
            <a:ext cx="3111500" cy="4835525"/>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Chapter 1: Objectives</a:t>
            </a:r>
          </a:p>
        </p:txBody>
      </p:sp>
      <p:sp>
        <p:nvSpPr>
          <p:cNvPr id="7171" name="Rectangle 3"/>
          <p:cNvSpPr>
            <a:spLocks noGrp="1" noChangeArrowheads="1"/>
          </p:cNvSpPr>
          <p:nvPr>
            <p:ph type="body" idx="1"/>
          </p:nvPr>
        </p:nvSpPr>
        <p:spPr/>
        <p:txBody>
          <a:bodyPr/>
          <a:lstStyle/>
          <a:p>
            <a:r>
              <a:rPr lang="en-US" altLang="en-US" sz="2800" dirty="0" smtClean="0"/>
              <a:t>To provide a grand tour of the major operating systems </a:t>
            </a:r>
            <a:r>
              <a:rPr lang="en-US" altLang="en-US" sz="2800" dirty="0" smtClean="0">
                <a:solidFill>
                  <a:srgbClr val="FF0000"/>
                </a:solidFill>
              </a:rPr>
              <a:t>components</a:t>
            </a:r>
          </a:p>
          <a:p>
            <a:r>
              <a:rPr lang="en-US" altLang="en-US" sz="2800" dirty="0" smtClean="0"/>
              <a:t>To provide coverage of basic </a:t>
            </a:r>
            <a:r>
              <a:rPr lang="en-US" altLang="en-US" sz="2800" dirty="0" smtClean="0">
                <a:solidFill>
                  <a:srgbClr val="FF0000"/>
                </a:solidFill>
              </a:rPr>
              <a:t>computer system organization</a:t>
            </a:r>
          </a:p>
          <a:p>
            <a:pPr>
              <a:buFont typeface="Monotype Sorts" pitchFamily="-84" charset="2"/>
              <a:buNone/>
            </a:pPr>
            <a:endParaRPr lang="en-US" altLang="en-US" sz="2800" dirty="0" smtClean="0"/>
          </a:p>
        </p:txBody>
      </p:sp>
    </p:spTree>
    <p:extLst>
      <p:ext uri="{BB962C8B-B14F-4D97-AF65-F5344CB8AC3E}">
        <p14:creationId xmlns:p14="http://schemas.microsoft.com/office/powerpoint/2010/main" xmlns="" val="13666257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smtClean="0"/>
              <a:t>Operating-System Operations</a:t>
            </a:r>
          </a:p>
        </p:txBody>
      </p:sp>
      <p:sp>
        <p:nvSpPr>
          <p:cNvPr id="40963" name="Rectangle 3"/>
          <p:cNvSpPr>
            <a:spLocks noGrp="1" noChangeArrowheads="1"/>
          </p:cNvSpPr>
          <p:nvPr>
            <p:ph type="body" idx="1"/>
          </p:nvPr>
        </p:nvSpPr>
        <p:spPr/>
        <p:txBody>
          <a:bodyPr/>
          <a:lstStyle/>
          <a:p>
            <a:pPr>
              <a:lnSpc>
                <a:spcPct val="90000"/>
              </a:lnSpc>
            </a:pPr>
            <a:r>
              <a:rPr lang="en-US" sz="1800" smtClean="0"/>
              <a:t>Interrupt driven by hardware</a:t>
            </a:r>
          </a:p>
          <a:p>
            <a:pPr>
              <a:lnSpc>
                <a:spcPct val="90000"/>
              </a:lnSpc>
            </a:pPr>
            <a:r>
              <a:rPr lang="en-US" sz="1800" smtClean="0"/>
              <a:t>Software error or request creates </a:t>
            </a:r>
            <a:r>
              <a:rPr lang="en-US" sz="1800" b="1" smtClean="0"/>
              <a:t>exception</a:t>
            </a:r>
            <a:r>
              <a:rPr lang="en-US" sz="1800" smtClean="0"/>
              <a:t> or </a:t>
            </a:r>
            <a:r>
              <a:rPr lang="en-US" sz="1800" b="1" smtClean="0"/>
              <a:t>trap</a:t>
            </a:r>
          </a:p>
          <a:p>
            <a:pPr lvl="1">
              <a:lnSpc>
                <a:spcPct val="90000"/>
              </a:lnSpc>
            </a:pPr>
            <a:r>
              <a:rPr lang="en-US" sz="1800" smtClean="0"/>
              <a:t>Division by zero, request for operating system service</a:t>
            </a:r>
          </a:p>
          <a:p>
            <a:pPr>
              <a:lnSpc>
                <a:spcPct val="90000"/>
              </a:lnSpc>
            </a:pPr>
            <a:r>
              <a:rPr lang="en-US" sz="1800" smtClean="0"/>
              <a:t>Other process problems include infinite loop, processes modifying each other or the operating system</a:t>
            </a:r>
          </a:p>
          <a:p>
            <a:pPr>
              <a:lnSpc>
                <a:spcPct val="90000"/>
              </a:lnSpc>
            </a:pPr>
            <a:r>
              <a:rPr lang="en-US" sz="1800" b="1" smtClean="0"/>
              <a:t>Dual-mode</a:t>
            </a:r>
            <a:r>
              <a:rPr lang="en-US" sz="1800" smtClean="0"/>
              <a:t> operation allows OS to protect itself and other system components</a:t>
            </a:r>
          </a:p>
          <a:p>
            <a:pPr lvl="1">
              <a:lnSpc>
                <a:spcPct val="90000"/>
              </a:lnSpc>
            </a:pPr>
            <a:r>
              <a:rPr lang="en-US" sz="1800" b="1" smtClean="0"/>
              <a:t>User mode</a:t>
            </a:r>
            <a:r>
              <a:rPr lang="en-US" sz="1800" smtClean="0"/>
              <a:t> and </a:t>
            </a:r>
            <a:r>
              <a:rPr lang="en-US" sz="1800" b="1" smtClean="0"/>
              <a:t>kernel mode</a:t>
            </a:r>
            <a:r>
              <a:rPr lang="en-US" sz="1800" smtClean="0"/>
              <a:t> </a:t>
            </a:r>
          </a:p>
          <a:p>
            <a:pPr lvl="1">
              <a:lnSpc>
                <a:spcPct val="90000"/>
              </a:lnSpc>
            </a:pPr>
            <a:r>
              <a:rPr lang="en-US" sz="1800" b="1" smtClean="0"/>
              <a:t>Mode bit</a:t>
            </a:r>
            <a:r>
              <a:rPr lang="en-US" sz="1800" smtClean="0"/>
              <a:t> provided by hardware</a:t>
            </a:r>
          </a:p>
          <a:p>
            <a:pPr lvl="2">
              <a:lnSpc>
                <a:spcPct val="90000"/>
              </a:lnSpc>
            </a:pPr>
            <a:r>
              <a:rPr lang="en-US" sz="1800" smtClean="0"/>
              <a:t>Provides ability to distinguish when system is running user code or kernel code</a:t>
            </a:r>
          </a:p>
          <a:p>
            <a:pPr lvl="2">
              <a:lnSpc>
                <a:spcPct val="90000"/>
              </a:lnSpc>
            </a:pPr>
            <a:r>
              <a:rPr lang="en-US" sz="1800" smtClean="0"/>
              <a:t>Some instructions designated as </a:t>
            </a:r>
            <a:r>
              <a:rPr lang="en-US" sz="1800" b="1" smtClean="0"/>
              <a:t>privileged</a:t>
            </a:r>
            <a:r>
              <a:rPr lang="en-US" sz="1800" smtClean="0"/>
              <a:t>, only executable in kernel mode</a:t>
            </a:r>
          </a:p>
          <a:p>
            <a:pPr lvl="2">
              <a:lnSpc>
                <a:spcPct val="90000"/>
              </a:lnSpc>
            </a:pPr>
            <a:r>
              <a:rPr lang="en-US" sz="1800" smtClean="0"/>
              <a:t>System call changes mode to kernel, return from call resets it to user</a:t>
            </a:r>
          </a:p>
          <a:p>
            <a:pPr lvl="1">
              <a:lnSpc>
                <a:spcPct val="90000"/>
              </a:lnSpc>
            </a:pPr>
            <a:endParaRPr lang="en-US" sz="18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smtClean="0"/>
              <a:t>Transition from User to Kernel Mode</a:t>
            </a:r>
          </a:p>
        </p:txBody>
      </p:sp>
      <p:sp>
        <p:nvSpPr>
          <p:cNvPr id="41987" name="Rectangle 4"/>
          <p:cNvSpPr>
            <a:spLocks noGrp="1" noChangeArrowheads="1"/>
          </p:cNvSpPr>
          <p:nvPr>
            <p:ph type="body" idx="1"/>
          </p:nvPr>
        </p:nvSpPr>
        <p:spPr/>
        <p:txBody>
          <a:bodyPr/>
          <a:lstStyle/>
          <a:p>
            <a:r>
              <a:rPr lang="en-US" sz="1800" smtClean="0"/>
              <a:t>Timer to prevent infinite loop / process hogging resources</a:t>
            </a:r>
          </a:p>
          <a:p>
            <a:pPr lvl="1"/>
            <a:r>
              <a:rPr lang="en-US" sz="1800" smtClean="0"/>
              <a:t>Set interrupt after specific period</a:t>
            </a:r>
          </a:p>
          <a:p>
            <a:pPr lvl="1"/>
            <a:r>
              <a:rPr lang="en-US" sz="1800" smtClean="0"/>
              <a:t>Operating system decrements counter</a:t>
            </a:r>
          </a:p>
          <a:p>
            <a:pPr lvl="1"/>
            <a:r>
              <a:rPr lang="en-US" sz="1800" smtClean="0"/>
              <a:t>When counter zero generate an interrupt</a:t>
            </a:r>
          </a:p>
          <a:p>
            <a:pPr lvl="1"/>
            <a:r>
              <a:rPr lang="en-US" sz="1800" smtClean="0"/>
              <a:t>Set up before scheduling process to regain control or terminate program that exceeds allotted time</a:t>
            </a:r>
          </a:p>
        </p:txBody>
      </p:sp>
      <p:pic>
        <p:nvPicPr>
          <p:cNvPr id="41988" name="Picture 3"/>
          <p:cNvPicPr>
            <a:picLocks noChangeAspect="1" noChangeArrowheads="1"/>
          </p:cNvPicPr>
          <p:nvPr/>
        </p:nvPicPr>
        <p:blipFill>
          <a:blip r:embed="rId2"/>
          <a:srcRect l="417" t="30278" r="417" b="30000"/>
          <a:stretch>
            <a:fillRect/>
          </a:stretch>
        </p:blipFill>
        <p:spPr bwMode="auto">
          <a:xfrm>
            <a:off x="963613" y="3670300"/>
            <a:ext cx="7481887" cy="2247900"/>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Process Management</a:t>
            </a:r>
          </a:p>
        </p:txBody>
      </p:sp>
      <p:sp>
        <p:nvSpPr>
          <p:cNvPr id="51203" name="Rectangle 3"/>
          <p:cNvSpPr>
            <a:spLocks noGrp="1" noChangeArrowheads="1"/>
          </p:cNvSpPr>
          <p:nvPr>
            <p:ph type="body" idx="1"/>
          </p:nvPr>
        </p:nvSpPr>
        <p:spPr>
          <a:xfrm>
            <a:off x="827088" y="1096962"/>
            <a:ext cx="7845425" cy="5405437"/>
          </a:xfrm>
        </p:spPr>
        <p:txBody>
          <a:bodyPr/>
          <a:lstStyle/>
          <a:p>
            <a:pPr>
              <a:lnSpc>
                <a:spcPct val="90000"/>
              </a:lnSpc>
            </a:pPr>
            <a:r>
              <a:rPr lang="en-US" altLang="en-US" sz="1800" dirty="0" smtClean="0"/>
              <a:t>Process and Program:</a:t>
            </a:r>
          </a:p>
          <a:p>
            <a:pPr lvl="1">
              <a:lnSpc>
                <a:spcPct val="90000"/>
              </a:lnSpc>
            </a:pPr>
            <a:r>
              <a:rPr lang="en-US" altLang="en-US" sz="1800" dirty="0" smtClean="0"/>
              <a:t>A </a:t>
            </a:r>
            <a:r>
              <a:rPr lang="en-US" altLang="en-US" sz="1800" b="1" dirty="0" smtClean="0"/>
              <a:t>process</a:t>
            </a:r>
            <a:r>
              <a:rPr lang="en-US" altLang="en-US" sz="1800" dirty="0" smtClean="0"/>
              <a:t> is a program in execution </a:t>
            </a:r>
            <a:r>
              <a:rPr lang="en-US" altLang="en-US" sz="1200" dirty="0" smtClean="0"/>
              <a:t>(unit of work within the system)</a:t>
            </a:r>
            <a:r>
              <a:rPr lang="en-US" altLang="en-US" sz="1800" dirty="0" smtClean="0"/>
              <a:t>. </a:t>
            </a:r>
          </a:p>
          <a:p>
            <a:pPr lvl="1">
              <a:lnSpc>
                <a:spcPct val="90000"/>
              </a:lnSpc>
            </a:pPr>
            <a:r>
              <a:rPr lang="en-US" altLang="en-US" sz="1800" b="1" dirty="0" smtClean="0"/>
              <a:t>Program</a:t>
            </a:r>
            <a:r>
              <a:rPr lang="en-US" altLang="en-US" sz="1800" dirty="0" smtClean="0"/>
              <a:t> is a </a:t>
            </a:r>
            <a:r>
              <a:rPr lang="en-US" altLang="en-US" sz="1800" i="1" dirty="0" smtClean="0"/>
              <a:t>passive entity</a:t>
            </a:r>
            <a:r>
              <a:rPr lang="en-US" altLang="en-US" sz="1800" dirty="0" smtClean="0"/>
              <a:t>, process is </a:t>
            </a:r>
            <a:r>
              <a:rPr lang="en-US" altLang="en-US" sz="1800" dirty="0" smtClean="0">
                <a:solidFill>
                  <a:srgbClr val="000000"/>
                </a:solidFill>
              </a:rPr>
              <a:t>an </a:t>
            </a:r>
            <a:r>
              <a:rPr lang="en-US" altLang="en-US" sz="1800" i="1" dirty="0" smtClean="0">
                <a:solidFill>
                  <a:srgbClr val="000000"/>
                </a:solidFill>
              </a:rPr>
              <a:t>active entity</a:t>
            </a:r>
            <a:r>
              <a:rPr lang="en-US" altLang="en-US" sz="1800" dirty="0" smtClean="0"/>
              <a:t>.</a:t>
            </a:r>
          </a:p>
          <a:p>
            <a:pPr>
              <a:lnSpc>
                <a:spcPct val="90000"/>
              </a:lnSpc>
            </a:pPr>
            <a:r>
              <a:rPr lang="en-US" altLang="en-US" sz="1800" dirty="0" smtClean="0"/>
              <a:t>Process needs resources to accomplish its task</a:t>
            </a:r>
          </a:p>
          <a:p>
            <a:pPr lvl="1">
              <a:lnSpc>
                <a:spcPct val="90000"/>
              </a:lnSpc>
            </a:pPr>
            <a:r>
              <a:rPr lang="en-US" altLang="en-US" sz="1800" dirty="0" smtClean="0"/>
              <a:t>CPU, memory, I/O, files </a:t>
            </a:r>
            <a:r>
              <a:rPr lang="en-US" altLang="en-US" sz="1400" dirty="0" smtClean="0"/>
              <a:t>(received upon creation and along execution)</a:t>
            </a:r>
            <a:endParaRPr lang="en-US" altLang="en-US" sz="1800" dirty="0" smtClean="0"/>
          </a:p>
          <a:p>
            <a:pPr lvl="1">
              <a:lnSpc>
                <a:spcPct val="90000"/>
              </a:lnSpc>
            </a:pPr>
            <a:r>
              <a:rPr lang="en-US" altLang="en-US" sz="1800" dirty="0" smtClean="0"/>
              <a:t>Initialization data </a:t>
            </a:r>
            <a:r>
              <a:rPr lang="en-US" altLang="en-US" sz="1400" dirty="0" smtClean="0"/>
              <a:t>(e.g., a process for presenting the status of a file)</a:t>
            </a:r>
            <a:endParaRPr lang="en-US" altLang="en-US" sz="1800" dirty="0" smtClean="0"/>
          </a:p>
          <a:p>
            <a:pPr>
              <a:lnSpc>
                <a:spcPct val="90000"/>
              </a:lnSpc>
            </a:pPr>
            <a:r>
              <a:rPr lang="en-US" altLang="en-US" sz="1800" dirty="0" smtClean="0"/>
              <a:t>Process termination requires reclaim of any reusable resources</a:t>
            </a:r>
          </a:p>
          <a:p>
            <a:pPr>
              <a:lnSpc>
                <a:spcPct val="90000"/>
              </a:lnSpc>
            </a:pPr>
            <a:r>
              <a:rPr lang="en-US" altLang="en-US" sz="1800" dirty="0" smtClean="0"/>
              <a:t>Single-threaded process has one </a:t>
            </a:r>
            <a:r>
              <a:rPr lang="en-US" altLang="en-US" sz="2800" b="1" dirty="0" smtClean="0">
                <a:solidFill>
                  <a:srgbClr val="3366FF"/>
                </a:solidFill>
              </a:rPr>
              <a:t>program counter </a:t>
            </a:r>
            <a:r>
              <a:rPr lang="en-US" altLang="en-US" sz="1800" dirty="0" smtClean="0"/>
              <a:t>specifying location of next instruction to execute</a:t>
            </a:r>
          </a:p>
          <a:p>
            <a:pPr lvl="1">
              <a:lnSpc>
                <a:spcPct val="90000"/>
              </a:lnSpc>
            </a:pPr>
            <a:r>
              <a:rPr lang="en-US" altLang="en-US" sz="1800" dirty="0" smtClean="0"/>
              <a:t>Process executes instructions sequentially, one at a time, until completion</a:t>
            </a:r>
          </a:p>
          <a:p>
            <a:pPr>
              <a:lnSpc>
                <a:spcPct val="90000"/>
              </a:lnSpc>
            </a:pPr>
            <a:r>
              <a:rPr lang="en-US" altLang="en-US" sz="1800" dirty="0" smtClean="0"/>
              <a:t>Multi-threaded process has one program counter per thread</a:t>
            </a:r>
          </a:p>
          <a:p>
            <a:pPr>
              <a:lnSpc>
                <a:spcPct val="90000"/>
              </a:lnSpc>
            </a:pPr>
            <a:r>
              <a:rPr lang="en-US" altLang="en-US" sz="1800" dirty="0" smtClean="0"/>
              <a:t>Typically system has many processes, some user, some operating system running concurrently on one or more CPUs</a:t>
            </a:r>
          </a:p>
          <a:p>
            <a:pPr lvl="1">
              <a:lnSpc>
                <a:spcPct val="90000"/>
              </a:lnSpc>
            </a:pPr>
            <a:r>
              <a:rPr lang="en-US" altLang="en-US" sz="1800" dirty="0" smtClean="0"/>
              <a:t>Concurrency by multiplexing the CPUs among the processes / threads</a:t>
            </a:r>
          </a:p>
          <a:p>
            <a:pPr>
              <a:lnSpc>
                <a:spcPct val="90000"/>
              </a:lnSpc>
              <a:buFont typeface="Monotype Sorts" pitchFamily="-84" charset="2"/>
              <a:buNone/>
            </a:pPr>
            <a:endParaRPr lang="en-US" altLang="en-US" sz="1800" dirty="0" smtClean="0"/>
          </a:p>
        </p:txBody>
      </p:sp>
    </p:spTree>
    <p:extLst>
      <p:ext uri="{BB962C8B-B14F-4D97-AF65-F5344CB8AC3E}">
        <p14:creationId xmlns:p14="http://schemas.microsoft.com/office/powerpoint/2010/main" xmlns="" val="26205141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Process Management Activities</a:t>
            </a:r>
          </a:p>
        </p:txBody>
      </p:sp>
      <p:sp>
        <p:nvSpPr>
          <p:cNvPr id="52227" name="Rectangle 3"/>
          <p:cNvSpPr>
            <a:spLocks noGrp="1" noChangeArrowheads="1"/>
          </p:cNvSpPr>
          <p:nvPr>
            <p:ph type="body" idx="1"/>
          </p:nvPr>
        </p:nvSpPr>
        <p:spPr/>
        <p:txBody>
          <a:bodyPr/>
          <a:lstStyle/>
          <a:p>
            <a:pPr>
              <a:buFont typeface="Monotype Sorts" pitchFamily="-84" charset="2"/>
              <a:buNone/>
            </a:pPr>
            <a:r>
              <a:rPr lang="en-US" altLang="en-US" sz="2400" dirty="0" smtClean="0"/>
              <a:t>The operating system is responsible for the following activities:</a:t>
            </a:r>
          </a:p>
          <a:p>
            <a:r>
              <a:rPr lang="en-US" altLang="en-US" sz="2400" dirty="0" smtClean="0"/>
              <a:t>Creating and deleting both user and system processes</a:t>
            </a:r>
          </a:p>
          <a:p>
            <a:r>
              <a:rPr lang="en-US" altLang="en-US" sz="2400" dirty="0" smtClean="0"/>
              <a:t>Suspending and resuming processes</a:t>
            </a:r>
          </a:p>
          <a:p>
            <a:r>
              <a:rPr lang="en-US" altLang="en-US" sz="2400" dirty="0" smtClean="0"/>
              <a:t>Providing mechanisms for process synchronization</a:t>
            </a:r>
          </a:p>
          <a:p>
            <a:r>
              <a:rPr lang="en-US" altLang="en-US" sz="2400" dirty="0" smtClean="0"/>
              <a:t>Providing mechanisms for process communication</a:t>
            </a:r>
          </a:p>
          <a:p>
            <a:r>
              <a:rPr lang="en-US" altLang="en-US" sz="2400" dirty="0" smtClean="0"/>
              <a:t>Providing mechanisms for deadlock handling</a:t>
            </a:r>
          </a:p>
        </p:txBody>
      </p:sp>
    </p:spTree>
    <p:extLst>
      <p:ext uri="{BB962C8B-B14F-4D97-AF65-F5344CB8AC3E}">
        <p14:creationId xmlns:p14="http://schemas.microsoft.com/office/powerpoint/2010/main" xmlns="" val="401693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Protection and Security</a:t>
            </a:r>
          </a:p>
        </p:txBody>
      </p:sp>
      <p:sp>
        <p:nvSpPr>
          <p:cNvPr id="53251" name="Rectangle 3"/>
          <p:cNvSpPr>
            <a:spLocks noGrp="1" noChangeArrowheads="1"/>
          </p:cNvSpPr>
          <p:nvPr>
            <p:ph type="body" idx="1"/>
          </p:nvPr>
        </p:nvSpPr>
        <p:spPr>
          <a:xfrm>
            <a:off x="806450" y="1233488"/>
            <a:ext cx="7766050" cy="4530725"/>
          </a:xfrm>
        </p:spPr>
        <p:txBody>
          <a:bodyPr/>
          <a:lstStyle/>
          <a:p>
            <a:pPr>
              <a:lnSpc>
                <a:spcPct val="90000"/>
              </a:lnSpc>
            </a:pPr>
            <a:r>
              <a:rPr lang="en-US" altLang="en-US" sz="1800" b="1" dirty="0" smtClean="0">
                <a:solidFill>
                  <a:srgbClr val="3366FF"/>
                </a:solidFill>
              </a:rPr>
              <a:t>Protection </a:t>
            </a:r>
            <a:r>
              <a:rPr lang="en-US" altLang="en-US" sz="1800" dirty="0" smtClean="0"/>
              <a:t>– any mechanism for controlling access of processes or users to resources defined by the OS</a:t>
            </a:r>
          </a:p>
          <a:p>
            <a:pPr>
              <a:lnSpc>
                <a:spcPct val="90000"/>
              </a:lnSpc>
            </a:pPr>
            <a:r>
              <a:rPr lang="en-US" altLang="en-US" sz="1800" b="1" dirty="0" smtClean="0">
                <a:solidFill>
                  <a:srgbClr val="3366FF"/>
                </a:solidFill>
              </a:rPr>
              <a:t>Security </a:t>
            </a:r>
            <a:r>
              <a:rPr lang="en-US" altLang="en-US" sz="1800" dirty="0" smtClean="0"/>
              <a:t>– defense of the system against internal and external attacks</a:t>
            </a:r>
          </a:p>
          <a:p>
            <a:pPr lvl="1">
              <a:lnSpc>
                <a:spcPct val="90000"/>
              </a:lnSpc>
            </a:pPr>
            <a:r>
              <a:rPr lang="en-US" altLang="en-US" sz="1800" dirty="0" smtClean="0"/>
              <a:t>Huge range, including denial-of-service, worms, viruses, identity theft, theft of service</a:t>
            </a:r>
          </a:p>
          <a:p>
            <a:pPr>
              <a:lnSpc>
                <a:spcPct val="90000"/>
              </a:lnSpc>
            </a:pPr>
            <a:r>
              <a:rPr lang="en-US" altLang="en-US" sz="1800" dirty="0" smtClean="0"/>
              <a:t>Systems generally first distinguish among users, to determine who can do what</a:t>
            </a:r>
          </a:p>
          <a:p>
            <a:pPr lvl="1">
              <a:lnSpc>
                <a:spcPct val="90000"/>
              </a:lnSpc>
            </a:pPr>
            <a:r>
              <a:rPr lang="en-US" altLang="en-US" sz="1800" dirty="0" smtClean="0"/>
              <a:t>User identities (</a:t>
            </a:r>
            <a:r>
              <a:rPr lang="en-US" altLang="en-US" sz="1800" b="1" dirty="0" smtClean="0">
                <a:solidFill>
                  <a:srgbClr val="3366FF"/>
                </a:solidFill>
              </a:rPr>
              <a:t>user IDs</a:t>
            </a:r>
            <a:r>
              <a:rPr lang="en-US" altLang="en-US" sz="1800" dirty="0" smtClean="0"/>
              <a:t>, security IDs) include name and associated number, one per user</a:t>
            </a:r>
          </a:p>
          <a:p>
            <a:pPr lvl="1">
              <a:lnSpc>
                <a:spcPct val="90000"/>
              </a:lnSpc>
            </a:pPr>
            <a:r>
              <a:rPr lang="en-US" altLang="en-US" sz="1800" dirty="0" smtClean="0"/>
              <a:t>User ID then associated with all files, processes of that user to determine access control</a:t>
            </a:r>
          </a:p>
          <a:p>
            <a:pPr lvl="1">
              <a:lnSpc>
                <a:spcPct val="90000"/>
              </a:lnSpc>
            </a:pPr>
            <a:r>
              <a:rPr lang="en-US" altLang="en-US" sz="1800" dirty="0" smtClean="0"/>
              <a:t>Group identifier (</a:t>
            </a:r>
            <a:r>
              <a:rPr lang="en-US" altLang="en-US" sz="1800" b="1" dirty="0" smtClean="0">
                <a:solidFill>
                  <a:srgbClr val="3366FF"/>
                </a:solidFill>
              </a:rPr>
              <a:t>group ID</a:t>
            </a:r>
            <a:r>
              <a:rPr lang="en-US" altLang="en-US" sz="1800" dirty="0" smtClean="0"/>
              <a:t>) allows set of users to be defined and controls managed, then also associated with each process, file</a:t>
            </a:r>
          </a:p>
        </p:txBody>
      </p:sp>
    </p:spTree>
    <p:extLst>
      <p:ext uri="{BB962C8B-B14F-4D97-AF65-F5344CB8AC3E}">
        <p14:creationId xmlns:p14="http://schemas.microsoft.com/office/powerpoint/2010/main" xmlns="" val="14365037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Computing Environments </a:t>
            </a:r>
          </a:p>
        </p:txBody>
      </p:sp>
      <p:sp>
        <p:nvSpPr>
          <p:cNvPr id="54275" name="Rectangle 3"/>
          <p:cNvSpPr>
            <a:spLocks noGrp="1" noChangeArrowheads="1"/>
          </p:cNvSpPr>
          <p:nvPr>
            <p:ph type="body" idx="1"/>
          </p:nvPr>
        </p:nvSpPr>
        <p:spPr/>
        <p:txBody>
          <a:bodyPr/>
          <a:lstStyle/>
          <a:p>
            <a:r>
              <a:rPr lang="en-US" altLang="en-US" sz="2800" dirty="0" smtClean="0"/>
              <a:t>Traditional computer</a:t>
            </a:r>
          </a:p>
          <a:p>
            <a:pPr lvl="1"/>
            <a:r>
              <a:rPr lang="en-US" altLang="en-US" sz="2400" dirty="0" smtClean="0"/>
              <a:t>Blurring over time</a:t>
            </a:r>
          </a:p>
          <a:p>
            <a:pPr lvl="1"/>
            <a:r>
              <a:rPr lang="en-US" altLang="en-US" sz="2400" dirty="0" smtClean="0"/>
              <a:t>Office environment</a:t>
            </a:r>
          </a:p>
          <a:p>
            <a:pPr lvl="2"/>
            <a:r>
              <a:rPr lang="en-US" altLang="en-US" sz="2000" dirty="0" smtClean="0"/>
              <a:t>PCs connected to a network, terminals attached to mainframe or minicomputers providing batch and timesharing</a:t>
            </a:r>
          </a:p>
          <a:p>
            <a:pPr lvl="2"/>
            <a:r>
              <a:rPr lang="en-US" altLang="en-US" sz="2000" dirty="0" smtClean="0"/>
              <a:t>Now portals allowing networked and remote systems access to same resources</a:t>
            </a:r>
          </a:p>
          <a:p>
            <a:pPr lvl="1"/>
            <a:r>
              <a:rPr lang="en-US" altLang="en-US" sz="2400" dirty="0" smtClean="0"/>
              <a:t>Home networks</a:t>
            </a:r>
          </a:p>
          <a:p>
            <a:pPr lvl="2"/>
            <a:r>
              <a:rPr lang="en-US" altLang="en-US" sz="2000" dirty="0" smtClean="0"/>
              <a:t>Used to be single system, then modems</a:t>
            </a:r>
          </a:p>
          <a:p>
            <a:pPr lvl="2"/>
            <a:r>
              <a:rPr lang="en-US" altLang="en-US" sz="2000" dirty="0" smtClean="0"/>
              <a:t>Now firewalled, networked</a:t>
            </a:r>
          </a:p>
        </p:txBody>
      </p:sp>
    </p:spTree>
    <p:extLst>
      <p:ext uri="{BB962C8B-B14F-4D97-AF65-F5344CB8AC3E}">
        <p14:creationId xmlns:p14="http://schemas.microsoft.com/office/powerpoint/2010/main" xmlns="" val="32027693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t>Computing Environments (Cont)</a:t>
            </a:r>
          </a:p>
        </p:txBody>
      </p:sp>
      <p:sp>
        <p:nvSpPr>
          <p:cNvPr id="55299" name="Rectangle 4"/>
          <p:cNvSpPr>
            <a:spLocks noChangeArrowheads="1"/>
          </p:cNvSpPr>
          <p:nvPr/>
        </p:nvSpPr>
        <p:spPr bwMode="auto">
          <a:xfrm>
            <a:off x="827088" y="1454150"/>
            <a:ext cx="7351712" cy="449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08585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nSpc>
                <a:spcPct val="90000"/>
              </a:lnSpc>
              <a:spcBef>
                <a:spcPct val="35000"/>
              </a:spcBef>
              <a:buClr>
                <a:srgbClr val="993300"/>
              </a:buClr>
              <a:buSzPct val="90000"/>
              <a:buFont typeface="Monotype Sorts" pitchFamily="-84" charset="2"/>
              <a:buChar char="n"/>
            </a:pPr>
            <a:r>
              <a:rPr kumimoji="1" lang="en-US" altLang="en-US" sz="1700">
                <a:latin typeface="Helvetica" pitchFamily="-84" charset="0"/>
              </a:rPr>
              <a:t>Client-Server Computing</a:t>
            </a:r>
          </a:p>
          <a:p>
            <a:pPr lvl="1">
              <a:lnSpc>
                <a:spcPct val="90000"/>
              </a:lnSpc>
              <a:spcBef>
                <a:spcPct val="35000"/>
              </a:spcBef>
              <a:buClr>
                <a:srgbClr val="CC6600"/>
              </a:buClr>
              <a:buSzPct val="80000"/>
              <a:buFont typeface="Monotype Sorts" pitchFamily="-84" charset="2"/>
              <a:buChar char="l"/>
            </a:pPr>
            <a:r>
              <a:rPr kumimoji="1" lang="en-US" altLang="en-US" sz="1700">
                <a:latin typeface="Helvetica" pitchFamily="-84" charset="0"/>
              </a:rPr>
              <a:t>Dumb terminals supplanted by smart PCs</a:t>
            </a:r>
          </a:p>
          <a:p>
            <a:pPr lvl="1">
              <a:lnSpc>
                <a:spcPct val="90000"/>
              </a:lnSpc>
              <a:spcBef>
                <a:spcPct val="35000"/>
              </a:spcBef>
              <a:buClr>
                <a:srgbClr val="CC6600"/>
              </a:buClr>
              <a:buSzPct val="80000"/>
              <a:buFont typeface="Monotype Sorts" pitchFamily="-84" charset="2"/>
              <a:buChar char="l"/>
            </a:pPr>
            <a:r>
              <a:rPr kumimoji="1" lang="en-US" altLang="en-US" sz="1700">
                <a:latin typeface="Helvetica" pitchFamily="-84" charset="0"/>
              </a:rPr>
              <a:t>Many systems now </a:t>
            </a:r>
            <a:r>
              <a:rPr kumimoji="1" lang="en-US" altLang="en-US" sz="1700" b="1">
                <a:solidFill>
                  <a:srgbClr val="3366FF"/>
                </a:solidFill>
                <a:latin typeface="Helvetica" pitchFamily="-84" charset="0"/>
              </a:rPr>
              <a:t>servers</a:t>
            </a:r>
            <a:r>
              <a:rPr kumimoji="1" lang="en-US" altLang="en-US" sz="1700">
                <a:latin typeface="Helvetica" pitchFamily="-84" charset="0"/>
              </a:rPr>
              <a:t>, responding to requests generated by </a:t>
            </a:r>
            <a:r>
              <a:rPr kumimoji="1" lang="en-US" altLang="en-US" b="1">
                <a:solidFill>
                  <a:srgbClr val="3366FF"/>
                </a:solidFill>
                <a:latin typeface="Helvetica" pitchFamily="-84" charset="0"/>
              </a:rPr>
              <a:t>clients</a:t>
            </a:r>
          </a:p>
          <a:p>
            <a:pPr lvl="2">
              <a:lnSpc>
                <a:spcPct val="90000"/>
              </a:lnSpc>
              <a:spcBef>
                <a:spcPct val="35000"/>
              </a:spcBef>
              <a:buClr>
                <a:srgbClr val="009900"/>
              </a:buClr>
              <a:buSzPct val="75000"/>
              <a:buFont typeface="Webdings" pitchFamily="18" charset="2"/>
              <a:buChar char="4"/>
            </a:pPr>
            <a:r>
              <a:rPr kumimoji="1" lang="en-US" altLang="en-US" b="1">
                <a:solidFill>
                  <a:srgbClr val="3366FF"/>
                </a:solidFill>
                <a:latin typeface="Helvetica" pitchFamily="-84" charset="0"/>
              </a:rPr>
              <a:t>Compute-server </a:t>
            </a:r>
            <a:r>
              <a:rPr kumimoji="1" lang="en-US" altLang="en-US" sz="1700">
                <a:latin typeface="Helvetica" pitchFamily="-84" charset="0"/>
              </a:rPr>
              <a:t>provides an interface to client to request services (i.e. database)</a:t>
            </a:r>
          </a:p>
          <a:p>
            <a:pPr lvl="2">
              <a:lnSpc>
                <a:spcPct val="90000"/>
              </a:lnSpc>
              <a:spcBef>
                <a:spcPct val="35000"/>
              </a:spcBef>
              <a:buClr>
                <a:srgbClr val="009900"/>
              </a:buClr>
              <a:buSzPct val="75000"/>
              <a:buFont typeface="Webdings" pitchFamily="18" charset="2"/>
              <a:buChar char="4"/>
            </a:pPr>
            <a:r>
              <a:rPr kumimoji="1" lang="en-US" altLang="en-US" b="1">
                <a:solidFill>
                  <a:srgbClr val="3366FF"/>
                </a:solidFill>
                <a:latin typeface="Helvetica" pitchFamily="-84" charset="0"/>
              </a:rPr>
              <a:t>File-server </a:t>
            </a:r>
            <a:r>
              <a:rPr kumimoji="1" lang="en-US" altLang="en-US" sz="1700">
                <a:latin typeface="Helvetica" pitchFamily="-84" charset="0"/>
              </a:rPr>
              <a:t>provides interface for clients to store and retrieve files</a:t>
            </a:r>
          </a:p>
        </p:txBody>
      </p:sp>
      <p:pic>
        <p:nvPicPr>
          <p:cNvPr id="55300"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85875" y="3916363"/>
            <a:ext cx="6829425" cy="204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737356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Peer-to-Peer Computing</a:t>
            </a:r>
          </a:p>
        </p:txBody>
      </p:sp>
      <p:sp>
        <p:nvSpPr>
          <p:cNvPr id="56323" name="Rectangle 3"/>
          <p:cNvSpPr>
            <a:spLocks noGrp="1" noChangeArrowheads="1"/>
          </p:cNvSpPr>
          <p:nvPr>
            <p:ph type="body" idx="1"/>
          </p:nvPr>
        </p:nvSpPr>
        <p:spPr/>
        <p:txBody>
          <a:bodyPr/>
          <a:lstStyle/>
          <a:p>
            <a:r>
              <a:rPr lang="en-US" altLang="en-US" sz="2400" dirty="0" smtClean="0"/>
              <a:t>Another model of distributed system</a:t>
            </a:r>
          </a:p>
          <a:p>
            <a:r>
              <a:rPr lang="en-US" altLang="en-US" sz="2400" dirty="0" smtClean="0"/>
              <a:t>P2P does not distinguish clients and servers</a:t>
            </a:r>
          </a:p>
          <a:p>
            <a:pPr lvl="1"/>
            <a:r>
              <a:rPr lang="en-US" altLang="en-US" sz="2000" dirty="0" smtClean="0"/>
              <a:t>Instead all nodes are considered peers</a:t>
            </a:r>
          </a:p>
          <a:p>
            <a:pPr lvl="1"/>
            <a:r>
              <a:rPr lang="en-US" altLang="en-US" sz="2000" dirty="0" smtClean="0"/>
              <a:t>May each act as client, server or both</a:t>
            </a:r>
          </a:p>
          <a:p>
            <a:pPr lvl="1"/>
            <a:r>
              <a:rPr lang="en-US" altLang="en-US" sz="2000" dirty="0" smtClean="0"/>
              <a:t>Node must join P2P network</a:t>
            </a:r>
          </a:p>
          <a:p>
            <a:pPr lvl="2"/>
            <a:r>
              <a:rPr lang="en-US" altLang="en-US" sz="1800" dirty="0" smtClean="0"/>
              <a:t>Registers its service with central lookup service on network, or</a:t>
            </a:r>
          </a:p>
          <a:p>
            <a:pPr lvl="2"/>
            <a:r>
              <a:rPr lang="en-US" altLang="en-US" sz="1800" dirty="0" smtClean="0"/>
              <a:t>Broadcast request for service and respond to requests for service via </a:t>
            </a:r>
            <a:r>
              <a:rPr lang="en-US" altLang="en-US" sz="1800" b="1" dirty="0" smtClean="0">
                <a:solidFill>
                  <a:srgbClr val="3366FF"/>
                </a:solidFill>
              </a:rPr>
              <a:t>discovery protocol</a:t>
            </a:r>
          </a:p>
          <a:p>
            <a:pPr lvl="1"/>
            <a:r>
              <a:rPr lang="en-US" altLang="en-US" sz="2000" dirty="0" smtClean="0"/>
              <a:t>Examples include</a:t>
            </a:r>
            <a:r>
              <a:rPr lang="en-US" altLang="en-US" sz="2000" i="1" dirty="0" smtClean="0"/>
              <a:t> Napster </a:t>
            </a:r>
            <a:r>
              <a:rPr lang="en-US" altLang="en-US" sz="2000" dirty="0" smtClean="0"/>
              <a:t>and</a:t>
            </a:r>
            <a:r>
              <a:rPr lang="en-US" altLang="en-US" sz="2000" i="1" dirty="0" smtClean="0"/>
              <a:t> Gnutella</a:t>
            </a:r>
          </a:p>
        </p:txBody>
      </p:sp>
    </p:spTree>
    <p:extLst>
      <p:ext uri="{BB962C8B-B14F-4D97-AF65-F5344CB8AC3E}">
        <p14:creationId xmlns:p14="http://schemas.microsoft.com/office/powerpoint/2010/main" xmlns="" val="27582537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smtClean="0"/>
              <a:t>Web-Based Computing</a:t>
            </a:r>
          </a:p>
        </p:txBody>
      </p:sp>
      <p:sp>
        <p:nvSpPr>
          <p:cNvPr id="53251" name="Rectangle 3"/>
          <p:cNvSpPr>
            <a:spLocks noGrp="1" noChangeArrowheads="1"/>
          </p:cNvSpPr>
          <p:nvPr>
            <p:ph type="body" idx="1"/>
          </p:nvPr>
        </p:nvSpPr>
        <p:spPr/>
        <p:txBody>
          <a:bodyPr/>
          <a:lstStyle/>
          <a:p>
            <a:r>
              <a:rPr lang="en-US" sz="1800" smtClean="0"/>
              <a:t>Web has become ubiquitous</a:t>
            </a:r>
          </a:p>
          <a:p>
            <a:r>
              <a:rPr lang="en-US" sz="1800" smtClean="0"/>
              <a:t>PCs most prevalent devices</a:t>
            </a:r>
          </a:p>
          <a:p>
            <a:r>
              <a:rPr lang="en-US" sz="1800" smtClean="0"/>
              <a:t>More devices becoming networked to allow web access</a:t>
            </a:r>
          </a:p>
          <a:p>
            <a:r>
              <a:rPr lang="en-US" sz="1800" smtClean="0"/>
              <a:t>New category of devices to manage web traffic among similar servers: </a:t>
            </a:r>
            <a:r>
              <a:rPr lang="en-US" sz="1800" b="1" smtClean="0"/>
              <a:t>load balancers</a:t>
            </a:r>
          </a:p>
          <a:p>
            <a:r>
              <a:rPr lang="en-US" sz="1800" smtClean="0"/>
              <a:t>Use of operating systems like Windows 95, client-side, have evolved into Linux and Windows XP, which can be clients and servers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t>Open-Source Operating Systems</a:t>
            </a:r>
          </a:p>
        </p:txBody>
      </p:sp>
      <p:sp>
        <p:nvSpPr>
          <p:cNvPr id="57347" name="Content Placeholder 2"/>
          <p:cNvSpPr>
            <a:spLocks noGrp="1"/>
          </p:cNvSpPr>
          <p:nvPr>
            <p:ph idx="1"/>
          </p:nvPr>
        </p:nvSpPr>
        <p:spPr/>
        <p:txBody>
          <a:bodyPr/>
          <a:lstStyle/>
          <a:p>
            <a:r>
              <a:rPr lang="en-US" altLang="en-US" sz="2400" dirty="0" smtClean="0"/>
              <a:t>Operating systems made available in source-code format rather than just binary </a:t>
            </a:r>
            <a:r>
              <a:rPr lang="en-US" altLang="en-US" sz="2400" dirty="0" smtClean="0">
                <a:solidFill>
                  <a:srgbClr val="3366FF"/>
                </a:solidFill>
              </a:rPr>
              <a:t>closed-source</a:t>
            </a:r>
          </a:p>
          <a:p>
            <a:r>
              <a:rPr lang="en-US" altLang="en-US" sz="2400" dirty="0" smtClean="0"/>
              <a:t>Counter to the </a:t>
            </a:r>
            <a:r>
              <a:rPr lang="en-US" altLang="en-US" sz="2400" dirty="0" smtClean="0">
                <a:solidFill>
                  <a:srgbClr val="3366FF"/>
                </a:solidFill>
              </a:rPr>
              <a:t>copy protection </a:t>
            </a:r>
            <a:r>
              <a:rPr lang="en-US" altLang="en-US" sz="2400" dirty="0" smtClean="0">
                <a:solidFill>
                  <a:srgbClr val="000000"/>
                </a:solidFill>
              </a:rPr>
              <a:t>and </a:t>
            </a:r>
            <a:r>
              <a:rPr lang="en-US" altLang="en-US" sz="2400" dirty="0" smtClean="0">
                <a:solidFill>
                  <a:srgbClr val="3366FF"/>
                </a:solidFill>
              </a:rPr>
              <a:t>Digital Rights Management (DRM) </a:t>
            </a:r>
            <a:r>
              <a:rPr lang="en-US" altLang="en-US" sz="2400" dirty="0" smtClean="0">
                <a:solidFill>
                  <a:srgbClr val="000000"/>
                </a:solidFill>
              </a:rPr>
              <a:t>movement</a:t>
            </a:r>
          </a:p>
          <a:p>
            <a:r>
              <a:rPr lang="en-US" altLang="en-US" sz="2400" dirty="0" smtClean="0">
                <a:solidFill>
                  <a:srgbClr val="000000"/>
                </a:solidFill>
              </a:rPr>
              <a:t>Started by </a:t>
            </a:r>
            <a:r>
              <a:rPr lang="en-US" altLang="en-US" sz="2400" dirty="0" smtClean="0">
                <a:solidFill>
                  <a:srgbClr val="3366FF"/>
                </a:solidFill>
              </a:rPr>
              <a:t>Free Software Foundation (FSF)</a:t>
            </a:r>
            <a:r>
              <a:rPr lang="en-US" altLang="en-US" sz="2400" dirty="0" smtClean="0">
                <a:solidFill>
                  <a:srgbClr val="000000"/>
                </a:solidFill>
              </a:rPr>
              <a:t>, which has “</a:t>
            </a:r>
            <a:r>
              <a:rPr lang="en-US" altLang="en-US" sz="2400" dirty="0" err="1" smtClean="0">
                <a:solidFill>
                  <a:srgbClr val="000000"/>
                </a:solidFill>
              </a:rPr>
              <a:t>copyleft</a:t>
            </a:r>
            <a:r>
              <a:rPr lang="en-US" altLang="en-US" sz="2400" dirty="0" smtClean="0">
                <a:solidFill>
                  <a:srgbClr val="000000"/>
                </a:solidFill>
              </a:rPr>
              <a:t>” </a:t>
            </a:r>
            <a:r>
              <a:rPr lang="en-US" altLang="en-US" sz="2400" dirty="0" smtClean="0">
                <a:solidFill>
                  <a:srgbClr val="3366FF"/>
                </a:solidFill>
              </a:rPr>
              <a:t>GNU Public License (GPL)</a:t>
            </a:r>
          </a:p>
          <a:p>
            <a:r>
              <a:rPr lang="en-US" altLang="en-US" sz="2400" dirty="0" smtClean="0">
                <a:solidFill>
                  <a:srgbClr val="000000"/>
                </a:solidFill>
              </a:rPr>
              <a:t>Examples include </a:t>
            </a:r>
            <a:r>
              <a:rPr lang="en-US" altLang="en-US" sz="2400" dirty="0" smtClean="0">
                <a:solidFill>
                  <a:srgbClr val="3366FF"/>
                </a:solidFill>
              </a:rPr>
              <a:t>GNU/Linux, BSD UNIX </a:t>
            </a:r>
            <a:r>
              <a:rPr lang="en-US" altLang="en-US" sz="2400" dirty="0" smtClean="0">
                <a:solidFill>
                  <a:srgbClr val="000000"/>
                </a:solidFill>
              </a:rPr>
              <a:t>(including core of </a:t>
            </a:r>
            <a:r>
              <a:rPr lang="en-US" altLang="en-US" sz="2400" dirty="0" smtClean="0">
                <a:solidFill>
                  <a:srgbClr val="3366FF"/>
                </a:solidFill>
              </a:rPr>
              <a:t>Mac OS X</a:t>
            </a:r>
            <a:r>
              <a:rPr lang="en-US" altLang="en-US" sz="2400" dirty="0" smtClean="0">
                <a:solidFill>
                  <a:srgbClr val="000000"/>
                </a:solidFill>
              </a:rPr>
              <a:t>), and </a:t>
            </a:r>
            <a:r>
              <a:rPr lang="en-US" altLang="en-US" sz="2400" dirty="0" smtClean="0">
                <a:solidFill>
                  <a:srgbClr val="3366FF"/>
                </a:solidFill>
              </a:rPr>
              <a:t>Sun Solaris </a:t>
            </a:r>
          </a:p>
        </p:txBody>
      </p:sp>
    </p:spTree>
    <p:extLst>
      <p:ext uri="{BB962C8B-B14F-4D97-AF65-F5344CB8AC3E}">
        <p14:creationId xmlns:p14="http://schemas.microsoft.com/office/powerpoint/2010/main" xmlns="" val="117855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solidFill>
                  <a:srgbClr val="FF0000"/>
                </a:solidFill>
              </a:rPr>
              <a:t>What is an Operating System?</a:t>
            </a:r>
          </a:p>
        </p:txBody>
      </p:sp>
      <p:sp>
        <p:nvSpPr>
          <p:cNvPr id="10243" name="Rectangle 3"/>
          <p:cNvSpPr>
            <a:spLocks noGrp="1" noChangeArrowheads="1"/>
          </p:cNvSpPr>
          <p:nvPr>
            <p:ph type="body" idx="1"/>
          </p:nvPr>
        </p:nvSpPr>
        <p:spPr>
          <a:xfrm>
            <a:off x="862013" y="1535113"/>
            <a:ext cx="7867650" cy="4159250"/>
          </a:xfrm>
        </p:spPr>
        <p:txBody>
          <a:bodyPr/>
          <a:lstStyle/>
          <a:p>
            <a:r>
              <a:rPr lang="en-US" altLang="en-US" sz="2800" dirty="0" smtClean="0"/>
              <a:t>A program that acts as an </a:t>
            </a:r>
            <a:r>
              <a:rPr lang="en-US" altLang="en-US" sz="2800" dirty="0" smtClean="0">
                <a:solidFill>
                  <a:srgbClr val="FF0000"/>
                </a:solidFill>
              </a:rPr>
              <a:t>intermediary</a:t>
            </a:r>
            <a:r>
              <a:rPr lang="en-US" altLang="en-US" sz="2800" dirty="0" smtClean="0"/>
              <a:t> between a </a:t>
            </a:r>
            <a:r>
              <a:rPr lang="en-US" altLang="en-US" sz="2800" dirty="0" smtClean="0">
                <a:solidFill>
                  <a:srgbClr val="FF0000"/>
                </a:solidFill>
              </a:rPr>
              <a:t>user</a:t>
            </a:r>
            <a:r>
              <a:rPr lang="en-US" altLang="en-US" sz="2800" dirty="0" smtClean="0"/>
              <a:t> of a computer and the computer </a:t>
            </a:r>
            <a:r>
              <a:rPr lang="en-US" altLang="en-US" sz="2800" dirty="0" smtClean="0">
                <a:solidFill>
                  <a:srgbClr val="FF0000"/>
                </a:solidFill>
              </a:rPr>
              <a:t>hardware</a:t>
            </a:r>
          </a:p>
          <a:p>
            <a:r>
              <a:rPr lang="en-US" altLang="en-US" sz="2800" dirty="0" smtClean="0"/>
              <a:t>Operating system goals:</a:t>
            </a:r>
          </a:p>
          <a:p>
            <a:pPr lvl="1"/>
            <a:r>
              <a:rPr lang="en-US" altLang="en-US" sz="2400" dirty="0" smtClean="0"/>
              <a:t>Execute user programs and make solving user problems </a:t>
            </a:r>
            <a:r>
              <a:rPr lang="en-US" altLang="en-US" sz="2400" b="1" dirty="0" smtClean="0"/>
              <a:t>easier</a:t>
            </a:r>
          </a:p>
          <a:p>
            <a:pPr lvl="1"/>
            <a:r>
              <a:rPr lang="en-US" altLang="en-US" sz="2400" dirty="0" smtClean="0"/>
              <a:t>Make the computer system </a:t>
            </a:r>
            <a:r>
              <a:rPr lang="en-US" altLang="en-US" sz="2400" b="1" dirty="0" smtClean="0"/>
              <a:t>convenient</a:t>
            </a:r>
            <a:r>
              <a:rPr lang="en-US" altLang="en-US" sz="2400" dirty="0" smtClean="0"/>
              <a:t> to use</a:t>
            </a:r>
          </a:p>
          <a:p>
            <a:pPr lvl="1"/>
            <a:r>
              <a:rPr lang="en-US" altLang="en-US" sz="2400" dirty="0" smtClean="0"/>
              <a:t>Use the computer hardware in an </a:t>
            </a:r>
            <a:r>
              <a:rPr lang="en-US" altLang="en-US" sz="2400" b="1" dirty="0" smtClean="0"/>
              <a:t>efficient</a:t>
            </a:r>
            <a:r>
              <a:rPr lang="en-US" altLang="en-US" sz="2400" dirty="0" smtClean="0"/>
              <a:t> manner</a:t>
            </a:r>
          </a:p>
        </p:txBody>
      </p:sp>
    </p:spTree>
    <p:extLst>
      <p:ext uri="{BB962C8B-B14F-4D97-AF65-F5344CB8AC3E}">
        <p14:creationId xmlns:p14="http://schemas.microsoft.com/office/powerpoint/2010/main" xmlns="" val="1842680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p:txBody>
          <a:bodyPr/>
          <a:lstStyle/>
          <a:p>
            <a:pPr>
              <a:defRPr/>
            </a:pPr>
            <a:r>
              <a:rPr lang="en-US" smtClean="0"/>
              <a:t>End of Chapter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Example – MS-Paint over Windows</a:t>
            </a:r>
          </a:p>
        </p:txBody>
      </p:sp>
      <p:sp>
        <p:nvSpPr>
          <p:cNvPr id="3" name="Content Placeholder 2"/>
          <p:cNvSpPr>
            <a:spLocks noGrp="1"/>
          </p:cNvSpPr>
          <p:nvPr>
            <p:ph idx="1"/>
          </p:nvPr>
        </p:nvSpPr>
        <p:spPr/>
        <p:txBody>
          <a:bodyPr/>
          <a:lstStyle/>
          <a:p>
            <a:r>
              <a:rPr lang="en-US" altLang="en-US" sz="2400" dirty="0" smtClean="0"/>
              <a:t>Assume we are using MS-Paint over Windows - when do we need to access the OS?</a:t>
            </a:r>
          </a:p>
          <a:p>
            <a:pPr lvl="1"/>
            <a:r>
              <a:rPr lang="en-US" altLang="en-US" sz="2000" dirty="0" smtClean="0"/>
              <a:t>Loading the application / terminating the application</a:t>
            </a:r>
          </a:p>
          <a:p>
            <a:pPr lvl="1"/>
            <a:r>
              <a:rPr lang="en-US" altLang="en-US" sz="2000" dirty="0" smtClean="0"/>
              <a:t>Memory allocation / management (e.g., paging)</a:t>
            </a:r>
          </a:p>
          <a:p>
            <a:pPr lvl="1"/>
            <a:r>
              <a:rPr lang="en-US" altLang="en-US" sz="2000" dirty="0" smtClean="0"/>
              <a:t>Access to IO devices – keyboard, mouse, printer, monitor</a:t>
            </a:r>
          </a:p>
          <a:p>
            <a:pPr lvl="1"/>
            <a:r>
              <a:rPr lang="en-US" altLang="en-US" sz="2000" dirty="0" smtClean="0"/>
              <a:t>CPU allocation</a:t>
            </a:r>
          </a:p>
          <a:p>
            <a:pPr lvl="1"/>
            <a:r>
              <a:rPr lang="en-US" altLang="en-US" sz="2000" dirty="0" smtClean="0"/>
              <a:t>Copy / Paste (inter-process communication)</a:t>
            </a:r>
          </a:p>
          <a:p>
            <a:pPr lvl="1"/>
            <a:endParaRPr lang="en-US" altLang="en-US" sz="2000" dirty="0" smtClean="0"/>
          </a:p>
          <a:p>
            <a:pPr lvl="1"/>
            <a:endParaRPr lang="en-US" altLang="en-US" sz="2000" dirty="0" smtClean="0"/>
          </a:p>
        </p:txBody>
      </p:sp>
    </p:spTree>
    <p:extLst>
      <p:ext uri="{BB962C8B-B14F-4D97-AF65-F5344CB8AC3E}">
        <p14:creationId xmlns:p14="http://schemas.microsoft.com/office/powerpoint/2010/main" xmlns="" val="3206722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Operating System Design &amp; Goals</a:t>
            </a:r>
          </a:p>
        </p:txBody>
      </p:sp>
      <p:sp>
        <p:nvSpPr>
          <p:cNvPr id="11267" name="Content Placeholder 2"/>
          <p:cNvSpPr>
            <a:spLocks noGrp="1"/>
          </p:cNvSpPr>
          <p:nvPr>
            <p:ph idx="1"/>
          </p:nvPr>
        </p:nvSpPr>
        <p:spPr/>
        <p:txBody>
          <a:bodyPr/>
          <a:lstStyle/>
          <a:p>
            <a:r>
              <a:rPr lang="en-US" altLang="en-US" sz="2400" dirty="0" smtClean="0"/>
              <a:t>Each OS has different goals and design:</a:t>
            </a:r>
          </a:p>
          <a:p>
            <a:pPr lvl="1"/>
            <a:r>
              <a:rPr lang="en-US" altLang="en-US" sz="2000" dirty="0" smtClean="0"/>
              <a:t>Mainframe – maximize HW </a:t>
            </a:r>
            <a:r>
              <a:rPr lang="en-US" altLang="en-US" sz="2000" b="1" dirty="0" smtClean="0"/>
              <a:t>utilization/efficiency</a:t>
            </a:r>
          </a:p>
          <a:p>
            <a:pPr lvl="1"/>
            <a:r>
              <a:rPr lang="en-US" altLang="en-US" sz="2000" dirty="0" smtClean="0"/>
              <a:t>PC – maximum support to user applications</a:t>
            </a:r>
          </a:p>
          <a:p>
            <a:pPr lvl="1"/>
            <a:r>
              <a:rPr lang="en-US" altLang="en-US" sz="2000" dirty="0" smtClean="0"/>
              <a:t>Handheld – convenient interface for running applications, performance per amount of battery life</a:t>
            </a:r>
          </a:p>
        </p:txBody>
      </p:sp>
      <p:sp>
        <p:nvSpPr>
          <p:cNvPr id="4" name="Rectangle 3"/>
          <p:cNvSpPr/>
          <p:nvPr/>
        </p:nvSpPr>
        <p:spPr bwMode="auto">
          <a:xfrm>
            <a:off x="6560457" y="4223657"/>
            <a:ext cx="2032001" cy="841829"/>
          </a:xfrm>
          <a:prstGeom prst="rect">
            <a:avLst/>
          </a:prstGeom>
          <a:solidFill>
            <a:srgbClr val="00B050"/>
          </a:solidFill>
          <a:ln w="9525" cap="flat" cmpd="sng" algn="ctr">
            <a:noFill/>
            <a:prstDash val="sysDash"/>
            <a:round/>
            <a:headEnd type="none" w="med" len="med"/>
            <a:tailEnd type="none" w="med" len="med"/>
          </a:ln>
          <a:effectLst>
            <a:innerShdw blurRad="63500" dist="50800" dir="2700000">
              <a:prstClr val="black">
                <a:alpha val="50000"/>
              </a:prstClr>
            </a:innerShdw>
          </a:effectLst>
        </p:spPr>
        <p:txBody>
          <a:bodyPr anchor="ctr"/>
          <a:lstStyle/>
          <a:p>
            <a:pPr algn="ctr">
              <a:defRPr/>
            </a:pPr>
            <a:r>
              <a:rPr lang="en-US" sz="2400" dirty="0">
                <a:latin typeface="Tahoma" pitchFamily="34" charset="0"/>
                <a:ea typeface="ＭＳ Ｐゴシック" charset="-128"/>
                <a:cs typeface="Tahoma" pitchFamily="34" charset="0"/>
              </a:rPr>
              <a:t>convenience</a:t>
            </a:r>
          </a:p>
        </p:txBody>
      </p:sp>
      <p:sp>
        <p:nvSpPr>
          <p:cNvPr id="5" name="Rectangle 4"/>
          <p:cNvSpPr/>
          <p:nvPr/>
        </p:nvSpPr>
        <p:spPr bwMode="auto">
          <a:xfrm>
            <a:off x="682171" y="4223657"/>
            <a:ext cx="2032001" cy="841829"/>
          </a:xfrm>
          <a:prstGeom prst="rect">
            <a:avLst/>
          </a:prstGeom>
          <a:solidFill>
            <a:srgbClr val="00B050"/>
          </a:solidFill>
          <a:ln w="9525" cap="flat" cmpd="sng" algn="ctr">
            <a:noFill/>
            <a:prstDash val="sysDash"/>
            <a:round/>
            <a:headEnd type="none" w="med" len="med"/>
            <a:tailEnd type="none" w="med" len="med"/>
          </a:ln>
          <a:effectLst>
            <a:innerShdw blurRad="63500" dist="50800" dir="2700000">
              <a:prstClr val="black">
                <a:alpha val="50000"/>
              </a:prstClr>
            </a:innerShdw>
          </a:effectLst>
        </p:spPr>
        <p:txBody>
          <a:bodyPr anchor="ctr"/>
          <a:lstStyle/>
          <a:p>
            <a:pPr algn="ctr">
              <a:defRPr/>
            </a:pPr>
            <a:r>
              <a:rPr lang="en-US" sz="2400" dirty="0">
                <a:latin typeface="Tahoma" pitchFamily="34" charset="0"/>
                <a:ea typeface="ＭＳ Ｐゴシック" charset="-128"/>
                <a:cs typeface="Tahoma" pitchFamily="34" charset="0"/>
              </a:rPr>
              <a:t>efficiency</a:t>
            </a:r>
          </a:p>
        </p:txBody>
      </p:sp>
      <p:sp>
        <p:nvSpPr>
          <p:cNvPr id="11274" name="Left-Right Arrow 5"/>
          <p:cNvSpPr>
            <a:spLocks noChangeArrowheads="1"/>
          </p:cNvSpPr>
          <p:nvPr/>
        </p:nvSpPr>
        <p:spPr bwMode="auto">
          <a:xfrm>
            <a:off x="2844800" y="4513263"/>
            <a:ext cx="3614738" cy="363537"/>
          </a:xfrm>
          <a:prstGeom prst="leftRightArrow">
            <a:avLst>
              <a:gd name="adj1" fmla="val 50000"/>
              <a:gd name="adj2" fmla="val 49900"/>
            </a:avLst>
          </a:prstGeom>
          <a:solidFill>
            <a:srgbClr val="00B050"/>
          </a:solidFill>
          <a:ln w="9525" algn="ctr">
            <a:solidFill>
              <a:schemeClr val="tx1"/>
            </a:solidFill>
            <a:round/>
            <a:headEnd/>
            <a:tailEnd/>
          </a:ln>
        </p:spPr>
        <p:txBody>
          <a:bodyPr wrap="none"/>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endParaRPr lang="en-US" altLang="en-US"/>
          </a:p>
        </p:txBody>
      </p:sp>
      <p:sp>
        <p:nvSpPr>
          <p:cNvPr id="11275" name="TextBox 6"/>
          <p:cNvSpPr txBox="1">
            <a:spLocks noChangeArrowheads="1"/>
          </p:cNvSpPr>
          <p:nvPr/>
        </p:nvSpPr>
        <p:spPr bwMode="auto">
          <a:xfrm>
            <a:off x="712788" y="5276850"/>
            <a:ext cx="24765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a:t>performance, </a:t>
            </a:r>
          </a:p>
          <a:p>
            <a:r>
              <a:rPr lang="en-US" altLang="en-US"/>
              <a:t>resource utilization </a:t>
            </a:r>
          </a:p>
        </p:txBody>
      </p:sp>
      <p:sp>
        <p:nvSpPr>
          <p:cNvPr id="11276" name="TextBox 7"/>
          <p:cNvSpPr txBox="1">
            <a:spLocks noChangeArrowheads="1"/>
          </p:cNvSpPr>
          <p:nvPr/>
        </p:nvSpPr>
        <p:spPr bwMode="auto">
          <a:xfrm>
            <a:off x="6529388" y="5276850"/>
            <a:ext cx="15065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a:t>ease of use</a:t>
            </a:r>
          </a:p>
        </p:txBody>
      </p:sp>
    </p:spTree>
    <p:extLst>
      <p:ext uri="{BB962C8B-B14F-4D97-AF65-F5344CB8AC3E}">
        <p14:creationId xmlns:p14="http://schemas.microsoft.com/office/powerpoint/2010/main" xmlns="" val="2247177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Mainframe, PC, Handheld</a:t>
            </a:r>
          </a:p>
        </p:txBody>
      </p:sp>
      <p:sp>
        <p:nvSpPr>
          <p:cNvPr id="12291" name="Content Placeholder 2"/>
          <p:cNvSpPr>
            <a:spLocks noGrp="1"/>
          </p:cNvSpPr>
          <p:nvPr>
            <p:ph idx="1"/>
          </p:nvPr>
        </p:nvSpPr>
        <p:spPr>
          <a:xfrm>
            <a:off x="625475" y="957263"/>
            <a:ext cx="8229600" cy="5487080"/>
          </a:xfrm>
        </p:spPr>
        <p:txBody>
          <a:bodyPr/>
          <a:lstStyle/>
          <a:p>
            <a:r>
              <a:rPr lang="en-US" altLang="en-US" sz="2400" b="1" dirty="0" smtClean="0"/>
              <a:t>Supercomputer</a:t>
            </a:r>
            <a:r>
              <a:rPr lang="en-US" altLang="en-US" sz="2400" dirty="0" smtClean="0"/>
              <a:t> - computer at the frontline of current processing capacity, particularly speed of calculation</a:t>
            </a:r>
          </a:p>
          <a:p>
            <a:r>
              <a:rPr lang="en-US" altLang="en-US" sz="2400" b="1" dirty="0" smtClean="0"/>
              <a:t>Mainframe</a:t>
            </a:r>
            <a:r>
              <a:rPr lang="en-US" altLang="en-US" sz="2400" dirty="0" smtClean="0"/>
              <a:t> – powerful computers used mainly by large organizations for critical applications </a:t>
            </a:r>
            <a:r>
              <a:rPr lang="en-US" altLang="en-US" sz="1100" dirty="0" smtClean="0"/>
              <a:t>(the term originally referred to the large cabinets that housed the central processing unit and main memory of early computers.</a:t>
            </a:r>
            <a:r>
              <a:rPr lang="en-US" altLang="en-US" sz="1100" baseline="30000" dirty="0" smtClean="0"/>
              <a:t> </a:t>
            </a:r>
            <a:r>
              <a:rPr lang="en-US" altLang="en-US" sz="1100" dirty="0" smtClean="0"/>
              <a:t>Later the term was used to distinguish high-end commercial machines from less powerful units)</a:t>
            </a:r>
            <a:endParaRPr lang="en-US" altLang="en-US" sz="2400" dirty="0" smtClean="0"/>
          </a:p>
          <a:p>
            <a:r>
              <a:rPr lang="en-US" altLang="en-US" sz="2400" b="1" dirty="0" smtClean="0"/>
              <a:t>Personal Computer (PC) </a:t>
            </a:r>
            <a:r>
              <a:rPr lang="en-US" altLang="en-US" sz="2400" dirty="0" smtClean="0"/>
              <a:t>- any general-purpose computer whose size, capabilities, and original sales price make it useful for individuals </a:t>
            </a:r>
            <a:r>
              <a:rPr lang="en-US" altLang="en-US" sz="1100" dirty="0" smtClean="0"/>
              <a:t>(and which is intended to be operated directly by an end-user with no intervening computer operator) </a:t>
            </a:r>
          </a:p>
          <a:p>
            <a:r>
              <a:rPr lang="en-US" altLang="en-US" sz="2400" b="1" dirty="0" smtClean="0"/>
              <a:t>Handheld </a:t>
            </a:r>
            <a:r>
              <a:rPr lang="en-US" altLang="en-US" sz="2400" dirty="0" smtClean="0"/>
              <a:t>- pocket-sized computing device, typically having a display screen with touch input and/or a miniature keyboard. </a:t>
            </a:r>
          </a:p>
          <a:p>
            <a:r>
              <a:rPr lang="en-US" altLang="en-US" sz="2400" dirty="0" smtClean="0"/>
              <a:t>Of course, one generation's "supercomputer" is the next generation's "mainframe"</a:t>
            </a:r>
          </a:p>
        </p:txBody>
      </p:sp>
    </p:spTree>
    <p:extLst>
      <p:ext uri="{BB962C8B-B14F-4D97-AF65-F5344CB8AC3E}">
        <p14:creationId xmlns:p14="http://schemas.microsoft.com/office/powerpoint/2010/main" xmlns="" val="830177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mtClean="0"/>
              <a:t>Computer System Structure</a:t>
            </a:r>
          </a:p>
        </p:txBody>
      </p:sp>
      <p:sp>
        <p:nvSpPr>
          <p:cNvPr id="18435" name="Rectangle 3"/>
          <p:cNvSpPr>
            <a:spLocks noGrp="1" noChangeArrowheads="1"/>
          </p:cNvSpPr>
          <p:nvPr>
            <p:ph type="body" idx="1"/>
          </p:nvPr>
        </p:nvSpPr>
        <p:spPr>
          <a:xfrm>
            <a:off x="827088" y="1482725"/>
            <a:ext cx="7351712" cy="4483100"/>
          </a:xfrm>
        </p:spPr>
        <p:txBody>
          <a:bodyPr/>
          <a:lstStyle/>
          <a:p>
            <a:r>
              <a:rPr lang="en-US" sz="1800" smtClean="0"/>
              <a:t>Computer system can be divided into four components</a:t>
            </a:r>
          </a:p>
          <a:p>
            <a:pPr lvl="1"/>
            <a:r>
              <a:rPr lang="en-US" sz="1800" smtClean="0"/>
              <a:t>Hardware – provides basic computing resources</a:t>
            </a:r>
          </a:p>
          <a:p>
            <a:pPr lvl="2"/>
            <a:r>
              <a:rPr lang="en-US" sz="1800" smtClean="0"/>
              <a:t>CPU, memory, I/O devices</a:t>
            </a:r>
          </a:p>
          <a:p>
            <a:pPr lvl="1"/>
            <a:r>
              <a:rPr lang="en-US" sz="1800" smtClean="0"/>
              <a:t>Operating system</a:t>
            </a:r>
          </a:p>
          <a:p>
            <a:pPr lvl="2"/>
            <a:r>
              <a:rPr lang="en-US" sz="1800" smtClean="0"/>
              <a:t>Controls and coordinates use of hardware among various applications and users</a:t>
            </a:r>
          </a:p>
          <a:p>
            <a:pPr lvl="1"/>
            <a:r>
              <a:rPr lang="en-US" sz="1800" smtClean="0"/>
              <a:t>Application programs – define the ways in which the system resources are used to solve the computing problems of the users</a:t>
            </a:r>
          </a:p>
          <a:p>
            <a:pPr lvl="2"/>
            <a:r>
              <a:rPr lang="en-US" sz="1800" smtClean="0"/>
              <a:t>Word processors, compilers, web browsers, database systems, video games</a:t>
            </a:r>
          </a:p>
          <a:p>
            <a:pPr lvl="1"/>
            <a:r>
              <a:rPr lang="en-US" sz="1800" smtClean="0"/>
              <a:t>Users</a:t>
            </a:r>
          </a:p>
          <a:p>
            <a:pPr lvl="2"/>
            <a:r>
              <a:rPr lang="en-US" sz="1800" smtClean="0"/>
              <a:t>People, machines, other computers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2243</TotalTime>
  <Words>2712</Words>
  <Application>Microsoft Office PowerPoint</Application>
  <PresentationFormat>On-screen Show (4:3)</PresentationFormat>
  <Paragraphs>334</Paragraphs>
  <Slides>50</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os-w-java</vt:lpstr>
      <vt:lpstr>Clip</vt:lpstr>
      <vt:lpstr>Chapter 1: Introduction</vt:lpstr>
      <vt:lpstr>Introduction to the Course</vt:lpstr>
      <vt:lpstr>Main Themes</vt:lpstr>
      <vt:lpstr>Chapter 1: Objectives</vt:lpstr>
      <vt:lpstr>What is an Operating System?</vt:lpstr>
      <vt:lpstr>Example – MS-Paint over Windows</vt:lpstr>
      <vt:lpstr>Operating System Design &amp; Goals</vt:lpstr>
      <vt:lpstr>Mainframe, PC, Handheld</vt:lpstr>
      <vt:lpstr>Computer System Structure</vt:lpstr>
      <vt:lpstr>Four Components of a Computer System</vt:lpstr>
      <vt:lpstr>Operating System Definition</vt:lpstr>
      <vt:lpstr>Operating System Definition (Cont.)</vt:lpstr>
      <vt:lpstr>Computer Startup</vt:lpstr>
      <vt:lpstr>Computer System Organization and Architecture</vt:lpstr>
      <vt:lpstr>Device Controller</vt:lpstr>
      <vt:lpstr>Slide 16</vt:lpstr>
      <vt:lpstr>Computer-System Architecture</vt:lpstr>
      <vt:lpstr>Multiprocessors systems</vt:lpstr>
      <vt:lpstr>A Dual-Core Design</vt:lpstr>
      <vt:lpstr>Clustered Systems</vt:lpstr>
      <vt:lpstr>How a Modern Computer Works</vt:lpstr>
      <vt:lpstr>Interrupts</vt:lpstr>
      <vt:lpstr>Interrupt Handling</vt:lpstr>
      <vt:lpstr>Interrupt Timeline</vt:lpstr>
      <vt:lpstr>I/O Structure</vt:lpstr>
      <vt:lpstr>Two I/O Methods</vt:lpstr>
      <vt:lpstr>Device-Status Table</vt:lpstr>
      <vt:lpstr>Memory Management</vt:lpstr>
      <vt:lpstr>Storage Management</vt:lpstr>
      <vt:lpstr>Mass-Storage Management</vt:lpstr>
      <vt:lpstr>Mass Storage Management (2)</vt:lpstr>
      <vt:lpstr>Storage Structure</vt:lpstr>
      <vt:lpstr>Storage Hierarchy</vt:lpstr>
      <vt:lpstr>Caching</vt:lpstr>
      <vt:lpstr>Performance of Various Levels of Storage</vt:lpstr>
      <vt:lpstr>Migration of Integer A from Disk to Register</vt:lpstr>
      <vt:lpstr>Direct Memory Access Structure</vt:lpstr>
      <vt:lpstr>Operating System Structure</vt:lpstr>
      <vt:lpstr>Memory Layout for Multiprogrammed System</vt:lpstr>
      <vt:lpstr>Operating-System Operations</vt:lpstr>
      <vt:lpstr>Transition from User to Kernel Mode</vt:lpstr>
      <vt:lpstr>Process Management</vt:lpstr>
      <vt:lpstr>Process Management Activities</vt:lpstr>
      <vt:lpstr>Protection and Security</vt:lpstr>
      <vt:lpstr>Computing Environments </vt:lpstr>
      <vt:lpstr>Computing Environments (Cont)</vt:lpstr>
      <vt:lpstr>Peer-to-Peer Computing</vt:lpstr>
      <vt:lpstr>Web-Based Computing</vt:lpstr>
      <vt:lpstr>Open-Source Operating Systems</vt:lpstr>
      <vt:lpstr>End of Chapter 1</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User</cp:lastModifiedBy>
  <cp:revision>66</cp:revision>
  <dcterms:created xsi:type="dcterms:W3CDTF">2004-10-07T18:29:30Z</dcterms:created>
  <dcterms:modified xsi:type="dcterms:W3CDTF">2016-09-07T08:38:23Z</dcterms:modified>
</cp:coreProperties>
</file>