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66"/>
  </p:notesMasterIdLst>
  <p:handoutMasterIdLst>
    <p:handoutMasterId r:id="rId67"/>
  </p:handoutMasterIdLst>
  <p:sldIdLst>
    <p:sldId id="327" r:id="rId2"/>
    <p:sldId id="263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58" r:id="rId14"/>
    <p:sldId id="359" r:id="rId15"/>
    <p:sldId id="360" r:id="rId16"/>
    <p:sldId id="361" r:id="rId17"/>
    <p:sldId id="357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264" r:id="rId26"/>
    <p:sldId id="347" r:id="rId27"/>
    <p:sldId id="348" r:id="rId28"/>
    <p:sldId id="356" r:id="rId29"/>
    <p:sldId id="350" r:id="rId30"/>
    <p:sldId id="355" r:id="rId31"/>
    <p:sldId id="351" r:id="rId32"/>
    <p:sldId id="352" r:id="rId33"/>
    <p:sldId id="353" r:id="rId34"/>
    <p:sldId id="354" r:id="rId35"/>
    <p:sldId id="281" r:id="rId36"/>
    <p:sldId id="282" r:id="rId37"/>
    <p:sldId id="303" r:id="rId38"/>
    <p:sldId id="283" r:id="rId39"/>
    <p:sldId id="258" r:id="rId40"/>
    <p:sldId id="286" r:id="rId41"/>
    <p:sldId id="259" r:id="rId42"/>
    <p:sldId id="304" r:id="rId43"/>
    <p:sldId id="257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62" r:id="rId55"/>
    <p:sldId id="308" r:id="rId56"/>
    <p:sldId id="363" r:id="rId57"/>
    <p:sldId id="364" r:id="rId58"/>
    <p:sldId id="376" r:id="rId59"/>
    <p:sldId id="377" r:id="rId60"/>
    <p:sldId id="378" r:id="rId61"/>
    <p:sldId id="379" r:id="rId62"/>
    <p:sldId id="309" r:id="rId63"/>
    <p:sldId id="375" r:id="rId64"/>
    <p:sldId id="328" r:id="rId6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fld id="{5D6DEABF-A80D-4D8A-876E-01650C6B9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fld id="{4D2E9FD8-F4BC-4D37-B3B1-8BE14AFEC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B171A-1408-44D3-AC25-42431232ED5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E1DF-6E57-490A-A631-320F6FA4E44B}" type="slidenum">
              <a:rPr lang="en-US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2EEDC-9E53-41FF-964A-CFD566658465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Suspension involves swapping the address space of one process out of main memory to make room for the address space of another process. </a:t>
            </a:r>
          </a:p>
          <a:p>
            <a:pPr lvl="1"/>
            <a:r>
              <a:rPr lang="en-NZ" b="1" smtClean="0"/>
              <a:t>Because all threads in a process share the same address space</a:t>
            </a:r>
            <a:r>
              <a:rPr lang="en-NZ" smtClean="0"/>
              <a:t>, all threads are suspended at the same time.</a:t>
            </a:r>
          </a:p>
          <a:p>
            <a:pPr lvl="1"/>
            <a:endParaRPr lang="en-NZ" smtClean="0"/>
          </a:p>
          <a:p>
            <a:r>
              <a:rPr lang="en-NZ" smtClean="0"/>
              <a:t>Similarly, termination of a process terminates all threads within that process.</a:t>
            </a: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E17BC-F638-4B2A-B04C-9419ED0A5A5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A72BA-44F9-4777-B995-687F97E649B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b="1" smtClean="0"/>
              <a:t>A significant issue </a:t>
            </a:r>
            <a:r>
              <a:rPr lang="en-NZ" smtClean="0"/>
              <a:t>is whether the blocking of a thread results in the blocking of the entire process. </a:t>
            </a:r>
          </a:p>
          <a:p>
            <a:pPr lvl="1"/>
            <a:r>
              <a:rPr lang="en-NZ" smtClean="0"/>
              <a:t>If one thread in a process is blocked, does this prevent the running of any other thread in the same process even if that other thread is in a ready state? </a:t>
            </a:r>
          </a:p>
          <a:p>
            <a:endParaRPr lang="en-NZ" smtClean="0"/>
          </a:p>
          <a:p>
            <a:r>
              <a:rPr lang="en-NZ" smtClean="0"/>
              <a:t>Clearly, some of the flexibility and power of threads is lost if the one blocked thread blocks an entire process.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05E8-DC43-443C-A55F-32D07AA7A11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The results are obtained in sequence, </a:t>
            </a:r>
          </a:p>
          <a:p>
            <a:pPr lvl="1"/>
            <a:r>
              <a:rPr lang="en-NZ" smtClean="0"/>
              <a:t>so that the program has to wait for a response from each server in turn.</a:t>
            </a:r>
          </a:p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7100F-E5CF-44DB-83A8-1212AB39F85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Rewriting the program to use a separate thread for each RPC results in a substantial speedup. </a:t>
            </a:r>
          </a:p>
          <a:p>
            <a:endParaRPr lang="en-NZ" smtClean="0"/>
          </a:p>
          <a:p>
            <a:r>
              <a:rPr lang="en-NZ" smtClean="0"/>
              <a:t>Note that if this program operates on a uniprocessor, the requests must be generated sequentially and the results processed in sequence; </a:t>
            </a:r>
          </a:p>
          <a:p>
            <a:pPr lvl="1"/>
            <a:r>
              <a:rPr lang="en-NZ" smtClean="0"/>
              <a:t>however, the program waits concurrently for the two replies.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E6062-1605-4838-BD3D-BC4426B1623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98E2E-45D1-4A42-AFA3-245D84E4F71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On a uniprocessor, multiprogramming enables the interleaving of multiple threads within multiple processes.</a:t>
            </a:r>
          </a:p>
          <a:p>
            <a:endParaRPr lang="en-NZ" smtClean="0"/>
          </a:p>
          <a:p>
            <a:r>
              <a:rPr lang="en-NZ" smtClean="0"/>
              <a:t>In the example, </a:t>
            </a:r>
          </a:p>
          <a:p>
            <a:pPr lvl="1"/>
            <a:r>
              <a:rPr lang="en-NZ" smtClean="0"/>
              <a:t>- three threads in two processes are interleaved on the processor. </a:t>
            </a:r>
          </a:p>
          <a:p>
            <a:pPr lvl="1"/>
            <a:r>
              <a:rPr lang="en-NZ" smtClean="0"/>
              <a:t>- Execution passes from one thread to another either when the currently running thread is blocked or its time slice is exhausted.</a:t>
            </a:r>
          </a:p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9CBFF-F62E-4445-8788-213599264F84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E494E-30A1-449B-BC39-BE5F87B38E24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The kernel maintains context information for the process as a whole and for individual threads within the process.</a:t>
            </a:r>
          </a:p>
          <a:p>
            <a:endParaRPr lang="en-NZ" smtClean="0"/>
          </a:p>
          <a:p>
            <a:r>
              <a:rPr lang="en-NZ" smtClean="0"/>
              <a:t>Scheduling by the kernel is done on a thread basis. </a:t>
            </a:r>
          </a:p>
          <a:p>
            <a:pPr lvl="1"/>
            <a:r>
              <a:rPr lang="en-NZ" smtClean="0"/>
              <a:t>-</a:t>
            </a: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37F65-4CD3-4192-8695-EC2823E7F22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In a combined approach, multiple threads within the same application can run in parallel on multiple processors, </a:t>
            </a:r>
          </a:p>
          <a:p>
            <a:pPr lvl="1"/>
            <a:r>
              <a:rPr lang="en-NZ" smtClean="0"/>
              <a:t>and a blocking system call need not block the entire process. </a:t>
            </a:r>
          </a:p>
          <a:p>
            <a:endParaRPr lang="en-NZ" smtClean="0"/>
          </a:p>
          <a:p>
            <a:r>
              <a:rPr lang="en-NZ" smtClean="0"/>
              <a:t>If properly designed, this approach should combine the advantages of the pure ULT and KLT approaches while minimizing the disadvantages.</a:t>
            </a: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67775-8182-4F93-BF24-FB4F823608E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The concepts of resource allocation and dispatching unit have traditionally been embodied in the single concept of the process; that is, as a 1 : 1 relationship between threads and processes. </a:t>
            </a:r>
          </a:p>
          <a:p>
            <a:endParaRPr lang="en-NZ" smtClean="0"/>
          </a:p>
          <a:p>
            <a:r>
              <a:rPr lang="en-NZ" smtClean="0"/>
              <a:t>There has been much interest in providing for multiple threads within a single process, which is a many-to-one relationship</a:t>
            </a:r>
          </a:p>
          <a:p>
            <a:r>
              <a:rPr lang="en-NZ" smtClean="0"/>
              <a:t>.</a:t>
            </a:r>
          </a:p>
          <a:p>
            <a:r>
              <a:rPr lang="en-NZ" smtClean="0"/>
              <a:t>However, as the table shows, the other two combinations have also been investigated, namely, </a:t>
            </a:r>
          </a:p>
          <a:p>
            <a:pPr lvl="1">
              <a:buFontTx/>
              <a:buChar char="•"/>
            </a:pPr>
            <a:r>
              <a:rPr lang="en-NZ" smtClean="0"/>
              <a:t>a many-to-many relationship and </a:t>
            </a:r>
          </a:p>
          <a:p>
            <a:pPr lvl="1">
              <a:buFontTx/>
              <a:buChar char="•"/>
            </a:pPr>
            <a:r>
              <a:rPr lang="en-NZ" smtClean="0"/>
              <a:t>a one-to-many relationship.</a:t>
            </a: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82B2E-9003-45B5-84C2-C4923595B18D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E508B-CCA1-4113-8D4A-1D9FE3C76F47}" type="slidenum">
              <a:rPr lang="en-US"/>
              <a:pPr/>
              <a:t>45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5A1A2-F6F4-4CCC-A3E4-5B6B76381C82}" type="slidenum">
              <a:rPr lang="en-US"/>
              <a:pPr/>
              <a:t>51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163FE-CE10-411F-84EA-E1B5F9A0F384}" type="slidenum">
              <a:rPr lang="en-US"/>
              <a:pPr/>
              <a:t>54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0D2DF-59CB-4B03-9D5B-B716558FD047}" type="slidenum">
              <a:rPr lang="en-US"/>
              <a:pPr/>
              <a:t>56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Multithreading refers to the ability of an OS to support multiple, concurrent paths of execution within a single  process.</a:t>
            </a:r>
          </a:p>
          <a:p>
            <a:endParaRPr lang="en-NZ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D8537-4394-4737-BED5-F452B85B142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31008-A3A4-4EAE-8612-05A6A12607BC}" type="slidenum">
              <a:rPr lang="en-US"/>
              <a:pPr/>
              <a:t>57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BF375-411E-4B2B-BC86-59E8D9A66A4F}" type="slidenum">
              <a:rPr lang="en-US"/>
              <a:pPr/>
              <a:t>63</a:t>
            </a:fld>
            <a:endParaRPr lang="en-US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1" charset="0"/>
              <a:ea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b="1" dirty="0" smtClean="0"/>
              <a:t>Animated Slide</a:t>
            </a:r>
          </a:p>
          <a:p>
            <a:pPr>
              <a:defRPr/>
            </a:pPr>
            <a:r>
              <a:rPr lang="en-NZ" b="1" dirty="0" smtClean="0"/>
              <a:t>Onload</a:t>
            </a:r>
            <a:r>
              <a:rPr lang="en-NZ" dirty="0" smtClean="0"/>
              <a:t> Enlarges top-left to discuss DOS</a:t>
            </a:r>
          </a:p>
          <a:p>
            <a:pPr>
              <a:defRPr/>
            </a:pPr>
            <a:r>
              <a:rPr lang="en-NZ" b="1" dirty="0" smtClean="0"/>
              <a:t>Click1:</a:t>
            </a:r>
            <a:r>
              <a:rPr lang="en-NZ" dirty="0" smtClean="0"/>
              <a:t> Enlarges bottom-left for Unix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Single Threaded approach: The traditional approach of a single thread of execution per process, in which the concept of a thread is not recognized, examples are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MS DOS (single process, single thread)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Unix  (multiple, single threaded processes)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54AC5-64D9-4CED-A522-07DD65524A4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US" b="1" smtClean="0"/>
              <a:t>Animated Slide</a:t>
            </a:r>
          </a:p>
          <a:p>
            <a:r>
              <a:rPr lang="en-US" b="1" smtClean="0"/>
              <a:t>Onload: </a:t>
            </a:r>
            <a:r>
              <a:rPr lang="en-US" smtClean="0"/>
              <a:t>Emphasis on top-right and JRE (single process, multiple thread), </a:t>
            </a:r>
          </a:p>
          <a:p>
            <a:r>
              <a:rPr lang="en-US" b="1" smtClean="0"/>
              <a:t>Click 1: </a:t>
            </a:r>
            <a:r>
              <a:rPr lang="en-US" smtClean="0"/>
              <a:t>Emphasis on multiple processes with multiple threads – this is the main topic of this chapter</a:t>
            </a:r>
          </a:p>
          <a:p>
            <a:endParaRPr lang="en-US" smtClean="0"/>
          </a:p>
          <a:p>
            <a:r>
              <a:rPr lang="en-NZ" smtClean="0"/>
              <a:t>JRE  is an example of a system of one process with multiple threads. </a:t>
            </a:r>
          </a:p>
          <a:p>
            <a:endParaRPr lang="en-NZ" smtClean="0"/>
          </a:p>
          <a:p>
            <a:r>
              <a:rPr lang="en-NZ" smtClean="0"/>
              <a:t>Of main interest in this chapter is the use of multiple processes, each of which support multiple threads.</a:t>
            </a:r>
          </a:p>
          <a:p>
            <a:pPr lvl="1"/>
            <a:r>
              <a:rPr lang="en-NZ" smtClean="0"/>
              <a:t>Examples include:</a:t>
            </a:r>
          </a:p>
          <a:p>
            <a:pPr lvl="2">
              <a:buFontTx/>
              <a:buChar char="•"/>
            </a:pPr>
            <a:r>
              <a:rPr lang="en-NZ" smtClean="0"/>
              <a:t> Windows, </a:t>
            </a:r>
          </a:p>
          <a:p>
            <a:pPr lvl="2">
              <a:buFontTx/>
              <a:buChar char="•"/>
            </a:pPr>
            <a:r>
              <a:rPr lang="en-NZ" smtClean="0"/>
              <a:t>Solaris, </a:t>
            </a:r>
          </a:p>
          <a:p>
            <a:pPr lvl="2">
              <a:buFontTx/>
              <a:buChar char="•"/>
            </a:pPr>
            <a:r>
              <a:rPr lang="en-NZ" smtClean="0"/>
              <a:t>and many modern versions of UNIX. 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6CEB4-42BD-4D7F-9DD0-7B53830EAE3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In a multithreaded environment, a process is defined as the unit of resource allocation and a unit of protection.</a:t>
            </a: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EAF26-5954-437C-92F7-25B9825EA09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Within a process, there may be one or more threads, each with the following:</a:t>
            </a:r>
          </a:p>
          <a:p>
            <a:r>
              <a:rPr lang="en-NZ" smtClean="0"/>
              <a:t>• A thread execution state (Running, Ready, etc.).</a:t>
            </a:r>
          </a:p>
          <a:p>
            <a:r>
              <a:rPr lang="en-NZ" smtClean="0"/>
              <a:t>• A saved thread context when not running; </a:t>
            </a:r>
          </a:p>
          <a:p>
            <a:endParaRPr lang="en-NZ" smtClean="0"/>
          </a:p>
          <a:p>
            <a:r>
              <a:rPr lang="en-NZ" smtClean="0"/>
              <a:t>one way to view a thread is as an independent program counter operating within a process.</a:t>
            </a: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8EFA0-6038-4315-8009-7316F942B1E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NZ" dirty="0" smtClean="0"/>
              <a:t>Distinction between threads and processes from the point of view of process management. 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In a single-threaded process model, the representation of a process includes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its process control block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user address space,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user and kernel stacks to manage the call/return behaviour of the execution of the process.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While the process is running, it controls the processor registers. The contents of these registers are saved when the process is not running. 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b="1" dirty="0" smtClean="0"/>
              <a:t>In a multithreaded environment,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b="1" dirty="0" smtClean="0"/>
              <a:t> </a:t>
            </a:r>
            <a:r>
              <a:rPr lang="en-NZ" dirty="0" smtClean="0"/>
              <a:t>there is still a single process control block and user address space associated with the process,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</a:t>
            </a:r>
            <a:r>
              <a:rPr lang="en-NZ" b="1" dirty="0" smtClean="0"/>
              <a:t>but</a:t>
            </a:r>
            <a:r>
              <a:rPr lang="en-NZ" dirty="0" smtClean="0"/>
              <a:t> separate stacks for each thread,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as well as a separate control block for each thread containing register values, priority, and other thread-related state information.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b="1" dirty="0" smtClean="0"/>
              <a:t>Thus</a:t>
            </a:r>
            <a:r>
              <a:rPr lang="en-NZ" dirty="0" smtClean="0"/>
              <a:t>, all of the threads of a process share the state and resources of that process. 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They reside in the same address space and have access to the same data.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When one thread alters an item of data in memory, other threads see the results if and when they access that item.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If one thread opens a file with read privileges, other threads in the same process can also read from that file.</a:t>
            </a: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78EF1-94BD-4F85-8307-7699D8019EC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anchor="t"/>
          <a:lstStyle/>
          <a:p>
            <a:r>
              <a:rPr lang="en-NZ" smtClean="0"/>
              <a:t>If there is an application or function that should be implemented as a set of related units of execution, </a:t>
            </a:r>
          </a:p>
          <a:p>
            <a:pPr lvl="1"/>
            <a:r>
              <a:rPr lang="en-NZ" smtClean="0"/>
              <a:t>it is far more efficient to do so as a collection of threads -  rather than a collection of separate processes.</a:t>
            </a: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3701D-35CD-487F-8A11-30BE9B27A9E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99330" name="Clip" r:id="rId3" imgW="0" imgH="0" progId="">
              <p:embed/>
            </p:oleObj>
          </a:graphicData>
        </a:graphic>
      </p:graphicFrame>
      <p:pic>
        <p:nvPicPr>
          <p:cNvPr id="5" name="Picture 7" descr="Slide_iconblue_p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8" descr="BD2133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4.</a:t>
            </a:r>
            <a:fld id="{6463CF24-4F26-4EBF-BD18-2C0E5881D45A}" type="slidenum">
              <a:rPr lang="en-US" sz="1000" b="1">
                <a:solidFill>
                  <a:srgbClr val="99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993300"/>
              </a:solidFill>
            </a:endParaRP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1317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/>
            <a:ahLst/>
            <a:cxnLst>
              <a:cxn ang="0">
                <a:pos x="20" y="4"/>
              </a:cxn>
              <a:cxn ang="0">
                <a:pos x="0" y="0"/>
              </a:cxn>
              <a:cxn ang="0">
                <a:pos x="16" y="0"/>
              </a:cxn>
              <a:cxn ang="0">
                <a:pos x="20" y="4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18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0" y="0"/>
              </a:cxn>
              <a:cxn ang="0">
                <a:pos x="12" y="0"/>
              </a:cxn>
              <a:cxn ang="0">
                <a:pos x="12" y="4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19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/>
            <a:ahLst/>
            <a:cxnLst>
              <a:cxn ang="0">
                <a:pos x="7" y="12"/>
              </a:cxn>
              <a:cxn ang="0">
                <a:pos x="0" y="10"/>
              </a:cxn>
              <a:cxn ang="0">
                <a:pos x="12" y="0"/>
              </a:cxn>
              <a:cxn ang="0">
                <a:pos x="7" y="12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Silberschatz, Galvin and Gagne ©2005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0" y="6613525"/>
            <a:ext cx="3432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</a:rPr>
              <a:t>th</a:t>
            </a:r>
            <a:r>
              <a:rPr lang="en-US" sz="1000" b="1">
                <a:solidFill>
                  <a:srgbClr val="993300"/>
                </a:solidFill>
              </a:rPr>
              <a:t> edition, Jan 23, 2005</a:t>
            </a:r>
          </a:p>
        </p:txBody>
      </p:sp>
      <p:sp>
        <p:nvSpPr>
          <p:cNvPr id="141322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0"/>
              </a:cxn>
              <a:cxn ang="0">
                <a:pos x="7" y="0"/>
              </a:cxn>
              <a:cxn ang="0">
                <a:pos x="13" y="0"/>
              </a:cxn>
            </a:cxnLst>
            <a:rect l="0" t="0" r="r" b="b"/>
            <a:pathLst>
              <a:path w="13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3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0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0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5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2" y="0"/>
              </a:cxn>
              <a:cxn ang="0">
                <a:pos x="18" y="0"/>
              </a:cxn>
              <a:cxn ang="0">
                <a:pos x="0" y="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6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" y="0"/>
              </a:cxn>
              <a:cxn ang="0">
                <a:pos x="3" y="13"/>
              </a:cxn>
              <a:cxn ang="0">
                <a:pos x="0" y="16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7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/>
            <a:ahLst/>
            <a:cxnLst>
              <a:cxn ang="0">
                <a:pos x="8" y="20"/>
              </a:cxn>
              <a:cxn ang="0">
                <a:pos x="0" y="0"/>
              </a:cxn>
              <a:cxn ang="0">
                <a:pos x="11" y="16"/>
              </a:cxn>
              <a:cxn ang="0">
                <a:pos x="8" y="20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8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7" y="0"/>
              </a:cxn>
              <a:cxn ang="0">
                <a:pos x="7" y="7"/>
              </a:cxn>
              <a:cxn ang="0">
                <a:pos x="0" y="14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29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5" y="0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330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9" y="0"/>
              </a:cxn>
              <a:cxn ang="0">
                <a:pos x="6" y="17"/>
              </a:cxn>
              <a:cxn ang="0">
                <a:pos x="0" y="24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091" name="Picture 19" descr="Slide_iconblue_pc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Slide_iconvertica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One view…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smtClean="0"/>
          </a:p>
          <a:p>
            <a:r>
              <a:rPr lang="en-NZ" i="1" smtClean="0"/>
              <a:t>One way to view a thread is as an independent program counter operating </a:t>
            </a:r>
            <a:r>
              <a:rPr lang="en-NZ" b="1" i="1" u="sng" smtClean="0"/>
              <a:t>within </a:t>
            </a:r>
            <a:r>
              <a:rPr lang="en-NZ" i="1" smtClean="0"/>
              <a:t>a process.</a:t>
            </a:r>
          </a:p>
          <a:p>
            <a:endParaRPr lang="en-US" i="1" smtClean="0"/>
          </a:p>
          <a:p>
            <a:endParaRPr lang="en-NZ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Threads vs. processes </a:t>
            </a:r>
            <a:endParaRPr lang="en-US" smtClean="0"/>
          </a:p>
        </p:txBody>
      </p:sp>
      <p:pic>
        <p:nvPicPr>
          <p:cNvPr id="24579" name="Content Placeholder 3" descr="Fig04_02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228725"/>
            <a:ext cx="7439025" cy="51720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Benefits of Threads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Takes less time to create a new thread than a process</a:t>
            </a:r>
          </a:p>
          <a:p>
            <a:r>
              <a:rPr lang="en-US" smtClean="0"/>
              <a:t>Less time to terminate a thread than a process</a:t>
            </a:r>
          </a:p>
          <a:p>
            <a:r>
              <a:rPr lang="en-US" smtClean="0"/>
              <a:t>Switching between two threads takes less time that switching processes</a:t>
            </a:r>
          </a:p>
          <a:p>
            <a:r>
              <a:rPr lang="en-NZ" smtClean="0"/>
              <a:t>Threads can communicate with each other </a:t>
            </a:r>
          </a:p>
          <a:p>
            <a:pPr lvl="1"/>
            <a:r>
              <a:rPr lang="en-NZ" smtClean="0"/>
              <a:t>without invoking the kernel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2542" y="458391"/>
            <a:ext cx="6951133" cy="313134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9149"/>
            <a:ext cx="8391832" cy="5501148"/>
          </a:xfrm>
        </p:spPr>
        <p:txBody>
          <a:bodyPr/>
          <a:lstStyle/>
          <a:p>
            <a:r>
              <a:rPr lang="en-US" sz="2400" b="1" dirty="0" smtClean="0">
                <a:ea typeface="ＭＳ Ｐゴシック" pitchFamily="-1" charset="-128"/>
              </a:rPr>
              <a:t>Responsiveness – </a:t>
            </a:r>
            <a:r>
              <a:rPr lang="en-US" sz="2400" dirty="0" smtClean="0">
                <a:ea typeface="ＭＳ Ｐゴシック" pitchFamily="-1" charset="-128"/>
              </a:rPr>
              <a:t>may allow continued execution if part of process is blocked, especially important for user interfaces</a:t>
            </a:r>
            <a:br>
              <a:rPr lang="en-US" sz="2400" dirty="0" smtClean="0">
                <a:ea typeface="ＭＳ Ｐゴシック" pitchFamily="-1" charset="-128"/>
              </a:rPr>
            </a:br>
            <a:endParaRPr lang="en-US" sz="2400" dirty="0" smtClean="0">
              <a:ea typeface="ＭＳ Ｐゴシック" pitchFamily="-1" charset="-128"/>
            </a:endParaRPr>
          </a:p>
          <a:p>
            <a:r>
              <a:rPr lang="en-US" sz="2400" b="1" dirty="0" smtClean="0">
                <a:ea typeface="ＭＳ Ｐゴシック" pitchFamily="-1" charset="-128"/>
              </a:rPr>
              <a:t>Resource Sharing – </a:t>
            </a:r>
            <a:r>
              <a:rPr lang="en-US" sz="2400" dirty="0" smtClean="0">
                <a:ea typeface="ＭＳ Ｐゴシック" pitchFamily="-1" charset="-128"/>
              </a:rPr>
              <a:t>threads share resources of process, easier than shared memory or message passing</a:t>
            </a:r>
            <a:br>
              <a:rPr lang="en-US" sz="2400" dirty="0" smtClean="0">
                <a:ea typeface="ＭＳ Ｐゴシック" pitchFamily="-1" charset="-128"/>
              </a:rPr>
            </a:br>
            <a:endParaRPr lang="en-US" sz="2400" dirty="0" smtClean="0">
              <a:ea typeface="ＭＳ Ｐゴシック" pitchFamily="-1" charset="-128"/>
            </a:endParaRPr>
          </a:p>
          <a:p>
            <a:r>
              <a:rPr lang="en-US" sz="2400" b="1" dirty="0" smtClean="0">
                <a:ea typeface="ＭＳ Ｐゴシック" pitchFamily="-1" charset="-128"/>
              </a:rPr>
              <a:t>Economy – </a:t>
            </a:r>
            <a:r>
              <a:rPr lang="en-US" sz="2400" dirty="0" smtClean="0">
                <a:ea typeface="ＭＳ Ｐゴシック" pitchFamily="-1" charset="-128"/>
              </a:rPr>
              <a:t>cheaper than process creation, thread switching lower overhead than context switching</a:t>
            </a:r>
            <a:br>
              <a:rPr lang="en-US" sz="2400" dirty="0" smtClean="0">
                <a:ea typeface="ＭＳ Ｐゴシック" pitchFamily="-1" charset="-128"/>
              </a:rPr>
            </a:br>
            <a:endParaRPr lang="en-US" sz="2400" dirty="0" smtClean="0">
              <a:ea typeface="ＭＳ Ｐゴシック" pitchFamily="-1" charset="-128"/>
            </a:endParaRPr>
          </a:p>
          <a:p>
            <a:r>
              <a:rPr lang="en-US" sz="2400" b="1" dirty="0" smtClean="0">
                <a:ea typeface="ＭＳ Ｐゴシック" pitchFamily="-1" charset="-128"/>
              </a:rPr>
              <a:t>Scalability – </a:t>
            </a:r>
            <a:r>
              <a:rPr lang="en-US" sz="2400" dirty="0" smtClean="0">
                <a:ea typeface="ＭＳ Ｐゴシック" pitchFamily="-1" charset="-128"/>
              </a:rPr>
              <a:t>process can take advantage of multiprocessor architectures</a:t>
            </a:r>
            <a:br>
              <a:rPr lang="en-US" sz="2400" dirty="0" smtClean="0">
                <a:ea typeface="ＭＳ Ｐゴシック" pitchFamily="-1" charset="-128"/>
              </a:rPr>
            </a:br>
            <a:endParaRPr lang="en-US" sz="2400" dirty="0" smtClean="0">
              <a:ea typeface="ＭＳ Ｐゴシック" pitchFamily="-1" charset="-128"/>
            </a:endParaRPr>
          </a:p>
          <a:p>
            <a:endParaRPr lang="en-US" sz="2400" b="1" dirty="0" smtClean="0">
              <a:ea typeface="ＭＳ Ｐゴシック" pitchFamily="-1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12825" y="277416"/>
            <a:ext cx="7673975" cy="5762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12956" y="988143"/>
            <a:ext cx="8117212" cy="5869858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3366FF"/>
                </a:solidFill>
                <a:ea typeface="ＭＳ Ｐゴシック" pitchFamily="-1" charset="-128"/>
              </a:rPr>
              <a:t>Multicore</a:t>
            </a:r>
            <a:r>
              <a:rPr lang="en-US" sz="1600" dirty="0" smtClean="0">
                <a:ea typeface="ＭＳ Ｐゴシック" pitchFamily="-1" charset="-128"/>
              </a:rPr>
              <a:t> or </a:t>
            </a:r>
            <a:r>
              <a:rPr lang="en-US" sz="1600" b="1" dirty="0" smtClean="0">
                <a:solidFill>
                  <a:srgbClr val="3366FF"/>
                </a:solidFill>
                <a:ea typeface="ＭＳ Ｐゴシック" pitchFamily="-1" charset="-128"/>
              </a:rPr>
              <a:t>multiprocessor</a:t>
            </a:r>
            <a:r>
              <a:rPr lang="en-US" sz="1600" dirty="0" smtClean="0">
                <a:ea typeface="ＭＳ Ｐゴシック" pitchFamily="-1" charset="-128"/>
              </a:rPr>
              <a:t> systems putting pressure on programmers, challenges include:</a:t>
            </a:r>
          </a:p>
          <a:p>
            <a:pPr lvl="1"/>
            <a:r>
              <a:rPr lang="en-US" sz="1400" b="1" dirty="0" smtClean="0">
                <a:ea typeface="ＭＳ Ｐゴシック" pitchFamily="-1" charset="-128"/>
              </a:rPr>
              <a:t>Dividing activities</a:t>
            </a:r>
          </a:p>
          <a:p>
            <a:pPr lvl="1"/>
            <a:r>
              <a:rPr lang="en-US" sz="1400" b="1" dirty="0" smtClean="0">
                <a:ea typeface="ＭＳ Ｐゴシック" pitchFamily="-1" charset="-128"/>
              </a:rPr>
              <a:t>Balance</a:t>
            </a:r>
          </a:p>
          <a:p>
            <a:pPr lvl="1"/>
            <a:r>
              <a:rPr lang="en-US" sz="1400" b="1" dirty="0" smtClean="0">
                <a:ea typeface="ＭＳ Ｐゴシック" pitchFamily="-1" charset="-128"/>
              </a:rPr>
              <a:t>Data splitting</a:t>
            </a:r>
          </a:p>
          <a:p>
            <a:pPr lvl="1"/>
            <a:r>
              <a:rPr lang="en-US" sz="1400" b="1" dirty="0" smtClean="0">
                <a:ea typeface="ＭＳ Ｐゴシック" pitchFamily="-1" charset="-128"/>
              </a:rPr>
              <a:t>Data dependency</a:t>
            </a:r>
          </a:p>
          <a:p>
            <a:pPr lvl="1"/>
            <a:r>
              <a:rPr lang="en-US" sz="1400" b="1" dirty="0" smtClean="0">
                <a:ea typeface="ＭＳ Ｐゴシック" pitchFamily="-1" charset="-128"/>
              </a:rPr>
              <a:t>Testing and debugging</a:t>
            </a:r>
          </a:p>
          <a:p>
            <a:pPr lvl="1"/>
            <a:endParaRPr lang="en-US" sz="1400" b="1" dirty="0" smtClean="0">
              <a:ea typeface="ＭＳ Ｐゴシック" pitchFamily="-1" charset="-128"/>
            </a:endParaRPr>
          </a:p>
          <a:p>
            <a:r>
              <a:rPr lang="en-US" sz="1600" b="1" i="1" dirty="0" smtClean="0">
                <a:ea typeface="ＭＳ Ｐゴシック" pitchFamily="-1" charset="-128"/>
              </a:rPr>
              <a:t>Parallelism</a:t>
            </a:r>
            <a:r>
              <a:rPr lang="en-US" sz="1600" dirty="0" smtClean="0">
                <a:ea typeface="ＭＳ Ｐゴシック" pitchFamily="-1" charset="-128"/>
              </a:rPr>
              <a:t> implies a system can perform more than one task simultaneously</a:t>
            </a:r>
          </a:p>
          <a:p>
            <a:r>
              <a:rPr lang="en-US" sz="1600" b="1" i="1" dirty="0" smtClean="0">
                <a:ea typeface="ＭＳ Ｐゴシック" pitchFamily="-1" charset="-128"/>
              </a:rPr>
              <a:t>Concurrency</a:t>
            </a:r>
            <a:r>
              <a:rPr lang="en-US" sz="1600" dirty="0" smtClean="0">
                <a:ea typeface="ＭＳ Ｐゴシック" pitchFamily="-1" charset="-128"/>
              </a:rPr>
              <a:t> supports more than one task making progress</a:t>
            </a:r>
          </a:p>
          <a:p>
            <a:pPr lvl="1"/>
            <a:r>
              <a:rPr lang="en-US" sz="1400" dirty="0" smtClean="0">
                <a:ea typeface="ＭＳ Ｐゴシック" pitchFamily="-1" charset="-128"/>
              </a:rPr>
              <a:t>Single processor / core, scheduler providing concurrency</a:t>
            </a:r>
          </a:p>
          <a:p>
            <a:r>
              <a:rPr lang="en-US" sz="1600" dirty="0" smtClean="0">
                <a:ea typeface="ＭＳ Ｐゴシック" pitchFamily="-1" charset="-128"/>
              </a:rPr>
              <a:t>Types of parallelism </a:t>
            </a:r>
          </a:p>
          <a:p>
            <a:pPr lvl="1"/>
            <a:r>
              <a:rPr lang="en-US" sz="1400" b="1" dirty="0" smtClean="0">
                <a:solidFill>
                  <a:srgbClr val="3366FF"/>
                </a:solidFill>
                <a:ea typeface="ＭＳ Ｐゴシック" pitchFamily="-1" charset="-128"/>
              </a:rPr>
              <a:t>Data parallelism</a:t>
            </a:r>
            <a:r>
              <a:rPr lang="en-US" sz="1400" dirty="0" smtClean="0">
                <a:ea typeface="ＭＳ Ｐゴシック" pitchFamily="-1" charset="-128"/>
              </a:rPr>
              <a:t> – distributes subsets of the same data across multiple cores, same operation on each</a:t>
            </a:r>
            <a:endParaRPr lang="en-US" sz="1400" b="1" dirty="0" smtClean="0">
              <a:solidFill>
                <a:srgbClr val="3366FF"/>
              </a:solidFill>
              <a:ea typeface="ＭＳ Ｐゴシック" pitchFamily="-1" charset="-128"/>
            </a:endParaRPr>
          </a:p>
          <a:p>
            <a:pPr lvl="1"/>
            <a:r>
              <a:rPr lang="en-US" sz="1400" b="1" dirty="0" smtClean="0">
                <a:solidFill>
                  <a:srgbClr val="3366FF"/>
                </a:solidFill>
                <a:ea typeface="ＭＳ Ｐゴシック" pitchFamily="-1" charset="-128"/>
              </a:rPr>
              <a:t>Task parallelism </a:t>
            </a:r>
            <a:r>
              <a:rPr lang="en-US" sz="1400" dirty="0" smtClean="0">
                <a:ea typeface="ＭＳ Ｐゴシック" pitchFamily="-1" charset="-128"/>
              </a:rPr>
              <a:t>– distributing threads across cores, each thread performing unique operation</a:t>
            </a:r>
          </a:p>
          <a:p>
            <a:pPr lvl="1">
              <a:buFont typeface="Monotype Sorts" pitchFamily="-1" charset="2"/>
              <a:buNone/>
            </a:pPr>
            <a:endParaRPr lang="en-US" sz="1400" dirty="0" smtClean="0">
              <a:ea typeface="ＭＳ Ｐゴシック" pitchFamily="-1" charset="-128"/>
            </a:endParaRPr>
          </a:p>
          <a:p>
            <a:r>
              <a:rPr lang="en-US" sz="1600" dirty="0" smtClean="0">
                <a:ea typeface="ＭＳ Ｐゴシック" pitchFamily="-1" charset="-128"/>
              </a:rPr>
              <a:t>As # of threads grows, so does architectural support for threading</a:t>
            </a:r>
          </a:p>
          <a:p>
            <a:pPr lvl="1"/>
            <a:r>
              <a:rPr lang="en-US" sz="1400" dirty="0" smtClean="0">
                <a:ea typeface="ＭＳ Ｐゴシック" pitchFamily="-1" charset="-128"/>
              </a:rPr>
              <a:t>CPUs have cores as well as </a:t>
            </a:r>
            <a:r>
              <a:rPr lang="en-US" sz="1400" b="1" i="1" dirty="0" smtClean="0">
                <a:ea typeface="ＭＳ Ｐゴシック" pitchFamily="-1" charset="-128"/>
              </a:rPr>
              <a:t>hardware threads</a:t>
            </a:r>
          </a:p>
          <a:p>
            <a:pPr lvl="1"/>
            <a:r>
              <a:rPr lang="en-US" sz="1400" dirty="0" smtClean="0">
                <a:ea typeface="ＭＳ Ｐゴシック" pitchFamily="-1" charset="-128"/>
              </a:rPr>
              <a:t>Consider Oracle SPARC T4 with 8 cores, and 8 hardware threads per core</a:t>
            </a:r>
          </a:p>
          <a:p>
            <a:pPr lvl="1"/>
            <a:endParaRPr lang="en-US" sz="1400" dirty="0" smtClean="0">
              <a:ea typeface="ＭＳ Ｐゴシック" pitchFamily="-1" charset="-128"/>
            </a:endParaRPr>
          </a:p>
          <a:p>
            <a:pPr lvl="1">
              <a:buFont typeface="Monotype Sorts" pitchFamily="-1" charset="2"/>
              <a:buNone/>
            </a:pPr>
            <a:endParaRPr lang="en-US" sz="1400" dirty="0" smtClean="0">
              <a:ea typeface="ＭＳ Ｐゴシック" pitchFamily="-1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76275" y="296466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-1" charset="-128"/>
              </a:rPr>
              <a:t>Concurrency vs. Parallelism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/>
        </p:nvSpPr>
        <p:spPr bwMode="auto">
          <a:xfrm>
            <a:off x="457200" y="1163241"/>
            <a:ext cx="8229600" cy="453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r>
              <a:rPr kumimoji="1" lang="en-US" b="1" dirty="0">
                <a:latin typeface="Helvetica" pitchFamily="-1" charset="0"/>
              </a:rPr>
              <a:t>Concurrent execution on single-core system:</a:t>
            </a: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endParaRPr kumimoji="1" lang="en-US" b="1" dirty="0">
              <a:latin typeface="Helvetica" pitchFamily="-1" charset="0"/>
            </a:endParaRP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endParaRPr kumimoji="1" lang="en-US" b="1" dirty="0">
              <a:latin typeface="Helvetica" pitchFamily="-1" charset="0"/>
            </a:endParaRP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endParaRPr kumimoji="1" lang="en-US" b="1" dirty="0">
              <a:latin typeface="Helvetica" pitchFamily="-1" charset="0"/>
            </a:endParaRP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endParaRPr kumimoji="1" lang="en-US" b="1" dirty="0">
              <a:latin typeface="Helvetica" pitchFamily="-1" charset="0"/>
            </a:endParaRP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endParaRPr kumimoji="1" lang="en-US" b="1" dirty="0">
              <a:latin typeface="Helvetica" pitchFamily="-1" charset="0"/>
            </a:endParaRP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endParaRPr kumimoji="1" lang="en-US" b="1" dirty="0">
              <a:latin typeface="Helvetica" pitchFamily="-1" charset="0"/>
            </a:endParaRP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r>
              <a:rPr kumimoji="1" lang="en-US" b="1" dirty="0">
                <a:latin typeface="Helvetica" pitchFamily="-1" charset="0"/>
              </a:rPr>
              <a:t>Parallelism on a multi-core system:</a:t>
            </a:r>
          </a:p>
          <a:p>
            <a:pPr marL="342265" indent="-342265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1" charset="2"/>
              <a:buChar char="n"/>
            </a:pPr>
            <a:endParaRPr kumimoji="1" lang="en-US" b="1" dirty="0">
              <a:latin typeface="Helvetica" pitchFamily="-1" charset="0"/>
            </a:endParaRPr>
          </a:p>
        </p:txBody>
      </p:sp>
      <p:pic>
        <p:nvPicPr>
          <p:cNvPr id="28676" name="Picture 1" descr="4_03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783" y="1800225"/>
            <a:ext cx="7899400" cy="98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 descr="4_04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0084" y="3712369"/>
            <a:ext cx="6849533" cy="26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Amdahl’s Law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227" y="914400"/>
            <a:ext cx="8657302" cy="5943600"/>
          </a:xfrm>
        </p:spPr>
        <p:txBody>
          <a:bodyPr/>
          <a:lstStyle/>
          <a:p>
            <a:r>
              <a:rPr lang="en-US" sz="1800" dirty="0" smtClean="0">
                <a:ea typeface="ＭＳ Ｐゴシック" pitchFamily="-1" charset="-128"/>
              </a:rPr>
              <a:t>Identifies performance gains from adding additional cores to an application that has both serial and parallel components</a:t>
            </a:r>
          </a:p>
          <a:p>
            <a:r>
              <a:rPr lang="en-US" sz="1800" i="1" dirty="0" smtClean="0">
                <a:ea typeface="ＭＳ Ｐゴシック" pitchFamily="-1" charset="-128"/>
              </a:rPr>
              <a:t>S</a:t>
            </a:r>
            <a:r>
              <a:rPr lang="en-US" sz="1800" dirty="0" smtClean="0">
                <a:ea typeface="ＭＳ Ｐゴシック" pitchFamily="-1" charset="-128"/>
              </a:rPr>
              <a:t> is serial portion</a:t>
            </a:r>
          </a:p>
          <a:p>
            <a:r>
              <a:rPr lang="en-US" sz="1800" i="1" dirty="0" smtClean="0">
                <a:ea typeface="ＭＳ Ｐゴシック" pitchFamily="-1" charset="-128"/>
              </a:rPr>
              <a:t>N</a:t>
            </a:r>
            <a:r>
              <a:rPr lang="en-US" sz="1800" dirty="0" smtClean="0">
                <a:ea typeface="ＭＳ Ｐゴシック" pitchFamily="-1" charset="-128"/>
              </a:rPr>
              <a:t> processing cores</a:t>
            </a:r>
          </a:p>
          <a:p>
            <a:endParaRPr lang="en-US" sz="1800" dirty="0" smtClean="0">
              <a:ea typeface="ＭＳ Ｐゴシック" pitchFamily="-1" charset="-128"/>
            </a:endParaRPr>
          </a:p>
          <a:p>
            <a:endParaRPr lang="en-US" sz="1800" dirty="0" smtClean="0">
              <a:ea typeface="ＭＳ Ｐゴシック" pitchFamily="-1" charset="-128"/>
            </a:endParaRPr>
          </a:p>
          <a:p>
            <a:endParaRPr lang="en-US" sz="1800" dirty="0" smtClean="0">
              <a:ea typeface="ＭＳ Ｐゴシック" pitchFamily="-1" charset="-128"/>
            </a:endParaRPr>
          </a:p>
          <a:p>
            <a:endParaRPr lang="en-US" sz="1800" dirty="0" smtClean="0">
              <a:ea typeface="ＭＳ Ｐゴシック" pitchFamily="-1" charset="-128"/>
            </a:endParaRPr>
          </a:p>
          <a:p>
            <a:endParaRPr lang="en-US" sz="1800" dirty="0" smtClean="0">
              <a:ea typeface="ＭＳ Ｐゴシック" pitchFamily="-1" charset="-128"/>
            </a:endParaRPr>
          </a:p>
          <a:p>
            <a:r>
              <a:rPr lang="en-US" sz="1800" dirty="0" smtClean="0">
                <a:ea typeface="ＭＳ Ｐゴシック" pitchFamily="-1" charset="-128"/>
              </a:rPr>
              <a:t>I.e. if application is 75% parallel / 25% serial, moving from 1 to 2 cores results in speedup of 1.6 times</a:t>
            </a:r>
          </a:p>
          <a:p>
            <a:r>
              <a:rPr lang="en-US" sz="1800" dirty="0" smtClean="0">
                <a:ea typeface="ＭＳ Ｐゴシック" pitchFamily="-1" charset="-128"/>
              </a:rPr>
              <a:t>As </a:t>
            </a:r>
            <a:r>
              <a:rPr lang="en-US" sz="1800" i="1" dirty="0" smtClean="0">
                <a:ea typeface="ＭＳ Ｐゴシック" pitchFamily="-1" charset="-128"/>
              </a:rPr>
              <a:t>N</a:t>
            </a:r>
            <a:r>
              <a:rPr lang="en-US" sz="1800" dirty="0" smtClean="0">
                <a:ea typeface="ＭＳ Ｐゴシック" pitchFamily="-1" charset="-128"/>
              </a:rPr>
              <a:t> approaches infinity, speedup approaches 1 / </a:t>
            </a:r>
            <a:r>
              <a:rPr lang="en-US" sz="1800" i="1" dirty="0" smtClean="0">
                <a:ea typeface="ＭＳ Ｐゴシック" pitchFamily="-1" charset="-128"/>
              </a:rPr>
              <a:t>S</a:t>
            </a:r>
          </a:p>
          <a:p>
            <a:pPr>
              <a:buFont typeface="Monotype Sorts" pitchFamily="-1" charset="2"/>
              <a:buNone/>
            </a:pPr>
            <a:r>
              <a:rPr lang="en-US" sz="1800" b="1" dirty="0" smtClean="0">
                <a:ea typeface="ＭＳ Ｐゴシック" pitchFamily="-1" charset="-128"/>
              </a:rPr>
              <a:t/>
            </a:r>
            <a:br>
              <a:rPr lang="en-US" sz="1800" b="1" dirty="0" smtClean="0">
                <a:ea typeface="ＭＳ Ｐゴシック" pitchFamily="-1" charset="-128"/>
              </a:rPr>
            </a:br>
            <a:r>
              <a:rPr lang="en-US" sz="1800" b="1" dirty="0" smtClean="0">
                <a:ea typeface="ＭＳ Ｐゴシック" pitchFamily="-1" charset="-128"/>
              </a:rPr>
              <a:t>Serial portion of an application has disproportionate  effect on performance gained by adding additional cores</a:t>
            </a:r>
          </a:p>
          <a:p>
            <a:pPr>
              <a:buFont typeface="Monotype Sorts" pitchFamily="-1" charset="2"/>
              <a:buNone/>
            </a:pPr>
            <a:endParaRPr lang="en-US" sz="1800" b="1" dirty="0" smtClean="0">
              <a:ea typeface="ＭＳ Ｐゴシック" pitchFamily="-1" charset="-128"/>
            </a:endParaRPr>
          </a:p>
          <a:p>
            <a:r>
              <a:rPr lang="en-US" sz="1800" dirty="0" smtClean="0">
                <a:ea typeface="ＭＳ Ｐゴシック" pitchFamily="-1" charset="-128"/>
              </a:rPr>
              <a:t>But does the law take into account contemporary </a:t>
            </a:r>
            <a:r>
              <a:rPr lang="en-US" sz="1800" dirty="0" err="1" smtClean="0">
                <a:ea typeface="ＭＳ Ｐゴシック" pitchFamily="-1" charset="-128"/>
              </a:rPr>
              <a:t>multicore</a:t>
            </a:r>
            <a:r>
              <a:rPr lang="en-US" sz="1800" dirty="0" smtClean="0">
                <a:ea typeface="ＭＳ Ｐゴシック" pitchFamily="-1" charset="-128"/>
              </a:rPr>
              <a:t> systems?</a:t>
            </a:r>
          </a:p>
        </p:txBody>
      </p:sp>
      <p:pic>
        <p:nvPicPr>
          <p:cNvPr id="32772" name="Picture 1" descr="Screen Shot 2012-12-04 at 7.54.07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0926" y="2647067"/>
            <a:ext cx="2430991" cy="9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85825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Multithreaded Server Architecture</a:t>
            </a:r>
          </a:p>
        </p:txBody>
      </p:sp>
      <p:pic>
        <p:nvPicPr>
          <p:cNvPr id="22531" name="Picture 1" descr="4_02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0609" y="1989535"/>
            <a:ext cx="63976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Threads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Several actions that affect all of the threads in a process </a:t>
            </a:r>
          </a:p>
          <a:p>
            <a:pPr lvl="1"/>
            <a:r>
              <a:rPr lang="en-NZ" smtClean="0"/>
              <a:t>The OS must manage these at the process level. </a:t>
            </a:r>
          </a:p>
          <a:p>
            <a:r>
              <a:rPr lang="en-NZ" smtClean="0"/>
              <a:t>Examples:</a:t>
            </a:r>
          </a:p>
          <a:p>
            <a:pPr lvl="1"/>
            <a:r>
              <a:rPr lang="en-US" smtClean="0"/>
              <a:t>Suspending a process involves suspending all threads of the process </a:t>
            </a:r>
          </a:p>
          <a:p>
            <a:pPr lvl="1"/>
            <a:r>
              <a:rPr lang="en-US" smtClean="0"/>
              <a:t>Termination of a process, terminates all threads within the process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10842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Activities similar </a:t>
            </a:r>
            <a:br>
              <a:rPr lang="en-US" dirty="0" smtClean="0"/>
            </a:br>
            <a:r>
              <a:rPr lang="en-US" dirty="0" smtClean="0"/>
              <a:t>to Processes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Threads have execution states and may synchronize with one another.</a:t>
            </a:r>
          </a:p>
          <a:p>
            <a:pPr lvl="1"/>
            <a:r>
              <a:rPr lang="en-NZ" smtClean="0"/>
              <a:t>Similar to processes</a:t>
            </a:r>
          </a:p>
          <a:p>
            <a:r>
              <a:rPr lang="en-NZ" smtClean="0"/>
              <a:t>We look at these two aspects of thread functionality in turn.</a:t>
            </a:r>
          </a:p>
          <a:p>
            <a:pPr lvl="1"/>
            <a:r>
              <a:rPr lang="en-NZ" smtClean="0"/>
              <a:t>States </a:t>
            </a:r>
          </a:p>
          <a:p>
            <a:pPr lvl="1"/>
            <a:r>
              <a:rPr lang="en-NZ" smtClean="0"/>
              <a:t>Synchronisation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Threads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Overview</a:t>
            </a:r>
          </a:p>
          <a:p>
            <a:r>
              <a:rPr lang="en-US" sz="1800" smtClean="0"/>
              <a:t>Multithreading Models</a:t>
            </a:r>
          </a:p>
          <a:p>
            <a:r>
              <a:rPr lang="en-US" sz="1800" smtClean="0"/>
              <a:t>Threading Issues</a:t>
            </a:r>
          </a:p>
          <a:p>
            <a:r>
              <a:rPr lang="en-US" sz="1800" smtClean="0"/>
              <a:t>Pthreads</a:t>
            </a:r>
          </a:p>
          <a:p>
            <a:r>
              <a:rPr lang="en-US" sz="1800" smtClean="0"/>
              <a:t>Windows XP Threads</a:t>
            </a:r>
          </a:p>
          <a:p>
            <a:r>
              <a:rPr lang="en-US" sz="1800" smtClean="0"/>
              <a:t>Linux Threads</a:t>
            </a:r>
          </a:p>
          <a:p>
            <a:r>
              <a:rPr lang="en-US" sz="1800" smtClean="0"/>
              <a:t>Java Threads</a:t>
            </a:r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Thread Execution States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States associated with a change in thread state</a:t>
            </a:r>
          </a:p>
          <a:p>
            <a:pPr lvl="1"/>
            <a:r>
              <a:rPr lang="en-US" smtClean="0"/>
              <a:t>Spawn (another thread)</a:t>
            </a:r>
          </a:p>
          <a:p>
            <a:pPr lvl="1"/>
            <a:r>
              <a:rPr lang="en-US" smtClean="0"/>
              <a:t>Block</a:t>
            </a:r>
          </a:p>
          <a:p>
            <a:pPr lvl="2"/>
            <a:r>
              <a:rPr lang="en-US" smtClean="0"/>
              <a:t>Issue: will blocking a thread block other, or  </a:t>
            </a:r>
            <a:r>
              <a:rPr lang="en-US" i="1" smtClean="0"/>
              <a:t>all,</a:t>
            </a:r>
            <a:r>
              <a:rPr lang="en-US" smtClean="0"/>
              <a:t> threads</a:t>
            </a:r>
          </a:p>
          <a:p>
            <a:pPr lvl="1"/>
            <a:r>
              <a:rPr lang="en-US" smtClean="0"/>
              <a:t>Unblock</a:t>
            </a:r>
          </a:p>
          <a:p>
            <a:pPr lvl="1"/>
            <a:r>
              <a:rPr lang="en-US" smtClean="0"/>
              <a:t>Finish (thread)</a:t>
            </a:r>
          </a:p>
          <a:p>
            <a:pPr lvl="2"/>
            <a:r>
              <a:rPr lang="en-US" smtClean="0"/>
              <a:t>Deallocate register context and stacks</a:t>
            </a:r>
          </a:p>
          <a:p>
            <a:endParaRPr lang="en-US" smtClean="0"/>
          </a:p>
          <a:p>
            <a:endParaRPr lang="en-NZ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1025525"/>
          </a:xfrm>
        </p:spPr>
        <p:txBody>
          <a:bodyPr/>
          <a:lstStyle/>
          <a:p>
            <a:pPr>
              <a:defRPr/>
            </a:pPr>
            <a:r>
              <a:rPr lang="en-NZ" dirty="0" smtClean="0"/>
              <a:t>Example: </a:t>
            </a:r>
            <a:br>
              <a:rPr lang="en-NZ" dirty="0" smtClean="0"/>
            </a:br>
            <a:r>
              <a:rPr lang="en-NZ" dirty="0" smtClean="0"/>
              <a:t>Remote Procedure Call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Consider:</a:t>
            </a:r>
          </a:p>
          <a:p>
            <a:pPr lvl="1"/>
            <a:r>
              <a:rPr lang="en-NZ" smtClean="0"/>
              <a:t>A program that performs two remote procedure calls (RPCs) </a:t>
            </a:r>
          </a:p>
          <a:p>
            <a:pPr lvl="1"/>
            <a:r>
              <a:rPr lang="en-NZ" smtClean="0"/>
              <a:t> to two different hosts </a:t>
            </a:r>
          </a:p>
          <a:p>
            <a:pPr lvl="1"/>
            <a:r>
              <a:rPr lang="en-NZ" smtClean="0"/>
              <a:t>to obtain a combined result.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RPC</a:t>
            </a:r>
            <a:br>
              <a:rPr lang="en-US" smtClean="0"/>
            </a:br>
            <a:r>
              <a:rPr lang="en-US" smtClean="0"/>
              <a:t>Using Single Thread</a:t>
            </a:r>
          </a:p>
        </p:txBody>
      </p:sp>
      <p:pic>
        <p:nvPicPr>
          <p:cNvPr id="31747" name="Content Placeholder 3" descr="Fig04_03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5125" y="1981200"/>
            <a:ext cx="8016875" cy="40989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11287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RPC Using </a:t>
            </a:r>
            <a:br>
              <a:rPr lang="en-US" dirty="0" smtClean="0"/>
            </a:br>
            <a:r>
              <a:rPr lang="en-US" dirty="0" smtClean="0"/>
              <a:t>One Thread per Server</a:t>
            </a:r>
          </a:p>
        </p:txBody>
      </p:sp>
      <p:pic>
        <p:nvPicPr>
          <p:cNvPr id="32771" name="Content Placeholder 3" descr="Fig04_03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1752600"/>
            <a:ext cx="5934075" cy="392906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11731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Multithreading </a:t>
            </a:r>
            <a:br>
              <a:rPr lang="en-US" dirty="0" smtClean="0"/>
            </a:br>
            <a:r>
              <a:rPr lang="en-US" dirty="0" smtClean="0"/>
              <a:t>on a </a:t>
            </a:r>
            <a:r>
              <a:rPr lang="en-US" dirty="0" err="1" smtClean="0"/>
              <a:t>Uniprocessor</a:t>
            </a:r>
            <a:endParaRPr lang="en-US" dirty="0" smtClean="0"/>
          </a:p>
        </p:txBody>
      </p:sp>
      <p:pic>
        <p:nvPicPr>
          <p:cNvPr id="33795" name="Content Placeholder 3" descr="Fig04_0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1552575"/>
            <a:ext cx="5559425" cy="49244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Single and Multithreaded Processes</a:t>
            </a:r>
          </a:p>
        </p:txBody>
      </p:sp>
      <p:pic>
        <p:nvPicPr>
          <p:cNvPr id="34819" name="Picture 9"/>
          <p:cNvPicPr>
            <a:picLocks noChangeAspect="1" noChangeArrowheads="1"/>
          </p:cNvPicPr>
          <p:nvPr/>
        </p:nvPicPr>
        <p:blipFill>
          <a:blip r:embed="rId2"/>
          <a:srcRect l="392" t="11746" r="392" b="11746"/>
          <a:stretch>
            <a:fillRect/>
          </a:stretch>
        </p:blipFill>
        <p:spPr bwMode="auto">
          <a:xfrm>
            <a:off x="1116013" y="1652588"/>
            <a:ext cx="7132637" cy="4125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1039813"/>
          </a:xfrm>
        </p:spPr>
        <p:txBody>
          <a:bodyPr/>
          <a:lstStyle/>
          <a:p>
            <a:pPr>
              <a:defRPr/>
            </a:pPr>
            <a:r>
              <a:rPr lang="en-NZ" dirty="0" smtClean="0"/>
              <a:t>Categories of </a:t>
            </a:r>
            <a:br>
              <a:rPr lang="en-NZ" dirty="0" smtClean="0"/>
            </a:br>
            <a:r>
              <a:rPr lang="en-NZ" dirty="0" smtClean="0"/>
              <a:t>Thread Implementation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User Level Thread (ULT)</a:t>
            </a:r>
          </a:p>
          <a:p>
            <a:endParaRPr lang="en-NZ" smtClean="0"/>
          </a:p>
          <a:p>
            <a:r>
              <a:rPr lang="en-NZ" smtClean="0"/>
              <a:t>Kernel level Thread (KLT) </a:t>
            </a:r>
            <a:r>
              <a:rPr lang="en-NZ" sz="2800" smtClean="0"/>
              <a:t>also called:</a:t>
            </a:r>
            <a:endParaRPr lang="en-NZ" smtClean="0"/>
          </a:p>
          <a:p>
            <a:pPr lvl="1"/>
            <a:r>
              <a:rPr lang="en-NZ" smtClean="0"/>
              <a:t>kernel-supported threads </a:t>
            </a:r>
          </a:p>
          <a:p>
            <a:pPr lvl="1"/>
            <a:r>
              <a:rPr lang="en-NZ" smtClean="0"/>
              <a:t>lightweight processes.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User-Level Threads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953000"/>
          </a:xfrm>
        </p:spPr>
        <p:txBody>
          <a:bodyPr/>
          <a:lstStyle/>
          <a:p>
            <a:r>
              <a:rPr lang="en-US" smtClean="0"/>
              <a:t>All thread management is done by the application</a:t>
            </a:r>
          </a:p>
          <a:p>
            <a:r>
              <a:rPr lang="en-US" smtClean="0"/>
              <a:t>The kernel is not aware of the existence of threads</a:t>
            </a:r>
          </a:p>
          <a:p>
            <a:r>
              <a:rPr lang="en-US" sz="1800" smtClean="0"/>
              <a:t>Three primary thread libraries:</a:t>
            </a:r>
          </a:p>
          <a:p>
            <a:pPr lvl="1"/>
            <a:r>
              <a:rPr lang="en-US" sz="1800" smtClean="0"/>
              <a:t> POSIX Pthreads</a:t>
            </a:r>
            <a:endParaRPr lang="en-US" sz="1800" i="1" smtClean="0"/>
          </a:p>
          <a:p>
            <a:pPr lvl="1"/>
            <a:r>
              <a:rPr lang="en-US" sz="1800" smtClean="0"/>
              <a:t> Win32 threads</a:t>
            </a:r>
          </a:p>
          <a:p>
            <a:pPr lvl="1"/>
            <a:r>
              <a:rPr lang="en-US" sz="1800" smtClean="0"/>
              <a:t> Java threads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6638" y="1431925"/>
            <a:ext cx="4144962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NZ" sz="4000" smtClean="0"/>
              <a:t>Relationships between  ULT</a:t>
            </a:r>
            <a:br>
              <a:rPr lang="en-NZ" sz="4000" smtClean="0"/>
            </a:br>
            <a:r>
              <a:rPr lang="en-NZ" sz="4000" smtClean="0"/>
              <a:t>Thread and Process States</a:t>
            </a:r>
          </a:p>
        </p:txBody>
      </p:sp>
      <p:pic>
        <p:nvPicPr>
          <p:cNvPr id="70658" name="Content Placeholder 3" descr="Fig04_07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66838" y="1600200"/>
            <a:ext cx="6410325" cy="4953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Kernel-Level Threads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657600" y="1600200"/>
            <a:ext cx="5029200" cy="4953000"/>
          </a:xfrm>
        </p:spPr>
        <p:txBody>
          <a:bodyPr/>
          <a:lstStyle/>
          <a:p>
            <a:r>
              <a:rPr lang="en-US" smtClean="0"/>
              <a:t>Kernel maintains context information for the process and the threads </a:t>
            </a:r>
          </a:p>
          <a:p>
            <a:pPr lvl="1"/>
            <a:r>
              <a:rPr lang="en-US" smtClean="0"/>
              <a:t>No thread management done by application</a:t>
            </a:r>
          </a:p>
          <a:p>
            <a:r>
              <a:rPr lang="en-US" smtClean="0"/>
              <a:t>Scheduling is done on a thread basis</a:t>
            </a:r>
          </a:p>
          <a:p>
            <a:r>
              <a:rPr lang="en-US" smtClean="0"/>
              <a:t>Windows is an example of this approach</a:t>
            </a:r>
          </a:p>
          <a:p>
            <a:endParaRPr lang="en-US" smtClean="0"/>
          </a:p>
        </p:txBody>
      </p:sp>
      <p:pic>
        <p:nvPicPr>
          <p:cNvPr id="37892" name="Content Placeholder 3" descr="Fig4_6b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3557588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Processes and Threads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Processes have two characteristics:</a:t>
            </a:r>
          </a:p>
          <a:p>
            <a:pPr lvl="1"/>
            <a:r>
              <a:rPr lang="en-US" b="1" smtClean="0"/>
              <a:t>Resource ownership </a:t>
            </a:r>
            <a:r>
              <a:rPr lang="en-US" smtClean="0"/>
              <a:t>- process includes a virtual address space to hold the process image</a:t>
            </a:r>
          </a:p>
          <a:p>
            <a:pPr lvl="1"/>
            <a:r>
              <a:rPr lang="en-US" b="1" smtClean="0"/>
              <a:t>Scheduling/execution</a:t>
            </a:r>
            <a:r>
              <a:rPr lang="en-US" smtClean="0"/>
              <a:t> - follows an execution path that may be interleaved with other processes</a:t>
            </a:r>
          </a:p>
          <a:p>
            <a:r>
              <a:rPr lang="en-US" smtClean="0"/>
              <a:t>These two characteristics are treated independently by the operating system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Kernel Threads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Supported by the Kernel</a:t>
            </a:r>
            <a:br>
              <a:rPr lang="en-US" sz="1800" smtClean="0"/>
            </a:br>
            <a:endParaRPr lang="en-US" sz="1800" smtClean="0"/>
          </a:p>
          <a:p>
            <a:r>
              <a:rPr lang="en-US" sz="1800" smtClean="0"/>
              <a:t>Examples</a:t>
            </a:r>
          </a:p>
          <a:p>
            <a:pPr lvl="1"/>
            <a:r>
              <a:rPr lang="en-US" sz="1800" smtClean="0"/>
              <a:t>Windows XP/2000</a:t>
            </a:r>
          </a:p>
          <a:p>
            <a:pPr lvl="1"/>
            <a:r>
              <a:rPr lang="en-US" sz="1800" smtClean="0"/>
              <a:t>Solaris</a:t>
            </a:r>
          </a:p>
          <a:p>
            <a:pPr lvl="1"/>
            <a:r>
              <a:rPr lang="en-US" sz="1800" smtClean="0"/>
              <a:t>Linux</a:t>
            </a:r>
          </a:p>
          <a:p>
            <a:pPr lvl="1"/>
            <a:r>
              <a:rPr lang="en-US" sz="1800" smtClean="0"/>
              <a:t>Tru64 UNIX</a:t>
            </a:r>
          </a:p>
          <a:p>
            <a:pPr lvl="1"/>
            <a:r>
              <a:rPr lang="en-US" sz="1800" smtClean="0"/>
              <a:t>Mac OS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Advantages of KLT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The kernel can simultaneously schedule multiple threads from the same process on multiple processors. </a:t>
            </a:r>
          </a:p>
          <a:p>
            <a:r>
              <a:rPr lang="en-NZ" smtClean="0"/>
              <a:t>If one thread in a process is blocked, the kernel can schedule another thread of the same process.</a:t>
            </a:r>
          </a:p>
          <a:p>
            <a:r>
              <a:rPr lang="en-NZ" smtClean="0"/>
              <a:t> Kernel routines themselves can be multithreaded.</a:t>
            </a:r>
          </a:p>
          <a:p>
            <a:endParaRPr lang="en-NZ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Disadvantage of KLT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The transfer of control from one thread to another within the same process requires a mode switch to the kernel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Combined Approaches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953000"/>
          </a:xfrm>
        </p:spPr>
        <p:txBody>
          <a:bodyPr/>
          <a:lstStyle/>
          <a:p>
            <a:r>
              <a:rPr lang="en-US" smtClean="0"/>
              <a:t>Thread creation done in the user space</a:t>
            </a:r>
          </a:p>
          <a:p>
            <a:r>
              <a:rPr lang="en-US" smtClean="0"/>
              <a:t>Bulk of scheduling and synchronization of threads by the application</a:t>
            </a:r>
          </a:p>
          <a:p>
            <a:endParaRPr lang="en-US" smtClean="0"/>
          </a:p>
          <a:p>
            <a:r>
              <a:rPr lang="en-US" smtClean="0"/>
              <a:t>Example is Solaris</a:t>
            </a:r>
          </a:p>
          <a:p>
            <a:endParaRPr lang="en-US" smtClean="0"/>
          </a:p>
        </p:txBody>
      </p:sp>
      <p:pic>
        <p:nvPicPr>
          <p:cNvPr id="41988" name="Content Placeholder 3" descr="Fig04_06c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9388"/>
            <a:ext cx="3733800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11731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Relationship Between </a:t>
            </a:r>
            <a:br>
              <a:rPr lang="en-US" dirty="0" smtClean="0"/>
            </a:br>
            <a:r>
              <a:rPr lang="en-US" dirty="0" smtClean="0"/>
              <a:t>Thread and Processes</a:t>
            </a:r>
          </a:p>
        </p:txBody>
      </p:sp>
      <p:pic>
        <p:nvPicPr>
          <p:cNvPr id="43011" name="Content Placeholder 4" descr="Table04_02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3725" y="1600200"/>
            <a:ext cx="7956550" cy="4953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 Models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Many-to-One</a:t>
            </a:r>
            <a:br>
              <a:rPr lang="en-US" sz="1800" smtClean="0"/>
            </a:br>
            <a:endParaRPr lang="en-US" sz="1800" smtClean="0"/>
          </a:p>
          <a:p>
            <a:r>
              <a:rPr lang="en-US" sz="1800" smtClean="0"/>
              <a:t>One-to-One</a:t>
            </a:r>
            <a:br>
              <a:rPr lang="en-US" sz="1800" smtClean="0"/>
            </a:br>
            <a:endParaRPr lang="en-US" sz="1800" smtClean="0"/>
          </a:p>
          <a:p>
            <a:r>
              <a:rPr lang="en-US" sz="1800" smtClean="0"/>
              <a:t>Many-to-Many</a:t>
            </a:r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Many-to-One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Many user-level threads mapped to single kernel thread</a:t>
            </a:r>
          </a:p>
          <a:p>
            <a:r>
              <a:rPr lang="en-US" sz="1800" smtClean="0"/>
              <a:t>Examples:</a:t>
            </a:r>
          </a:p>
          <a:p>
            <a:pPr lvl="1"/>
            <a:r>
              <a:rPr lang="en-US" sz="1800" smtClean="0"/>
              <a:t>Solaris Green Threads</a:t>
            </a:r>
          </a:p>
          <a:p>
            <a:pPr lvl="1"/>
            <a:r>
              <a:rPr lang="en-US" sz="1800" smtClean="0"/>
              <a:t>GNU Portable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Many-to-One Model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/>
          <a:srcRect l="12682" t="1207" r="12682" b="1208"/>
          <a:stretch>
            <a:fillRect/>
          </a:stretch>
        </p:blipFill>
        <p:spPr bwMode="auto">
          <a:xfrm>
            <a:off x="2233613" y="1592263"/>
            <a:ext cx="4475162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One-to-One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Each user-level thread maps to kernel thread</a:t>
            </a:r>
          </a:p>
          <a:p>
            <a:r>
              <a:rPr lang="en-US" sz="1800" smtClean="0"/>
              <a:t>Examples</a:t>
            </a:r>
          </a:p>
          <a:p>
            <a:pPr lvl="1"/>
            <a:r>
              <a:rPr lang="en-US" sz="1800" smtClean="0"/>
              <a:t>Windows NT/XP/2000</a:t>
            </a:r>
          </a:p>
          <a:p>
            <a:pPr lvl="1"/>
            <a:r>
              <a:rPr lang="en-US" sz="1800" smtClean="0"/>
              <a:t>Linux</a:t>
            </a:r>
          </a:p>
          <a:p>
            <a:pPr lvl="1"/>
            <a:r>
              <a:rPr lang="en-US" sz="1800" smtClean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One-to-one Model</a:t>
            </a:r>
          </a:p>
        </p:txBody>
      </p:sp>
      <p:pic>
        <p:nvPicPr>
          <p:cNvPr id="48131" name="Picture 7"/>
          <p:cNvPicPr>
            <a:picLocks noChangeAspect="1" noChangeArrowheads="1"/>
          </p:cNvPicPr>
          <p:nvPr/>
        </p:nvPicPr>
        <p:blipFill>
          <a:blip r:embed="rId2"/>
          <a:srcRect l="360" t="25420" r="540" b="25180"/>
          <a:stretch>
            <a:fillRect/>
          </a:stretch>
        </p:blipFill>
        <p:spPr bwMode="auto">
          <a:xfrm>
            <a:off x="1314450" y="2057400"/>
            <a:ext cx="6577013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Processes and Threads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unit of dispatching is referred to as a </a:t>
            </a:r>
            <a:r>
              <a:rPr lang="en-US" b="1" i="1" smtClean="0"/>
              <a:t>thread </a:t>
            </a:r>
            <a:r>
              <a:rPr lang="en-US" smtClean="0"/>
              <a:t>or lightweight process</a:t>
            </a:r>
          </a:p>
          <a:p>
            <a:r>
              <a:rPr lang="en-US" smtClean="0"/>
              <a:t>The unit of resource ownership is referred to as a process or </a:t>
            </a:r>
            <a:r>
              <a:rPr lang="en-US" b="1" i="1" smtClean="0"/>
              <a:t>task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74800"/>
            <a:ext cx="6894512" cy="4445000"/>
          </a:xfrm>
        </p:spPr>
        <p:txBody>
          <a:bodyPr/>
          <a:lstStyle/>
          <a:p>
            <a:r>
              <a:rPr lang="en-US" sz="1800" smtClean="0"/>
              <a:t>Allows many user level threads to be mapped to many kernel threads</a:t>
            </a:r>
          </a:p>
          <a:p>
            <a:r>
              <a:rPr lang="en-US" sz="1800" smtClean="0"/>
              <a:t>Allows the  operating system to create a sufficient number of kernel threads</a:t>
            </a:r>
          </a:p>
          <a:p>
            <a:r>
              <a:rPr lang="en-US" sz="1800" smtClean="0"/>
              <a:t>Solaris prior to version 9</a:t>
            </a:r>
          </a:p>
          <a:p>
            <a:r>
              <a:rPr lang="en-US" sz="1800" smtClean="0"/>
              <a:t>Windows NT/2000 with the </a:t>
            </a:r>
            <a:r>
              <a:rPr lang="en-US" sz="1800" i="1" smtClean="0"/>
              <a:t>ThreadFiber</a:t>
            </a:r>
            <a:r>
              <a:rPr lang="en-US" sz="1800" smtClean="0"/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Many-to-Many Model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2"/>
          <a:srcRect l="6703" t="838" r="6912" b="838"/>
          <a:stretch>
            <a:fillRect/>
          </a:stretch>
        </p:blipFill>
        <p:spPr bwMode="auto">
          <a:xfrm>
            <a:off x="2128838" y="17272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Two-level Model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47800"/>
            <a:ext cx="6502400" cy="4456113"/>
          </a:xfrm>
        </p:spPr>
        <p:txBody>
          <a:bodyPr/>
          <a:lstStyle/>
          <a:p>
            <a:r>
              <a:rPr lang="en-US" sz="1800" smtClean="0"/>
              <a:t>Similar to M:M, except that it allows a user thread to be </a:t>
            </a:r>
            <a:r>
              <a:rPr lang="en-US" sz="1800" b="1" smtClean="0"/>
              <a:t>bound</a:t>
            </a:r>
            <a:r>
              <a:rPr lang="en-US" sz="1800" smtClean="0"/>
              <a:t> to kernel thread</a:t>
            </a:r>
          </a:p>
          <a:p>
            <a:r>
              <a:rPr lang="en-US" sz="1800" smtClean="0"/>
              <a:t>Examples</a:t>
            </a:r>
          </a:p>
          <a:p>
            <a:pPr lvl="1"/>
            <a:r>
              <a:rPr lang="en-US" sz="1800" smtClean="0"/>
              <a:t>IRIX</a:t>
            </a:r>
          </a:p>
          <a:p>
            <a:pPr lvl="1"/>
            <a:r>
              <a:rPr lang="en-US" sz="1800" smtClean="0"/>
              <a:t>HP-UX</a:t>
            </a:r>
          </a:p>
          <a:p>
            <a:pPr lvl="1"/>
            <a:r>
              <a:rPr lang="en-US" sz="1800" smtClean="0"/>
              <a:t>Tru64 UNIX</a:t>
            </a:r>
          </a:p>
          <a:p>
            <a:pPr lvl="1"/>
            <a:r>
              <a:rPr lang="en-US" sz="1800" smtClean="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Two-level Model</a:t>
            </a:r>
          </a:p>
        </p:txBody>
      </p:sp>
      <p:pic>
        <p:nvPicPr>
          <p:cNvPr id="52227" name="Picture 9"/>
          <p:cNvPicPr>
            <a:picLocks noChangeAspect="1" noChangeArrowheads="1"/>
          </p:cNvPicPr>
          <p:nvPr/>
        </p:nvPicPr>
        <p:blipFill>
          <a:blip r:embed="rId2"/>
          <a:srcRect l="717" t="5733" r="240" b="5414"/>
          <a:stretch>
            <a:fillRect/>
          </a:stretch>
        </p:blipFill>
        <p:spPr bwMode="auto">
          <a:xfrm>
            <a:off x="1649413" y="1757363"/>
            <a:ext cx="5588000" cy="37607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Thread Libraries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539567" cy="4530329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  <a:ea typeface="ＭＳ Ｐゴシック" pitchFamily="-1" charset="-128"/>
              </a:rPr>
              <a:t>Thread library</a:t>
            </a:r>
            <a:r>
              <a:rPr lang="en-US" smtClean="0">
                <a:solidFill>
                  <a:srgbClr val="3366FF"/>
                </a:solidFill>
                <a:ea typeface="ＭＳ Ｐゴシック" pitchFamily="-1" charset="-128"/>
              </a:rPr>
              <a:t> </a:t>
            </a:r>
            <a:r>
              <a:rPr lang="en-US" smtClean="0">
                <a:ea typeface="ＭＳ Ｐゴシック" pitchFamily="-1" charset="-128"/>
              </a:rPr>
              <a:t>provides programmer with API for creating and managing threads</a:t>
            </a:r>
          </a:p>
          <a:p>
            <a:endParaRPr lang="en-US" smtClean="0">
              <a:ea typeface="ＭＳ Ｐゴシック" pitchFamily="-1" charset="-128"/>
            </a:endParaRPr>
          </a:p>
          <a:p>
            <a:r>
              <a:rPr lang="en-US" smtClean="0">
                <a:ea typeface="ＭＳ Ｐゴシック" pitchFamily="-1" charset="-128"/>
              </a:rPr>
              <a:t>Two primary ways of implementing</a:t>
            </a:r>
          </a:p>
          <a:p>
            <a:pPr lvl="1"/>
            <a:r>
              <a:rPr lang="en-US" smtClean="0">
                <a:ea typeface="ＭＳ Ｐゴシック" pitchFamily="-1" charset="-128"/>
              </a:rPr>
              <a:t>Library entirely in user space</a:t>
            </a:r>
          </a:p>
          <a:p>
            <a:pPr lvl="1"/>
            <a:r>
              <a:rPr lang="en-US" smtClean="0">
                <a:ea typeface="ＭＳ Ｐゴシック" pitchFamily="-1" charset="-128"/>
              </a:rPr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Pthreads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233488"/>
            <a:ext cx="8014434" cy="4466035"/>
          </a:xfrm>
        </p:spPr>
        <p:txBody>
          <a:bodyPr/>
          <a:lstStyle/>
          <a:p>
            <a:r>
              <a:rPr lang="en-US" sz="2000" dirty="0" smtClean="0">
                <a:ea typeface="ＭＳ Ｐゴシック" pitchFamily="-1" charset="-128"/>
              </a:rPr>
              <a:t>May be provided either as user-level or kernel-level</a:t>
            </a:r>
          </a:p>
          <a:p>
            <a:endParaRPr lang="en-US" sz="2000" dirty="0" smtClean="0">
              <a:ea typeface="ＭＳ Ｐゴシック" pitchFamily="-1" charset="-128"/>
            </a:endParaRPr>
          </a:p>
          <a:p>
            <a:r>
              <a:rPr lang="en-US" sz="2000" dirty="0" smtClean="0">
                <a:ea typeface="ＭＳ Ｐゴシック" pitchFamily="-1" charset="-128"/>
              </a:rPr>
              <a:t>A POSIX standard (IEEE 1003.1c) API for thread creation and synchronization</a:t>
            </a:r>
          </a:p>
          <a:p>
            <a:endParaRPr lang="en-US" sz="2000" dirty="0" smtClean="0">
              <a:ea typeface="ＭＳ Ｐゴシック" pitchFamily="-1" charset="-128"/>
            </a:endParaRPr>
          </a:p>
          <a:p>
            <a:r>
              <a:rPr lang="en-US" sz="2000" b="1" i="1" dirty="0" smtClean="0">
                <a:ea typeface="ＭＳ Ｐゴシック" pitchFamily="-1" charset="-128"/>
              </a:rPr>
              <a:t>Specification</a:t>
            </a:r>
            <a:r>
              <a:rPr lang="en-US" sz="2000" dirty="0" smtClean="0">
                <a:ea typeface="ＭＳ Ｐゴシック" pitchFamily="-1" charset="-128"/>
              </a:rPr>
              <a:t>, not </a:t>
            </a:r>
            <a:r>
              <a:rPr lang="en-US" sz="2000" b="1" i="1" dirty="0" smtClean="0">
                <a:ea typeface="ＭＳ Ｐゴシック" pitchFamily="-1" charset="-128"/>
              </a:rPr>
              <a:t>implementation</a:t>
            </a:r>
          </a:p>
          <a:p>
            <a:endParaRPr lang="en-US" sz="2000" dirty="0" smtClean="0">
              <a:ea typeface="ＭＳ Ｐゴシック" pitchFamily="-1" charset="-128"/>
            </a:endParaRPr>
          </a:p>
          <a:p>
            <a:r>
              <a:rPr lang="en-US" sz="2000" dirty="0" smtClean="0">
                <a:ea typeface="ＭＳ Ｐゴシック" pitchFamily="-1" charset="-128"/>
              </a:rPr>
              <a:t>API specifies behavior of the thread library, implementation is up to development of the library</a:t>
            </a:r>
          </a:p>
          <a:p>
            <a:endParaRPr lang="en-US" sz="2000" dirty="0" smtClean="0">
              <a:ea typeface="ＭＳ Ｐゴシック" pitchFamily="-1" charset="-128"/>
            </a:endParaRPr>
          </a:p>
          <a:p>
            <a:r>
              <a:rPr lang="en-US" sz="2000" dirty="0" smtClean="0">
                <a:ea typeface="ＭＳ Ｐゴシック" pitchFamily="-1" charset="-128"/>
              </a:rPr>
              <a:t>Common in UNIX operating systems (Solaris, Linux, Mac OS X)</a:t>
            </a:r>
          </a:p>
          <a:p>
            <a:pPr>
              <a:buFont typeface="Monotype Sorts" pitchFamily="-1" charset="2"/>
              <a:buNone/>
            </a:pPr>
            <a:endParaRPr lang="en-US" sz="2000" dirty="0" smtClean="0">
              <a:ea typeface="ＭＳ Ｐゴシック" pitchFamily="-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</a:rPr>
              <a:t>Pthreads Example</a:t>
            </a:r>
          </a:p>
        </p:txBody>
      </p:sp>
      <p:pic>
        <p:nvPicPr>
          <p:cNvPr id="51203" name="Picture 1" descr="Screen Shot 2012-12-04 at 8.50.38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6" y="1090613"/>
            <a:ext cx="6529917" cy="486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</a:rPr>
              <a:t>Pthreads Example (Cont.)</a:t>
            </a:r>
          </a:p>
        </p:txBody>
      </p:sp>
      <p:pic>
        <p:nvPicPr>
          <p:cNvPr id="52227" name="Picture 1" descr="Screen Shot 2012-12-04 at 9.01.5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542" y="964406"/>
            <a:ext cx="6236758" cy="540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127694" y="586905"/>
            <a:ext cx="7488767" cy="576263"/>
          </a:xfrm>
        </p:spPr>
        <p:txBody>
          <a:bodyPr/>
          <a:lstStyle/>
          <a:p>
            <a:r>
              <a:rPr lang="en-US" dirty="0" err="1" smtClean="0">
                <a:ea typeface="ＭＳ Ｐゴシック" pitchFamily="-1" charset="-128"/>
              </a:rPr>
              <a:t>Pthreads</a:t>
            </a:r>
            <a:r>
              <a:rPr lang="en-US" dirty="0" smtClean="0">
                <a:ea typeface="ＭＳ Ｐゴシック" pitchFamily="-1" charset="-128"/>
              </a:rPr>
              <a:t> Code for Joining 10 Threads</a:t>
            </a:r>
          </a:p>
        </p:txBody>
      </p:sp>
      <p:pic>
        <p:nvPicPr>
          <p:cNvPr id="53251" name="Picture 2" descr="Screen Shot 2012-12-04 at 9.06.2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3943" y="1905000"/>
            <a:ext cx="5847291" cy="282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</a:rPr>
              <a:t>Windows  Multithreaded C Program</a:t>
            </a:r>
          </a:p>
        </p:txBody>
      </p:sp>
      <p:pic>
        <p:nvPicPr>
          <p:cNvPr id="54275" name="Picture 1" descr="Screen Shot 2012-12-04 at 9.06.58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493" y="939404"/>
            <a:ext cx="5306483" cy="569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953000"/>
          </a:xfrm>
        </p:spPr>
        <p:txBody>
          <a:bodyPr/>
          <a:lstStyle/>
          <a:p>
            <a:r>
              <a:rPr lang="en-NZ" smtClean="0"/>
              <a:t>The ability of an OS to support multiple, concurrent paths of execution within a single process.</a:t>
            </a:r>
            <a:endParaRPr lang="en-US" smtClean="0"/>
          </a:p>
        </p:txBody>
      </p:sp>
      <p:pic>
        <p:nvPicPr>
          <p:cNvPr id="18436" name="Content Placeholder 3" descr="Fig04_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100" y="1371600"/>
            <a:ext cx="4660900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88409" y="277416"/>
            <a:ext cx="8229600" cy="576263"/>
          </a:xfrm>
        </p:spPr>
        <p:txBody>
          <a:bodyPr/>
          <a:lstStyle/>
          <a:p>
            <a:r>
              <a:rPr lang="en-US" sz="2800" dirty="0" smtClean="0">
                <a:ea typeface="ＭＳ Ｐゴシック" pitchFamily="-1" charset="-128"/>
              </a:rPr>
              <a:t>Windows  Multithreaded C Program (Cont.)</a:t>
            </a:r>
          </a:p>
        </p:txBody>
      </p:sp>
      <p:pic>
        <p:nvPicPr>
          <p:cNvPr id="55299" name="Picture 1" descr="Screen Shot 2012-12-04 at 9.08.08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917" y="1196579"/>
            <a:ext cx="6522509" cy="500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Java Threads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1742" y="1232297"/>
            <a:ext cx="7030508" cy="5112231"/>
          </a:xfrm>
        </p:spPr>
        <p:txBody>
          <a:bodyPr/>
          <a:lstStyle/>
          <a:p>
            <a:r>
              <a:rPr lang="en-US" sz="2400" dirty="0" smtClean="0">
                <a:ea typeface="ＭＳ Ｐゴシック" pitchFamily="-1" charset="-128"/>
              </a:rPr>
              <a:t>Java threads are managed by the </a:t>
            </a:r>
            <a:r>
              <a:rPr lang="en-US" sz="2400" dirty="0" smtClean="0">
                <a:ea typeface="ＭＳ Ｐゴシック" pitchFamily="-1" charset="-128"/>
              </a:rPr>
              <a:t>JVM</a:t>
            </a:r>
            <a:endParaRPr lang="en-US" sz="2400" dirty="0" smtClean="0">
              <a:ea typeface="ＭＳ Ｐゴシック" pitchFamily="-1" charset="-128"/>
            </a:endParaRPr>
          </a:p>
          <a:p>
            <a:r>
              <a:rPr lang="en-US" sz="2400" dirty="0" smtClean="0">
                <a:ea typeface="ＭＳ Ｐゴシック" pitchFamily="-1" charset="-128"/>
              </a:rPr>
              <a:t>Typically implemented using the threads model provided by underlying </a:t>
            </a:r>
            <a:r>
              <a:rPr lang="en-US" sz="2400" dirty="0" smtClean="0">
                <a:ea typeface="ＭＳ Ｐゴシック" pitchFamily="-1" charset="-128"/>
              </a:rPr>
              <a:t>OS</a:t>
            </a:r>
            <a:endParaRPr lang="en-US" sz="2400" dirty="0" smtClean="0">
              <a:ea typeface="ＭＳ Ｐゴシック" pitchFamily="-1" charset="-128"/>
            </a:endParaRPr>
          </a:p>
          <a:p>
            <a:r>
              <a:rPr lang="en-US" sz="2400" dirty="0" smtClean="0">
                <a:ea typeface="ＭＳ Ｐゴシック" pitchFamily="-1" charset="-128"/>
              </a:rPr>
              <a:t>Java threads may be created by</a:t>
            </a:r>
            <a:r>
              <a:rPr lang="en-US" sz="2400" dirty="0" smtClean="0">
                <a:ea typeface="ＭＳ Ｐゴシック" pitchFamily="-1" charset="-128"/>
              </a:rPr>
              <a:t>:</a:t>
            </a:r>
          </a:p>
          <a:p>
            <a:pPr lvl="1"/>
            <a:r>
              <a:rPr lang="en-US" sz="2400" dirty="0" smtClean="0">
                <a:ea typeface="ＭＳ Ｐゴシック" pitchFamily="-1" charset="-128"/>
              </a:rPr>
              <a:t>Extending Thread class</a:t>
            </a:r>
          </a:p>
          <a:p>
            <a:pPr lvl="1"/>
            <a:r>
              <a:rPr lang="en-US" sz="2400" dirty="0" smtClean="0">
                <a:ea typeface="ＭＳ Ｐゴシック" pitchFamily="-1" charset="-128"/>
              </a:rPr>
              <a:t>Implementing </a:t>
            </a:r>
            <a:r>
              <a:rPr lang="en-US" sz="2400" dirty="0" smtClean="0">
                <a:ea typeface="ＭＳ Ｐゴシック" pitchFamily="-1" charset="-128"/>
              </a:rPr>
              <a:t>the </a:t>
            </a:r>
            <a:r>
              <a:rPr lang="en-US" sz="2400" dirty="0" err="1" smtClean="0">
                <a:ea typeface="ＭＳ Ｐゴシック" pitchFamily="-1" charset="-128"/>
              </a:rPr>
              <a:t>Runnable</a:t>
            </a:r>
            <a:r>
              <a:rPr lang="en-US" sz="2400" dirty="0" smtClean="0">
                <a:ea typeface="ＭＳ Ｐゴシック" pitchFamily="-1" charset="-128"/>
              </a:rPr>
              <a:t> interface</a:t>
            </a:r>
            <a:br>
              <a:rPr lang="en-US" sz="2400" dirty="0" smtClean="0">
                <a:ea typeface="ＭＳ Ｐゴシック" pitchFamily="-1" charset="-128"/>
              </a:rPr>
            </a:br>
            <a:endParaRPr lang="en-US" sz="2400" dirty="0" smtClean="0">
              <a:ea typeface="ＭＳ Ｐゴシック" pitchFamily="-1" charset="-128"/>
            </a:endParaRPr>
          </a:p>
        </p:txBody>
      </p:sp>
      <p:pic>
        <p:nvPicPr>
          <p:cNvPr id="56324" name="Picture 1" descr="Screen Shot 2012-12-04 at 9.09.28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5796" y="4428154"/>
            <a:ext cx="3772958" cy="112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</a:rPr>
              <a:t>Java Multithreaded Program</a:t>
            </a: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878681"/>
            <a:ext cx="4202642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</a:rPr>
              <a:t>Java Multithreaded Program (Cont.)</a:t>
            </a:r>
          </a:p>
        </p:txBody>
      </p:sp>
      <p:pic>
        <p:nvPicPr>
          <p:cNvPr id="5939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866775"/>
            <a:ext cx="7457017" cy="535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Implicit Threading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710" y="1233488"/>
            <a:ext cx="8465574" cy="5034577"/>
          </a:xfrm>
        </p:spPr>
        <p:txBody>
          <a:bodyPr/>
          <a:lstStyle/>
          <a:p>
            <a:r>
              <a:rPr lang="en-US" sz="2000" dirty="0" smtClean="0">
                <a:ea typeface="ＭＳ Ｐゴシック" pitchFamily="-1" charset="-128"/>
              </a:rPr>
              <a:t>Growing in popularity as numbers of threads increase, program correctness more difficult with explicit threads</a:t>
            </a:r>
          </a:p>
          <a:p>
            <a:r>
              <a:rPr lang="en-US" sz="2000" dirty="0" smtClean="0">
                <a:ea typeface="ＭＳ Ｐゴシック" pitchFamily="-1" charset="-128"/>
              </a:rPr>
              <a:t>Creation and management of threads done by compilers and run-time libraries rather than programmers</a:t>
            </a:r>
          </a:p>
          <a:p>
            <a:endParaRPr lang="en-US" sz="2000" dirty="0" smtClean="0">
              <a:ea typeface="ＭＳ Ｐゴシック" pitchFamily="-1" charset="-128"/>
            </a:endParaRPr>
          </a:p>
          <a:p>
            <a:r>
              <a:rPr lang="en-US" sz="2000" dirty="0" smtClean="0">
                <a:ea typeface="ＭＳ Ｐゴシック" pitchFamily="-1" charset="-128"/>
              </a:rPr>
              <a:t>Three methods explored</a:t>
            </a:r>
          </a:p>
          <a:p>
            <a:pPr lvl="1"/>
            <a:r>
              <a:rPr lang="en-US" sz="1800" dirty="0" smtClean="0">
                <a:ea typeface="ＭＳ Ｐゴシック" pitchFamily="-1" charset="-128"/>
              </a:rPr>
              <a:t>Thread Pools</a:t>
            </a:r>
          </a:p>
          <a:p>
            <a:pPr lvl="1"/>
            <a:r>
              <a:rPr lang="en-US" sz="1800" dirty="0" err="1" smtClean="0">
                <a:ea typeface="ＭＳ Ｐゴシック" pitchFamily="-1" charset="-128"/>
              </a:rPr>
              <a:t>OpenMP</a:t>
            </a:r>
            <a:endParaRPr lang="en-US" sz="1800" dirty="0" smtClean="0">
              <a:ea typeface="ＭＳ Ｐゴシック" pitchFamily="-1" charset="-128"/>
            </a:endParaRPr>
          </a:p>
          <a:p>
            <a:pPr lvl="1"/>
            <a:r>
              <a:rPr lang="en-US" sz="1800" dirty="0" smtClean="0">
                <a:ea typeface="ＭＳ Ｐゴシック" pitchFamily="-1" charset="-128"/>
              </a:rPr>
              <a:t>Grand Central Dispatch</a:t>
            </a:r>
          </a:p>
          <a:p>
            <a:pPr lvl="1"/>
            <a:endParaRPr lang="en-US" sz="1800" dirty="0" smtClean="0">
              <a:ea typeface="ＭＳ Ｐゴシック" pitchFamily="-1" charset="-128"/>
            </a:endParaRPr>
          </a:p>
          <a:p>
            <a:pPr lvl="1"/>
            <a:endParaRPr lang="en-US" sz="1800" dirty="0" smtClean="0">
              <a:ea typeface="ＭＳ Ｐゴシック" pitchFamily="-1" charset="-128"/>
            </a:endParaRPr>
          </a:p>
          <a:p>
            <a:r>
              <a:rPr lang="en-US" sz="2000" dirty="0" smtClean="0">
                <a:ea typeface="ＭＳ Ｐゴシック" pitchFamily="-1" charset="-128"/>
              </a:rPr>
              <a:t>Other methods include Microsoft Threading Building Blocks (TBB),</a:t>
            </a:r>
            <a:r>
              <a:rPr lang="en-US" sz="20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 </a:t>
            </a:r>
            <a:r>
              <a:rPr lang="en-US" sz="2000" b="1" dirty="0" err="1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java.util.concurrent</a:t>
            </a:r>
            <a:r>
              <a:rPr lang="en-US" sz="20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 </a:t>
            </a:r>
            <a:r>
              <a:rPr lang="en-US" sz="2000" dirty="0" smtClean="0">
                <a:ea typeface="ＭＳ Ｐゴシック" pitchFamily="-1" charset="-128"/>
              </a:rPr>
              <a:t>package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Thread Pools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816725" cy="4430713"/>
          </a:xfrm>
        </p:spPr>
        <p:txBody>
          <a:bodyPr/>
          <a:lstStyle/>
          <a:p>
            <a:r>
              <a:rPr lang="en-US" sz="1800" smtClean="0"/>
              <a:t>Create a number of threads in a pool where they await work</a:t>
            </a:r>
          </a:p>
          <a:p>
            <a:r>
              <a:rPr lang="en-US" sz="1800" smtClean="0"/>
              <a:t>Advantages:</a:t>
            </a:r>
          </a:p>
          <a:p>
            <a:pPr lvl="1"/>
            <a:r>
              <a:rPr lang="en-US" sz="1800" smtClean="0"/>
              <a:t>Usually slightly faster to service a request with an existing thread than create a new thread</a:t>
            </a:r>
          </a:p>
          <a:p>
            <a:pPr lvl="1"/>
            <a:r>
              <a:rPr lang="en-US" sz="1800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OpenMP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452" y="1233488"/>
            <a:ext cx="3925290" cy="5137815"/>
          </a:xfrm>
        </p:spPr>
        <p:txBody>
          <a:bodyPr/>
          <a:lstStyle/>
          <a:p>
            <a:r>
              <a:rPr lang="en-US" sz="1400" dirty="0" smtClean="0">
                <a:ea typeface="ＭＳ Ｐゴシック" pitchFamily="-1" charset="-128"/>
              </a:rPr>
              <a:t>Set of compiler directives and an API for C, C++, FORTRAN </a:t>
            </a:r>
          </a:p>
          <a:p>
            <a:r>
              <a:rPr lang="en-US" sz="1400" dirty="0" smtClean="0">
                <a:ea typeface="ＭＳ Ｐゴシック" pitchFamily="-1" charset="-128"/>
              </a:rPr>
              <a:t>Provides support for parallel programming in shared-memory environments</a:t>
            </a:r>
          </a:p>
          <a:p>
            <a:r>
              <a:rPr lang="en-US" sz="1400" dirty="0" smtClean="0">
                <a:ea typeface="ＭＳ Ｐゴシック" pitchFamily="-1" charset="-128"/>
              </a:rPr>
              <a:t>Identifies </a:t>
            </a:r>
            <a:r>
              <a:rPr lang="en-US" sz="1400" b="1" dirty="0" smtClean="0">
                <a:solidFill>
                  <a:srgbClr val="3366FF"/>
                </a:solidFill>
                <a:ea typeface="ＭＳ Ｐゴシック" pitchFamily="-1" charset="-128"/>
              </a:rPr>
              <a:t>parallel regions </a:t>
            </a:r>
            <a:r>
              <a:rPr lang="en-US" sz="1400" dirty="0" smtClean="0">
                <a:ea typeface="ＭＳ Ｐゴシック" pitchFamily="-1" charset="-128"/>
              </a:rPr>
              <a:t>– blocks of code that can run in parallel</a:t>
            </a:r>
          </a:p>
          <a:p>
            <a:endParaRPr lang="en-US" sz="1400" dirty="0" smtClean="0">
              <a:ea typeface="ＭＳ Ｐゴシック" pitchFamily="-1" charset="-128"/>
            </a:endParaRPr>
          </a:p>
          <a:p>
            <a:pPr>
              <a:buFont typeface="Monotype Sorts" pitchFamily="-1" charset="2"/>
              <a:buNone/>
            </a:pPr>
            <a:r>
              <a:rPr lang="en-US" sz="14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#</a:t>
            </a:r>
            <a:r>
              <a:rPr lang="en-US" sz="1400" b="1" dirty="0" err="1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pragma</a:t>
            </a:r>
            <a:r>
              <a:rPr lang="en-US" sz="14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 </a:t>
            </a:r>
            <a:r>
              <a:rPr lang="en-US" sz="1400" b="1" dirty="0" err="1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omp</a:t>
            </a:r>
            <a:r>
              <a:rPr lang="en-US" sz="14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 parallel </a:t>
            </a:r>
          </a:p>
          <a:p>
            <a:pPr>
              <a:buFont typeface="Monotype Sorts" pitchFamily="-1" charset="2"/>
              <a:buNone/>
            </a:pPr>
            <a:r>
              <a:rPr lang="en-US" sz="1400" dirty="0" smtClean="0">
                <a:ea typeface="ＭＳ Ｐゴシック" pitchFamily="-1" charset="-128"/>
              </a:rPr>
              <a:t>Create as many threads as there are cores</a:t>
            </a:r>
          </a:p>
          <a:p>
            <a:pPr lvl="1"/>
            <a:endParaRPr lang="en-US" sz="1200" dirty="0" smtClean="0">
              <a:ea typeface="ＭＳ Ｐゴシック" pitchFamily="-1" charset="-128"/>
            </a:endParaRPr>
          </a:p>
          <a:p>
            <a:pPr>
              <a:buFont typeface="Monotype Sorts" pitchFamily="-1" charset="2"/>
              <a:buNone/>
            </a:pPr>
            <a:r>
              <a:rPr lang="da-DK" sz="14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#pragma omp parallel for for(i=0;i&lt;N;i++) { </a:t>
            </a:r>
          </a:p>
          <a:p>
            <a:pPr>
              <a:buFont typeface="Monotype Sorts" pitchFamily="-1" charset="2"/>
              <a:buNone/>
            </a:pPr>
            <a:r>
              <a:rPr lang="da-DK" sz="14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    c[i] = a[i] + b[i]; </a:t>
            </a:r>
          </a:p>
          <a:p>
            <a:pPr>
              <a:buFont typeface="Monotype Sorts" pitchFamily="-1" charset="2"/>
              <a:buNone/>
            </a:pPr>
            <a:r>
              <a:rPr lang="da-DK" sz="14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} </a:t>
            </a:r>
          </a:p>
          <a:p>
            <a:pPr>
              <a:buFont typeface="Monotype Sorts" pitchFamily="-1" charset="2"/>
              <a:buNone/>
            </a:pPr>
            <a:r>
              <a:rPr lang="en-US" sz="1400" dirty="0" smtClean="0">
                <a:ea typeface="ＭＳ Ｐゴシック" pitchFamily="-1" charset="-128"/>
              </a:rPr>
              <a:t>Run for loop in parallel</a:t>
            </a:r>
          </a:p>
          <a:p>
            <a:endParaRPr lang="en-US" sz="1400" dirty="0" smtClean="0">
              <a:ea typeface="ＭＳ Ｐゴシック" pitchFamily="-1" charset="-128"/>
            </a:endParaRPr>
          </a:p>
        </p:txBody>
      </p:sp>
      <p:pic>
        <p:nvPicPr>
          <p:cNvPr id="64516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500" y="1472804"/>
            <a:ext cx="4635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Grand Central Dispatch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935" y="1233488"/>
            <a:ext cx="7848157" cy="5226306"/>
          </a:xfrm>
        </p:spPr>
        <p:txBody>
          <a:bodyPr/>
          <a:lstStyle/>
          <a:p>
            <a:r>
              <a:rPr lang="en-US" sz="1600" dirty="0" smtClean="0">
                <a:ea typeface="ＭＳ Ｐゴシック" pitchFamily="-1" charset="-128"/>
              </a:rPr>
              <a:t>Apple technology for Mac OS X and </a:t>
            </a:r>
            <a:r>
              <a:rPr lang="en-US" sz="1600" dirty="0" err="1" smtClean="0">
                <a:ea typeface="ＭＳ Ｐゴシック" pitchFamily="-1" charset="-128"/>
              </a:rPr>
              <a:t>iOS</a:t>
            </a:r>
            <a:r>
              <a:rPr lang="en-US" sz="1600" dirty="0" smtClean="0">
                <a:ea typeface="ＭＳ Ｐゴシック" pitchFamily="-1" charset="-128"/>
              </a:rPr>
              <a:t> operating systems</a:t>
            </a:r>
          </a:p>
          <a:p>
            <a:r>
              <a:rPr lang="en-US" sz="1600" dirty="0" smtClean="0">
                <a:ea typeface="ＭＳ Ｐゴシック" pitchFamily="-1" charset="-128"/>
              </a:rPr>
              <a:t>Extensions to C, C++ languages, API, and run-time library</a:t>
            </a:r>
          </a:p>
          <a:p>
            <a:r>
              <a:rPr lang="en-US" sz="1600" dirty="0" smtClean="0">
                <a:ea typeface="ＭＳ Ｐゴシック" pitchFamily="-1" charset="-128"/>
              </a:rPr>
              <a:t>Allows identification of parallel sections</a:t>
            </a:r>
          </a:p>
          <a:p>
            <a:r>
              <a:rPr lang="en-US" sz="1600" dirty="0" smtClean="0">
                <a:ea typeface="ＭＳ Ｐゴシック" pitchFamily="-1" charset="-128"/>
              </a:rPr>
              <a:t>Manages most of the details of threading</a:t>
            </a:r>
          </a:p>
          <a:p>
            <a:r>
              <a:rPr lang="en-US" sz="1600" dirty="0" smtClean="0">
                <a:ea typeface="ＭＳ Ｐゴシック" pitchFamily="-1" charset="-128"/>
              </a:rPr>
              <a:t>Block is in “^{ }” -   </a:t>
            </a:r>
            <a:r>
              <a:rPr lang="ro-RO" sz="1600" b="1" dirty="0" smtClean="0">
                <a:latin typeface="Courier New" pitchFamily="-1" charset="0"/>
                <a:ea typeface="ＭＳ Ｐゴシック" pitchFamily="-1" charset="-128"/>
                <a:cs typeface="Courier New" pitchFamily="-1" charset="0"/>
              </a:rPr>
              <a:t>ˆ{ printf("I am a block"); } </a:t>
            </a:r>
            <a:endParaRPr lang="en-US" sz="1600" dirty="0" smtClean="0">
              <a:ea typeface="ＭＳ Ｐゴシック" pitchFamily="-1" charset="-128"/>
            </a:endParaRPr>
          </a:p>
          <a:p>
            <a:r>
              <a:rPr lang="en-US" sz="1600" dirty="0" smtClean="0">
                <a:ea typeface="ＭＳ Ｐゴシック" pitchFamily="-1" charset="-128"/>
              </a:rPr>
              <a:t>Blocks placed in dispatch queue</a:t>
            </a:r>
          </a:p>
          <a:p>
            <a:pPr lvl="1"/>
            <a:r>
              <a:rPr lang="en-US" sz="1400" dirty="0" smtClean="0">
                <a:ea typeface="ＭＳ Ｐゴシック" pitchFamily="-1" charset="-128"/>
              </a:rPr>
              <a:t>Assigned to available thread in thread pool when removed from queue</a:t>
            </a:r>
          </a:p>
          <a:p>
            <a:r>
              <a:rPr lang="en-US" sz="1600" dirty="0" smtClean="0">
                <a:ea typeface="ＭＳ Ｐゴシック" pitchFamily="-1" charset="-128"/>
              </a:rPr>
              <a:t>Two types of dispatch queues:</a:t>
            </a:r>
          </a:p>
          <a:p>
            <a:pPr lvl="1"/>
            <a:r>
              <a:rPr lang="en-US" sz="1400" dirty="0" smtClean="0">
                <a:ea typeface="ＭＳ Ｐゴシック" pitchFamily="-1" charset="-128"/>
              </a:rPr>
              <a:t>serial – blocks removed in FIFO order, queue is per process, called </a:t>
            </a:r>
            <a:r>
              <a:rPr lang="en-US" sz="1400" b="1" dirty="0" smtClean="0">
                <a:solidFill>
                  <a:srgbClr val="3366FF"/>
                </a:solidFill>
                <a:ea typeface="ＭＳ Ｐゴシック" pitchFamily="-1" charset="-128"/>
              </a:rPr>
              <a:t>main queue</a:t>
            </a:r>
          </a:p>
          <a:p>
            <a:pPr lvl="2"/>
            <a:r>
              <a:rPr lang="en-US" sz="1200" dirty="0" smtClean="0">
                <a:ea typeface="ＭＳ Ｐゴシック" pitchFamily="-1" charset="-128"/>
              </a:rPr>
              <a:t>Programmers can create additional serial queues within program</a:t>
            </a:r>
          </a:p>
          <a:p>
            <a:pPr lvl="1"/>
            <a:r>
              <a:rPr lang="en-US" sz="1400" dirty="0" smtClean="0">
                <a:ea typeface="ＭＳ Ｐゴシック" pitchFamily="-1" charset="-128"/>
              </a:rPr>
              <a:t>concurrent – removed in FIFO order but several may be removed at a time</a:t>
            </a:r>
          </a:p>
          <a:p>
            <a:pPr lvl="2"/>
            <a:r>
              <a:rPr lang="en-US" sz="1200" dirty="0" smtClean="0">
                <a:ea typeface="ＭＳ Ｐゴシック" pitchFamily="-1" charset="-128"/>
              </a:rPr>
              <a:t>Three system wide queues with priorities low, default, high</a:t>
            </a:r>
          </a:p>
          <a:p>
            <a:pPr lvl="2"/>
            <a:endParaRPr lang="en-US" sz="1200" dirty="0" smtClean="0">
              <a:ea typeface="ＭＳ Ｐゴシック" pitchFamily="-1" charset="-128"/>
            </a:endParaRPr>
          </a:p>
          <a:p>
            <a:endParaRPr lang="en-US" sz="1600" dirty="0" smtClean="0">
              <a:ea typeface="ＭＳ Ｐゴシック" pitchFamily="-1" charset="-128"/>
            </a:endParaRPr>
          </a:p>
        </p:txBody>
      </p:sp>
      <p:pic>
        <p:nvPicPr>
          <p:cNvPr id="6656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4026" y="4707732"/>
            <a:ext cx="5510741" cy="103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Threading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sz="1800" smtClean="0"/>
              <a:t>Semantics of </a:t>
            </a:r>
            <a:r>
              <a:rPr lang="en-US" sz="1800" b="1" smtClean="0"/>
              <a:t>fork()</a:t>
            </a:r>
            <a:r>
              <a:rPr lang="en-US" sz="1800" smtClean="0"/>
              <a:t> and </a:t>
            </a:r>
            <a:r>
              <a:rPr lang="en-US" sz="1800" b="1" smtClean="0"/>
              <a:t>exec()</a:t>
            </a:r>
            <a:r>
              <a:rPr lang="en-US" sz="1800" smtClean="0"/>
              <a:t> system calls</a:t>
            </a:r>
          </a:p>
          <a:p>
            <a:r>
              <a:rPr lang="en-US" sz="1800" smtClean="0"/>
              <a:t>Thread cancellation</a:t>
            </a:r>
          </a:p>
          <a:p>
            <a:r>
              <a:rPr lang="en-US" sz="1800" smtClean="0"/>
              <a:t>Signal handling</a:t>
            </a:r>
          </a:p>
          <a:p>
            <a:r>
              <a:rPr lang="en-US" sz="1800" smtClean="0"/>
              <a:t>Thread pools</a:t>
            </a:r>
          </a:p>
          <a:p>
            <a:r>
              <a:rPr lang="en-US" sz="1800" smtClean="0"/>
              <a:t>Thread specific data</a:t>
            </a:r>
          </a:p>
          <a:p>
            <a:r>
              <a:rPr lang="en-US" sz="1800" smtClean="0"/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Semantics of fork() and exec()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Does </a:t>
            </a:r>
            <a:r>
              <a:rPr lang="en-US" sz="1800" b="1" smtClean="0"/>
              <a:t>fork()</a:t>
            </a:r>
            <a:r>
              <a:rPr lang="en-US" sz="1800" smtClean="0"/>
              <a:t> duplicate only the calling thread or all threads?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1025525"/>
          </a:xfrm>
        </p:spPr>
        <p:txBody>
          <a:bodyPr/>
          <a:lstStyle/>
          <a:p>
            <a:pPr>
              <a:defRPr/>
            </a:pPr>
            <a:r>
              <a:rPr lang="en-NZ" dirty="0" smtClean="0"/>
              <a:t>Single Thread </a:t>
            </a:r>
            <a:br>
              <a:rPr lang="en-NZ" dirty="0" smtClean="0"/>
            </a:br>
            <a:r>
              <a:rPr lang="en-NZ" dirty="0" smtClean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953000"/>
          </a:xfrm>
        </p:spPr>
        <p:txBody>
          <a:bodyPr/>
          <a:lstStyle/>
          <a:p>
            <a:r>
              <a:rPr lang="en-NZ" smtClean="0"/>
              <a:t>MS-DOS supports a single user process and a single thread. </a:t>
            </a:r>
          </a:p>
          <a:p>
            <a:r>
              <a:rPr lang="en-NZ" smtClean="0"/>
              <a:t>Some UNIX, support multiple user processes but only support one thread per process</a:t>
            </a:r>
          </a:p>
        </p:txBody>
      </p:sp>
      <p:pic>
        <p:nvPicPr>
          <p:cNvPr id="19460" name="Content Placeholder 3" descr="Fig04_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2213" y="15240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poly\H\research\stallings\new\ch4\1proc1thread (topleft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654175"/>
            <a:ext cx="1981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S:\poly\H\research\stallings\new\ch4\many proc 1 thead (bot left)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616200"/>
            <a:ext cx="1970088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S:\poly\H\research\stallings\new\ch4\1proc1thread (topleft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981200"/>
            <a:ext cx="3209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S:\poly\H\research\stallings\new\ch4\many proc 1 thead (bot left)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1625" y="1752600"/>
            <a:ext cx="32289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 descr="Fig04_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2213" y="13716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0833 0.08889 " pathEditMode="relative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5.18519E-6 L 0.10001 -0.08888 " pathEditMode="relative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Thread Cancellation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5100"/>
            <a:ext cx="6646862" cy="4430713"/>
          </a:xfrm>
        </p:spPr>
        <p:txBody>
          <a:bodyPr/>
          <a:lstStyle/>
          <a:p>
            <a:r>
              <a:rPr lang="en-US" sz="1800" smtClean="0"/>
              <a:t>Terminating a thread before it has finished</a:t>
            </a:r>
          </a:p>
          <a:p>
            <a:r>
              <a:rPr lang="en-US" sz="1800" smtClean="0"/>
              <a:t>Two general approaches:</a:t>
            </a:r>
          </a:p>
          <a:p>
            <a:pPr lvl="1"/>
            <a:r>
              <a:rPr lang="en-US" sz="1800" b="1" smtClean="0"/>
              <a:t>Asynchronous cancellation</a:t>
            </a:r>
            <a:r>
              <a:rPr lang="en-US" sz="1800" smtClean="0"/>
              <a:t> terminates the target thread  immediately</a:t>
            </a:r>
          </a:p>
          <a:p>
            <a:pPr lvl="1"/>
            <a:r>
              <a:rPr lang="en-US" sz="1800" b="1" smtClean="0"/>
              <a:t>Deferred cancellation</a:t>
            </a:r>
            <a:r>
              <a:rPr lang="en-US" sz="1800" smtClean="0"/>
              <a:t> allows the target thread to periodically check if it should be cancelled</a:t>
            </a:r>
          </a:p>
          <a:p>
            <a:pPr lvl="1">
              <a:buFont typeface="Monotype Sorts" pitchFamily="2" charset="2"/>
              <a:buNone/>
            </a:pPr>
            <a:endParaRPr lang="en-US" sz="1800" smtClean="0"/>
          </a:p>
          <a:p>
            <a:pPr lvl="1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Signal Handling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7064375" cy="4457700"/>
          </a:xfrm>
        </p:spPr>
        <p:txBody>
          <a:bodyPr/>
          <a:lstStyle/>
          <a:p>
            <a:pPr marL="381000" indent="-381000"/>
            <a:r>
              <a:rPr lang="en-US" sz="1800" smtClean="0"/>
              <a:t>Signals are used in UNIX systems to notify a process that a particular event has occurred</a:t>
            </a:r>
          </a:p>
          <a:p>
            <a:pPr marL="381000" indent="-381000"/>
            <a:r>
              <a:rPr lang="en-US" sz="1800" smtClean="0"/>
              <a:t>A </a:t>
            </a:r>
            <a:r>
              <a:rPr lang="en-US" sz="1800" b="1" smtClean="0"/>
              <a:t>signal handler</a:t>
            </a:r>
            <a:r>
              <a:rPr lang="en-US" sz="1800" smtClean="0"/>
              <a:t> 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sz="1800" smtClean="0"/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sz="1800" smtClean="0"/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sz="1800" smtClean="0"/>
              <a:t>Signal is handled</a:t>
            </a:r>
          </a:p>
          <a:p>
            <a:pPr marL="381000" indent="-381000"/>
            <a:r>
              <a:rPr lang="en-US" sz="1800" smtClean="0"/>
              <a:t>Options:</a:t>
            </a:r>
          </a:p>
          <a:p>
            <a:pPr marL="800100" lvl="1" indent="-342900"/>
            <a:r>
              <a:rPr lang="en-US" sz="1800" smtClean="0"/>
              <a:t>Deliver the signal to the thread to which the signal applies</a:t>
            </a:r>
          </a:p>
          <a:p>
            <a:pPr marL="800100" lvl="1" indent="-342900"/>
            <a:r>
              <a:rPr lang="en-US" sz="1800" smtClean="0"/>
              <a:t>Deliver the signal to every thread in the process</a:t>
            </a:r>
          </a:p>
          <a:p>
            <a:pPr marL="800100" lvl="1" indent="-342900"/>
            <a:r>
              <a:rPr lang="en-US" sz="1800" smtClean="0"/>
              <a:t>Deliver the signal to certain threads in the process</a:t>
            </a:r>
          </a:p>
          <a:p>
            <a:pPr marL="800100" lvl="1" indent="-342900"/>
            <a:r>
              <a:rPr lang="en-US" sz="1800" smtClean="0"/>
              <a:t>Assign a specific threa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Thread Specific Data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280150" cy="4430713"/>
          </a:xfrm>
        </p:spPr>
        <p:txBody>
          <a:bodyPr/>
          <a:lstStyle/>
          <a:p>
            <a:r>
              <a:rPr lang="en-US" sz="1800" smtClean="0"/>
              <a:t>Allows each thread to have its own copy of data</a:t>
            </a:r>
          </a:p>
          <a:p>
            <a:r>
              <a:rPr lang="en-US" sz="1800" smtClean="0"/>
              <a:t>Useful when you do not have control over the thread creation process (i.e., when using a thread pool)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</a:rPr>
              <a:t>Scheduler Activations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233487"/>
            <a:ext cx="5992837" cy="5054771"/>
          </a:xfrm>
        </p:spPr>
        <p:txBody>
          <a:bodyPr/>
          <a:lstStyle/>
          <a:p>
            <a:r>
              <a:rPr lang="en-US" sz="1800" dirty="0" smtClean="0">
                <a:ea typeface="ＭＳ Ｐゴシック" pitchFamily="-1" charset="-128"/>
              </a:rPr>
              <a:t>Both M:M and Two-level models require communication to maintain the appropriate number of kernel threads allocated to the </a:t>
            </a:r>
            <a:r>
              <a:rPr lang="en-US" sz="1800" dirty="0" smtClean="0">
                <a:ea typeface="ＭＳ Ｐゴシック" pitchFamily="-1" charset="-128"/>
              </a:rPr>
              <a:t>application</a:t>
            </a:r>
            <a:endParaRPr lang="en-US" sz="1800" dirty="0" smtClean="0">
              <a:ea typeface="ＭＳ Ｐゴシック" pitchFamily="-1" charset="-128"/>
            </a:endParaRPr>
          </a:p>
          <a:p>
            <a:r>
              <a:rPr lang="en-US" sz="1800" dirty="0" smtClean="0">
                <a:ea typeface="ＭＳ Ｐゴシック" pitchFamily="-1" charset="-128"/>
              </a:rPr>
              <a:t>Typically use an intermediate data structure between user and kernel threads – 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" charset="-128"/>
              </a:rPr>
              <a:t>lightweight process </a:t>
            </a:r>
            <a:r>
              <a:rPr lang="en-US" sz="1800" dirty="0" smtClean="0">
                <a:ea typeface="ＭＳ Ｐゴシック" pitchFamily="-1" charset="-128"/>
              </a:rPr>
              <a:t>(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" charset="-128"/>
              </a:rPr>
              <a:t>LWP</a:t>
            </a:r>
            <a:r>
              <a:rPr lang="en-US" sz="1800" dirty="0" smtClean="0">
                <a:ea typeface="ＭＳ Ｐゴシック" pitchFamily="-1" charset="-128"/>
              </a:rPr>
              <a:t>)</a:t>
            </a:r>
          </a:p>
          <a:p>
            <a:pPr lvl="1"/>
            <a:r>
              <a:rPr lang="en-US" sz="1800" dirty="0" smtClean="0">
                <a:ea typeface="ＭＳ Ｐゴシック" pitchFamily="-1" charset="-128"/>
              </a:rPr>
              <a:t>Appears to be a virtual processor on which process can schedule user thread to run</a:t>
            </a:r>
          </a:p>
          <a:p>
            <a:pPr lvl="1"/>
            <a:r>
              <a:rPr lang="en-US" sz="1800" dirty="0" smtClean="0">
                <a:ea typeface="ＭＳ Ｐゴシック" pitchFamily="-1" charset="-128"/>
              </a:rPr>
              <a:t>Each LWP attached to kernel thread</a:t>
            </a:r>
          </a:p>
          <a:p>
            <a:pPr lvl="1"/>
            <a:r>
              <a:rPr lang="en-US" sz="1800" dirty="0" smtClean="0">
                <a:ea typeface="ＭＳ Ｐゴシック" pitchFamily="-1" charset="-128"/>
              </a:rPr>
              <a:t>How many LWPs to create</a:t>
            </a:r>
            <a:r>
              <a:rPr lang="en-US" sz="1800" dirty="0" smtClean="0">
                <a:ea typeface="ＭＳ Ｐゴシック" pitchFamily="-1" charset="-128"/>
              </a:rPr>
              <a:t>?</a:t>
            </a:r>
            <a:endParaRPr lang="en-US" sz="1800" dirty="0" smtClean="0">
              <a:ea typeface="ＭＳ Ｐゴシック" pitchFamily="-1" charset="-128"/>
            </a:endParaRPr>
          </a:p>
          <a:p>
            <a:r>
              <a:rPr lang="en-US" sz="1800" dirty="0" smtClean="0">
                <a:ea typeface="ＭＳ Ｐゴシック" pitchFamily="-1" charset="-128"/>
              </a:rPr>
              <a:t>Scheduler activations provide 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" charset="-128"/>
              </a:rPr>
              <a:t>upcalls</a:t>
            </a:r>
            <a:r>
              <a:rPr lang="en-US" sz="1800" dirty="0" smtClean="0">
                <a:solidFill>
                  <a:srgbClr val="3366FF"/>
                </a:solidFill>
                <a:ea typeface="ＭＳ Ｐゴシック" pitchFamily="-1" charset="-128"/>
              </a:rPr>
              <a:t> </a:t>
            </a:r>
            <a:r>
              <a:rPr lang="en-US" sz="1800" dirty="0" smtClean="0">
                <a:ea typeface="ＭＳ Ｐゴシック" pitchFamily="-1" charset="-128"/>
              </a:rPr>
              <a:t>- a communication mechanism from the kernel to the </a:t>
            </a:r>
            <a:r>
              <a:rPr lang="en-US" sz="1800" b="1" dirty="0" err="1" smtClean="0">
                <a:solidFill>
                  <a:srgbClr val="3366FF"/>
                </a:solidFill>
                <a:ea typeface="ＭＳ Ｐゴシック" pitchFamily="-1" charset="-128"/>
              </a:rPr>
              <a:t>upcall</a:t>
            </a:r>
            <a:r>
              <a:rPr lang="en-US" sz="1800" b="1" dirty="0" smtClean="0">
                <a:solidFill>
                  <a:srgbClr val="3366FF"/>
                </a:solidFill>
                <a:ea typeface="ＭＳ Ｐゴシック" pitchFamily="-1" charset="-128"/>
              </a:rPr>
              <a:t> handler </a:t>
            </a:r>
            <a:r>
              <a:rPr lang="en-US" sz="1800" dirty="0" smtClean="0">
                <a:ea typeface="ＭＳ Ｐゴシック" pitchFamily="-1" charset="-128"/>
              </a:rPr>
              <a:t>in the thread </a:t>
            </a:r>
            <a:r>
              <a:rPr lang="en-US" sz="1800" dirty="0" smtClean="0">
                <a:ea typeface="ＭＳ Ｐゴシック" pitchFamily="-1" charset="-128"/>
              </a:rPr>
              <a:t>library</a:t>
            </a:r>
            <a:endParaRPr lang="en-US" sz="1800" dirty="0" smtClean="0">
              <a:ea typeface="ＭＳ Ｐゴシック" pitchFamily="-1" charset="-128"/>
            </a:endParaRPr>
          </a:p>
          <a:p>
            <a:r>
              <a:rPr lang="en-US" sz="1800" dirty="0" smtClean="0">
                <a:ea typeface="ＭＳ Ｐゴシック" pitchFamily="-1" charset="-128"/>
              </a:rPr>
              <a:t>This communication allows an application to maintain the correct number kernel threads</a:t>
            </a:r>
          </a:p>
        </p:txBody>
      </p:sp>
      <p:pic>
        <p:nvPicPr>
          <p:cNvPr id="8090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7259" y="1547813"/>
            <a:ext cx="2328333" cy="210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953000"/>
          </a:xfrm>
        </p:spPr>
        <p:txBody>
          <a:bodyPr/>
          <a:lstStyle/>
          <a:p>
            <a:r>
              <a:rPr lang="en-US" smtClean="0"/>
              <a:t>Java run-time environment is a single process with multiple threads</a:t>
            </a:r>
          </a:p>
          <a:p>
            <a:r>
              <a:rPr lang="en-NZ" smtClean="0"/>
              <a:t>Multiple processes </a:t>
            </a:r>
            <a:r>
              <a:rPr lang="en-NZ" b="1" i="1" smtClean="0"/>
              <a:t>and </a:t>
            </a:r>
            <a:r>
              <a:rPr lang="en-NZ" smtClean="0"/>
              <a:t>threads are found in Windows, Solaris, and many modern versions of UNIX</a:t>
            </a:r>
            <a:endParaRPr lang="en-US" smtClean="0"/>
          </a:p>
        </p:txBody>
      </p:sp>
      <p:pic>
        <p:nvPicPr>
          <p:cNvPr id="20484" name="Content Placeholder 3" descr="Fig04_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2213" y="13716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:\poly\H\research\stallings\new\ch4\1 proc many thread (top right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2463" y="1533525"/>
            <a:ext cx="2133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S:\poly\H\research\stallings\new\ch4\1 proc many thread (top right)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752600"/>
            <a:ext cx="3314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S:\poly\H\research\stallings\new\ch4\many proc many thread (bot right)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5900" y="1809750"/>
            <a:ext cx="3390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S:\poly\H\research\stallings\new\ch4\many proc many thread (bot right)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8963" y="2492375"/>
            <a:ext cx="22494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Fig04_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8413" y="1371600"/>
            <a:ext cx="41417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25659E-6 L -0.10001 0.07768 " pathEditMode="relative" ptsTypes="AA"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88709E-6 L -0.11666 -0.08885 " pathEditMode="relative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Processes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virtual address space which holds the process image</a:t>
            </a:r>
          </a:p>
          <a:p>
            <a:r>
              <a:rPr lang="en-US" smtClean="0"/>
              <a:t>Protected access to</a:t>
            </a:r>
          </a:p>
          <a:p>
            <a:pPr lvl="1"/>
            <a:r>
              <a:rPr lang="en-US" smtClean="0"/>
              <a:t>Processors, </a:t>
            </a:r>
          </a:p>
          <a:p>
            <a:pPr lvl="1"/>
            <a:r>
              <a:rPr lang="en-US" smtClean="0"/>
              <a:t>Other processes, </a:t>
            </a:r>
          </a:p>
          <a:p>
            <a:pPr lvl="1"/>
            <a:r>
              <a:rPr lang="en-US" smtClean="0"/>
              <a:t>Files, </a:t>
            </a:r>
          </a:p>
          <a:p>
            <a:pPr lvl="1"/>
            <a:r>
              <a:rPr lang="en-US" smtClean="0"/>
              <a:t>I/O resources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One or More Threads in Process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thread has</a:t>
            </a:r>
          </a:p>
          <a:p>
            <a:pPr lvl="1"/>
            <a:r>
              <a:rPr lang="en-US" smtClean="0"/>
              <a:t>An execution state (running, ready, etc.)</a:t>
            </a:r>
          </a:p>
          <a:p>
            <a:pPr lvl="1"/>
            <a:r>
              <a:rPr lang="en-US" smtClean="0"/>
              <a:t>Saved thread context when not running</a:t>
            </a:r>
          </a:p>
          <a:p>
            <a:pPr lvl="1"/>
            <a:r>
              <a:rPr lang="en-US" smtClean="0"/>
              <a:t>An execution stack</a:t>
            </a:r>
          </a:p>
          <a:p>
            <a:pPr lvl="1"/>
            <a:r>
              <a:rPr lang="en-NZ" smtClean="0"/>
              <a:t>Some per-thread static storage for local variables</a:t>
            </a:r>
          </a:p>
          <a:p>
            <a:pPr lvl="1"/>
            <a:r>
              <a:rPr lang="en-NZ" smtClean="0"/>
              <a:t>Access to the memory and resources of its process (all threads of a process share this)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1941</TotalTime>
  <Words>2666</Words>
  <Application>Microsoft PowerPoint</Application>
  <PresentationFormat>On-screen Show (4:3)</PresentationFormat>
  <Paragraphs>409</Paragraphs>
  <Slides>64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os-w-java</vt:lpstr>
      <vt:lpstr>Clip</vt:lpstr>
      <vt:lpstr>Chapter 4:  Threads</vt:lpstr>
      <vt:lpstr>Chapter 4: Threads</vt:lpstr>
      <vt:lpstr>Processes and Threads</vt:lpstr>
      <vt:lpstr>Processes and Threads</vt:lpstr>
      <vt:lpstr>Multithreading</vt:lpstr>
      <vt:lpstr>Single Thread  Approaches</vt:lpstr>
      <vt:lpstr>Multithreading</vt:lpstr>
      <vt:lpstr>Processes</vt:lpstr>
      <vt:lpstr>One or More Threads in Process</vt:lpstr>
      <vt:lpstr>One view…</vt:lpstr>
      <vt:lpstr>Threads vs. processes </vt:lpstr>
      <vt:lpstr>Benefits of Threads</vt:lpstr>
      <vt:lpstr>Benefits</vt:lpstr>
      <vt:lpstr>Multicore Programming</vt:lpstr>
      <vt:lpstr>Concurrency vs. Parallelism</vt:lpstr>
      <vt:lpstr>Amdahl’s Law</vt:lpstr>
      <vt:lpstr>Multithreaded Server Architecture</vt:lpstr>
      <vt:lpstr>Threads</vt:lpstr>
      <vt:lpstr>Activities similar  to Processes</vt:lpstr>
      <vt:lpstr>Thread Execution States</vt:lpstr>
      <vt:lpstr>Example:  Remote Procedure Call</vt:lpstr>
      <vt:lpstr>RPC Using Single Thread</vt:lpstr>
      <vt:lpstr>RPC Using  One Thread per Server</vt:lpstr>
      <vt:lpstr>Multithreading  on a Uniprocessor</vt:lpstr>
      <vt:lpstr>Single and Multithreaded Processes</vt:lpstr>
      <vt:lpstr>Categories of  Thread Implementation</vt:lpstr>
      <vt:lpstr>User-Level Threads</vt:lpstr>
      <vt:lpstr>Relationships between  ULT Thread and Process States</vt:lpstr>
      <vt:lpstr>Kernel-Level Threads</vt:lpstr>
      <vt:lpstr>Kernel Threads</vt:lpstr>
      <vt:lpstr>Advantages of KLT</vt:lpstr>
      <vt:lpstr>Disadvantage of KLT</vt:lpstr>
      <vt:lpstr>Combined Approaches</vt:lpstr>
      <vt:lpstr>Relationship Between  Thread and Processes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 Libraries</vt:lpstr>
      <vt:lpstr>Pthreads</vt:lpstr>
      <vt:lpstr>Pthreads Example</vt:lpstr>
      <vt:lpstr>Pthreads Example (Cont.)</vt:lpstr>
      <vt:lpstr>Pthreads Code for Joining 10 Threads</vt:lpstr>
      <vt:lpstr>Windows  Multithreaded C Program</vt:lpstr>
      <vt:lpstr>Windows  Multithreaded C Program (Cont.)</vt:lpstr>
      <vt:lpstr>Java Threads</vt:lpstr>
      <vt:lpstr>Java Multithreaded Program</vt:lpstr>
      <vt:lpstr>Java Multithreaded Program (Cont.)</vt:lpstr>
      <vt:lpstr>Implicit Threading</vt:lpstr>
      <vt:lpstr>Thread Pools</vt:lpstr>
      <vt:lpstr>OpenMP</vt:lpstr>
      <vt:lpstr>Grand Central Dispatch</vt:lpstr>
      <vt:lpstr>Threading Issues</vt:lpstr>
      <vt:lpstr>Semantics of fork() and exec()</vt:lpstr>
      <vt:lpstr>Thread Cancellation</vt:lpstr>
      <vt:lpstr>Signal Handling</vt:lpstr>
      <vt:lpstr>Thread Specific Data</vt:lpstr>
      <vt:lpstr>Scheduler Activations</vt:lpstr>
      <vt:lpstr>End of Chapter 4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User</cp:lastModifiedBy>
  <cp:revision>187</cp:revision>
  <cp:lastPrinted>2001-06-14T14:23:12Z</cp:lastPrinted>
  <dcterms:created xsi:type="dcterms:W3CDTF">1999-07-15T18:20:03Z</dcterms:created>
  <dcterms:modified xsi:type="dcterms:W3CDTF">2016-06-13T04:54:17Z</dcterms:modified>
</cp:coreProperties>
</file>